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Amatic SC"/>
      <p:regular r:id="rId7"/>
      <p:bold r:id="rId8"/>
    </p:embeddedFont>
    <p:embeddedFont>
      <p:font typeface="Source Code Pr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SourceCodePro-italic.fntdata"/><Relationship Id="rId10" Type="http://schemas.openxmlformats.org/officeDocument/2006/relationships/font" Target="fonts/SourceCodePro-bold.fntdata"/><Relationship Id="rId12" Type="http://schemas.openxmlformats.org/officeDocument/2006/relationships/font" Target="fonts/SourceCodePro-boldItalic.fntdata"/><Relationship Id="rId9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maticSC-regular.fntdata"/><Relationship Id="rId8" Type="http://schemas.openxmlformats.org/officeDocument/2006/relationships/font" Target="fonts/AmaticS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7dd1ee3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07dd1ee3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AutoNum type="arabicPeriod"/>
            </a:pPr>
            <a:r>
              <a:rPr lang="en-GB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 requests synthetic copy of real data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AutoNum type="arabicPeriod"/>
            </a:pPr>
            <a:r>
              <a:rPr lang="en-GB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Synthetic copy of real data generated &amp; available on client side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AutoNum type="arabicPeriod"/>
            </a:pPr>
            <a:r>
              <a:rPr lang="en-GB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 writes code against synthetic data on client side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AutoNum type="arabicPeriod"/>
            </a:pPr>
            <a:r>
              <a:rPr lang="en-GB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When code is complete, run code on server side with real data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1904325" y="1162025"/>
            <a:ext cx="1831200" cy="2920200"/>
          </a:xfrm>
          <a:prstGeom prst="roundRect">
            <a:avLst>
              <a:gd fmla="val 7986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953825" y="1282300"/>
            <a:ext cx="1732200" cy="2672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R environment</a:t>
            </a:r>
            <a:endParaRPr sz="1100"/>
          </a:p>
        </p:txBody>
      </p:sp>
      <p:sp>
        <p:nvSpPr>
          <p:cNvPr id="58" name="Google Shape;58;p13"/>
          <p:cNvSpPr/>
          <p:nvPr/>
        </p:nvSpPr>
        <p:spPr>
          <a:xfrm>
            <a:off x="4491425" y="1162050"/>
            <a:ext cx="2180400" cy="2821200"/>
          </a:xfrm>
          <a:prstGeom prst="roundRect">
            <a:avLst>
              <a:gd fmla="val 7517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624925" y="2214475"/>
            <a:ext cx="1913400" cy="1740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R environment</a:t>
            </a:r>
            <a:endParaRPr sz="1100"/>
          </a:p>
        </p:txBody>
      </p:sp>
      <p:sp>
        <p:nvSpPr>
          <p:cNvPr id="60" name="Google Shape;60;p13"/>
          <p:cNvSpPr/>
          <p:nvPr/>
        </p:nvSpPr>
        <p:spPr>
          <a:xfrm>
            <a:off x="2023450" y="1345200"/>
            <a:ext cx="1603200" cy="684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dsBaseClient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dsSyntheticClient</a:t>
            </a:r>
            <a:endParaRPr/>
          </a:p>
        </p:txBody>
      </p:sp>
      <p:cxnSp>
        <p:nvCxnSpPr>
          <p:cNvPr id="61" name="Google Shape;61;p13"/>
          <p:cNvCxnSpPr>
            <a:stCxn id="62" idx="1"/>
          </p:cNvCxnSpPr>
          <p:nvPr/>
        </p:nvCxnSpPr>
        <p:spPr>
          <a:xfrm rot="10800000">
            <a:off x="3626675" y="1943950"/>
            <a:ext cx="1220100" cy="557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3" name="Google Shape;63;p13"/>
          <p:cNvSpPr txBox="1"/>
          <p:nvPr/>
        </p:nvSpPr>
        <p:spPr>
          <a:xfrm>
            <a:off x="2417775" y="857600"/>
            <a:ext cx="8043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Client</a:t>
            </a:r>
            <a:endParaRPr sz="12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4846775" y="2285200"/>
            <a:ext cx="1469700" cy="43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dsBase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dsSynthetic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5191325" y="845938"/>
            <a:ext cx="7806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Server</a:t>
            </a:r>
            <a:endParaRPr sz="12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2356575" y="2231400"/>
            <a:ext cx="926700" cy="707400"/>
          </a:xfrm>
          <a:prstGeom prst="verticalScroll">
            <a:avLst>
              <a:gd fmla="val 12500" name="adj"/>
            </a:avLst>
          </a:prstGeom>
          <a:solidFill>
            <a:srgbClr val="EEEEEE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Synth. copy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141175" y="3286850"/>
            <a:ext cx="1357500" cy="356100"/>
          </a:xfrm>
          <a:prstGeom prst="foldedCorner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&lt;Code&gt;</a:t>
            </a:r>
            <a:endParaRPr/>
          </a:p>
        </p:txBody>
      </p:sp>
      <p:cxnSp>
        <p:nvCxnSpPr>
          <p:cNvPr id="67" name="Google Shape;67;p13"/>
          <p:cNvCxnSpPr>
            <a:stCxn id="65" idx="3"/>
            <a:endCxn id="62" idx="1"/>
          </p:cNvCxnSpPr>
          <p:nvPr/>
        </p:nvCxnSpPr>
        <p:spPr>
          <a:xfrm flipH="1" rot="10800000">
            <a:off x="3194850" y="2501100"/>
            <a:ext cx="1651800" cy="84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8" name="Google Shape;68;p13"/>
          <p:cNvCxnSpPr>
            <a:stCxn id="69" idx="1"/>
            <a:endCxn id="66" idx="3"/>
          </p:cNvCxnSpPr>
          <p:nvPr/>
        </p:nvCxnSpPr>
        <p:spPr>
          <a:xfrm flipH="1">
            <a:off x="3498800" y="3305825"/>
            <a:ext cx="1707900" cy="159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9" name="Google Shape;69;p13"/>
          <p:cNvSpPr/>
          <p:nvPr/>
        </p:nvSpPr>
        <p:spPr>
          <a:xfrm>
            <a:off x="5118275" y="2952125"/>
            <a:ext cx="926700" cy="707400"/>
          </a:xfrm>
          <a:prstGeom prst="verticalScroll">
            <a:avLst>
              <a:gd fmla="val 12500" name="adj"/>
            </a:avLst>
          </a:prstGeom>
          <a:solidFill>
            <a:srgbClr val="EEEEEE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 data</a:t>
            </a:r>
            <a:endParaRPr/>
          </a:p>
        </p:txBody>
      </p:sp>
      <p:cxnSp>
        <p:nvCxnSpPr>
          <p:cNvPr id="70" name="Google Shape;70;p13"/>
          <p:cNvCxnSpPr>
            <a:stCxn id="65" idx="2"/>
            <a:endCxn id="66" idx="0"/>
          </p:cNvCxnSpPr>
          <p:nvPr/>
        </p:nvCxnSpPr>
        <p:spPr>
          <a:xfrm>
            <a:off x="2819925" y="2938800"/>
            <a:ext cx="0" cy="34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1" name="Google Shape;71;p13"/>
          <p:cNvSpPr/>
          <p:nvPr/>
        </p:nvSpPr>
        <p:spPr>
          <a:xfrm>
            <a:off x="4133275" y="1965400"/>
            <a:ext cx="237600" cy="236400"/>
          </a:xfrm>
          <a:prstGeom prst="ellipse">
            <a:avLst/>
          </a:prstGeom>
          <a:solidFill>
            <a:srgbClr val="F6CD4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347900" y="2308863"/>
            <a:ext cx="237600" cy="236400"/>
          </a:xfrm>
          <a:prstGeom prst="ellipse">
            <a:avLst/>
          </a:prstGeom>
          <a:solidFill>
            <a:srgbClr val="F6CD4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2854088" y="2994625"/>
            <a:ext cx="237600" cy="236400"/>
          </a:xfrm>
          <a:prstGeom prst="ellipse">
            <a:avLst/>
          </a:prstGeom>
          <a:solidFill>
            <a:srgbClr val="F6CD4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177625" y="3111425"/>
            <a:ext cx="237600" cy="236400"/>
          </a:xfrm>
          <a:prstGeom prst="ellipse">
            <a:avLst/>
          </a:prstGeom>
          <a:solidFill>
            <a:srgbClr val="F6CD4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719425" y="1291275"/>
            <a:ext cx="1724400" cy="768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warehouse</a:t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767150" y="1321875"/>
            <a:ext cx="579600" cy="707400"/>
          </a:xfrm>
          <a:prstGeom prst="can">
            <a:avLst>
              <a:gd fmla="val 25000" name="adj"/>
            </a:avLst>
          </a:prstGeom>
          <a:solidFill>
            <a:srgbClr val="EEEEEE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928825" y="1701300"/>
            <a:ext cx="926668" cy="1698998"/>
          </a:xfrm>
          <a:custGeom>
            <a:rect b="b" l="l" r="r" t="t"/>
            <a:pathLst>
              <a:path extrusionOk="0" h="59147" w="28559">
                <a:moveTo>
                  <a:pt x="14999" y="0"/>
                </a:moveTo>
                <a:cubicBezTo>
                  <a:pt x="17216" y="4339"/>
                  <a:pt x="27262" y="17074"/>
                  <a:pt x="28300" y="26036"/>
                </a:cubicBezTo>
                <a:cubicBezTo>
                  <a:pt x="29338" y="34998"/>
                  <a:pt x="25942" y="48252"/>
                  <a:pt x="21225" y="53770"/>
                </a:cubicBezTo>
                <a:cubicBezTo>
                  <a:pt x="16508" y="59289"/>
                  <a:pt x="3538" y="58251"/>
                  <a:pt x="0" y="59147"/>
                </a:cubicBezTo>
              </a:path>
            </a:pathLst>
          </a:cu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triangle"/>
          </a:ln>
        </p:spPr>
      </p:sp>
      <p:cxnSp>
        <p:nvCxnSpPr>
          <p:cNvPr id="78" name="Google Shape;78;p13"/>
          <p:cNvCxnSpPr>
            <a:stCxn id="69" idx="0"/>
            <a:endCxn id="62" idx="2"/>
          </p:cNvCxnSpPr>
          <p:nvPr/>
        </p:nvCxnSpPr>
        <p:spPr>
          <a:xfrm rot="10800000">
            <a:off x="5581625" y="2716925"/>
            <a:ext cx="0" cy="23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9" name="Google Shape;79;p13"/>
          <p:cNvSpPr txBox="1"/>
          <p:nvPr/>
        </p:nvSpPr>
        <p:spPr>
          <a:xfrm rot="-5400000">
            <a:off x="6367625" y="2368925"/>
            <a:ext cx="116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Data extraction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