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7559675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7" roundtripDataSignature="AMtx7mi86JIX69zB89/DjFPGo8ToTBpz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49375" y="965200"/>
            <a:ext cx="50704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01737" y="4784725"/>
            <a:ext cx="5372100" cy="3862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1201737" y="4784725"/>
            <a:ext cx="5372100" cy="3862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49375" y="965200"/>
            <a:ext cx="50704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5bc4aa78e_0_157:notes"/>
          <p:cNvSpPr/>
          <p:nvPr>
            <p:ph idx="2" type="sldImg"/>
          </p:nvPr>
        </p:nvSpPr>
        <p:spPr>
          <a:xfrm>
            <a:off x="1554235" y="1257300"/>
            <a:ext cx="4663800" cy="339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c5bc4aa78e_0_157:notes"/>
          <p:cNvSpPr txBox="1"/>
          <p:nvPr>
            <p:ph idx="1" type="body"/>
          </p:nvPr>
        </p:nvSpPr>
        <p:spPr>
          <a:xfrm>
            <a:off x="777240" y="4840605"/>
            <a:ext cx="6217800" cy="3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75" lIns="102600" spcFirstLastPara="1" rIns="102600" wrap="square" tIns="51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c5bc4aa78e_0_157:notes"/>
          <p:cNvSpPr txBox="1"/>
          <p:nvPr>
            <p:ph idx="12" type="sldNum"/>
          </p:nvPr>
        </p:nvSpPr>
        <p:spPr>
          <a:xfrm>
            <a:off x="4402561" y="9553735"/>
            <a:ext cx="33681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1275" lIns="102600" spcFirstLastPara="1" rIns="102600" wrap="square" tIns="51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72a60e327_0_1:notes"/>
          <p:cNvSpPr/>
          <p:nvPr>
            <p:ph idx="2" type="sldImg"/>
          </p:nvPr>
        </p:nvSpPr>
        <p:spPr>
          <a:xfrm>
            <a:off x="1554235" y="1257300"/>
            <a:ext cx="4663800" cy="339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c72a60e327_0_1:notes"/>
          <p:cNvSpPr txBox="1"/>
          <p:nvPr>
            <p:ph idx="1" type="body"/>
          </p:nvPr>
        </p:nvSpPr>
        <p:spPr>
          <a:xfrm>
            <a:off x="777240" y="4840605"/>
            <a:ext cx="6217800" cy="3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75" lIns="102600" spcFirstLastPara="1" rIns="102600" wrap="square" tIns="51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reproduicle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c72a60e327_0_1:notes"/>
          <p:cNvSpPr txBox="1"/>
          <p:nvPr>
            <p:ph idx="12" type="sldNum"/>
          </p:nvPr>
        </p:nvSpPr>
        <p:spPr>
          <a:xfrm>
            <a:off x="4402561" y="9553735"/>
            <a:ext cx="33681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1275" lIns="102600" spcFirstLastPara="1" rIns="102600" wrap="square" tIns="51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fb0f6b5dc_0_0:notes"/>
          <p:cNvSpPr txBox="1"/>
          <p:nvPr>
            <p:ph idx="1" type="body"/>
          </p:nvPr>
        </p:nvSpPr>
        <p:spPr>
          <a:xfrm>
            <a:off x="1201737" y="4784725"/>
            <a:ext cx="5372100" cy="38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9fb0f6b5dc_0_0:notes"/>
          <p:cNvSpPr/>
          <p:nvPr>
            <p:ph idx="2" type="sldImg"/>
          </p:nvPr>
        </p:nvSpPr>
        <p:spPr>
          <a:xfrm>
            <a:off x="1349375" y="965200"/>
            <a:ext cx="5070600" cy="347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370815973_0_0:notes"/>
          <p:cNvSpPr txBox="1"/>
          <p:nvPr>
            <p:ph idx="1" type="body"/>
          </p:nvPr>
        </p:nvSpPr>
        <p:spPr>
          <a:xfrm>
            <a:off x="1201737" y="4784725"/>
            <a:ext cx="5372100" cy="38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c370815973_0_0:notes"/>
          <p:cNvSpPr/>
          <p:nvPr>
            <p:ph idx="2" type="sldImg"/>
          </p:nvPr>
        </p:nvSpPr>
        <p:spPr>
          <a:xfrm>
            <a:off x="1349375" y="965200"/>
            <a:ext cx="5070600" cy="347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72a60e327_0_8:notes"/>
          <p:cNvSpPr/>
          <p:nvPr>
            <p:ph idx="2" type="sldImg"/>
          </p:nvPr>
        </p:nvSpPr>
        <p:spPr>
          <a:xfrm>
            <a:off x="1554235" y="1257300"/>
            <a:ext cx="4663800" cy="339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c72a60e327_0_8:notes"/>
          <p:cNvSpPr txBox="1"/>
          <p:nvPr>
            <p:ph idx="1" type="body"/>
          </p:nvPr>
        </p:nvSpPr>
        <p:spPr>
          <a:xfrm>
            <a:off x="777240" y="4840605"/>
            <a:ext cx="6217800" cy="3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75" lIns="102600" spcFirstLastPara="1" rIns="102600" wrap="square" tIns="51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each metacluster</a:t>
            </a:r>
            <a:endParaRPr/>
          </a:p>
        </p:txBody>
      </p:sp>
      <p:sp>
        <p:nvSpPr>
          <p:cNvPr id="107" name="Google Shape;107;gc72a60e327_0_8:notes"/>
          <p:cNvSpPr txBox="1"/>
          <p:nvPr>
            <p:ph idx="12" type="sldNum"/>
          </p:nvPr>
        </p:nvSpPr>
        <p:spPr>
          <a:xfrm>
            <a:off x="4402561" y="9553735"/>
            <a:ext cx="33681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1275" lIns="102600" spcFirstLastPara="1" rIns="102600" wrap="square" tIns="51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5bc4aa78e_0_1:notes"/>
          <p:cNvSpPr/>
          <p:nvPr>
            <p:ph idx="2" type="sldImg"/>
          </p:nvPr>
        </p:nvSpPr>
        <p:spPr>
          <a:xfrm>
            <a:off x="1295468" y="754380"/>
            <a:ext cx="5182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5bc4aa78e_0_1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5bc4aa78e_0_70:notes"/>
          <p:cNvSpPr/>
          <p:nvPr>
            <p:ph idx="2" type="sldImg"/>
          </p:nvPr>
        </p:nvSpPr>
        <p:spPr>
          <a:xfrm>
            <a:off x="1295468" y="754380"/>
            <a:ext cx="5182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5bc4aa78e_0_70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370815973_0_7:notes"/>
          <p:cNvSpPr txBox="1"/>
          <p:nvPr>
            <p:ph idx="1" type="body"/>
          </p:nvPr>
        </p:nvSpPr>
        <p:spPr>
          <a:xfrm>
            <a:off x="777240" y="4840605"/>
            <a:ext cx="6217800" cy="3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c370815973_0_7:notes"/>
          <p:cNvSpPr/>
          <p:nvPr>
            <p:ph idx="2" type="sldImg"/>
          </p:nvPr>
        </p:nvSpPr>
        <p:spPr>
          <a:xfrm>
            <a:off x="1554235" y="1257300"/>
            <a:ext cx="4663800" cy="339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6e1ae0d80_0_1:notes"/>
          <p:cNvSpPr/>
          <p:nvPr>
            <p:ph idx="2" type="sldImg"/>
          </p:nvPr>
        </p:nvSpPr>
        <p:spPr>
          <a:xfrm>
            <a:off x="1554235" y="1257300"/>
            <a:ext cx="4663800" cy="339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a6e1ae0d80_0_1:notes"/>
          <p:cNvSpPr txBox="1"/>
          <p:nvPr>
            <p:ph idx="1" type="body"/>
          </p:nvPr>
        </p:nvSpPr>
        <p:spPr>
          <a:xfrm>
            <a:off x="777240" y="4840605"/>
            <a:ext cx="6217800" cy="3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75" lIns="102600" spcFirstLastPara="1" rIns="102600" wrap="square" tIns="51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ds.helper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missing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data summaries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a6e1ae0d80_0_1:notes"/>
          <p:cNvSpPr txBox="1"/>
          <p:nvPr>
            <p:ph idx="12" type="sldNum"/>
          </p:nvPr>
        </p:nvSpPr>
        <p:spPr>
          <a:xfrm>
            <a:off x="4402561" y="9553735"/>
            <a:ext cx="33681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1275" lIns="102600" spcFirstLastPara="1" rIns="102600" wrap="square" tIns="51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5bc4aa78e_0_152:notes"/>
          <p:cNvSpPr/>
          <p:nvPr>
            <p:ph idx="2" type="sldImg"/>
          </p:nvPr>
        </p:nvSpPr>
        <p:spPr>
          <a:xfrm>
            <a:off x="1554235" y="1257300"/>
            <a:ext cx="4663800" cy="339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c5bc4aa78e_0_152:notes"/>
          <p:cNvSpPr txBox="1"/>
          <p:nvPr>
            <p:ph idx="1" type="body"/>
          </p:nvPr>
        </p:nvSpPr>
        <p:spPr>
          <a:xfrm>
            <a:off x="777240" y="4840605"/>
            <a:ext cx="6217800" cy="3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75" lIns="102600" spcFirstLastPara="1" rIns="102600" wrap="square" tIns="51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reproduicle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c5bc4aa78e_0_152:notes"/>
          <p:cNvSpPr txBox="1"/>
          <p:nvPr>
            <p:ph idx="12" type="sldNum"/>
          </p:nvPr>
        </p:nvSpPr>
        <p:spPr>
          <a:xfrm>
            <a:off x="4402561" y="9553735"/>
            <a:ext cx="33681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1275" lIns="102600" spcFirstLastPara="1" rIns="102600" wrap="square" tIns="51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0" type="dt"/>
          </p:nvPr>
        </p:nvSpPr>
        <p:spPr>
          <a:xfrm>
            <a:off x="755650" y="6888162"/>
            <a:ext cx="2100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444875" y="6888162"/>
            <a:ext cx="3190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7224712" y="6888162"/>
            <a:ext cx="2100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/>
          <p:nvPr>
            <p:ph type="title"/>
          </p:nvPr>
        </p:nvSpPr>
        <p:spPr>
          <a:xfrm>
            <a:off x="755650" y="671512"/>
            <a:ext cx="85692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" type="body"/>
          </p:nvPr>
        </p:nvSpPr>
        <p:spPr>
          <a:xfrm>
            <a:off x="755650" y="2184400"/>
            <a:ext cx="42084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0" name="Google Shape;70;p24"/>
          <p:cNvSpPr txBox="1"/>
          <p:nvPr>
            <p:ph idx="2" type="body"/>
          </p:nvPr>
        </p:nvSpPr>
        <p:spPr>
          <a:xfrm>
            <a:off x="5116513" y="2184400"/>
            <a:ext cx="42084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755650" y="6888162"/>
            <a:ext cx="2100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444875" y="6888162"/>
            <a:ext cx="3190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7224712" y="6888162"/>
            <a:ext cx="2100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>
            <a:off x="796925" y="4857750"/>
            <a:ext cx="85677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>
            <a:off x="796925" y="3203575"/>
            <a:ext cx="8567700" cy="16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755650" y="6888162"/>
            <a:ext cx="2100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444875" y="6888162"/>
            <a:ext cx="3190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7224712" y="6888162"/>
            <a:ext cx="2100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5bc4aa78e_0_66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c5bc4aa78e_0_66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50375" lIns="100775" spcFirstLastPara="1" rIns="100775" wrap="square" tIns="50375">
            <a:noAutofit/>
          </a:bodyPr>
          <a:lstStyle>
            <a:lvl1pPr indent="-450850" lvl="0" marL="457200" rtl="0">
              <a:spcBef>
                <a:spcPts val="700"/>
              </a:spcBef>
              <a:spcAft>
                <a:spcPts val="0"/>
              </a:spcAft>
              <a:buSzPts val="3500"/>
              <a:buChar char="•"/>
              <a:defRPr/>
            </a:lvl1pPr>
            <a:lvl2pPr indent="-425450" lvl="1" marL="914400" rtl="0">
              <a:spcBef>
                <a:spcPts val="620"/>
              </a:spcBef>
              <a:spcAft>
                <a:spcPts val="0"/>
              </a:spcAft>
              <a:buSzPts val="3100"/>
              <a:buChar char="–"/>
              <a:defRPr/>
            </a:lvl2pPr>
            <a:lvl3pPr indent="-393700" lvl="2" marL="1371600" rtl="0">
              <a:spcBef>
                <a:spcPts val="520"/>
              </a:spcBef>
              <a:spcAft>
                <a:spcPts val="0"/>
              </a:spcAft>
              <a:buSzPts val="2600"/>
              <a:buChar char="•"/>
              <a:defRPr/>
            </a:lvl3pPr>
            <a:lvl4pPr indent="-368300" lvl="3" marL="1828800" rtl="0">
              <a:spcBef>
                <a:spcPts val="440"/>
              </a:spcBef>
              <a:spcAft>
                <a:spcPts val="0"/>
              </a:spcAft>
              <a:buSzPts val="2200"/>
              <a:buChar char="–"/>
              <a:defRPr/>
            </a:lvl4pPr>
            <a:lvl5pPr indent="-368300" lvl="4" marL="2286000" rtl="0">
              <a:spcBef>
                <a:spcPts val="440"/>
              </a:spcBef>
              <a:spcAft>
                <a:spcPts val="0"/>
              </a:spcAft>
              <a:buSzPts val="2200"/>
              <a:buChar char="»"/>
              <a:defRPr/>
            </a:lvl5pPr>
            <a:lvl6pPr indent="-368300" lvl="5" marL="2743200" rtl="0">
              <a:spcBef>
                <a:spcPts val="440"/>
              </a:spcBef>
              <a:spcAft>
                <a:spcPts val="0"/>
              </a:spcAft>
              <a:buSzPts val="2200"/>
              <a:buChar char="»"/>
              <a:defRPr/>
            </a:lvl6pPr>
            <a:lvl7pPr indent="-368300" lvl="6" marL="3200400" rtl="0">
              <a:spcBef>
                <a:spcPts val="440"/>
              </a:spcBef>
              <a:spcAft>
                <a:spcPts val="0"/>
              </a:spcAft>
              <a:buSzPts val="2200"/>
              <a:buChar char="»"/>
              <a:defRPr/>
            </a:lvl7pPr>
            <a:lvl8pPr indent="-368300" lvl="7" marL="3657600" rtl="0">
              <a:spcBef>
                <a:spcPts val="440"/>
              </a:spcBef>
              <a:spcAft>
                <a:spcPts val="0"/>
              </a:spcAft>
              <a:buSzPts val="2200"/>
              <a:buChar char="»"/>
              <a:defRPr/>
            </a:lvl8pPr>
            <a:lvl9pPr indent="-368300" lvl="8" marL="4114800" rtl="0">
              <a:spcBef>
                <a:spcPts val="440"/>
              </a:spcBef>
              <a:spcAft>
                <a:spcPts val="0"/>
              </a:spcAft>
              <a:buSzPts val="2200"/>
              <a:buChar char="»"/>
              <a:defRPr/>
            </a:lvl9pPr>
          </a:lstStyle>
          <a:p/>
        </p:txBody>
      </p:sp>
      <p:sp>
        <p:nvSpPr>
          <p:cNvPr id="83" name="Google Shape;83;gc5bc4aa78e_0_66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t" bIns="50375" lIns="100775" spcFirstLastPara="1" rIns="100775" wrap="square" tIns="503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755650" y="2519363"/>
            <a:ext cx="85692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512888" y="4283075"/>
            <a:ext cx="7056300" cy="19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755650" y="6888162"/>
            <a:ext cx="2100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444875" y="6888162"/>
            <a:ext cx="3190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7224712" y="6888162"/>
            <a:ext cx="2100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755650" y="671512"/>
            <a:ext cx="85692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755650" y="2184400"/>
            <a:ext cx="85692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755650" y="6888162"/>
            <a:ext cx="2100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3444875" y="6888162"/>
            <a:ext cx="3190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7224712" y="6888162"/>
            <a:ext cx="2100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 rot="5400000">
            <a:off x="5230125" y="2624963"/>
            <a:ext cx="6048300" cy="21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 rot="5400000">
            <a:off x="869188" y="557963"/>
            <a:ext cx="6048300" cy="6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755650" y="6888162"/>
            <a:ext cx="2100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444875" y="6888162"/>
            <a:ext cx="3190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7224712" y="6888162"/>
            <a:ext cx="2100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755650" y="671512"/>
            <a:ext cx="85692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 rot="5400000">
            <a:off x="2772675" y="167500"/>
            <a:ext cx="4535400" cy="85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0" type="dt"/>
          </p:nvPr>
        </p:nvSpPr>
        <p:spPr>
          <a:xfrm>
            <a:off x="755650" y="6888162"/>
            <a:ext cx="2100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1" type="ftr"/>
          </p:nvPr>
        </p:nvSpPr>
        <p:spPr>
          <a:xfrm>
            <a:off x="3444875" y="6888162"/>
            <a:ext cx="3190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7224712" y="6888162"/>
            <a:ext cx="2100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type="title"/>
          </p:nvPr>
        </p:nvSpPr>
        <p:spPr>
          <a:xfrm>
            <a:off x="1976438" y="5291138"/>
            <a:ext cx="60483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/>
          <p:nvPr>
            <p:ph idx="2" type="pic"/>
          </p:nvPr>
        </p:nvSpPr>
        <p:spPr>
          <a:xfrm>
            <a:off x="1976438" y="674688"/>
            <a:ext cx="6048300" cy="45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1976438" y="5916613"/>
            <a:ext cx="60483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3" name="Google Shape;43;p20"/>
          <p:cNvSpPr txBox="1"/>
          <p:nvPr>
            <p:ph idx="10" type="dt"/>
          </p:nvPr>
        </p:nvSpPr>
        <p:spPr>
          <a:xfrm>
            <a:off x="755650" y="6888162"/>
            <a:ext cx="2100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1" type="ftr"/>
          </p:nvPr>
        </p:nvSpPr>
        <p:spPr>
          <a:xfrm>
            <a:off x="3444875" y="6888162"/>
            <a:ext cx="3190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7224712" y="6888162"/>
            <a:ext cx="2100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type="title"/>
          </p:nvPr>
        </p:nvSpPr>
        <p:spPr>
          <a:xfrm>
            <a:off x="504825" y="301625"/>
            <a:ext cx="33162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" type="body"/>
          </p:nvPr>
        </p:nvSpPr>
        <p:spPr>
          <a:xfrm>
            <a:off x="3941763" y="301625"/>
            <a:ext cx="5635500" cy="6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9" name="Google Shape;49;p21"/>
          <p:cNvSpPr txBox="1"/>
          <p:nvPr>
            <p:ph idx="2" type="body"/>
          </p:nvPr>
        </p:nvSpPr>
        <p:spPr>
          <a:xfrm>
            <a:off x="504825" y="1581150"/>
            <a:ext cx="3316200" cy="51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755650" y="6888162"/>
            <a:ext cx="2100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3444875" y="6888162"/>
            <a:ext cx="3190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7224712" y="6888162"/>
            <a:ext cx="2100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755650" y="671512"/>
            <a:ext cx="85692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755650" y="6888162"/>
            <a:ext cx="2100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444875" y="6888162"/>
            <a:ext cx="3190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7224712" y="6888162"/>
            <a:ext cx="2100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504825" y="303213"/>
            <a:ext cx="90726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504825" y="1692275"/>
            <a:ext cx="4452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504825" y="2397125"/>
            <a:ext cx="4452900" cy="4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2" name="Google Shape;62;p23"/>
          <p:cNvSpPr txBox="1"/>
          <p:nvPr>
            <p:ph idx="3" type="body"/>
          </p:nvPr>
        </p:nvSpPr>
        <p:spPr>
          <a:xfrm>
            <a:off x="5121275" y="1692275"/>
            <a:ext cx="4456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3" name="Google Shape;63;p23"/>
          <p:cNvSpPr txBox="1"/>
          <p:nvPr>
            <p:ph idx="4" type="body"/>
          </p:nvPr>
        </p:nvSpPr>
        <p:spPr>
          <a:xfrm>
            <a:off x="5121275" y="2397125"/>
            <a:ext cx="4456200" cy="4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4" name="Google Shape;64;p23"/>
          <p:cNvSpPr txBox="1"/>
          <p:nvPr>
            <p:ph idx="10" type="dt"/>
          </p:nvPr>
        </p:nvSpPr>
        <p:spPr>
          <a:xfrm>
            <a:off x="755650" y="6888162"/>
            <a:ext cx="2100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1" type="ftr"/>
          </p:nvPr>
        </p:nvSpPr>
        <p:spPr>
          <a:xfrm>
            <a:off x="3444875" y="6888162"/>
            <a:ext cx="3190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7224712" y="6888162"/>
            <a:ext cx="2100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755650" y="671512"/>
            <a:ext cx="85692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755650" y="2184400"/>
            <a:ext cx="85692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-45085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25450" lvl="1" marL="9144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b="0" i="0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755650" y="6888162"/>
            <a:ext cx="2100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444875" y="6888162"/>
            <a:ext cx="3190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7224712" y="6888162"/>
            <a:ext cx="2100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neelsoumya/datashield_testing_basic/blob/master/development_plan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neelsoumya/datashield_testing_basic/blob/master/development_plan.pdf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349875" y="2362200"/>
            <a:ext cx="9655200" cy="3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1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0" i="0" lang="en-US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Survival m</a:t>
            </a:r>
            <a:r>
              <a:rPr lang="en-US" sz="3900"/>
              <a:t>odels in DataSHIELD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Soumya Banerjee, Tom Bishop and DataSHIELD technical team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ETI_logo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22400" y="-65087"/>
            <a:ext cx="3427412" cy="1592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5bc4aa78e_0_157"/>
          <p:cNvSpPr txBox="1"/>
          <p:nvPr>
            <p:ph type="title"/>
          </p:nvPr>
        </p:nvSpPr>
        <p:spPr>
          <a:xfrm>
            <a:off x="693043" y="227771"/>
            <a:ext cx="8694600" cy="14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Tutorial and cookbook</a:t>
            </a:r>
            <a:endParaRPr/>
          </a:p>
        </p:txBody>
      </p:sp>
      <p:sp>
        <p:nvSpPr>
          <p:cNvPr id="183" name="Google Shape;183;gc5bc4aa78e_0_157"/>
          <p:cNvSpPr txBox="1"/>
          <p:nvPr/>
        </p:nvSpPr>
        <p:spPr>
          <a:xfrm>
            <a:off x="315912" y="1265237"/>
            <a:ext cx="9601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5722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❖"/>
            </a:pPr>
            <a:r>
              <a:rPr lang="en-US" sz="2300">
                <a:solidFill>
                  <a:schemeClr val="dk1"/>
                </a:solidFill>
              </a:rPr>
              <a:t> </a:t>
            </a:r>
            <a:r>
              <a:rPr lang="en-US" sz="2300" u="sng">
                <a:solidFill>
                  <a:schemeClr val="hlink"/>
                </a:solidFill>
                <a:hlinkClick r:id="rId3"/>
              </a:rPr>
              <a:t>https://github.com/neelsoumya/datashield_testing_basic/blob/master/development_plan.pdf</a:t>
            </a:r>
            <a:endParaRPr sz="2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None/>
            </a:pPr>
            <a:r>
              <a:t/>
            </a:r>
            <a:endParaRPr b="1" i="0" sz="2300" u="none" cap="none" strike="noStrike">
              <a:solidFill>
                <a:schemeClr val="dk1"/>
              </a:solidFill>
            </a:endParaRPr>
          </a:p>
          <a:p>
            <a:pPr indent="-65722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❖"/>
            </a:pPr>
            <a:r>
              <a:rPr b="1" i="0" lang="en-US" sz="2300" u="none" cap="none" strike="noStrike">
                <a:solidFill>
                  <a:schemeClr val="dk1"/>
                </a:solidFill>
              </a:rPr>
              <a:t>  </a:t>
            </a:r>
            <a:r>
              <a:rPr lang="en-US" sz="2300">
                <a:solidFill>
                  <a:schemeClr val="dk1"/>
                </a:solidFill>
              </a:rPr>
              <a:t>xx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None/>
            </a:pPr>
            <a:r>
              <a:t/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5722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❖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xx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72a60e327_0_1"/>
          <p:cNvSpPr txBox="1"/>
          <p:nvPr>
            <p:ph type="title"/>
          </p:nvPr>
        </p:nvSpPr>
        <p:spPr>
          <a:xfrm>
            <a:off x="693043" y="227771"/>
            <a:ext cx="8694600" cy="14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Acknowledgements</a:t>
            </a:r>
            <a:endParaRPr/>
          </a:p>
        </p:txBody>
      </p:sp>
      <p:sp>
        <p:nvSpPr>
          <p:cNvPr id="190" name="Google Shape;190;gc72a60e327_0_1"/>
          <p:cNvSpPr txBox="1"/>
          <p:nvPr/>
        </p:nvSpPr>
        <p:spPr>
          <a:xfrm>
            <a:off x="965500" y="1809750"/>
            <a:ext cx="8586900" cy="51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5722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Font typeface="Noto Sans Symbols"/>
              <a:buChar char="❖"/>
            </a:pPr>
            <a:r>
              <a:rPr lang="en-US" sz="2300">
                <a:solidFill>
                  <a:schemeClr val="dk1"/>
                </a:solidFill>
              </a:rPr>
              <a:t> DataSHIELD technical team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Font typeface="Noto Sans Symbols"/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-65722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Font typeface="Noto Sans Symbols"/>
              <a:buChar char="❖"/>
            </a:pPr>
            <a:r>
              <a:rPr lang="en-US" sz="2300">
                <a:solidFill>
                  <a:schemeClr val="dk1"/>
                </a:solidFill>
              </a:rPr>
              <a:t> Paul Burton, Demetris Avraam, Stuart Wheater, Patricia Ryser-Welch, Alex Westerberg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65722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Font typeface="Noto Sans Symbols"/>
              <a:buChar char="❖"/>
            </a:pPr>
            <a:r>
              <a:rPr lang="en-US" sz="2300">
                <a:solidFill>
                  <a:schemeClr val="dk1"/>
                </a:solidFill>
              </a:rPr>
              <a:t> Tim Cadman, Sido Haakma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 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fb0f6b5dc_0_0"/>
          <p:cNvSpPr txBox="1"/>
          <p:nvPr/>
        </p:nvSpPr>
        <p:spPr>
          <a:xfrm>
            <a:off x="693737" y="396875"/>
            <a:ext cx="86931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900"/>
              <a:t>Introduction to DataSHIELD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9fb0f6b5dc_0_0"/>
          <p:cNvSpPr txBox="1"/>
          <p:nvPr/>
        </p:nvSpPr>
        <p:spPr>
          <a:xfrm>
            <a:off x="4971300" y="6940050"/>
            <a:ext cx="5135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1" lang="en-US" sz="130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https://www.datashield.ac.uk/about/datashielddetailedoverview/</a:t>
            </a:r>
            <a:endParaRPr b="0" i="0" sz="1300" u="none" cap="none" strike="noStrike">
              <a:solidFill>
                <a:srgbClr val="2F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g9fb0f6b5d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09675"/>
            <a:ext cx="9255459" cy="5377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370815973_0_0"/>
          <p:cNvSpPr txBox="1"/>
          <p:nvPr/>
        </p:nvSpPr>
        <p:spPr>
          <a:xfrm>
            <a:off x="693737" y="396875"/>
            <a:ext cx="86931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900"/>
              <a:t>Survival models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c370815973_0_0"/>
          <p:cNvSpPr txBox="1"/>
          <p:nvPr/>
        </p:nvSpPr>
        <p:spPr>
          <a:xfrm>
            <a:off x="2629449" y="6940050"/>
            <a:ext cx="73215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1" lang="en-US" sz="130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https://towardsdatascience.com/survival-analysis-intuition-implementation-in-python-504fde4fcf8e</a:t>
            </a:r>
            <a:endParaRPr b="0" i="0" sz="1300" u="none" cap="none" strike="noStrike">
              <a:solidFill>
                <a:srgbClr val="2F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gc37081597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409675"/>
            <a:ext cx="9913250" cy="500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72a60e327_0_8"/>
          <p:cNvSpPr txBox="1"/>
          <p:nvPr>
            <p:ph type="title"/>
          </p:nvPr>
        </p:nvSpPr>
        <p:spPr>
          <a:xfrm>
            <a:off x="693043" y="227771"/>
            <a:ext cx="8694600" cy="14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Code</a:t>
            </a:r>
            <a:r>
              <a:rPr lang="en-US" sz="4000"/>
              <a:t> snippet</a:t>
            </a:r>
            <a:endParaRPr/>
          </a:p>
        </p:txBody>
      </p:sp>
      <p:sp>
        <p:nvSpPr>
          <p:cNvPr id="110" name="Google Shape;110;gc72a60e327_0_8"/>
          <p:cNvSpPr txBox="1"/>
          <p:nvPr/>
        </p:nvSpPr>
        <p:spPr>
          <a:xfrm>
            <a:off x="293575" y="4969375"/>
            <a:ext cx="9346800" cy="28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u="sng">
                <a:solidFill>
                  <a:schemeClr val="hlink"/>
                </a:solidFill>
                <a:hlinkClick r:id="rId3"/>
              </a:rPr>
              <a:t>https://github.com/neelsoumya/datashield_testing_basic/blob/master/development_plan.pdf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 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111" name="Google Shape;111;gc72a60e327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41471"/>
            <a:ext cx="9775827" cy="1465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gc5bc4aa78e_0_1"/>
          <p:cNvCxnSpPr/>
          <p:nvPr/>
        </p:nvCxnSpPr>
        <p:spPr>
          <a:xfrm flipH="1">
            <a:off x="4593993" y="249564"/>
            <a:ext cx="15600" cy="69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7" name="Google Shape;117;gc5bc4aa78e_0_1"/>
          <p:cNvSpPr txBox="1"/>
          <p:nvPr/>
        </p:nvSpPr>
        <p:spPr>
          <a:xfrm>
            <a:off x="1130950" y="116775"/>
            <a:ext cx="15792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Client</a:t>
            </a:r>
            <a:endParaRPr sz="2600"/>
          </a:p>
        </p:txBody>
      </p:sp>
      <p:sp>
        <p:nvSpPr>
          <p:cNvPr id="118" name="Google Shape;118;gc5bc4aa78e_0_1"/>
          <p:cNvSpPr txBox="1"/>
          <p:nvPr/>
        </p:nvSpPr>
        <p:spPr>
          <a:xfrm>
            <a:off x="6407740" y="228767"/>
            <a:ext cx="16494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Server</a:t>
            </a:r>
            <a:endParaRPr sz="2600"/>
          </a:p>
        </p:txBody>
      </p:sp>
      <p:sp>
        <p:nvSpPr>
          <p:cNvPr id="119" name="Google Shape;119;gc5bc4aa78e_0_1"/>
          <p:cNvSpPr txBox="1"/>
          <p:nvPr/>
        </p:nvSpPr>
        <p:spPr>
          <a:xfrm>
            <a:off x="1029560" y="1970939"/>
            <a:ext cx="1957500" cy="42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050" lIns="22050" spcFirstLastPara="1" rIns="22050" wrap="square" tIns="22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Check for errors</a:t>
            </a:r>
            <a:endParaRPr sz="1700"/>
          </a:p>
        </p:txBody>
      </p:sp>
      <p:sp>
        <p:nvSpPr>
          <p:cNvPr id="120" name="Google Shape;120;gc5bc4aa78e_0_1"/>
          <p:cNvSpPr txBox="1"/>
          <p:nvPr/>
        </p:nvSpPr>
        <p:spPr>
          <a:xfrm>
            <a:off x="1006409" y="2582944"/>
            <a:ext cx="1649400" cy="107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050" lIns="22050" spcFirstLastPara="1" rIns="22050" wrap="square" tIns="22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Call to server side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datashield.assign(...)</a:t>
            </a:r>
            <a:endParaRPr sz="1700"/>
          </a:p>
        </p:txBody>
      </p:sp>
      <p:sp>
        <p:nvSpPr>
          <p:cNvPr id="121" name="Google Shape;121;gc5bc4aa78e_0_1"/>
          <p:cNvSpPr txBox="1"/>
          <p:nvPr/>
        </p:nvSpPr>
        <p:spPr>
          <a:xfrm>
            <a:off x="6212637" y="3595641"/>
            <a:ext cx="1727400" cy="78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050" lIns="22050" spcFirstLastPara="1" rIns="22050" wrap="square" tIns="22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Do disclosure checks</a:t>
            </a:r>
            <a:endParaRPr sz="1700"/>
          </a:p>
        </p:txBody>
      </p:sp>
      <p:sp>
        <p:nvSpPr>
          <p:cNvPr id="122" name="Google Shape;122;gc5bc4aa78e_0_1"/>
          <p:cNvSpPr txBox="1"/>
          <p:nvPr/>
        </p:nvSpPr>
        <p:spPr>
          <a:xfrm>
            <a:off x="6212637" y="4661873"/>
            <a:ext cx="1914600" cy="66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050" lIns="22050" spcFirstLastPara="1" rIns="22050" wrap="square" tIns="22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Create Surv object</a:t>
            </a:r>
            <a:endParaRPr sz="1700"/>
          </a:p>
        </p:txBody>
      </p:sp>
      <p:sp>
        <p:nvSpPr>
          <p:cNvPr id="123" name="Google Shape;123;gc5bc4aa78e_0_1"/>
          <p:cNvSpPr txBox="1"/>
          <p:nvPr/>
        </p:nvSpPr>
        <p:spPr>
          <a:xfrm>
            <a:off x="6259628" y="5643742"/>
            <a:ext cx="2015700" cy="78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050" lIns="22050" spcFirstLastPara="1" rIns="22050" wrap="square" tIns="22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Return confirmation or handle errors</a:t>
            </a:r>
            <a:endParaRPr sz="1700"/>
          </a:p>
        </p:txBody>
      </p:sp>
      <p:sp>
        <p:nvSpPr>
          <p:cNvPr id="124" name="Google Shape;124;gc5bc4aa78e_0_1"/>
          <p:cNvSpPr txBox="1"/>
          <p:nvPr/>
        </p:nvSpPr>
        <p:spPr>
          <a:xfrm>
            <a:off x="948504" y="6311855"/>
            <a:ext cx="1761900" cy="100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050" lIns="22050" spcFirstLastPara="1" rIns="22050" wrap="square" tIns="22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Receive error or confirmation </a:t>
            </a:r>
            <a:endParaRPr sz="1700"/>
          </a:p>
        </p:txBody>
      </p:sp>
      <p:sp>
        <p:nvSpPr>
          <p:cNvPr id="125" name="Google Shape;125;gc5bc4aa78e_0_1"/>
          <p:cNvSpPr txBox="1"/>
          <p:nvPr/>
        </p:nvSpPr>
        <p:spPr>
          <a:xfrm>
            <a:off x="3451655" y="228767"/>
            <a:ext cx="2858100" cy="17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Function to create Surv object on server (assign function)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ds.Surv(start,stop,event,my_surv_obj, datasources)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gc5bc4aa78e_0_1"/>
          <p:cNvSpPr txBox="1"/>
          <p:nvPr/>
        </p:nvSpPr>
        <p:spPr>
          <a:xfrm>
            <a:off x="1415686" y="840405"/>
            <a:ext cx="1294500" cy="71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100" lIns="44100" spcFirstLastPara="1" rIns="44100" wrap="square" tIns="4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Surv parameters</a:t>
            </a:r>
            <a:endParaRPr sz="1700"/>
          </a:p>
        </p:txBody>
      </p:sp>
      <p:cxnSp>
        <p:nvCxnSpPr>
          <p:cNvPr id="127" name="Google Shape;127;gc5bc4aa78e_0_1"/>
          <p:cNvCxnSpPr>
            <a:stCxn id="126" idx="2"/>
            <a:endCxn id="119" idx="0"/>
          </p:cNvCxnSpPr>
          <p:nvPr/>
        </p:nvCxnSpPr>
        <p:spPr>
          <a:xfrm flipH="1">
            <a:off x="2008336" y="1555605"/>
            <a:ext cx="54600" cy="4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gc5bc4aa78e_0_1"/>
          <p:cNvCxnSpPr>
            <a:stCxn id="119" idx="2"/>
            <a:endCxn id="120" idx="0"/>
          </p:cNvCxnSpPr>
          <p:nvPr/>
        </p:nvCxnSpPr>
        <p:spPr>
          <a:xfrm flipH="1">
            <a:off x="1831010" y="2391539"/>
            <a:ext cx="1773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gc5bc4aa78e_0_1"/>
          <p:cNvCxnSpPr>
            <a:stCxn id="120" idx="3"/>
            <a:endCxn id="121" idx="1"/>
          </p:cNvCxnSpPr>
          <p:nvPr/>
        </p:nvCxnSpPr>
        <p:spPr>
          <a:xfrm>
            <a:off x="2655809" y="3121144"/>
            <a:ext cx="3556800" cy="8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gc5bc4aa78e_0_1"/>
          <p:cNvCxnSpPr>
            <a:stCxn id="121" idx="2"/>
            <a:endCxn id="122" idx="0"/>
          </p:cNvCxnSpPr>
          <p:nvPr/>
        </p:nvCxnSpPr>
        <p:spPr>
          <a:xfrm>
            <a:off x="7076337" y="4383441"/>
            <a:ext cx="93600" cy="2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gc5bc4aa78e_0_1"/>
          <p:cNvCxnSpPr>
            <a:stCxn id="122" idx="2"/>
            <a:endCxn id="123" idx="0"/>
          </p:cNvCxnSpPr>
          <p:nvPr/>
        </p:nvCxnSpPr>
        <p:spPr>
          <a:xfrm>
            <a:off x="7169937" y="5322473"/>
            <a:ext cx="97500" cy="3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gc5bc4aa78e_0_1"/>
          <p:cNvCxnSpPr>
            <a:stCxn id="123" idx="1"/>
            <a:endCxn id="124" idx="3"/>
          </p:cNvCxnSpPr>
          <p:nvPr/>
        </p:nvCxnSpPr>
        <p:spPr>
          <a:xfrm flipH="1">
            <a:off x="2710328" y="6037642"/>
            <a:ext cx="3549300" cy="7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gc5bc4aa78e_0_70"/>
          <p:cNvCxnSpPr/>
          <p:nvPr/>
        </p:nvCxnSpPr>
        <p:spPr>
          <a:xfrm flipH="1">
            <a:off x="4593993" y="249564"/>
            <a:ext cx="15600" cy="69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8" name="Google Shape;138;gc5bc4aa78e_0_70"/>
          <p:cNvSpPr txBox="1"/>
          <p:nvPr/>
        </p:nvSpPr>
        <p:spPr>
          <a:xfrm>
            <a:off x="1029560" y="1970939"/>
            <a:ext cx="2066700" cy="71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050" lIns="22050" spcFirstLastPara="1" rIns="22050" wrap="square" tIns="22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Check for errors, convert to string</a:t>
            </a:r>
            <a:endParaRPr sz="1700"/>
          </a:p>
        </p:txBody>
      </p:sp>
      <p:sp>
        <p:nvSpPr>
          <p:cNvPr id="139" name="Google Shape;139;gc5bc4aa78e_0_70"/>
          <p:cNvSpPr txBox="1"/>
          <p:nvPr/>
        </p:nvSpPr>
        <p:spPr>
          <a:xfrm>
            <a:off x="1415686" y="2877483"/>
            <a:ext cx="1185600" cy="66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050" lIns="22050" spcFirstLastPara="1" rIns="22050" wrap="square" tIns="22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Call to server side</a:t>
            </a:r>
            <a:endParaRPr sz="1700"/>
          </a:p>
        </p:txBody>
      </p:sp>
      <p:sp>
        <p:nvSpPr>
          <p:cNvPr id="140" name="Google Shape;140;gc5bc4aa78e_0_70"/>
          <p:cNvSpPr txBox="1"/>
          <p:nvPr/>
        </p:nvSpPr>
        <p:spPr>
          <a:xfrm>
            <a:off x="6282834" y="3537990"/>
            <a:ext cx="1727400" cy="78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050" lIns="22050" spcFirstLastPara="1" rIns="22050" wrap="square" tIns="22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Convert string to formula</a:t>
            </a:r>
            <a:endParaRPr sz="1700"/>
          </a:p>
        </p:txBody>
      </p:sp>
      <p:sp>
        <p:nvSpPr>
          <p:cNvPr id="141" name="Google Shape;141;gc5bc4aa78e_0_70"/>
          <p:cNvSpPr txBox="1"/>
          <p:nvPr/>
        </p:nvSpPr>
        <p:spPr>
          <a:xfrm>
            <a:off x="6282834" y="4521071"/>
            <a:ext cx="1727400" cy="78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050" lIns="22050" spcFirstLastPara="1" rIns="22050" wrap="square" tIns="22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Do disclosure checks</a:t>
            </a:r>
            <a:endParaRPr sz="1700"/>
          </a:p>
        </p:txBody>
      </p:sp>
      <p:sp>
        <p:nvSpPr>
          <p:cNvPr id="142" name="Google Shape;142;gc5bc4aa78e_0_70"/>
          <p:cNvSpPr txBox="1"/>
          <p:nvPr/>
        </p:nvSpPr>
        <p:spPr>
          <a:xfrm>
            <a:off x="6282834" y="5431362"/>
            <a:ext cx="1185600" cy="49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050" lIns="22050" spcFirstLastPara="1" rIns="22050" wrap="square" tIns="22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Fit model</a:t>
            </a:r>
            <a:endParaRPr sz="1700"/>
          </a:p>
        </p:txBody>
      </p:sp>
      <p:sp>
        <p:nvSpPr>
          <p:cNvPr id="143" name="Google Shape;143;gc5bc4aa78e_0_70"/>
          <p:cNvSpPr txBox="1"/>
          <p:nvPr/>
        </p:nvSpPr>
        <p:spPr>
          <a:xfrm>
            <a:off x="6298434" y="6112887"/>
            <a:ext cx="1294500" cy="78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050" lIns="22050" spcFirstLastPara="1" rIns="22050" wrap="square" tIns="22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Return summary</a:t>
            </a:r>
            <a:endParaRPr sz="1700"/>
          </a:p>
        </p:txBody>
      </p:sp>
      <p:sp>
        <p:nvSpPr>
          <p:cNvPr id="144" name="Google Shape;144;gc5bc4aa78e_0_70"/>
          <p:cNvSpPr txBox="1"/>
          <p:nvPr/>
        </p:nvSpPr>
        <p:spPr>
          <a:xfrm>
            <a:off x="948504" y="6311855"/>
            <a:ext cx="1761900" cy="100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050" lIns="22050" spcFirstLastPara="1" rIns="22050" wrap="square" tIns="22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Receive result, optionally meta analyse</a:t>
            </a:r>
            <a:endParaRPr sz="1700"/>
          </a:p>
        </p:txBody>
      </p:sp>
      <p:sp>
        <p:nvSpPr>
          <p:cNvPr id="145" name="Google Shape;145;gc5bc4aa78e_0_70"/>
          <p:cNvSpPr txBox="1"/>
          <p:nvPr/>
        </p:nvSpPr>
        <p:spPr>
          <a:xfrm>
            <a:off x="1306876" y="1022801"/>
            <a:ext cx="1294500" cy="71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100" lIns="44100" spcFirstLastPara="1" rIns="44100" wrap="square" tIns="4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Formula &amp; parameters</a:t>
            </a:r>
            <a:endParaRPr sz="1700"/>
          </a:p>
        </p:txBody>
      </p:sp>
      <p:sp>
        <p:nvSpPr>
          <p:cNvPr id="146" name="Google Shape;146;gc5bc4aa78e_0_70"/>
          <p:cNvSpPr txBox="1"/>
          <p:nvPr/>
        </p:nvSpPr>
        <p:spPr>
          <a:xfrm>
            <a:off x="3451655" y="228767"/>
            <a:ext cx="2847000" cy="26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Function to run Cox model on server assuming Surv object created already (aggregate function)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ds.coxphSLMA(“my_surv_obj ~ age + smoking”, datasources)</a:t>
            </a:r>
            <a:endParaRPr sz="1700"/>
          </a:p>
        </p:txBody>
      </p:sp>
      <p:sp>
        <p:nvSpPr>
          <p:cNvPr id="147" name="Google Shape;147;gc5bc4aa78e_0_70"/>
          <p:cNvSpPr txBox="1"/>
          <p:nvPr/>
        </p:nvSpPr>
        <p:spPr>
          <a:xfrm>
            <a:off x="1130947" y="116775"/>
            <a:ext cx="14703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Client</a:t>
            </a:r>
            <a:endParaRPr sz="2600"/>
          </a:p>
        </p:txBody>
      </p:sp>
      <p:sp>
        <p:nvSpPr>
          <p:cNvPr id="148" name="Google Shape;148;gc5bc4aa78e_0_70"/>
          <p:cNvSpPr txBox="1"/>
          <p:nvPr/>
        </p:nvSpPr>
        <p:spPr>
          <a:xfrm>
            <a:off x="6407740" y="228767"/>
            <a:ext cx="16494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Server</a:t>
            </a:r>
            <a:endParaRPr sz="2600"/>
          </a:p>
        </p:txBody>
      </p:sp>
      <p:cxnSp>
        <p:nvCxnSpPr>
          <p:cNvPr id="149" name="Google Shape;149;gc5bc4aa78e_0_70"/>
          <p:cNvCxnSpPr>
            <a:stCxn id="145" idx="2"/>
            <a:endCxn id="138" idx="0"/>
          </p:cNvCxnSpPr>
          <p:nvPr/>
        </p:nvCxnSpPr>
        <p:spPr>
          <a:xfrm>
            <a:off x="1954126" y="1738001"/>
            <a:ext cx="108900" cy="2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gc5bc4aa78e_0_70"/>
          <p:cNvCxnSpPr>
            <a:stCxn id="138" idx="2"/>
            <a:endCxn id="139" idx="0"/>
          </p:cNvCxnSpPr>
          <p:nvPr/>
        </p:nvCxnSpPr>
        <p:spPr>
          <a:xfrm flipH="1">
            <a:off x="2008610" y="2686139"/>
            <a:ext cx="543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gc5bc4aa78e_0_70"/>
          <p:cNvCxnSpPr>
            <a:stCxn id="139" idx="3"/>
            <a:endCxn id="140" idx="1"/>
          </p:cNvCxnSpPr>
          <p:nvPr/>
        </p:nvCxnSpPr>
        <p:spPr>
          <a:xfrm>
            <a:off x="2601286" y="3207783"/>
            <a:ext cx="3681600" cy="7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gc5bc4aa78e_0_70"/>
          <p:cNvCxnSpPr>
            <a:stCxn id="140" idx="2"/>
            <a:endCxn id="141" idx="0"/>
          </p:cNvCxnSpPr>
          <p:nvPr/>
        </p:nvCxnSpPr>
        <p:spPr>
          <a:xfrm>
            <a:off x="7146534" y="4325790"/>
            <a:ext cx="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gc5bc4aa78e_0_70"/>
          <p:cNvCxnSpPr>
            <a:stCxn id="141" idx="2"/>
            <a:endCxn id="142" idx="0"/>
          </p:cNvCxnSpPr>
          <p:nvPr/>
        </p:nvCxnSpPr>
        <p:spPr>
          <a:xfrm flipH="1">
            <a:off x="6875634" y="5308871"/>
            <a:ext cx="270900" cy="1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gc5bc4aa78e_0_70"/>
          <p:cNvCxnSpPr>
            <a:stCxn id="142" idx="2"/>
            <a:endCxn id="143" idx="0"/>
          </p:cNvCxnSpPr>
          <p:nvPr/>
        </p:nvCxnSpPr>
        <p:spPr>
          <a:xfrm>
            <a:off x="6875634" y="5926962"/>
            <a:ext cx="69900" cy="1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gc5bc4aa78e_0_70"/>
          <p:cNvCxnSpPr>
            <a:stCxn id="143" idx="1"/>
            <a:endCxn id="144" idx="3"/>
          </p:cNvCxnSpPr>
          <p:nvPr/>
        </p:nvCxnSpPr>
        <p:spPr>
          <a:xfrm flipH="1">
            <a:off x="2710434" y="6506787"/>
            <a:ext cx="3588000" cy="3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370815973_0_7"/>
          <p:cNvSpPr txBox="1"/>
          <p:nvPr/>
        </p:nvSpPr>
        <p:spPr>
          <a:xfrm>
            <a:off x="345355" y="298347"/>
            <a:ext cx="93900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Graphical user interface</a:t>
            </a:r>
            <a:endParaRPr b="0" i="0" sz="3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c370815973_0_7"/>
          <p:cNvSpPr txBox="1"/>
          <p:nvPr/>
        </p:nvSpPr>
        <p:spPr>
          <a:xfrm>
            <a:off x="1148028" y="7100617"/>
            <a:ext cx="8027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West et al., </a:t>
            </a:r>
            <a:r>
              <a:rPr b="0" i="1" lang="en-US" sz="1800" u="none" cap="none" strike="noStrik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Nature Medicine</a:t>
            </a:r>
            <a:r>
              <a:rPr b="0" i="0" lang="en-US" sz="1800" u="none" cap="none" strike="noStrik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2017</a:t>
            </a:r>
            <a:endParaRPr b="0" i="0" sz="1800" u="none" cap="none" strike="noStrike">
              <a:solidFill>
                <a:srgbClr val="2F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gc370815973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0950"/>
            <a:ext cx="9690601" cy="628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6e1ae0d80_0_1"/>
          <p:cNvSpPr txBox="1"/>
          <p:nvPr>
            <p:ph type="title"/>
          </p:nvPr>
        </p:nvSpPr>
        <p:spPr>
          <a:xfrm>
            <a:off x="693043" y="227771"/>
            <a:ext cx="8694600" cy="14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Functionalities</a:t>
            </a:r>
            <a:endParaRPr/>
          </a:p>
        </p:txBody>
      </p:sp>
      <p:sp>
        <p:nvSpPr>
          <p:cNvPr id="169" name="Google Shape;169;ga6e1ae0d80_0_1"/>
          <p:cNvSpPr txBox="1"/>
          <p:nvPr/>
        </p:nvSpPr>
        <p:spPr>
          <a:xfrm>
            <a:off x="315912" y="1265237"/>
            <a:ext cx="9601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5722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❖"/>
            </a:pPr>
            <a:r>
              <a:rPr lang="en-US" sz="2300">
                <a:solidFill>
                  <a:schemeClr val="dk1"/>
                </a:solidFill>
              </a:rPr>
              <a:t> Account for missing covariates in some studies</a:t>
            </a:r>
            <a:endParaRPr sz="2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None/>
            </a:pPr>
            <a:r>
              <a:t/>
            </a:r>
            <a:endParaRPr b="1" i="0" sz="2300" u="none" cap="none" strike="noStrike">
              <a:solidFill>
                <a:schemeClr val="dk1"/>
              </a:solidFill>
            </a:endParaRPr>
          </a:p>
          <a:p>
            <a:pPr indent="-65722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❖"/>
            </a:pPr>
            <a:r>
              <a:rPr b="1" i="0" lang="en-US" sz="2300" u="none" cap="none" strike="noStrike">
                <a:solidFill>
                  <a:schemeClr val="dk1"/>
                </a:solidFill>
              </a:rPr>
              <a:t> </a:t>
            </a:r>
            <a:r>
              <a:rPr lang="en-US" sz="2300">
                <a:solidFill>
                  <a:schemeClr val="dk1"/>
                </a:solidFill>
              </a:rPr>
              <a:t>Batch fitting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None/>
            </a:pPr>
            <a:r>
              <a:t/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5722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❖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Qual</a:t>
            </a:r>
            <a:r>
              <a:rPr lang="en-US" sz="2300">
                <a:solidFill>
                  <a:schemeClr val="dk1"/>
                </a:solidFill>
              </a:rPr>
              <a:t>i</a:t>
            </a: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 control </a:t>
            </a:r>
            <a:r>
              <a:rPr lang="en-US" sz="2300">
                <a:solidFill>
                  <a:schemeClr val="dk1"/>
                </a:solidFill>
              </a:rPr>
              <a:t>reports and model reports 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5bc4aa78e_0_152"/>
          <p:cNvSpPr txBox="1"/>
          <p:nvPr>
            <p:ph type="title"/>
          </p:nvPr>
        </p:nvSpPr>
        <p:spPr>
          <a:xfrm>
            <a:off x="693043" y="227771"/>
            <a:ext cx="8694600" cy="14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Red meat exposure and relationship with T2D (preliminary results)</a:t>
            </a:r>
            <a:endParaRPr/>
          </a:p>
        </p:txBody>
      </p:sp>
      <p:pic>
        <p:nvPicPr>
          <p:cNvPr id="176" name="Google Shape;176;gc5bc4aa78e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41476"/>
            <a:ext cx="9458901" cy="49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2013-09-19T12:45:10Z</dcterms:created>
  <dc:creator>Wendy Garnica</dc:creator>
</cp:coreProperties>
</file>