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03"/>
  </p:normalViewPr>
  <p:slideViewPr>
    <p:cSldViewPr snapToGrid="0">
      <p:cViewPr varScale="1">
        <p:scale>
          <a:sx n="114" d="100"/>
          <a:sy n="114" d="100"/>
        </p:scale>
        <p:origin x="4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9/14/22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9/14/22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eel.Soumya@gmail.com" TargetMode="External"/><Relationship Id="rId2" Type="http://schemas.openxmlformats.org/officeDocument/2006/relationships/hyperlink" Target="mailto:sb2333@cam.ac.u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6DE65-CF11-574B-EAD5-302819A916D0}"/>
              </a:ext>
            </a:extLst>
          </p:cNvPr>
          <p:cNvSpPr>
            <a:spLocks noGrp="1"/>
          </p:cNvSpPr>
          <p:nvPr>
            <p:ph type="ctrTitle"/>
          </p:nvPr>
        </p:nvSpPr>
        <p:spPr/>
        <p:txBody>
          <a:bodyPr/>
          <a:lstStyle/>
          <a:p>
            <a:r>
              <a:rPr lang="en-US" dirty="0"/>
              <a:t>Unconventional approaches to AI</a:t>
            </a:r>
          </a:p>
        </p:txBody>
      </p:sp>
      <p:sp>
        <p:nvSpPr>
          <p:cNvPr id="3" name="Subtitle 2">
            <a:extLst>
              <a:ext uri="{FF2B5EF4-FFF2-40B4-BE49-F238E27FC236}">
                <a16:creationId xmlns:a16="http://schemas.microsoft.com/office/drawing/2014/main" id="{B30A44C7-38CF-F7F9-C0B8-5F1F942BADA2}"/>
              </a:ext>
            </a:extLst>
          </p:cNvPr>
          <p:cNvSpPr>
            <a:spLocks noGrp="1"/>
          </p:cNvSpPr>
          <p:nvPr>
            <p:ph type="subTitle" idx="1"/>
          </p:nvPr>
        </p:nvSpPr>
        <p:spPr/>
        <p:txBody>
          <a:bodyPr/>
          <a:lstStyle/>
          <a:p>
            <a:r>
              <a:rPr lang="en-US" dirty="0"/>
              <a:t>Soumya Banerjee</a:t>
            </a:r>
          </a:p>
          <a:p>
            <a:r>
              <a:rPr lang="en-US" dirty="0">
                <a:hlinkClick r:id="rId2"/>
              </a:rPr>
              <a:t>sb2333@cam.ac.uk</a:t>
            </a:r>
            <a:endParaRPr lang="en-US" dirty="0"/>
          </a:p>
          <a:p>
            <a:r>
              <a:rPr lang="en-US" dirty="0">
                <a:hlinkClick r:id="rId3"/>
              </a:rPr>
              <a:t>Neel.Soumya@gmail.com</a:t>
            </a:r>
            <a:endParaRPr lang="en-US" dirty="0"/>
          </a:p>
          <a:p>
            <a:endParaRPr lang="en-US" dirty="0"/>
          </a:p>
        </p:txBody>
      </p:sp>
    </p:spTree>
    <p:extLst>
      <p:ext uri="{BB962C8B-B14F-4D97-AF65-F5344CB8AC3E}">
        <p14:creationId xmlns:p14="http://schemas.microsoft.com/office/powerpoint/2010/main" val="2108603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0C6A-BEB1-6767-F5DD-BEB434D5A13F}"/>
              </a:ext>
            </a:extLst>
          </p:cNvPr>
          <p:cNvSpPr>
            <a:spLocks noGrp="1"/>
          </p:cNvSpPr>
          <p:nvPr>
            <p:ph type="title"/>
          </p:nvPr>
        </p:nvSpPr>
        <p:spPr/>
        <p:txBody>
          <a:bodyPr/>
          <a:lstStyle/>
          <a:p>
            <a:pPr algn="ctr"/>
            <a:r>
              <a:rPr lang="en-US" dirty="0"/>
              <a:t>Insights from the past</a:t>
            </a:r>
          </a:p>
        </p:txBody>
      </p:sp>
      <p:sp>
        <p:nvSpPr>
          <p:cNvPr id="3" name="Content Placeholder 2">
            <a:extLst>
              <a:ext uri="{FF2B5EF4-FFF2-40B4-BE49-F238E27FC236}">
                <a16:creationId xmlns:a16="http://schemas.microsoft.com/office/drawing/2014/main" id="{07FE878F-A37E-A7C5-11F8-95D836E3C783}"/>
              </a:ext>
            </a:extLst>
          </p:cNvPr>
          <p:cNvSpPr>
            <a:spLocks noGrp="1"/>
          </p:cNvSpPr>
          <p:nvPr>
            <p:ph idx="1"/>
          </p:nvPr>
        </p:nvSpPr>
        <p:spPr>
          <a:xfrm>
            <a:off x="1141413" y="2666999"/>
            <a:ext cx="9905998" cy="3581401"/>
          </a:xfrm>
        </p:spPr>
        <p:txBody>
          <a:bodyPr>
            <a:normAutofit fontScale="92500" lnSpcReduction="10000"/>
          </a:bodyPr>
          <a:lstStyle/>
          <a:p>
            <a:r>
              <a:rPr lang="en-GB" dirty="0"/>
              <a:t>Unconventional approaches in AI: complex systems perspectives, cognitive psychology, social sciences, computational models of creativity and other unconventional models</a:t>
            </a:r>
          </a:p>
          <a:p>
            <a:r>
              <a:rPr lang="en-GB" dirty="0"/>
              <a:t>This is AI or classical AI before big data. The time is now ripe to revisit these wonderful ideas and think about how to incorporate them in modern AI/deep learning. Insights from the past can inform future approaches to AI, especially in the age of big data.</a:t>
            </a:r>
          </a:p>
          <a:p>
            <a:r>
              <a:rPr lang="en-GB" dirty="0"/>
              <a:t>Looking at the heritage of computing and its </a:t>
            </a:r>
            <a:r>
              <a:rPr lang="en-GB" dirty="0" err="1"/>
              <a:t>interdisiciplinary</a:t>
            </a:r>
            <a:r>
              <a:rPr lang="en-GB" dirty="0"/>
              <a:t> past can inspire new approaches for the future. We need to learn lessons from the history of AI, what approaches worked and did not work in the past and how AI went through multiple winters.</a:t>
            </a:r>
          </a:p>
          <a:p>
            <a:r>
              <a:rPr lang="en-GB" dirty="0"/>
              <a:t>These approaches can be used to develop techniques that can inspire explainable AI.</a:t>
            </a:r>
          </a:p>
          <a:p>
            <a:endParaRPr lang="en-US" dirty="0"/>
          </a:p>
        </p:txBody>
      </p:sp>
    </p:spTree>
    <p:extLst>
      <p:ext uri="{BB962C8B-B14F-4D97-AF65-F5344CB8AC3E}">
        <p14:creationId xmlns:p14="http://schemas.microsoft.com/office/powerpoint/2010/main" val="1160732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0C6A-BEB1-6767-F5DD-BEB434D5A13F}"/>
              </a:ext>
            </a:extLst>
          </p:cNvPr>
          <p:cNvSpPr>
            <a:spLocks noGrp="1"/>
          </p:cNvSpPr>
          <p:nvPr>
            <p:ph type="title"/>
          </p:nvPr>
        </p:nvSpPr>
        <p:spPr/>
        <p:txBody>
          <a:bodyPr/>
          <a:lstStyle/>
          <a:p>
            <a:pPr algn="ctr"/>
            <a:r>
              <a:rPr lang="en-US" dirty="0"/>
              <a:t>Insights from the past</a:t>
            </a:r>
          </a:p>
        </p:txBody>
      </p:sp>
      <p:sp>
        <p:nvSpPr>
          <p:cNvPr id="3" name="Content Placeholder 2">
            <a:extLst>
              <a:ext uri="{FF2B5EF4-FFF2-40B4-BE49-F238E27FC236}">
                <a16:creationId xmlns:a16="http://schemas.microsoft.com/office/drawing/2014/main" id="{07FE878F-A37E-A7C5-11F8-95D836E3C783}"/>
              </a:ext>
            </a:extLst>
          </p:cNvPr>
          <p:cNvSpPr>
            <a:spLocks noGrp="1"/>
          </p:cNvSpPr>
          <p:nvPr>
            <p:ph idx="1"/>
          </p:nvPr>
        </p:nvSpPr>
        <p:spPr>
          <a:xfrm>
            <a:off x="1141413" y="2666999"/>
            <a:ext cx="9905998" cy="3581401"/>
          </a:xfrm>
        </p:spPr>
        <p:txBody>
          <a:bodyPr>
            <a:normAutofit/>
          </a:bodyPr>
          <a:lstStyle/>
          <a:p>
            <a:r>
              <a:rPr lang="en-GB" dirty="0"/>
              <a:t>Unconventional approaches in AI: complex systems perspectives, cognitive psychology, social sciences, computational models of creativity and other unconventional models</a:t>
            </a:r>
          </a:p>
          <a:p>
            <a:r>
              <a:rPr lang="en-GB" dirty="0" err="1"/>
              <a:t>Perceptrons</a:t>
            </a:r>
            <a:endParaRPr lang="en-GB" dirty="0"/>
          </a:p>
          <a:p>
            <a:r>
              <a:rPr lang="en-GB" dirty="0"/>
              <a:t>Cognitive psychology</a:t>
            </a:r>
          </a:p>
          <a:p>
            <a:r>
              <a:rPr lang="en-GB" dirty="0"/>
              <a:t>Neuroscience</a:t>
            </a:r>
          </a:p>
          <a:p>
            <a:r>
              <a:rPr lang="en-GB" dirty="0"/>
              <a:t>linguistics</a:t>
            </a:r>
          </a:p>
          <a:p>
            <a:endParaRPr lang="en-US" dirty="0"/>
          </a:p>
        </p:txBody>
      </p:sp>
    </p:spTree>
    <p:extLst>
      <p:ext uri="{BB962C8B-B14F-4D97-AF65-F5344CB8AC3E}">
        <p14:creationId xmlns:p14="http://schemas.microsoft.com/office/powerpoint/2010/main" val="2307921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a:t>Narratives and stories</a:t>
            </a:r>
          </a:p>
          <a:p>
            <a:r>
              <a:rPr lang="en-US" dirty="0"/>
              <a:t>Computational models of creativity</a:t>
            </a:r>
          </a:p>
          <a:p>
            <a:r>
              <a:rPr lang="en-US" dirty="0"/>
              <a:t>Analogies</a:t>
            </a:r>
          </a:p>
          <a:p>
            <a:r>
              <a:rPr lang="en-US" dirty="0"/>
              <a:t>Dreams</a:t>
            </a:r>
          </a:p>
          <a:p>
            <a:r>
              <a:rPr lang="en-US" dirty="0"/>
              <a:t>Commonsense reasoning</a:t>
            </a:r>
          </a:p>
          <a:p>
            <a:pPr marL="0" indent="0">
              <a:buNone/>
            </a:pPr>
            <a:endParaRPr lang="en-US" dirty="0"/>
          </a:p>
        </p:txBody>
      </p:sp>
    </p:spTree>
    <p:extLst>
      <p:ext uri="{BB962C8B-B14F-4D97-AF65-F5344CB8AC3E}">
        <p14:creationId xmlns:p14="http://schemas.microsoft.com/office/powerpoint/2010/main" val="2283224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err="1"/>
              <a:t>Explainability</a:t>
            </a:r>
            <a:r>
              <a:rPr lang="en-US" dirty="0"/>
              <a:t> (insights from social sciences)</a:t>
            </a:r>
          </a:p>
          <a:p>
            <a:r>
              <a:rPr lang="en-US" dirty="0"/>
              <a:t>Abstraction and reasoning</a:t>
            </a:r>
          </a:p>
          <a:p>
            <a:r>
              <a:rPr lang="en-US" dirty="0"/>
              <a:t>Psychology of invention</a:t>
            </a:r>
          </a:p>
          <a:p>
            <a:pPr lvl="1"/>
            <a:r>
              <a:rPr lang="en-US" dirty="0" err="1"/>
              <a:t>Kekule</a:t>
            </a:r>
            <a:endParaRPr lang="en-US" dirty="0"/>
          </a:p>
          <a:p>
            <a:pPr lvl="1"/>
            <a:r>
              <a:rPr lang="en-US" dirty="0" err="1"/>
              <a:t>poincare</a:t>
            </a:r>
            <a:endParaRPr lang="en-US" dirty="0"/>
          </a:p>
        </p:txBody>
      </p:sp>
    </p:spTree>
    <p:extLst>
      <p:ext uri="{BB962C8B-B14F-4D97-AF65-F5344CB8AC3E}">
        <p14:creationId xmlns:p14="http://schemas.microsoft.com/office/powerpoint/2010/main" val="1232664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a:t>Other ideas</a:t>
            </a:r>
          </a:p>
          <a:p>
            <a:pPr lvl="1"/>
            <a:r>
              <a:rPr lang="en-US" dirty="0"/>
              <a:t>Other paths to intelligence (in other species)</a:t>
            </a:r>
          </a:p>
          <a:p>
            <a:pPr lvl="1"/>
            <a:r>
              <a:rPr lang="en-US" dirty="0"/>
              <a:t>Abstraction and reasoning corpus and challenges</a:t>
            </a:r>
          </a:p>
        </p:txBody>
      </p:sp>
    </p:spTree>
    <p:extLst>
      <p:ext uri="{BB962C8B-B14F-4D97-AF65-F5344CB8AC3E}">
        <p14:creationId xmlns:p14="http://schemas.microsoft.com/office/powerpoint/2010/main" val="4226629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resources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a:t>https://</a:t>
            </a:r>
            <a:r>
              <a:rPr lang="en-US" dirty="0" err="1"/>
              <a:t>github.com</a:t>
            </a:r>
            <a:r>
              <a:rPr lang="en-US" dirty="0"/>
              <a:t>/</a:t>
            </a:r>
            <a:r>
              <a:rPr lang="en-US" dirty="0" err="1"/>
              <a:t>neelsoumya</a:t>
            </a:r>
            <a:r>
              <a:rPr lang="en-US" dirty="0"/>
              <a:t>/</a:t>
            </a:r>
            <a:r>
              <a:rPr lang="en-US" dirty="0" err="1"/>
              <a:t>special_topics_unconventional_AI</a:t>
            </a:r>
            <a:endParaRPr lang="en-US" dirty="0"/>
          </a:p>
        </p:txBody>
      </p:sp>
    </p:spTree>
    <p:extLst>
      <p:ext uri="{BB962C8B-B14F-4D97-AF65-F5344CB8AC3E}">
        <p14:creationId xmlns:p14="http://schemas.microsoft.com/office/powerpoint/2010/main" val="1317827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340</TotalTime>
  <Words>255</Words>
  <Application>Microsoft Macintosh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Century Gothic</vt:lpstr>
      <vt:lpstr>Mesh</vt:lpstr>
      <vt:lpstr>Unconventional approaches to AI</vt:lpstr>
      <vt:lpstr>Insights from the past</vt:lpstr>
      <vt:lpstr>Insights from the past</vt:lpstr>
      <vt:lpstr>Approaches</vt:lpstr>
      <vt:lpstr>Approaches</vt:lpstr>
      <vt:lpstr>Approaches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Unconventional approaches to AI</dc:title>
  <dc:creator>Soumya Banerjee</dc:creator>
  <cp:lastModifiedBy>Soumya Banerjee</cp:lastModifiedBy>
  <cp:revision>18</cp:revision>
  <dcterms:created xsi:type="dcterms:W3CDTF">2022-09-13T15:45:32Z</dcterms:created>
  <dcterms:modified xsi:type="dcterms:W3CDTF">2022-09-14T10:57:34Z</dcterms:modified>
</cp:coreProperties>
</file>