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sldIdLst>
    <p:sldId id="256" r:id="rId2"/>
    <p:sldId id="257" r:id="rId3"/>
    <p:sldId id="264" r:id="rId4"/>
    <p:sldId id="259" r:id="rId5"/>
    <p:sldId id="258" r:id="rId6"/>
    <p:sldId id="263" r:id="rId7"/>
    <p:sldId id="260" r:id="rId8"/>
    <p:sldId id="268" r:id="rId9"/>
    <p:sldId id="265" r:id="rId10"/>
    <p:sldId id="266" r:id="rId11"/>
    <p:sldId id="261" r:id="rId12"/>
    <p:sldId id="267" r:id="rId13"/>
    <p:sldId id="262"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5903"/>
  </p:normalViewPr>
  <p:slideViewPr>
    <p:cSldViewPr snapToGrid="0">
      <p:cViewPr varScale="1">
        <p:scale>
          <a:sx n="109" d="100"/>
          <a:sy n="109" d="100"/>
        </p:scale>
        <p:origin x="68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3FDD9E-F0E2-7A48-9C2D-75F5053E741C}" type="datetimeFigureOut">
              <a:rPr lang="en-US" smtClean="0"/>
              <a:t>10/11/22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371DB5-D0DF-4E48-A88F-A3049A7357B4}" type="slidenum">
              <a:rPr lang="en-US" smtClean="0"/>
              <a:t>‹#›</a:t>
            </a:fld>
            <a:endParaRPr lang="en-US"/>
          </a:p>
        </p:txBody>
      </p:sp>
    </p:spTree>
    <p:extLst>
      <p:ext uri="{BB962C8B-B14F-4D97-AF65-F5344CB8AC3E}">
        <p14:creationId xmlns:p14="http://schemas.microsoft.com/office/powerpoint/2010/main" val="8341255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r>
              <a:rPr lang="en-US" dirty="0" err="1"/>
              <a:t>textit</a:t>
            </a:r>
            <a:r>
              <a:rPr lang="en-US" dirty="0"/>
              <a:t>{ I argue that we can take inspiration from other disciplines and develop new </a:t>
            </a:r>
            <a:r>
              <a:rPr lang="en-US" dirty="0" err="1"/>
              <a:t>xAI</a:t>
            </a:r>
            <a:r>
              <a:rPr lang="en-US" dirty="0"/>
              <a:t> approaches.}</a:t>
            </a:r>
          </a:p>
          <a:p>
            <a:endParaRPr lang="en-US" dirty="0"/>
          </a:p>
        </p:txBody>
      </p:sp>
      <p:sp>
        <p:nvSpPr>
          <p:cNvPr id="4" name="Slide Number Placeholder 3"/>
          <p:cNvSpPr>
            <a:spLocks noGrp="1"/>
          </p:cNvSpPr>
          <p:nvPr>
            <p:ph type="sldNum" sz="quarter" idx="5"/>
          </p:nvPr>
        </p:nvSpPr>
        <p:spPr/>
        <p:txBody>
          <a:bodyPr/>
          <a:lstStyle/>
          <a:p>
            <a:fld id="{50371DB5-D0DF-4E48-A88F-A3049A7357B4}" type="slidenum">
              <a:rPr lang="en-US" smtClean="0"/>
              <a:t>7</a:t>
            </a:fld>
            <a:endParaRPr lang="en-US"/>
          </a:p>
        </p:txBody>
      </p:sp>
    </p:spTree>
    <p:extLst>
      <p:ext uri="{BB962C8B-B14F-4D97-AF65-F5344CB8AC3E}">
        <p14:creationId xmlns:p14="http://schemas.microsoft.com/office/powerpoint/2010/main" val="41902334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a:p>
            <a:r>
              <a:rPr lang="en-US" dirty="0"/>
              <a:t>	We are told of eureka moments (Archimedes, Newton, etc.). In reality we always build on the work of others.</a:t>
            </a:r>
          </a:p>
          <a:p>
            <a:r>
              <a:rPr lang="en-US" dirty="0"/>
              <a:t>	There is a preparation stage, incubation stage and retrieval/indexing (e.g. </a:t>
            </a:r>
            <a:r>
              <a:rPr lang="en-US" dirty="0" err="1"/>
              <a:t>Kekule</a:t>
            </a:r>
            <a:r>
              <a:rPr lang="en-US" dirty="0"/>
              <a:t> dreaming of a snake and then linking it to benzene rings).</a:t>
            </a:r>
          </a:p>
          <a:p>
            <a:endParaRPr lang="en-US" dirty="0"/>
          </a:p>
        </p:txBody>
      </p:sp>
      <p:sp>
        <p:nvSpPr>
          <p:cNvPr id="4" name="Slide Number Placeholder 3"/>
          <p:cNvSpPr>
            <a:spLocks noGrp="1"/>
          </p:cNvSpPr>
          <p:nvPr>
            <p:ph type="sldNum" sz="quarter" idx="5"/>
          </p:nvPr>
        </p:nvSpPr>
        <p:spPr/>
        <p:txBody>
          <a:bodyPr/>
          <a:lstStyle/>
          <a:p>
            <a:fld id="{50371DB5-D0DF-4E48-A88F-A3049A7357B4}" type="slidenum">
              <a:rPr lang="en-US" smtClean="0"/>
              <a:t>8</a:t>
            </a:fld>
            <a:endParaRPr lang="en-US"/>
          </a:p>
        </p:txBody>
      </p:sp>
    </p:spTree>
    <p:extLst>
      <p:ext uri="{BB962C8B-B14F-4D97-AF65-F5344CB8AC3E}">
        <p14:creationId xmlns:p14="http://schemas.microsoft.com/office/powerpoint/2010/main" val="21498048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GB"/>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10/11/22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GB"/>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GB"/>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GB"/>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GB"/>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10/11/22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10/11/22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10/11/22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10/11/22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10/11/22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GB"/>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10/11/22</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10/11/22</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Neel.Soumya@gmail.com" TargetMode="External"/><Relationship Id="rId2" Type="http://schemas.openxmlformats.org/officeDocument/2006/relationships/hyperlink" Target="mailto:sb2333@cam.ac.uk"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6DE65-CF11-574B-EAD5-302819A916D0}"/>
              </a:ext>
            </a:extLst>
          </p:cNvPr>
          <p:cNvSpPr>
            <a:spLocks noGrp="1"/>
          </p:cNvSpPr>
          <p:nvPr>
            <p:ph type="ctrTitle"/>
          </p:nvPr>
        </p:nvSpPr>
        <p:spPr/>
        <p:txBody>
          <a:bodyPr/>
          <a:lstStyle/>
          <a:p>
            <a:r>
              <a:rPr lang="en-US" dirty="0"/>
              <a:t>Unconventional approaches to AI</a:t>
            </a:r>
          </a:p>
        </p:txBody>
      </p:sp>
      <p:sp>
        <p:nvSpPr>
          <p:cNvPr id="3" name="Subtitle 2">
            <a:extLst>
              <a:ext uri="{FF2B5EF4-FFF2-40B4-BE49-F238E27FC236}">
                <a16:creationId xmlns:a16="http://schemas.microsoft.com/office/drawing/2014/main" id="{B30A44C7-38CF-F7F9-C0B8-5F1F942BADA2}"/>
              </a:ext>
            </a:extLst>
          </p:cNvPr>
          <p:cNvSpPr>
            <a:spLocks noGrp="1"/>
          </p:cNvSpPr>
          <p:nvPr>
            <p:ph type="subTitle" idx="1"/>
          </p:nvPr>
        </p:nvSpPr>
        <p:spPr/>
        <p:txBody>
          <a:bodyPr/>
          <a:lstStyle/>
          <a:p>
            <a:r>
              <a:rPr lang="en-US" dirty="0"/>
              <a:t>Soumya Banerjee</a:t>
            </a:r>
          </a:p>
          <a:p>
            <a:r>
              <a:rPr lang="en-US" dirty="0">
                <a:hlinkClick r:id="rId2"/>
              </a:rPr>
              <a:t>sb2333@cam.ac.uk</a:t>
            </a:r>
            <a:endParaRPr lang="en-US" dirty="0"/>
          </a:p>
          <a:p>
            <a:r>
              <a:rPr lang="en-US" dirty="0">
                <a:hlinkClick r:id="rId3"/>
              </a:rPr>
              <a:t>Neel.Soumya@gmail.com</a:t>
            </a:r>
            <a:endParaRPr lang="en-US" dirty="0"/>
          </a:p>
          <a:p>
            <a:endParaRPr lang="en-US" dirty="0"/>
          </a:p>
        </p:txBody>
      </p:sp>
    </p:spTree>
    <p:extLst>
      <p:ext uri="{BB962C8B-B14F-4D97-AF65-F5344CB8AC3E}">
        <p14:creationId xmlns:p14="http://schemas.microsoft.com/office/powerpoint/2010/main" val="21086037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12BA6-BC0E-B4AE-F70D-859427D8CA86}"/>
              </a:ext>
            </a:extLst>
          </p:cNvPr>
          <p:cNvSpPr>
            <a:spLocks noGrp="1"/>
          </p:cNvSpPr>
          <p:nvPr>
            <p:ph type="title"/>
          </p:nvPr>
        </p:nvSpPr>
        <p:spPr>
          <a:xfrm>
            <a:off x="8164106" y="609600"/>
            <a:ext cx="3369133" cy="3642851"/>
          </a:xfrm>
        </p:spPr>
        <p:txBody>
          <a:bodyPr vert="horz" lIns="91440" tIns="45720" rIns="91440" bIns="45720" rtlCol="0" anchor="b">
            <a:normAutofit/>
          </a:bodyPr>
          <a:lstStyle/>
          <a:p>
            <a:pPr algn="ctr"/>
            <a:r>
              <a:rPr lang="en-US" sz="3700" dirty="0">
                <a:gradFill flip="none" rotWithShape="1">
                  <a:gsLst>
                    <a:gs pos="0">
                      <a:sysClr val="window" lastClr="FFFFFF"/>
                    </a:gs>
                    <a:gs pos="100000">
                      <a:sysClr val="window" lastClr="FFFFFF">
                        <a:lumMod val="65000"/>
                      </a:sysClr>
                    </a:gs>
                  </a:gsLst>
                  <a:lin ang="5580000" scaled="0"/>
                  <a:tileRect/>
                </a:gradFill>
                <a:effectLst>
                  <a:glow rad="38100">
                    <a:schemeClr val="bg1">
                      <a:lumMod val="65000"/>
                      <a:lumOff val="35000"/>
                      <a:alpha val="50000"/>
                    </a:schemeClr>
                  </a:glow>
                  <a:outerShdw blurRad="28575" dist="31750" dir="13200000" algn="tl" rotWithShape="0">
                    <a:srgbClr val="000000">
                      <a:alpha val="25000"/>
                    </a:srgbClr>
                  </a:outerShdw>
                </a:effectLst>
              </a:rPr>
              <a:t>Approaches</a:t>
            </a:r>
          </a:p>
        </p:txBody>
      </p:sp>
      <p:sp>
        <p:nvSpPr>
          <p:cNvPr id="8" name="TextBox 7">
            <a:extLst>
              <a:ext uri="{FF2B5EF4-FFF2-40B4-BE49-F238E27FC236}">
                <a16:creationId xmlns:a16="http://schemas.microsoft.com/office/drawing/2014/main" id="{36882AC6-B1CC-808A-C4AB-4A02D2DC722C}"/>
              </a:ext>
            </a:extLst>
          </p:cNvPr>
          <p:cNvSpPr txBox="1"/>
          <p:nvPr/>
        </p:nvSpPr>
        <p:spPr>
          <a:xfrm>
            <a:off x="8392714" y="5972175"/>
            <a:ext cx="3237319" cy="261610"/>
          </a:xfrm>
          <a:prstGeom prst="rect">
            <a:avLst/>
          </a:prstGeom>
          <a:noFill/>
        </p:spPr>
        <p:txBody>
          <a:bodyPr wrap="square" rtlCol="0">
            <a:spAutoFit/>
          </a:bodyPr>
          <a:lstStyle/>
          <a:p>
            <a:r>
              <a:rPr lang="en-US" sz="1100" cap="all" dirty="0">
                <a:ln w="3175" cmpd="sng">
                  <a:noFill/>
                </a:ln>
                <a:gradFill flip="none" rotWithShape="1">
                  <a:gsLst>
                    <a:gs pos="0">
                      <a:sysClr val="window" lastClr="FFFFFF"/>
                    </a:gs>
                    <a:gs pos="100000">
                      <a:sysClr val="window" lastClr="FFFFFF">
                        <a:lumMod val="65000"/>
                      </a:sysClr>
                    </a:gs>
                  </a:gsLst>
                  <a:lin ang="5580000" scaled="0"/>
                  <a:tileRect/>
                </a:gradFill>
                <a:effectLst>
                  <a:glow rad="38100">
                    <a:schemeClr val="bg1">
                      <a:lumMod val="65000"/>
                      <a:lumOff val="35000"/>
                      <a:alpha val="50000"/>
                    </a:schemeClr>
                  </a:glow>
                  <a:outerShdw blurRad="28575" dist="31750" dir="13200000" algn="tl" rotWithShape="0">
                    <a:srgbClr val="000000">
                      <a:alpha val="25000"/>
                    </a:srgbClr>
                  </a:outerShdw>
                </a:effectLst>
                <a:latin typeface="+mj-lt"/>
                <a:ea typeface="+mj-ea"/>
                <a:cs typeface="+mj-cs"/>
              </a:rPr>
              <a:t>Qualitative process models</a:t>
            </a:r>
          </a:p>
        </p:txBody>
      </p:sp>
      <p:pic>
        <p:nvPicPr>
          <p:cNvPr id="4" name="Picture 3">
            <a:extLst>
              <a:ext uri="{FF2B5EF4-FFF2-40B4-BE49-F238E27FC236}">
                <a16:creationId xmlns:a16="http://schemas.microsoft.com/office/drawing/2014/main" id="{54B1CFCA-67C8-A46C-6F0D-E24D528BFF53}"/>
              </a:ext>
            </a:extLst>
          </p:cNvPr>
          <p:cNvPicPr>
            <a:picLocks noChangeAspect="1"/>
          </p:cNvPicPr>
          <p:nvPr/>
        </p:nvPicPr>
        <p:blipFill>
          <a:blip r:embed="rId2"/>
          <a:stretch>
            <a:fillRect/>
          </a:stretch>
        </p:blipFill>
        <p:spPr>
          <a:xfrm>
            <a:off x="391706" y="836342"/>
            <a:ext cx="7772400" cy="5534499"/>
          </a:xfrm>
          <a:prstGeom prst="rect">
            <a:avLst/>
          </a:prstGeom>
        </p:spPr>
      </p:pic>
    </p:spTree>
    <p:extLst>
      <p:ext uri="{BB962C8B-B14F-4D97-AF65-F5344CB8AC3E}">
        <p14:creationId xmlns:p14="http://schemas.microsoft.com/office/powerpoint/2010/main" val="20978805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12BA6-BC0E-B4AE-F70D-859427D8CA86}"/>
              </a:ext>
            </a:extLst>
          </p:cNvPr>
          <p:cNvSpPr>
            <a:spLocks noGrp="1"/>
          </p:cNvSpPr>
          <p:nvPr>
            <p:ph type="title"/>
          </p:nvPr>
        </p:nvSpPr>
        <p:spPr/>
        <p:txBody>
          <a:bodyPr/>
          <a:lstStyle/>
          <a:p>
            <a:pPr algn="ctr"/>
            <a:r>
              <a:rPr lang="en-US" dirty="0"/>
              <a:t>Approaches</a:t>
            </a:r>
          </a:p>
        </p:txBody>
      </p:sp>
      <p:sp>
        <p:nvSpPr>
          <p:cNvPr id="3" name="Content Placeholder 2">
            <a:extLst>
              <a:ext uri="{FF2B5EF4-FFF2-40B4-BE49-F238E27FC236}">
                <a16:creationId xmlns:a16="http://schemas.microsoft.com/office/drawing/2014/main" id="{F1B0DF05-BBCC-D407-D536-3119B0214CAD}"/>
              </a:ext>
            </a:extLst>
          </p:cNvPr>
          <p:cNvSpPr>
            <a:spLocks noGrp="1"/>
          </p:cNvSpPr>
          <p:nvPr>
            <p:ph idx="1"/>
          </p:nvPr>
        </p:nvSpPr>
        <p:spPr/>
        <p:txBody>
          <a:bodyPr/>
          <a:lstStyle/>
          <a:p>
            <a:r>
              <a:rPr lang="en-US" dirty="0"/>
              <a:t>Other ideas</a:t>
            </a:r>
          </a:p>
          <a:p>
            <a:pPr lvl="1"/>
            <a:r>
              <a:rPr lang="en-US" dirty="0"/>
              <a:t>Other paths to intelligence (in other species)</a:t>
            </a:r>
          </a:p>
          <a:p>
            <a:pPr lvl="1"/>
            <a:r>
              <a:rPr lang="en-US" dirty="0"/>
              <a:t>Abstraction and reasoning corpus and challenges</a:t>
            </a:r>
          </a:p>
        </p:txBody>
      </p:sp>
    </p:spTree>
    <p:extLst>
      <p:ext uri="{BB962C8B-B14F-4D97-AF65-F5344CB8AC3E}">
        <p14:creationId xmlns:p14="http://schemas.microsoft.com/office/powerpoint/2010/main" val="42266290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12BA6-BC0E-B4AE-F70D-859427D8CA86}"/>
              </a:ext>
            </a:extLst>
          </p:cNvPr>
          <p:cNvSpPr>
            <a:spLocks noGrp="1"/>
          </p:cNvSpPr>
          <p:nvPr>
            <p:ph type="title"/>
          </p:nvPr>
        </p:nvSpPr>
        <p:spPr/>
        <p:txBody>
          <a:bodyPr/>
          <a:lstStyle/>
          <a:p>
            <a:pPr algn="ctr"/>
            <a:r>
              <a:rPr lang="en-US" dirty="0"/>
              <a:t>Approaches</a:t>
            </a:r>
          </a:p>
        </p:txBody>
      </p:sp>
      <p:pic>
        <p:nvPicPr>
          <p:cNvPr id="7" name="Picture 6">
            <a:extLst>
              <a:ext uri="{FF2B5EF4-FFF2-40B4-BE49-F238E27FC236}">
                <a16:creationId xmlns:a16="http://schemas.microsoft.com/office/drawing/2014/main" id="{776C847C-81B7-7D62-7E14-1943077740E9}"/>
              </a:ext>
            </a:extLst>
          </p:cNvPr>
          <p:cNvPicPr>
            <a:picLocks noChangeAspect="1"/>
          </p:cNvPicPr>
          <p:nvPr/>
        </p:nvPicPr>
        <p:blipFill>
          <a:blip r:embed="rId2"/>
          <a:stretch>
            <a:fillRect/>
          </a:stretch>
        </p:blipFill>
        <p:spPr>
          <a:xfrm>
            <a:off x="2287598" y="2586042"/>
            <a:ext cx="7772400" cy="1964932"/>
          </a:xfrm>
          <a:prstGeom prst="rect">
            <a:avLst/>
          </a:prstGeom>
        </p:spPr>
      </p:pic>
      <p:sp>
        <p:nvSpPr>
          <p:cNvPr id="8" name="TextBox 7">
            <a:extLst>
              <a:ext uri="{FF2B5EF4-FFF2-40B4-BE49-F238E27FC236}">
                <a16:creationId xmlns:a16="http://schemas.microsoft.com/office/drawing/2014/main" id="{ADEB7249-533E-C9BC-E210-B9E8E0A13C25}"/>
              </a:ext>
            </a:extLst>
          </p:cNvPr>
          <p:cNvSpPr txBox="1"/>
          <p:nvPr/>
        </p:nvSpPr>
        <p:spPr>
          <a:xfrm>
            <a:off x="8392714" y="5972175"/>
            <a:ext cx="3237319" cy="261610"/>
          </a:xfrm>
          <a:prstGeom prst="rect">
            <a:avLst/>
          </a:prstGeom>
          <a:noFill/>
        </p:spPr>
        <p:txBody>
          <a:bodyPr wrap="square" rtlCol="0">
            <a:spAutoFit/>
          </a:bodyPr>
          <a:lstStyle/>
          <a:p>
            <a:r>
              <a:rPr lang="en-US" sz="1100" cap="all" dirty="0">
                <a:ln w="3175" cmpd="sng">
                  <a:noFill/>
                </a:ln>
                <a:gradFill flip="none" rotWithShape="1">
                  <a:gsLst>
                    <a:gs pos="0">
                      <a:sysClr val="window" lastClr="FFFFFF"/>
                    </a:gs>
                    <a:gs pos="100000">
                      <a:sysClr val="window" lastClr="FFFFFF">
                        <a:lumMod val="65000"/>
                      </a:sysClr>
                    </a:gs>
                  </a:gsLst>
                  <a:lin ang="5580000" scaled="0"/>
                  <a:tileRect/>
                </a:gradFill>
                <a:effectLst>
                  <a:glow rad="38100">
                    <a:schemeClr val="bg1">
                      <a:lumMod val="65000"/>
                      <a:lumOff val="35000"/>
                      <a:alpha val="50000"/>
                    </a:schemeClr>
                  </a:glow>
                  <a:outerShdw blurRad="28575" dist="31750" dir="13200000" algn="tl" rotWithShape="0">
                    <a:srgbClr val="000000">
                      <a:alpha val="25000"/>
                    </a:srgbClr>
                  </a:outerShdw>
                </a:effectLst>
                <a:latin typeface="+mj-lt"/>
                <a:ea typeface="+mj-ea"/>
                <a:cs typeface="+mj-cs"/>
              </a:rPr>
              <a:t>Abstraction and reasoning corpus</a:t>
            </a:r>
          </a:p>
        </p:txBody>
      </p:sp>
    </p:spTree>
    <p:extLst>
      <p:ext uri="{BB962C8B-B14F-4D97-AF65-F5344CB8AC3E}">
        <p14:creationId xmlns:p14="http://schemas.microsoft.com/office/powerpoint/2010/main" val="19776512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12BA6-BC0E-B4AE-F70D-859427D8CA86}"/>
              </a:ext>
            </a:extLst>
          </p:cNvPr>
          <p:cNvSpPr>
            <a:spLocks noGrp="1"/>
          </p:cNvSpPr>
          <p:nvPr>
            <p:ph type="title"/>
          </p:nvPr>
        </p:nvSpPr>
        <p:spPr/>
        <p:txBody>
          <a:bodyPr/>
          <a:lstStyle/>
          <a:p>
            <a:pPr algn="ctr"/>
            <a:r>
              <a:rPr lang="en-US" dirty="0"/>
              <a:t>resources</a:t>
            </a:r>
          </a:p>
        </p:txBody>
      </p:sp>
      <p:sp>
        <p:nvSpPr>
          <p:cNvPr id="3" name="Content Placeholder 2">
            <a:extLst>
              <a:ext uri="{FF2B5EF4-FFF2-40B4-BE49-F238E27FC236}">
                <a16:creationId xmlns:a16="http://schemas.microsoft.com/office/drawing/2014/main" id="{F1B0DF05-BBCC-D407-D536-3119B0214CAD}"/>
              </a:ext>
            </a:extLst>
          </p:cNvPr>
          <p:cNvSpPr>
            <a:spLocks noGrp="1"/>
          </p:cNvSpPr>
          <p:nvPr>
            <p:ph idx="1"/>
          </p:nvPr>
        </p:nvSpPr>
        <p:spPr/>
        <p:txBody>
          <a:bodyPr/>
          <a:lstStyle/>
          <a:p>
            <a:r>
              <a:rPr lang="en-US" dirty="0"/>
              <a:t>https://</a:t>
            </a:r>
            <a:r>
              <a:rPr lang="en-US" dirty="0" err="1"/>
              <a:t>github.com</a:t>
            </a:r>
            <a:r>
              <a:rPr lang="en-US" dirty="0"/>
              <a:t>/</a:t>
            </a:r>
            <a:r>
              <a:rPr lang="en-US" dirty="0" err="1"/>
              <a:t>neelsoumya</a:t>
            </a:r>
            <a:r>
              <a:rPr lang="en-US" dirty="0"/>
              <a:t>/</a:t>
            </a:r>
            <a:r>
              <a:rPr lang="en-US" dirty="0" err="1"/>
              <a:t>special_topics_unconventional_AI</a:t>
            </a:r>
            <a:endParaRPr lang="en-US" dirty="0"/>
          </a:p>
        </p:txBody>
      </p:sp>
    </p:spTree>
    <p:extLst>
      <p:ext uri="{BB962C8B-B14F-4D97-AF65-F5344CB8AC3E}">
        <p14:creationId xmlns:p14="http://schemas.microsoft.com/office/powerpoint/2010/main" val="13178270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20C6A-BEB1-6767-F5DD-BEB434D5A13F}"/>
              </a:ext>
            </a:extLst>
          </p:cNvPr>
          <p:cNvSpPr>
            <a:spLocks noGrp="1"/>
          </p:cNvSpPr>
          <p:nvPr>
            <p:ph type="title"/>
          </p:nvPr>
        </p:nvSpPr>
        <p:spPr/>
        <p:txBody>
          <a:bodyPr/>
          <a:lstStyle/>
          <a:p>
            <a:pPr algn="ctr"/>
            <a:r>
              <a:rPr lang="en-US" dirty="0"/>
              <a:t>Insights from the past</a:t>
            </a:r>
          </a:p>
        </p:txBody>
      </p:sp>
      <p:sp>
        <p:nvSpPr>
          <p:cNvPr id="3" name="Content Placeholder 2">
            <a:extLst>
              <a:ext uri="{FF2B5EF4-FFF2-40B4-BE49-F238E27FC236}">
                <a16:creationId xmlns:a16="http://schemas.microsoft.com/office/drawing/2014/main" id="{07FE878F-A37E-A7C5-11F8-95D836E3C783}"/>
              </a:ext>
            </a:extLst>
          </p:cNvPr>
          <p:cNvSpPr>
            <a:spLocks noGrp="1"/>
          </p:cNvSpPr>
          <p:nvPr>
            <p:ph idx="1"/>
          </p:nvPr>
        </p:nvSpPr>
        <p:spPr>
          <a:xfrm>
            <a:off x="1141413" y="2666999"/>
            <a:ext cx="9905998" cy="3581401"/>
          </a:xfrm>
        </p:spPr>
        <p:txBody>
          <a:bodyPr>
            <a:normAutofit fontScale="92500" lnSpcReduction="10000"/>
          </a:bodyPr>
          <a:lstStyle/>
          <a:p>
            <a:r>
              <a:rPr lang="en-GB" dirty="0"/>
              <a:t>Unconventional approaches in AI: complex systems perspectives, cognitive psychology, social sciences, computational models of creativity and other unconventional models</a:t>
            </a:r>
          </a:p>
          <a:p>
            <a:r>
              <a:rPr lang="en-GB" dirty="0"/>
              <a:t>This is AI or classical AI before big data. The time is now ripe to revisit these wonderful ideas and think about how to incorporate them in modern AI/deep learning. Insights from the past can inform future approaches to AI, especially in the age of big data.</a:t>
            </a:r>
          </a:p>
          <a:p>
            <a:r>
              <a:rPr lang="en-GB" dirty="0"/>
              <a:t>Looking at the heritage of computing and its </a:t>
            </a:r>
            <a:r>
              <a:rPr lang="en-GB" dirty="0" err="1"/>
              <a:t>interdisiciplinary</a:t>
            </a:r>
            <a:r>
              <a:rPr lang="en-GB" dirty="0"/>
              <a:t> past can inspire new approaches for the future. We need to learn lessons from the history of AI, what approaches worked and did not work in the past and how AI went through multiple winters.</a:t>
            </a:r>
          </a:p>
          <a:p>
            <a:r>
              <a:rPr lang="en-GB" dirty="0"/>
              <a:t>These approaches can be used to develop techniques that can inspire explainable AI.</a:t>
            </a:r>
          </a:p>
          <a:p>
            <a:endParaRPr lang="en-US" dirty="0"/>
          </a:p>
        </p:txBody>
      </p:sp>
    </p:spTree>
    <p:extLst>
      <p:ext uri="{BB962C8B-B14F-4D97-AF65-F5344CB8AC3E}">
        <p14:creationId xmlns:p14="http://schemas.microsoft.com/office/powerpoint/2010/main" val="11607329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20C6A-BEB1-6767-F5DD-BEB434D5A13F}"/>
              </a:ext>
            </a:extLst>
          </p:cNvPr>
          <p:cNvSpPr>
            <a:spLocks noGrp="1"/>
          </p:cNvSpPr>
          <p:nvPr>
            <p:ph type="title"/>
          </p:nvPr>
        </p:nvSpPr>
        <p:spPr/>
        <p:txBody>
          <a:bodyPr/>
          <a:lstStyle/>
          <a:p>
            <a:pPr algn="ctr"/>
            <a:r>
              <a:rPr lang="en-US" dirty="0"/>
              <a:t>Insights from the past</a:t>
            </a:r>
          </a:p>
        </p:txBody>
      </p:sp>
      <p:sp>
        <p:nvSpPr>
          <p:cNvPr id="3" name="Content Placeholder 2">
            <a:extLst>
              <a:ext uri="{FF2B5EF4-FFF2-40B4-BE49-F238E27FC236}">
                <a16:creationId xmlns:a16="http://schemas.microsoft.com/office/drawing/2014/main" id="{07FE878F-A37E-A7C5-11F8-95D836E3C783}"/>
              </a:ext>
            </a:extLst>
          </p:cNvPr>
          <p:cNvSpPr>
            <a:spLocks noGrp="1"/>
          </p:cNvSpPr>
          <p:nvPr>
            <p:ph idx="1"/>
          </p:nvPr>
        </p:nvSpPr>
        <p:spPr>
          <a:xfrm>
            <a:off x="1141413" y="2666999"/>
            <a:ext cx="9905998" cy="3581401"/>
          </a:xfrm>
        </p:spPr>
        <p:txBody>
          <a:bodyPr>
            <a:normAutofit/>
          </a:bodyPr>
          <a:lstStyle/>
          <a:p>
            <a:r>
              <a:rPr lang="en-US" dirty="0"/>
              <a:t>We are told of eureka moments (Archimedes, newton, …)</a:t>
            </a:r>
          </a:p>
          <a:p>
            <a:r>
              <a:rPr lang="en-US" dirty="0"/>
              <a:t>In reality we always build on the work of others</a:t>
            </a:r>
          </a:p>
          <a:p>
            <a:r>
              <a:rPr lang="en-US" dirty="0"/>
              <a:t>There is a preparation stage</a:t>
            </a:r>
          </a:p>
          <a:p>
            <a:r>
              <a:rPr lang="en-US" dirty="0"/>
              <a:t>Incubation stage</a:t>
            </a:r>
          </a:p>
          <a:p>
            <a:r>
              <a:rPr lang="en-US" dirty="0"/>
              <a:t>Retrieval/indexing (</a:t>
            </a:r>
            <a:r>
              <a:rPr lang="en-US" dirty="0" err="1"/>
              <a:t>kekule</a:t>
            </a:r>
            <a:r>
              <a:rPr lang="en-US" dirty="0"/>
              <a:t> dreaming of a snake and then linking it to benzene rings)</a:t>
            </a:r>
          </a:p>
        </p:txBody>
      </p:sp>
    </p:spTree>
    <p:extLst>
      <p:ext uri="{BB962C8B-B14F-4D97-AF65-F5344CB8AC3E}">
        <p14:creationId xmlns:p14="http://schemas.microsoft.com/office/powerpoint/2010/main" val="17306450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20C6A-BEB1-6767-F5DD-BEB434D5A13F}"/>
              </a:ext>
            </a:extLst>
          </p:cNvPr>
          <p:cNvSpPr>
            <a:spLocks noGrp="1"/>
          </p:cNvSpPr>
          <p:nvPr>
            <p:ph type="title"/>
          </p:nvPr>
        </p:nvSpPr>
        <p:spPr/>
        <p:txBody>
          <a:bodyPr/>
          <a:lstStyle/>
          <a:p>
            <a:pPr algn="ctr"/>
            <a:r>
              <a:rPr lang="en-US" dirty="0"/>
              <a:t>Insights from the past</a:t>
            </a:r>
          </a:p>
        </p:txBody>
      </p:sp>
      <p:sp>
        <p:nvSpPr>
          <p:cNvPr id="3" name="Content Placeholder 2">
            <a:extLst>
              <a:ext uri="{FF2B5EF4-FFF2-40B4-BE49-F238E27FC236}">
                <a16:creationId xmlns:a16="http://schemas.microsoft.com/office/drawing/2014/main" id="{07FE878F-A37E-A7C5-11F8-95D836E3C783}"/>
              </a:ext>
            </a:extLst>
          </p:cNvPr>
          <p:cNvSpPr>
            <a:spLocks noGrp="1"/>
          </p:cNvSpPr>
          <p:nvPr>
            <p:ph idx="1"/>
          </p:nvPr>
        </p:nvSpPr>
        <p:spPr>
          <a:xfrm>
            <a:off x="1141413" y="2666999"/>
            <a:ext cx="9905998" cy="3581401"/>
          </a:xfrm>
        </p:spPr>
        <p:txBody>
          <a:bodyPr>
            <a:normAutofit/>
          </a:bodyPr>
          <a:lstStyle/>
          <a:p>
            <a:r>
              <a:rPr lang="en-GB" dirty="0"/>
              <a:t>Unconventional approaches in AI: complex systems perspectives, cognitive psychology, social sciences, computational models of creativity and other unconventional models</a:t>
            </a:r>
          </a:p>
          <a:p>
            <a:r>
              <a:rPr lang="en-GB" dirty="0" err="1"/>
              <a:t>Perceptrons</a:t>
            </a:r>
            <a:endParaRPr lang="en-GB" dirty="0"/>
          </a:p>
          <a:p>
            <a:r>
              <a:rPr lang="en-GB" dirty="0"/>
              <a:t>Cognitive psychology</a:t>
            </a:r>
          </a:p>
          <a:p>
            <a:r>
              <a:rPr lang="en-GB" dirty="0"/>
              <a:t>Neuroscience</a:t>
            </a:r>
          </a:p>
          <a:p>
            <a:r>
              <a:rPr lang="en-GB" dirty="0"/>
              <a:t>linguistics</a:t>
            </a:r>
          </a:p>
          <a:p>
            <a:endParaRPr lang="en-US" dirty="0"/>
          </a:p>
        </p:txBody>
      </p:sp>
    </p:spTree>
    <p:extLst>
      <p:ext uri="{BB962C8B-B14F-4D97-AF65-F5344CB8AC3E}">
        <p14:creationId xmlns:p14="http://schemas.microsoft.com/office/powerpoint/2010/main" val="23079216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12BA6-BC0E-B4AE-F70D-859427D8CA86}"/>
              </a:ext>
            </a:extLst>
          </p:cNvPr>
          <p:cNvSpPr>
            <a:spLocks noGrp="1"/>
          </p:cNvSpPr>
          <p:nvPr>
            <p:ph type="title"/>
          </p:nvPr>
        </p:nvSpPr>
        <p:spPr/>
        <p:txBody>
          <a:bodyPr/>
          <a:lstStyle/>
          <a:p>
            <a:pPr algn="ctr"/>
            <a:r>
              <a:rPr lang="en-US" dirty="0"/>
              <a:t>Approaches</a:t>
            </a:r>
          </a:p>
        </p:txBody>
      </p:sp>
      <p:sp>
        <p:nvSpPr>
          <p:cNvPr id="3" name="Content Placeholder 2">
            <a:extLst>
              <a:ext uri="{FF2B5EF4-FFF2-40B4-BE49-F238E27FC236}">
                <a16:creationId xmlns:a16="http://schemas.microsoft.com/office/drawing/2014/main" id="{F1B0DF05-BBCC-D407-D536-3119B0214CAD}"/>
              </a:ext>
            </a:extLst>
          </p:cNvPr>
          <p:cNvSpPr>
            <a:spLocks noGrp="1"/>
          </p:cNvSpPr>
          <p:nvPr>
            <p:ph idx="1"/>
          </p:nvPr>
        </p:nvSpPr>
        <p:spPr/>
        <p:txBody>
          <a:bodyPr/>
          <a:lstStyle/>
          <a:p>
            <a:r>
              <a:rPr lang="en-US" dirty="0"/>
              <a:t>Narratives and stories</a:t>
            </a:r>
          </a:p>
          <a:p>
            <a:r>
              <a:rPr lang="en-US" dirty="0"/>
              <a:t>Computational models of creativity and insight</a:t>
            </a:r>
          </a:p>
          <a:p>
            <a:r>
              <a:rPr lang="en-US" dirty="0"/>
              <a:t>Analogies</a:t>
            </a:r>
          </a:p>
          <a:p>
            <a:r>
              <a:rPr lang="en-US" dirty="0"/>
              <a:t>Dreams</a:t>
            </a:r>
          </a:p>
          <a:p>
            <a:r>
              <a:rPr lang="en-US" dirty="0"/>
              <a:t>Commonsense reasoning</a:t>
            </a:r>
          </a:p>
          <a:p>
            <a:pPr marL="0" indent="0">
              <a:buNone/>
            </a:pPr>
            <a:endParaRPr lang="en-US" dirty="0"/>
          </a:p>
        </p:txBody>
      </p:sp>
    </p:spTree>
    <p:extLst>
      <p:ext uri="{BB962C8B-B14F-4D97-AF65-F5344CB8AC3E}">
        <p14:creationId xmlns:p14="http://schemas.microsoft.com/office/powerpoint/2010/main" val="22832240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06ABAF8-A5F0-4E99-AB6D-67BFBB982B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612BA6-BC0E-B4AE-F70D-859427D8CA86}"/>
              </a:ext>
            </a:extLst>
          </p:cNvPr>
          <p:cNvSpPr>
            <a:spLocks noGrp="1"/>
          </p:cNvSpPr>
          <p:nvPr>
            <p:ph type="title"/>
          </p:nvPr>
        </p:nvSpPr>
        <p:spPr>
          <a:xfrm>
            <a:off x="8164106" y="609600"/>
            <a:ext cx="3369133" cy="3642851"/>
          </a:xfrm>
        </p:spPr>
        <p:txBody>
          <a:bodyPr vert="horz" lIns="91440" tIns="45720" rIns="91440" bIns="45720" rtlCol="0" anchor="b">
            <a:normAutofit/>
          </a:bodyPr>
          <a:lstStyle/>
          <a:p>
            <a:pPr algn="ctr"/>
            <a:r>
              <a:rPr lang="en-US" sz="3700" dirty="0">
                <a:gradFill flip="none" rotWithShape="1">
                  <a:gsLst>
                    <a:gs pos="0">
                      <a:sysClr val="window" lastClr="FFFFFF"/>
                    </a:gs>
                    <a:gs pos="100000">
                      <a:sysClr val="window" lastClr="FFFFFF">
                        <a:lumMod val="65000"/>
                      </a:sysClr>
                    </a:gs>
                  </a:gsLst>
                  <a:lin ang="5580000" scaled="0"/>
                  <a:tileRect/>
                </a:gradFill>
                <a:effectLst>
                  <a:glow rad="38100">
                    <a:schemeClr val="bg1">
                      <a:lumMod val="65000"/>
                      <a:lumOff val="35000"/>
                      <a:alpha val="50000"/>
                    </a:schemeClr>
                  </a:glow>
                  <a:outerShdw blurRad="28575" dist="31750" dir="13200000" algn="tl" rotWithShape="0">
                    <a:srgbClr val="000000">
                      <a:alpha val="25000"/>
                    </a:srgbClr>
                  </a:outerShdw>
                </a:effectLst>
              </a:rPr>
              <a:t>Approaches</a:t>
            </a:r>
          </a:p>
        </p:txBody>
      </p:sp>
      <p:sp>
        <p:nvSpPr>
          <p:cNvPr id="14" name="Rounded Rectangle 7">
            <a:extLst>
              <a:ext uri="{FF2B5EF4-FFF2-40B4-BE49-F238E27FC236}">
                <a16:creationId xmlns:a16="http://schemas.microsoft.com/office/drawing/2014/main" id="{5F7833E7-6A14-4F78-A2DD-5640A4F6C2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8290" y="620720"/>
            <a:ext cx="6884079" cy="5597200"/>
          </a:xfrm>
          <a:prstGeom prst="roundRect">
            <a:avLst>
              <a:gd name="adj" fmla="val 3812"/>
            </a:avLst>
          </a:prstGeom>
          <a:solidFill>
            <a:schemeClr val="bg1"/>
          </a:solidFill>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pic>
        <p:nvPicPr>
          <p:cNvPr id="7" name="Picture 6" descr="Diagram&#10;&#10;Description automatically generated">
            <a:extLst>
              <a:ext uri="{FF2B5EF4-FFF2-40B4-BE49-F238E27FC236}">
                <a16:creationId xmlns:a16="http://schemas.microsoft.com/office/drawing/2014/main" id="{686E512E-6FD1-2B6F-31FC-57DC6CF31D2C}"/>
              </a:ext>
            </a:extLst>
          </p:cNvPr>
          <p:cNvPicPr>
            <a:picLocks noChangeAspect="1"/>
          </p:cNvPicPr>
          <p:nvPr/>
        </p:nvPicPr>
        <p:blipFill>
          <a:blip r:embed="rId2"/>
          <a:stretch>
            <a:fillRect/>
          </a:stretch>
        </p:blipFill>
        <p:spPr>
          <a:xfrm>
            <a:off x="1475012" y="1115604"/>
            <a:ext cx="5250634" cy="4607432"/>
          </a:xfrm>
          <a:prstGeom prst="rect">
            <a:avLst/>
          </a:prstGeom>
        </p:spPr>
      </p:pic>
      <p:sp>
        <p:nvSpPr>
          <p:cNvPr id="8" name="TextBox 7">
            <a:extLst>
              <a:ext uri="{FF2B5EF4-FFF2-40B4-BE49-F238E27FC236}">
                <a16:creationId xmlns:a16="http://schemas.microsoft.com/office/drawing/2014/main" id="{36882AC6-B1CC-808A-C4AB-4A02D2DC722C}"/>
              </a:ext>
            </a:extLst>
          </p:cNvPr>
          <p:cNvSpPr txBox="1"/>
          <p:nvPr/>
        </p:nvSpPr>
        <p:spPr>
          <a:xfrm>
            <a:off x="8164106" y="5972175"/>
            <a:ext cx="3237319" cy="430887"/>
          </a:xfrm>
          <a:prstGeom prst="rect">
            <a:avLst/>
          </a:prstGeom>
          <a:noFill/>
        </p:spPr>
        <p:txBody>
          <a:bodyPr wrap="square" rtlCol="0">
            <a:spAutoFit/>
          </a:bodyPr>
          <a:lstStyle/>
          <a:p>
            <a:r>
              <a:rPr lang="en-US" sz="1100" cap="all" dirty="0">
                <a:ln w="3175" cmpd="sng">
                  <a:noFill/>
                </a:ln>
                <a:gradFill flip="none" rotWithShape="1">
                  <a:gsLst>
                    <a:gs pos="0">
                      <a:sysClr val="window" lastClr="FFFFFF"/>
                    </a:gs>
                    <a:gs pos="100000">
                      <a:sysClr val="window" lastClr="FFFFFF">
                        <a:lumMod val="65000"/>
                      </a:sysClr>
                    </a:gs>
                  </a:gsLst>
                  <a:lin ang="5580000" scaled="0"/>
                  <a:tileRect/>
                </a:gradFill>
                <a:effectLst>
                  <a:glow rad="38100">
                    <a:schemeClr val="bg1">
                      <a:lumMod val="65000"/>
                      <a:lumOff val="35000"/>
                      <a:alpha val="50000"/>
                    </a:schemeClr>
                  </a:glow>
                  <a:outerShdw blurRad="28575" dist="31750" dir="13200000" algn="tl" rotWithShape="0">
                    <a:srgbClr val="000000">
                      <a:alpha val="25000"/>
                    </a:srgbClr>
                  </a:outerShdw>
                </a:effectLst>
                <a:latin typeface="+mj-lt"/>
                <a:ea typeface="+mj-ea"/>
                <a:cs typeface="+mj-cs"/>
              </a:rPr>
              <a:t>A computational model of scientific insight, 1986, Langley et al.</a:t>
            </a:r>
          </a:p>
        </p:txBody>
      </p:sp>
    </p:spTree>
    <p:extLst>
      <p:ext uri="{BB962C8B-B14F-4D97-AF65-F5344CB8AC3E}">
        <p14:creationId xmlns:p14="http://schemas.microsoft.com/office/powerpoint/2010/main" val="3944467530"/>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12BA6-BC0E-B4AE-F70D-859427D8CA86}"/>
              </a:ext>
            </a:extLst>
          </p:cNvPr>
          <p:cNvSpPr>
            <a:spLocks noGrp="1"/>
          </p:cNvSpPr>
          <p:nvPr>
            <p:ph type="title"/>
          </p:nvPr>
        </p:nvSpPr>
        <p:spPr/>
        <p:txBody>
          <a:bodyPr/>
          <a:lstStyle/>
          <a:p>
            <a:pPr algn="ctr"/>
            <a:r>
              <a:rPr lang="en-US" dirty="0"/>
              <a:t>Approaches</a:t>
            </a:r>
          </a:p>
        </p:txBody>
      </p:sp>
      <p:sp>
        <p:nvSpPr>
          <p:cNvPr id="3" name="Content Placeholder 2">
            <a:extLst>
              <a:ext uri="{FF2B5EF4-FFF2-40B4-BE49-F238E27FC236}">
                <a16:creationId xmlns:a16="http://schemas.microsoft.com/office/drawing/2014/main" id="{F1B0DF05-BBCC-D407-D536-3119B0214CAD}"/>
              </a:ext>
            </a:extLst>
          </p:cNvPr>
          <p:cNvSpPr>
            <a:spLocks noGrp="1"/>
          </p:cNvSpPr>
          <p:nvPr>
            <p:ph idx="1"/>
          </p:nvPr>
        </p:nvSpPr>
        <p:spPr/>
        <p:txBody>
          <a:bodyPr>
            <a:normAutofit/>
          </a:bodyPr>
          <a:lstStyle/>
          <a:p>
            <a:r>
              <a:rPr lang="en-US" dirty="0" err="1"/>
              <a:t>Explainability</a:t>
            </a:r>
            <a:r>
              <a:rPr lang="en-US" dirty="0"/>
              <a:t> (insights from social sciences)</a:t>
            </a:r>
          </a:p>
          <a:p>
            <a:pPr lvl="1"/>
            <a:r>
              <a:rPr lang="en-US" dirty="0"/>
              <a:t>Miller, 2019</a:t>
            </a:r>
          </a:p>
          <a:p>
            <a:r>
              <a:rPr lang="en-US" dirty="0"/>
              <a:t>How do you generate explainable models by working with domain experts</a:t>
            </a:r>
          </a:p>
          <a:p>
            <a:pPr lvl="1"/>
            <a:r>
              <a:rPr lang="en-US" dirty="0"/>
              <a:t>Rudin, 2019</a:t>
            </a:r>
          </a:p>
          <a:p>
            <a:pPr lvl="1"/>
            <a:r>
              <a:rPr lang="en-US" dirty="0"/>
              <a:t>Important for high stakes decisions in domains like healthcare, </a:t>
            </a:r>
            <a:r>
              <a:rPr lang="en-US"/>
              <a:t>recidivism prediction</a:t>
            </a:r>
            <a:endParaRPr lang="en-US" dirty="0"/>
          </a:p>
          <a:p>
            <a:pPr lvl="1"/>
            <a:endParaRPr lang="en-US" dirty="0"/>
          </a:p>
          <a:p>
            <a:r>
              <a:rPr lang="en-US" dirty="0"/>
              <a:t>We can take inspiration from other disciplines and develop new </a:t>
            </a:r>
            <a:r>
              <a:rPr lang="en-US" dirty="0" err="1"/>
              <a:t>xAI</a:t>
            </a:r>
            <a:r>
              <a:rPr lang="en-US" dirty="0"/>
              <a:t> approaches</a:t>
            </a:r>
          </a:p>
        </p:txBody>
      </p:sp>
    </p:spTree>
    <p:extLst>
      <p:ext uri="{BB962C8B-B14F-4D97-AF65-F5344CB8AC3E}">
        <p14:creationId xmlns:p14="http://schemas.microsoft.com/office/powerpoint/2010/main" val="12326643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12BA6-BC0E-B4AE-F70D-859427D8CA86}"/>
              </a:ext>
            </a:extLst>
          </p:cNvPr>
          <p:cNvSpPr>
            <a:spLocks noGrp="1"/>
          </p:cNvSpPr>
          <p:nvPr>
            <p:ph type="title"/>
          </p:nvPr>
        </p:nvSpPr>
        <p:spPr/>
        <p:txBody>
          <a:bodyPr/>
          <a:lstStyle/>
          <a:p>
            <a:pPr algn="ctr"/>
            <a:r>
              <a:rPr lang="en-US" dirty="0"/>
              <a:t>Approaches</a:t>
            </a:r>
          </a:p>
        </p:txBody>
      </p:sp>
      <p:sp>
        <p:nvSpPr>
          <p:cNvPr id="3" name="Content Placeholder 2">
            <a:extLst>
              <a:ext uri="{FF2B5EF4-FFF2-40B4-BE49-F238E27FC236}">
                <a16:creationId xmlns:a16="http://schemas.microsoft.com/office/drawing/2014/main" id="{F1B0DF05-BBCC-D407-D536-3119B0214CAD}"/>
              </a:ext>
            </a:extLst>
          </p:cNvPr>
          <p:cNvSpPr>
            <a:spLocks noGrp="1"/>
          </p:cNvSpPr>
          <p:nvPr>
            <p:ph idx="1"/>
          </p:nvPr>
        </p:nvSpPr>
        <p:spPr/>
        <p:txBody>
          <a:bodyPr/>
          <a:lstStyle/>
          <a:p>
            <a:pPr marL="0" indent="0">
              <a:buNone/>
            </a:pPr>
            <a:endParaRPr lang="en-US" dirty="0"/>
          </a:p>
          <a:p>
            <a:r>
              <a:rPr lang="en-US" dirty="0"/>
              <a:t>Abstraction and reasoning</a:t>
            </a:r>
          </a:p>
          <a:p>
            <a:r>
              <a:rPr lang="en-US" dirty="0"/>
              <a:t>Psychology of invention</a:t>
            </a:r>
          </a:p>
          <a:p>
            <a:pPr lvl="1"/>
            <a:r>
              <a:rPr lang="en-US" dirty="0" err="1"/>
              <a:t>Kekule</a:t>
            </a:r>
            <a:endParaRPr lang="en-US" dirty="0"/>
          </a:p>
          <a:p>
            <a:pPr lvl="1"/>
            <a:r>
              <a:rPr lang="en-US" dirty="0" err="1"/>
              <a:t>poincare</a:t>
            </a:r>
            <a:endParaRPr lang="en-US" dirty="0"/>
          </a:p>
        </p:txBody>
      </p:sp>
    </p:spTree>
    <p:extLst>
      <p:ext uri="{BB962C8B-B14F-4D97-AF65-F5344CB8AC3E}">
        <p14:creationId xmlns:p14="http://schemas.microsoft.com/office/powerpoint/2010/main" val="30267623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12BA6-BC0E-B4AE-F70D-859427D8CA86}"/>
              </a:ext>
            </a:extLst>
          </p:cNvPr>
          <p:cNvSpPr>
            <a:spLocks noGrp="1"/>
          </p:cNvSpPr>
          <p:nvPr>
            <p:ph type="title"/>
          </p:nvPr>
        </p:nvSpPr>
        <p:spPr/>
        <p:txBody>
          <a:bodyPr/>
          <a:lstStyle/>
          <a:p>
            <a:pPr algn="ctr"/>
            <a:r>
              <a:rPr lang="en-US" dirty="0"/>
              <a:t>Approaches</a:t>
            </a:r>
          </a:p>
        </p:txBody>
      </p:sp>
      <p:pic>
        <p:nvPicPr>
          <p:cNvPr id="7" name="Picture 6">
            <a:extLst>
              <a:ext uri="{FF2B5EF4-FFF2-40B4-BE49-F238E27FC236}">
                <a16:creationId xmlns:a16="http://schemas.microsoft.com/office/drawing/2014/main" id="{51D7B0E3-52C5-A3C8-C8B5-B5AAB484165B}"/>
              </a:ext>
            </a:extLst>
          </p:cNvPr>
          <p:cNvPicPr>
            <a:picLocks noChangeAspect="1"/>
          </p:cNvPicPr>
          <p:nvPr/>
        </p:nvPicPr>
        <p:blipFill>
          <a:blip r:embed="rId2"/>
          <a:stretch>
            <a:fillRect/>
          </a:stretch>
        </p:blipFill>
        <p:spPr>
          <a:xfrm>
            <a:off x="2208212" y="2256224"/>
            <a:ext cx="7772400" cy="3741703"/>
          </a:xfrm>
          <a:prstGeom prst="rect">
            <a:avLst/>
          </a:prstGeom>
        </p:spPr>
      </p:pic>
      <p:sp>
        <p:nvSpPr>
          <p:cNvPr id="8" name="TextBox 7">
            <a:extLst>
              <a:ext uri="{FF2B5EF4-FFF2-40B4-BE49-F238E27FC236}">
                <a16:creationId xmlns:a16="http://schemas.microsoft.com/office/drawing/2014/main" id="{F3513CDE-E96D-A06B-9CC3-218BD6C9F37B}"/>
              </a:ext>
            </a:extLst>
          </p:cNvPr>
          <p:cNvSpPr txBox="1"/>
          <p:nvPr/>
        </p:nvSpPr>
        <p:spPr>
          <a:xfrm>
            <a:off x="8164106" y="6139440"/>
            <a:ext cx="3237319" cy="261610"/>
          </a:xfrm>
          <a:prstGeom prst="rect">
            <a:avLst/>
          </a:prstGeom>
          <a:noFill/>
        </p:spPr>
        <p:txBody>
          <a:bodyPr wrap="square" rtlCol="0">
            <a:spAutoFit/>
          </a:bodyPr>
          <a:lstStyle/>
          <a:p>
            <a:r>
              <a:rPr lang="en-US" sz="1100" cap="all" dirty="0" err="1">
                <a:ln w="3175" cmpd="sng">
                  <a:noFill/>
                </a:ln>
                <a:gradFill flip="none" rotWithShape="1">
                  <a:gsLst>
                    <a:gs pos="0">
                      <a:sysClr val="window" lastClr="FFFFFF"/>
                    </a:gs>
                    <a:gs pos="100000">
                      <a:sysClr val="window" lastClr="FFFFFF">
                        <a:lumMod val="65000"/>
                      </a:sysClr>
                    </a:gs>
                  </a:gsLst>
                  <a:lin ang="5580000" scaled="0"/>
                  <a:tileRect/>
                </a:gradFill>
                <a:effectLst>
                  <a:glow rad="38100">
                    <a:schemeClr val="bg1">
                      <a:lumMod val="65000"/>
                      <a:lumOff val="35000"/>
                      <a:alpha val="50000"/>
                    </a:schemeClr>
                  </a:glow>
                  <a:outerShdw blurRad="28575" dist="31750" dir="13200000" algn="tl" rotWithShape="0">
                    <a:srgbClr val="000000">
                      <a:alpha val="25000"/>
                    </a:srgbClr>
                  </a:outerShdw>
                </a:effectLst>
                <a:latin typeface="+mj-lt"/>
                <a:ea typeface="+mj-ea"/>
                <a:cs typeface="+mj-cs"/>
              </a:rPr>
              <a:t>Copy.cat</a:t>
            </a:r>
            <a:endParaRPr lang="en-US" sz="1100" cap="all" dirty="0">
              <a:ln w="3175" cmpd="sng">
                <a:noFill/>
              </a:ln>
              <a:gradFill flip="none" rotWithShape="1">
                <a:gsLst>
                  <a:gs pos="0">
                    <a:sysClr val="window" lastClr="FFFFFF"/>
                  </a:gs>
                  <a:gs pos="100000">
                    <a:sysClr val="window" lastClr="FFFFFF">
                      <a:lumMod val="65000"/>
                    </a:sysClr>
                  </a:gs>
                </a:gsLst>
                <a:lin ang="5580000" scaled="0"/>
                <a:tileRect/>
              </a:gradFill>
              <a:effectLst>
                <a:glow rad="38100">
                  <a:schemeClr val="bg1">
                    <a:lumMod val="65000"/>
                    <a:lumOff val="35000"/>
                    <a:alpha val="50000"/>
                  </a:schemeClr>
                </a:glow>
                <a:outerShdw blurRad="28575" dist="31750" dir="13200000" algn="tl" rotWithShape="0">
                  <a:srgbClr val="000000">
                    <a:alpha val="25000"/>
                  </a:srgbClr>
                </a:outerShdw>
              </a:effectLst>
              <a:latin typeface="+mj-lt"/>
              <a:ea typeface="+mj-ea"/>
              <a:cs typeface="+mj-cs"/>
            </a:endParaRPr>
          </a:p>
        </p:txBody>
      </p:sp>
    </p:spTree>
    <p:extLst>
      <p:ext uri="{BB962C8B-B14F-4D97-AF65-F5344CB8AC3E}">
        <p14:creationId xmlns:p14="http://schemas.microsoft.com/office/powerpoint/2010/main" val="42878547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Mesh</Template>
  <TotalTime>2110</TotalTime>
  <Words>455</Words>
  <Application>Microsoft Macintosh PowerPoint</Application>
  <PresentationFormat>Widescreen</PresentationFormat>
  <Paragraphs>61</Paragraphs>
  <Slides>13</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Century Gothic</vt:lpstr>
      <vt:lpstr>Mesh</vt:lpstr>
      <vt:lpstr>Unconventional approaches to AI</vt:lpstr>
      <vt:lpstr>Insights from the past</vt:lpstr>
      <vt:lpstr>Insights from the past</vt:lpstr>
      <vt:lpstr>Insights from the past</vt:lpstr>
      <vt:lpstr>Approaches</vt:lpstr>
      <vt:lpstr>Approaches</vt:lpstr>
      <vt:lpstr>Approaches</vt:lpstr>
      <vt:lpstr>Approaches</vt:lpstr>
      <vt:lpstr>Approaches</vt:lpstr>
      <vt:lpstr>Approaches</vt:lpstr>
      <vt:lpstr>Approaches</vt:lpstr>
      <vt:lpstr>Approaches</vt:lpstr>
      <vt:lpstr>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Unconventional approaches to AI</dc:title>
  <dc:creator>Soumya Banerjee</dc:creator>
  <cp:lastModifiedBy>Soumya Banerjee</cp:lastModifiedBy>
  <cp:revision>41</cp:revision>
  <dcterms:created xsi:type="dcterms:W3CDTF">2022-09-13T15:45:32Z</dcterms:created>
  <dcterms:modified xsi:type="dcterms:W3CDTF">2022-10-11T13:09:45Z</dcterms:modified>
</cp:coreProperties>
</file>