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4224000"/>
  <p:notesSz cx="20104100" cy="1422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>
      <p:cViewPr>
        <p:scale>
          <a:sx n="100" d="100"/>
          <a:sy n="100" d="100"/>
        </p:scale>
        <p:origin x="-2520" y="-39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9440"/>
            <a:ext cx="17088486" cy="2987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65440"/>
            <a:ext cx="14072870" cy="355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71520"/>
            <a:ext cx="8745284" cy="938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71520"/>
            <a:ext cx="8745284" cy="938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381302" y="14180155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19" h="14605">
                <a:moveTo>
                  <a:pt x="0" y="14262"/>
                </a:moveTo>
                <a:lnTo>
                  <a:pt x="20205" y="14262"/>
                </a:lnTo>
                <a:lnTo>
                  <a:pt x="20205" y="0"/>
                </a:lnTo>
                <a:lnTo>
                  <a:pt x="0" y="0"/>
                </a:lnTo>
                <a:lnTo>
                  <a:pt x="0" y="14262"/>
                </a:lnTo>
                <a:close/>
              </a:path>
            </a:pathLst>
          </a:custGeom>
          <a:ln w="317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343904" y="14178302"/>
            <a:ext cx="95885" cy="18415"/>
          </a:xfrm>
          <a:custGeom>
            <a:avLst/>
            <a:gdLst/>
            <a:ahLst/>
            <a:cxnLst/>
            <a:rect l="l" t="t" r="r" b="b"/>
            <a:pathLst>
              <a:path w="95884" h="18415">
                <a:moveTo>
                  <a:pt x="11925" y="0"/>
                </a:moveTo>
                <a:lnTo>
                  <a:pt x="0" y="8940"/>
                </a:lnTo>
                <a:lnTo>
                  <a:pt x="11925" y="17894"/>
                </a:lnTo>
                <a:lnTo>
                  <a:pt x="11925" y="0"/>
                </a:lnTo>
                <a:close/>
              </a:path>
              <a:path w="95884" h="18415">
                <a:moveTo>
                  <a:pt x="95440" y="8940"/>
                </a:moveTo>
                <a:lnTo>
                  <a:pt x="83502" y="0"/>
                </a:lnTo>
                <a:lnTo>
                  <a:pt x="83502" y="17894"/>
                </a:lnTo>
                <a:lnTo>
                  <a:pt x="95440" y="894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500849" y="14175312"/>
            <a:ext cx="30480" cy="24130"/>
          </a:xfrm>
          <a:custGeom>
            <a:avLst/>
            <a:gdLst/>
            <a:ahLst/>
            <a:cxnLst/>
            <a:rect l="l" t="t" r="r" b="b"/>
            <a:pathLst>
              <a:path w="30480" h="24130">
                <a:moveTo>
                  <a:pt x="0" y="23859"/>
                </a:moveTo>
                <a:lnTo>
                  <a:pt x="20205" y="23859"/>
                </a:lnTo>
                <a:lnTo>
                  <a:pt x="20205" y="9597"/>
                </a:lnTo>
                <a:lnTo>
                  <a:pt x="0" y="9597"/>
                </a:lnTo>
                <a:lnTo>
                  <a:pt x="0" y="23859"/>
                </a:lnTo>
                <a:close/>
              </a:path>
              <a:path w="30480" h="24130">
                <a:moveTo>
                  <a:pt x="4927" y="9544"/>
                </a:moveTo>
                <a:lnTo>
                  <a:pt x="4927" y="4772"/>
                </a:lnTo>
                <a:lnTo>
                  <a:pt x="25208" y="4772"/>
                </a:lnTo>
                <a:lnTo>
                  <a:pt x="25208" y="19088"/>
                </a:lnTo>
                <a:lnTo>
                  <a:pt x="20436" y="19088"/>
                </a:lnTo>
              </a:path>
              <a:path w="30480" h="24130">
                <a:moveTo>
                  <a:pt x="9699" y="4772"/>
                </a:moveTo>
                <a:lnTo>
                  <a:pt x="9699" y="0"/>
                </a:lnTo>
                <a:lnTo>
                  <a:pt x="29980" y="0"/>
                </a:lnTo>
                <a:lnTo>
                  <a:pt x="29980" y="14315"/>
                </a:lnTo>
                <a:lnTo>
                  <a:pt x="25208" y="14315"/>
                </a:lnTo>
              </a:path>
            </a:pathLst>
          </a:custGeom>
          <a:ln w="317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471180" y="14178295"/>
            <a:ext cx="95885" cy="18415"/>
          </a:xfrm>
          <a:custGeom>
            <a:avLst/>
            <a:gdLst/>
            <a:ahLst/>
            <a:cxnLst/>
            <a:rect l="l" t="t" r="r" b="b"/>
            <a:pathLst>
              <a:path w="95884" h="18415">
                <a:moveTo>
                  <a:pt x="11930" y="0"/>
                </a:moveTo>
                <a:lnTo>
                  <a:pt x="0" y="8947"/>
                </a:lnTo>
                <a:lnTo>
                  <a:pt x="11930" y="17895"/>
                </a:lnTo>
                <a:lnTo>
                  <a:pt x="11930" y="0"/>
                </a:lnTo>
                <a:close/>
              </a:path>
              <a:path w="95884" h="18415">
                <a:moveTo>
                  <a:pt x="83509" y="0"/>
                </a:moveTo>
                <a:lnTo>
                  <a:pt x="83509" y="17895"/>
                </a:lnTo>
                <a:lnTo>
                  <a:pt x="95439" y="8947"/>
                </a:lnTo>
                <a:lnTo>
                  <a:pt x="8350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9640203" y="14181276"/>
            <a:ext cx="18415" cy="0"/>
          </a:xfrm>
          <a:custGeom>
            <a:avLst/>
            <a:gdLst/>
            <a:ahLst/>
            <a:cxnLst/>
            <a:rect l="l" t="t" r="r" b="b"/>
            <a:pathLst>
              <a:path w="18415">
                <a:moveTo>
                  <a:pt x="0" y="0"/>
                </a:moveTo>
                <a:lnTo>
                  <a:pt x="17895" y="0"/>
                </a:lnTo>
              </a:path>
            </a:pathLst>
          </a:custGeom>
          <a:ln w="356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9598448" y="14178294"/>
            <a:ext cx="95885" cy="18415"/>
          </a:xfrm>
          <a:custGeom>
            <a:avLst/>
            <a:gdLst/>
            <a:ahLst/>
            <a:cxnLst/>
            <a:rect l="l" t="t" r="r" b="b"/>
            <a:pathLst>
              <a:path w="95884" h="18415">
                <a:moveTo>
                  <a:pt x="11930" y="0"/>
                </a:moveTo>
                <a:lnTo>
                  <a:pt x="0" y="8947"/>
                </a:lnTo>
                <a:lnTo>
                  <a:pt x="11930" y="17895"/>
                </a:lnTo>
                <a:lnTo>
                  <a:pt x="11930" y="0"/>
                </a:lnTo>
                <a:close/>
              </a:path>
              <a:path w="95884" h="18415">
                <a:moveTo>
                  <a:pt x="83509" y="0"/>
                </a:moveTo>
                <a:lnTo>
                  <a:pt x="83509" y="17895"/>
                </a:lnTo>
                <a:lnTo>
                  <a:pt x="95439" y="8947"/>
                </a:lnTo>
                <a:lnTo>
                  <a:pt x="8350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9634238" y="1417531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0" y="0"/>
                </a:moveTo>
                <a:lnTo>
                  <a:pt x="17894" y="0"/>
                </a:lnTo>
              </a:path>
              <a:path w="24130" h="24130">
                <a:moveTo>
                  <a:pt x="5964" y="11930"/>
                </a:moveTo>
                <a:lnTo>
                  <a:pt x="23860" y="11930"/>
                </a:lnTo>
              </a:path>
              <a:path w="24130" h="24130">
                <a:moveTo>
                  <a:pt x="0" y="17895"/>
                </a:moveTo>
                <a:lnTo>
                  <a:pt x="17894" y="17895"/>
                </a:lnTo>
              </a:path>
              <a:path w="24130" h="24130">
                <a:moveTo>
                  <a:pt x="5964" y="23859"/>
                </a:moveTo>
                <a:lnTo>
                  <a:pt x="23860" y="23859"/>
                </a:lnTo>
              </a:path>
            </a:pathLst>
          </a:custGeom>
          <a:ln w="3565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9761511" y="14175311"/>
            <a:ext cx="24130" cy="12065"/>
          </a:xfrm>
          <a:custGeom>
            <a:avLst/>
            <a:gdLst/>
            <a:ahLst/>
            <a:cxnLst/>
            <a:rect l="l" t="t" r="r" b="b"/>
            <a:pathLst>
              <a:path w="24130" h="12065">
                <a:moveTo>
                  <a:pt x="0" y="0"/>
                </a:moveTo>
                <a:lnTo>
                  <a:pt x="17894" y="0"/>
                </a:lnTo>
              </a:path>
              <a:path w="24130" h="12065">
                <a:moveTo>
                  <a:pt x="5964" y="5965"/>
                </a:moveTo>
                <a:lnTo>
                  <a:pt x="23860" y="5965"/>
                </a:lnTo>
              </a:path>
              <a:path w="24130" h="12065">
                <a:moveTo>
                  <a:pt x="5964" y="11930"/>
                </a:moveTo>
                <a:lnTo>
                  <a:pt x="23860" y="11930"/>
                </a:lnTo>
              </a:path>
            </a:pathLst>
          </a:custGeom>
          <a:ln w="356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9725721" y="14178294"/>
            <a:ext cx="95885" cy="18415"/>
          </a:xfrm>
          <a:custGeom>
            <a:avLst/>
            <a:gdLst/>
            <a:ahLst/>
            <a:cxnLst/>
            <a:rect l="l" t="t" r="r" b="b"/>
            <a:pathLst>
              <a:path w="95884" h="18415">
                <a:moveTo>
                  <a:pt x="11930" y="0"/>
                </a:moveTo>
                <a:lnTo>
                  <a:pt x="0" y="8947"/>
                </a:lnTo>
                <a:lnTo>
                  <a:pt x="11930" y="17895"/>
                </a:lnTo>
                <a:lnTo>
                  <a:pt x="11930" y="0"/>
                </a:lnTo>
                <a:close/>
              </a:path>
              <a:path w="95884" h="18415">
                <a:moveTo>
                  <a:pt x="83509" y="0"/>
                </a:moveTo>
                <a:lnTo>
                  <a:pt x="83509" y="17895"/>
                </a:lnTo>
                <a:lnTo>
                  <a:pt x="95439" y="8947"/>
                </a:lnTo>
                <a:lnTo>
                  <a:pt x="83509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9761511" y="14193206"/>
            <a:ext cx="24130" cy="6350"/>
          </a:xfrm>
          <a:custGeom>
            <a:avLst/>
            <a:gdLst/>
            <a:ahLst/>
            <a:cxnLst/>
            <a:rect l="l" t="t" r="r" b="b"/>
            <a:pathLst>
              <a:path w="24130" h="6350">
                <a:moveTo>
                  <a:pt x="0" y="0"/>
                </a:moveTo>
                <a:lnTo>
                  <a:pt x="17894" y="0"/>
                </a:lnTo>
              </a:path>
              <a:path w="24130" h="6350">
                <a:moveTo>
                  <a:pt x="5964" y="5964"/>
                </a:moveTo>
                <a:lnTo>
                  <a:pt x="23860" y="5964"/>
                </a:lnTo>
              </a:path>
            </a:pathLst>
          </a:custGeom>
          <a:ln w="3565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9888784" y="14175311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0" y="0"/>
                </a:moveTo>
                <a:lnTo>
                  <a:pt x="17894" y="0"/>
                </a:lnTo>
              </a:path>
              <a:path w="24130" h="24130">
                <a:moveTo>
                  <a:pt x="5964" y="5965"/>
                </a:moveTo>
                <a:lnTo>
                  <a:pt x="23860" y="5965"/>
                </a:lnTo>
              </a:path>
              <a:path w="24130" h="24130">
                <a:moveTo>
                  <a:pt x="5964" y="11930"/>
                </a:moveTo>
                <a:lnTo>
                  <a:pt x="23860" y="11930"/>
                </a:lnTo>
              </a:path>
              <a:path w="24130" h="24130">
                <a:moveTo>
                  <a:pt x="0" y="17895"/>
                </a:moveTo>
                <a:lnTo>
                  <a:pt x="17894" y="17895"/>
                </a:lnTo>
              </a:path>
              <a:path w="24130" h="24130">
                <a:moveTo>
                  <a:pt x="5964" y="23859"/>
                </a:moveTo>
                <a:lnTo>
                  <a:pt x="23860" y="23859"/>
                </a:lnTo>
              </a:path>
            </a:pathLst>
          </a:custGeom>
          <a:ln w="356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0030368" y="14189628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0" y="0"/>
                </a:moveTo>
                <a:lnTo>
                  <a:pt x="9544" y="9543"/>
                </a:lnTo>
              </a:path>
            </a:pathLst>
          </a:custGeom>
          <a:ln w="356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0017656" y="14177184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5" h="14605">
                <a:moveTo>
                  <a:pt x="14262" y="7131"/>
                </a:moveTo>
                <a:lnTo>
                  <a:pt x="14262" y="3192"/>
                </a:lnTo>
                <a:lnTo>
                  <a:pt x="11069" y="0"/>
                </a:lnTo>
                <a:lnTo>
                  <a:pt x="7131" y="0"/>
                </a:lnTo>
                <a:lnTo>
                  <a:pt x="3192" y="0"/>
                </a:lnTo>
                <a:lnTo>
                  <a:pt x="0" y="3192"/>
                </a:lnTo>
                <a:lnTo>
                  <a:pt x="0" y="7131"/>
                </a:lnTo>
                <a:lnTo>
                  <a:pt x="0" y="11069"/>
                </a:lnTo>
                <a:lnTo>
                  <a:pt x="3192" y="14262"/>
                </a:lnTo>
                <a:lnTo>
                  <a:pt x="7131" y="14262"/>
                </a:lnTo>
                <a:lnTo>
                  <a:pt x="11069" y="14262"/>
                </a:lnTo>
                <a:lnTo>
                  <a:pt x="14262" y="11069"/>
                </a:lnTo>
                <a:lnTo>
                  <a:pt x="14262" y="7131"/>
                </a:lnTo>
                <a:close/>
              </a:path>
            </a:pathLst>
          </a:custGeom>
          <a:ln w="317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9973104" y="14175312"/>
            <a:ext cx="109855" cy="24130"/>
          </a:xfrm>
          <a:custGeom>
            <a:avLst/>
            <a:gdLst/>
            <a:ahLst/>
            <a:cxnLst/>
            <a:rect l="l" t="t" r="r" b="b"/>
            <a:pathLst>
              <a:path w="109855" h="24130">
                <a:moveTo>
                  <a:pt x="19088" y="23859"/>
                </a:moveTo>
                <a:lnTo>
                  <a:pt x="25535" y="23859"/>
                </a:lnTo>
                <a:lnTo>
                  <a:pt x="31017" y="18491"/>
                </a:lnTo>
                <a:lnTo>
                  <a:pt x="31017" y="11930"/>
                </a:lnTo>
                <a:lnTo>
                  <a:pt x="31017" y="5368"/>
                </a:lnTo>
                <a:lnTo>
                  <a:pt x="25649" y="0"/>
                </a:lnTo>
                <a:lnTo>
                  <a:pt x="19088" y="0"/>
                </a:lnTo>
                <a:lnTo>
                  <a:pt x="12526" y="0"/>
                </a:lnTo>
                <a:lnTo>
                  <a:pt x="7158" y="5368"/>
                </a:lnTo>
                <a:lnTo>
                  <a:pt x="7158" y="11930"/>
                </a:lnTo>
              </a:path>
              <a:path w="109855" h="24130">
                <a:moveTo>
                  <a:pt x="14315" y="8351"/>
                </a:moveTo>
                <a:lnTo>
                  <a:pt x="7158" y="14315"/>
                </a:lnTo>
                <a:lnTo>
                  <a:pt x="0" y="8351"/>
                </a:lnTo>
              </a:path>
              <a:path w="109855" h="24130">
                <a:moveTo>
                  <a:pt x="90667" y="23859"/>
                </a:moveTo>
                <a:lnTo>
                  <a:pt x="84106" y="23859"/>
                </a:lnTo>
                <a:lnTo>
                  <a:pt x="78737" y="18491"/>
                </a:lnTo>
                <a:lnTo>
                  <a:pt x="78737" y="11930"/>
                </a:lnTo>
                <a:lnTo>
                  <a:pt x="78737" y="5368"/>
                </a:lnTo>
                <a:lnTo>
                  <a:pt x="84106" y="0"/>
                </a:lnTo>
                <a:lnTo>
                  <a:pt x="90667" y="0"/>
                </a:lnTo>
                <a:lnTo>
                  <a:pt x="97229" y="0"/>
                </a:lnTo>
                <a:lnTo>
                  <a:pt x="102597" y="5368"/>
                </a:lnTo>
                <a:lnTo>
                  <a:pt x="102597" y="11930"/>
                </a:lnTo>
              </a:path>
              <a:path w="109855" h="24130">
                <a:moveTo>
                  <a:pt x="109755" y="8351"/>
                </a:moveTo>
                <a:lnTo>
                  <a:pt x="102597" y="14315"/>
                </a:lnTo>
                <a:lnTo>
                  <a:pt x="95439" y="8351"/>
                </a:lnTo>
              </a:path>
            </a:pathLst>
          </a:custGeom>
          <a:ln w="3175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68960"/>
            <a:ext cx="18093690" cy="2275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71520"/>
            <a:ext cx="18093690" cy="938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28320"/>
            <a:ext cx="6433312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28320"/>
            <a:ext cx="462394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28320"/>
            <a:ext cx="462394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96642" y="341157"/>
            <a:ext cx="7509509" cy="10299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900" b="1" dirty="0">
                <a:latin typeface="Arial"/>
                <a:cs typeface="Arial"/>
              </a:rPr>
              <a:t>Life</a:t>
            </a:r>
            <a:r>
              <a:rPr sz="2900" b="1" spc="95" dirty="0">
                <a:latin typeface="Arial"/>
                <a:cs typeface="Arial"/>
              </a:rPr>
              <a:t> </a:t>
            </a:r>
            <a:r>
              <a:rPr sz="2900" b="1" spc="-20" dirty="0">
                <a:latin typeface="Arial"/>
                <a:cs typeface="Arial"/>
              </a:rPr>
              <a:t>and</a:t>
            </a:r>
            <a:r>
              <a:rPr sz="2900" b="1" spc="95" dirty="0">
                <a:latin typeface="Arial"/>
                <a:cs typeface="Arial"/>
              </a:rPr>
              <a:t> </a:t>
            </a:r>
            <a:r>
              <a:rPr sz="2900" b="1" spc="-55" dirty="0">
                <a:latin typeface="Arial"/>
                <a:cs typeface="Arial"/>
              </a:rPr>
              <a:t>Intelligence</a:t>
            </a:r>
            <a:r>
              <a:rPr sz="2900" b="1" spc="95" dirty="0">
                <a:latin typeface="Arial"/>
                <a:cs typeface="Arial"/>
              </a:rPr>
              <a:t> </a:t>
            </a:r>
            <a:r>
              <a:rPr sz="2900" b="1" spc="-260" dirty="0">
                <a:latin typeface="Arial"/>
                <a:cs typeface="Arial"/>
              </a:rPr>
              <a:t>as</a:t>
            </a:r>
            <a:r>
              <a:rPr sz="2900" b="1" spc="9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We</a:t>
            </a:r>
            <a:r>
              <a:rPr sz="2900" b="1" spc="95" dirty="0">
                <a:latin typeface="Arial"/>
                <a:cs typeface="Arial"/>
              </a:rPr>
              <a:t> </a:t>
            </a:r>
            <a:r>
              <a:rPr sz="2900" b="1" dirty="0">
                <a:latin typeface="Arial"/>
                <a:cs typeface="Arial"/>
              </a:rPr>
              <a:t>Do</a:t>
            </a:r>
            <a:r>
              <a:rPr sz="2900" b="1" spc="95" dirty="0">
                <a:latin typeface="Arial"/>
                <a:cs typeface="Arial"/>
              </a:rPr>
              <a:t> </a:t>
            </a:r>
            <a:r>
              <a:rPr sz="2900" b="1" spc="60" dirty="0">
                <a:latin typeface="Arial"/>
                <a:cs typeface="Arial"/>
              </a:rPr>
              <a:t>Not</a:t>
            </a:r>
            <a:r>
              <a:rPr sz="2900" b="1" spc="95" dirty="0">
                <a:latin typeface="Arial"/>
                <a:cs typeface="Arial"/>
              </a:rPr>
              <a:t> </a:t>
            </a:r>
            <a:r>
              <a:rPr sz="2900" b="1" spc="-20" dirty="0">
                <a:latin typeface="Arial"/>
                <a:cs typeface="Arial"/>
              </a:rPr>
              <a:t>Know</a:t>
            </a:r>
            <a:r>
              <a:rPr sz="2900" b="1" spc="95" dirty="0">
                <a:latin typeface="Arial"/>
                <a:cs typeface="Arial"/>
              </a:rPr>
              <a:t> </a:t>
            </a:r>
            <a:r>
              <a:rPr sz="2900" b="1" spc="150" dirty="0">
                <a:latin typeface="Arial"/>
                <a:cs typeface="Arial"/>
              </a:rPr>
              <a:t>It</a:t>
            </a:r>
            <a:endParaRPr sz="2900">
              <a:latin typeface="Arial"/>
              <a:cs typeface="Arial"/>
            </a:endParaRPr>
          </a:p>
          <a:p>
            <a:pPr marL="1905" algn="ctr">
              <a:lnSpc>
                <a:spcPts val="2375"/>
              </a:lnSpc>
              <a:spcBef>
                <a:spcPts val="95"/>
              </a:spcBef>
            </a:pPr>
            <a:r>
              <a:rPr sz="2000" spc="-25" dirty="0">
                <a:latin typeface="Calibri"/>
                <a:cs typeface="Calibri"/>
              </a:rPr>
              <a:t>Soumya</a:t>
            </a:r>
            <a:r>
              <a:rPr sz="2000" spc="-10" dirty="0">
                <a:latin typeface="Calibri"/>
                <a:cs typeface="Calibri"/>
              </a:rPr>
              <a:t> Banerjee</a:t>
            </a:r>
            <a:endParaRPr sz="2000">
              <a:latin typeface="Calibri"/>
              <a:cs typeface="Calibri"/>
            </a:endParaRPr>
          </a:p>
          <a:p>
            <a:pPr marL="1270" algn="ctr">
              <a:lnSpc>
                <a:spcPts val="1955"/>
              </a:lnSpc>
            </a:pPr>
            <a:r>
              <a:rPr sz="1650" spc="-25" dirty="0">
                <a:latin typeface="Calibri"/>
                <a:cs typeface="Calibri"/>
              </a:rPr>
              <a:t>University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of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Cambridge,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United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Kingdom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468" y="1799426"/>
            <a:ext cx="6188075" cy="48619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95"/>
              </a:spcBef>
            </a:pP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Abstract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330"/>
              </a:lnSpc>
            </a:pPr>
            <a:endParaRPr lang="en-GB" sz="1150" spc="-30" dirty="0">
              <a:latin typeface="Calibri"/>
              <a:cs typeface="Calibri"/>
            </a:endParaRPr>
          </a:p>
          <a:p>
            <a:pPr marL="12700">
              <a:lnSpc>
                <a:spcPts val="1330"/>
              </a:lnSpc>
            </a:pPr>
            <a:r>
              <a:rPr sz="1150" spc="-30" dirty="0">
                <a:latin typeface="Calibri"/>
                <a:cs typeface="Calibri"/>
              </a:rPr>
              <a:t>Information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plays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critical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role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complex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biological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systems.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This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poster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explores:</a:t>
            </a:r>
            <a:endParaRPr sz="115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65"/>
              </a:spcBef>
            </a:pPr>
            <a:r>
              <a:rPr sz="172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725" spc="7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50" spc="55" dirty="0">
                <a:latin typeface="Calibri"/>
                <a:cs typeface="Calibri"/>
              </a:rPr>
              <a:t>A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computational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view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life,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life-</a:t>
            </a:r>
            <a:r>
              <a:rPr sz="1150" spc="-10" dirty="0">
                <a:latin typeface="Calibri"/>
                <a:cs typeface="Calibri"/>
              </a:rPr>
              <a:t>like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systems,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intelligence.</a:t>
            </a:r>
            <a:endParaRPr sz="115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65"/>
              </a:spcBef>
            </a:pPr>
            <a:r>
              <a:rPr sz="172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725" spc="60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latin typeface="Calibri"/>
                <a:cs typeface="Calibri"/>
              </a:rPr>
              <a:t>Hypothesis:</a:t>
            </a:r>
            <a:r>
              <a:rPr sz="1150" spc="12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Carbon-based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is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only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one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amongst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continuum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life-</a:t>
            </a:r>
            <a:r>
              <a:rPr sz="1150" spc="-10" dirty="0">
                <a:latin typeface="Calibri"/>
                <a:cs typeface="Calibri"/>
              </a:rPr>
              <a:t>like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systems.</a:t>
            </a:r>
            <a:endParaRPr sz="115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65"/>
              </a:spcBef>
            </a:pPr>
            <a:r>
              <a:rPr sz="172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725" spc="7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latin typeface="Calibri"/>
                <a:cs typeface="Calibri"/>
              </a:rPr>
              <a:t>Investigating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computational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substrates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for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life-</a:t>
            </a:r>
            <a:r>
              <a:rPr sz="1150" spc="-10" dirty="0">
                <a:latin typeface="Calibri"/>
                <a:cs typeface="Calibri"/>
              </a:rPr>
              <a:t>like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properties.</a:t>
            </a:r>
            <a:endParaRPr lang="en-GB" sz="1150" spc="-1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65"/>
              </a:spcBef>
            </a:pPr>
            <a:endParaRPr lang="en-GB" sz="115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65"/>
              </a:spcBef>
            </a:pPr>
            <a:endParaRPr lang="en-GB" sz="115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65"/>
              </a:spcBef>
            </a:pPr>
            <a:endParaRPr lang="en-GB"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Introduction</a:t>
            </a:r>
            <a:endParaRPr sz="140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35"/>
              </a:spcBef>
            </a:pPr>
            <a:r>
              <a:rPr sz="172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725" spc="89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50" dirty="0">
                <a:latin typeface="Calibri"/>
                <a:cs typeface="Calibri"/>
              </a:rPr>
              <a:t>What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distinguishes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from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45" dirty="0">
                <a:latin typeface="Calibri"/>
                <a:cs typeface="Calibri"/>
              </a:rPr>
              <a:t>non-</a:t>
            </a:r>
            <a:r>
              <a:rPr sz="1150" spc="-10" dirty="0">
                <a:latin typeface="Calibri"/>
                <a:cs typeface="Calibri"/>
              </a:rPr>
              <a:t>life?</a:t>
            </a:r>
            <a:endParaRPr sz="115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65"/>
              </a:spcBef>
            </a:pPr>
            <a:r>
              <a:rPr sz="172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725" spc="7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50" dirty="0">
                <a:latin typeface="Calibri"/>
                <a:cs typeface="Calibri"/>
              </a:rPr>
              <a:t>Can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be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radically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different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from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40" dirty="0">
                <a:latin typeface="Calibri"/>
                <a:cs typeface="Calibri"/>
              </a:rPr>
              <a:t>carbon-</a:t>
            </a:r>
            <a:r>
              <a:rPr sz="1150" spc="-25" dirty="0">
                <a:latin typeface="Calibri"/>
                <a:cs typeface="Calibri"/>
              </a:rPr>
              <a:t>based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forms?</a:t>
            </a:r>
            <a:endParaRPr sz="1150" dirty="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140"/>
              </a:spcBef>
            </a:pPr>
            <a:r>
              <a:rPr sz="1150" dirty="0">
                <a:latin typeface="Calibri"/>
                <a:cs typeface="Calibri"/>
              </a:rPr>
              <a:t>Life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at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computational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level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involves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information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processing,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which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may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key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factor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distinguishing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life </a:t>
            </a:r>
            <a:r>
              <a:rPr sz="1150" spc="-10" dirty="0">
                <a:latin typeface="Calibri"/>
                <a:cs typeface="Calibri"/>
              </a:rPr>
              <a:t>from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non-</a:t>
            </a:r>
            <a:r>
              <a:rPr sz="1150" dirty="0">
                <a:latin typeface="Calibri"/>
                <a:cs typeface="Calibri"/>
              </a:rPr>
              <a:t>living </a:t>
            </a:r>
            <a:r>
              <a:rPr sz="1150" spc="-10" dirty="0">
                <a:latin typeface="Calibri"/>
                <a:cs typeface="Calibri"/>
              </a:rPr>
              <a:t>matter.</a:t>
            </a:r>
            <a:endParaRPr lang="en-GB" sz="1150" spc="-10" dirty="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140"/>
              </a:spcBef>
            </a:pPr>
            <a:endParaRPr lang="en-GB" sz="1150" dirty="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140"/>
              </a:spcBef>
            </a:pPr>
            <a:endParaRPr lang="en-GB" sz="1150" dirty="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140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Key</a:t>
            </a:r>
            <a:r>
              <a:rPr sz="1400" spc="4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3333B2"/>
                </a:solidFill>
                <a:latin typeface="Calibri"/>
                <a:cs typeface="Calibri"/>
              </a:rPr>
              <a:t>Components</a:t>
            </a:r>
            <a:r>
              <a:rPr sz="1400" spc="4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of</a:t>
            </a:r>
            <a:r>
              <a:rPr sz="1400" spc="4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Life-</a:t>
            </a:r>
            <a:r>
              <a:rPr sz="1400" spc="-30" dirty="0">
                <a:solidFill>
                  <a:srgbClr val="3333B2"/>
                </a:solidFill>
                <a:latin typeface="Calibri"/>
                <a:cs typeface="Calibri"/>
              </a:rPr>
              <a:t>like</a:t>
            </a:r>
            <a:r>
              <a:rPr sz="1400" spc="4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Systems</a:t>
            </a:r>
            <a:endParaRPr sz="140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309"/>
              </a:spcBef>
            </a:pPr>
            <a:r>
              <a:rPr sz="172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725" spc="157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50" spc="-30" dirty="0">
                <a:latin typeface="Calibri"/>
                <a:cs typeface="Calibri"/>
              </a:rPr>
              <a:t>Information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processing</a:t>
            </a:r>
            <a:r>
              <a:rPr sz="1150" spc="8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(software)</a:t>
            </a:r>
            <a:endParaRPr sz="115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60"/>
              </a:spcBef>
            </a:pPr>
            <a:r>
              <a:rPr sz="172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725" spc="150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50" spc="-30" dirty="0">
                <a:latin typeface="Calibri"/>
                <a:cs typeface="Calibri"/>
              </a:rPr>
              <a:t>Information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storage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(memory)</a:t>
            </a:r>
            <a:endParaRPr sz="115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65"/>
              </a:spcBef>
            </a:pPr>
            <a:r>
              <a:rPr sz="172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725" spc="150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50" dirty="0">
                <a:latin typeface="Calibri"/>
                <a:cs typeface="Calibri"/>
              </a:rPr>
              <a:t>Physical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substrate</a:t>
            </a:r>
            <a:r>
              <a:rPr sz="1150" spc="7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(hardware)</a:t>
            </a:r>
            <a:endParaRPr sz="115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65"/>
              </a:spcBef>
            </a:pPr>
            <a:r>
              <a:rPr sz="172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725" spc="89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50" spc="-30" dirty="0">
                <a:latin typeface="Calibri"/>
                <a:cs typeface="Calibri"/>
              </a:rPr>
              <a:t>Information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transfer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(space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time)</a:t>
            </a:r>
            <a:endParaRPr sz="115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65"/>
              </a:spcBef>
            </a:pPr>
            <a:r>
              <a:rPr sz="172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725" spc="127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50" spc="-30" dirty="0">
                <a:latin typeface="Calibri"/>
                <a:cs typeface="Calibri"/>
              </a:rPr>
              <a:t>Persistence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information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(heredity)</a:t>
            </a:r>
            <a:endParaRPr sz="1150" dirty="0">
              <a:latin typeface="Calibri"/>
              <a:cs typeface="Calibri"/>
            </a:endParaRPr>
          </a:p>
          <a:p>
            <a:pPr marL="92710">
              <a:lnSpc>
                <a:spcPct val="100000"/>
              </a:lnSpc>
              <a:spcBef>
                <a:spcPts val="165"/>
              </a:spcBef>
            </a:pPr>
            <a:r>
              <a:rPr sz="1725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725" spc="120" baseline="2415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50" dirty="0">
                <a:latin typeface="Calibri"/>
                <a:cs typeface="Calibri"/>
              </a:rPr>
              <a:t>Energy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availability</a:t>
            </a:r>
            <a:endParaRPr sz="11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0838" y="1776043"/>
            <a:ext cx="6231255" cy="547329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80"/>
              </a:spcBef>
            </a:pP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Life-like</a:t>
            </a:r>
            <a:r>
              <a:rPr sz="1400" spc="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Calibri"/>
                <a:cs typeface="Calibri"/>
              </a:rPr>
              <a:t>Systems</a:t>
            </a:r>
            <a:r>
              <a:rPr sz="1400" spc="1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Calibri"/>
                <a:cs typeface="Calibri"/>
              </a:rPr>
              <a:t>Beyond</a:t>
            </a:r>
            <a:r>
              <a:rPr sz="1400" spc="1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Carbon</a:t>
            </a: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65"/>
              </a:spcBef>
            </a:pPr>
            <a:endParaRPr lang="en-GB" sz="11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65"/>
              </a:spcBef>
            </a:pPr>
            <a:r>
              <a:rPr sz="1150" dirty="0">
                <a:latin typeface="Calibri"/>
                <a:cs typeface="Calibri"/>
              </a:rPr>
              <a:t>Life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may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arise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from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non-</a:t>
            </a:r>
            <a:r>
              <a:rPr sz="1150" spc="-40" dirty="0">
                <a:latin typeface="Calibri"/>
                <a:cs typeface="Calibri"/>
              </a:rPr>
              <a:t>carbon-</a:t>
            </a:r>
            <a:r>
              <a:rPr sz="1150" spc="-30" dirty="0">
                <a:latin typeface="Calibri"/>
                <a:cs typeface="Calibri"/>
              </a:rPr>
              <a:t>based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substrates.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Some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examples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life-</a:t>
            </a:r>
            <a:r>
              <a:rPr sz="1150" spc="-10" dirty="0">
                <a:latin typeface="Calibri"/>
                <a:cs typeface="Calibri"/>
              </a:rPr>
              <a:t>like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systems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are:</a:t>
            </a:r>
            <a:endParaRPr sz="1150" dirty="0">
              <a:latin typeface="Calibri"/>
              <a:cs typeface="Calibri"/>
            </a:endParaRPr>
          </a:p>
          <a:p>
            <a:pPr marL="272415" marR="119380" indent="-173355" algn="just">
              <a:lnSpc>
                <a:spcPct val="101699"/>
              </a:lnSpc>
              <a:spcBef>
                <a:spcPts val="145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endParaRPr lang="en-GB" sz="1150" spc="-25" dirty="0">
              <a:latin typeface="Calibri"/>
              <a:cs typeface="Calibri"/>
            </a:endParaRPr>
          </a:p>
          <a:p>
            <a:pPr marL="272415" marR="119380" indent="-173355" algn="just">
              <a:lnSpc>
                <a:spcPct val="101699"/>
              </a:lnSpc>
              <a:spcBef>
                <a:spcPts val="145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r>
              <a:rPr sz="1150" spc="-25" dirty="0">
                <a:latin typeface="Calibri"/>
                <a:cs typeface="Calibri"/>
              </a:rPr>
              <a:t>Reaction-</a:t>
            </a:r>
            <a:r>
              <a:rPr sz="1150" spc="-20" dirty="0">
                <a:latin typeface="Calibri"/>
                <a:cs typeface="Calibri"/>
              </a:rPr>
              <a:t>diffusion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systems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like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Belousov-</a:t>
            </a:r>
            <a:r>
              <a:rPr sz="1150" spc="-10" dirty="0">
                <a:latin typeface="Calibri"/>
                <a:cs typeface="Calibri"/>
              </a:rPr>
              <a:t>Zhabotinsky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75" dirty="0">
                <a:latin typeface="Calibri"/>
                <a:cs typeface="Calibri"/>
              </a:rPr>
              <a:t>(B-Z)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reaction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are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chemical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oscillators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and </a:t>
            </a:r>
            <a:r>
              <a:rPr sz="1150" dirty="0">
                <a:latin typeface="Calibri"/>
                <a:cs typeface="Calibri"/>
              </a:rPr>
              <a:t>also</a:t>
            </a:r>
            <a:r>
              <a:rPr sz="1150" spc="-10" dirty="0">
                <a:latin typeface="Calibri"/>
                <a:cs typeface="Calibri"/>
              </a:rPr>
              <a:t> display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complex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properties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reminiscent</a:t>
            </a:r>
            <a:r>
              <a:rPr sz="1150" dirty="0">
                <a:latin typeface="Calibri"/>
                <a:cs typeface="Calibri"/>
              </a:rPr>
              <a:t> of life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(“life-like”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systems):</a:t>
            </a:r>
            <a:r>
              <a:rPr sz="1150" spc="8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persistent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55" dirty="0">
                <a:latin typeface="Calibri"/>
                <a:cs typeface="Calibri"/>
              </a:rPr>
              <a:t>wave-</a:t>
            </a:r>
            <a:r>
              <a:rPr sz="1150" dirty="0">
                <a:latin typeface="Calibri"/>
                <a:cs typeface="Calibri"/>
              </a:rPr>
              <a:t>like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patterns </a:t>
            </a:r>
            <a:r>
              <a:rPr sz="1150" dirty="0">
                <a:latin typeface="Calibri"/>
                <a:cs typeface="Calibri"/>
              </a:rPr>
              <a:t>that</a:t>
            </a:r>
            <a:r>
              <a:rPr sz="1150" spc="65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propagate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are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spc="-45" dirty="0">
                <a:latin typeface="Calibri"/>
                <a:cs typeface="Calibri"/>
              </a:rPr>
              <a:t>shown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Fig</a:t>
            </a:r>
            <a:r>
              <a:rPr lang="en-GB" sz="1150" dirty="0" err="1">
                <a:latin typeface="Calibri"/>
                <a:cs typeface="Calibri"/>
              </a:rPr>
              <a:t>ure</a:t>
            </a:r>
            <a:r>
              <a:rPr sz="1150" spc="180" dirty="0">
                <a:latin typeface="Calibri"/>
                <a:cs typeface="Calibri"/>
              </a:rPr>
              <a:t> </a:t>
            </a:r>
            <a:r>
              <a:rPr lang="en-GB" sz="1150" spc="-25" dirty="0">
                <a:latin typeface="Calibri"/>
                <a:cs typeface="Calibri"/>
              </a:rPr>
              <a:t>2</a:t>
            </a:r>
            <a:r>
              <a:rPr sz="1150" spc="-25" dirty="0">
                <a:latin typeface="Calibri"/>
                <a:cs typeface="Calibri"/>
                <a:hlinkClick r:id="rId2" action="ppaction://hlinksldjump"/>
              </a:rPr>
              <a:t>.</a:t>
            </a:r>
            <a:endParaRPr lang="en-GB" sz="1150" spc="-25" dirty="0">
              <a:latin typeface="Calibri"/>
              <a:cs typeface="Calibri"/>
            </a:endParaRPr>
          </a:p>
          <a:p>
            <a:pPr marL="272415" marR="119380" indent="-173355" algn="just">
              <a:lnSpc>
                <a:spcPct val="101699"/>
              </a:lnSpc>
              <a:spcBef>
                <a:spcPts val="145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endParaRPr lang="en-GB" sz="1150" dirty="0">
              <a:latin typeface="Calibri"/>
              <a:cs typeface="Calibri"/>
            </a:endParaRPr>
          </a:p>
          <a:p>
            <a:pPr marL="272415" marR="119380" indent="-173355" algn="just">
              <a:lnSpc>
                <a:spcPct val="101699"/>
              </a:lnSpc>
              <a:spcBef>
                <a:spcPts val="145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endParaRPr sz="1150" dirty="0">
              <a:latin typeface="Calibri"/>
              <a:cs typeface="Calibri"/>
            </a:endParaRPr>
          </a:p>
          <a:p>
            <a:pPr marL="272415" marR="5080" indent="-173355">
              <a:lnSpc>
                <a:spcPct val="101699"/>
              </a:lnSpc>
              <a:spcBef>
                <a:spcPts val="140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r>
              <a:rPr sz="1150" dirty="0">
                <a:latin typeface="Calibri"/>
                <a:cs typeface="Calibri"/>
              </a:rPr>
              <a:t>Stars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have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energy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source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have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compartments.</a:t>
            </a:r>
            <a:r>
              <a:rPr sz="1150" spc="1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Stars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that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undergo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supernova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(at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end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of </a:t>
            </a:r>
            <a:r>
              <a:rPr sz="1150" spc="-10" dirty="0">
                <a:latin typeface="Calibri"/>
                <a:cs typeface="Calibri"/>
              </a:rPr>
              <a:t>their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life)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cause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disturbances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neighboring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galactic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clouds,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which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ultimately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leads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formation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of </a:t>
            </a:r>
            <a:r>
              <a:rPr sz="1150" spc="-40" dirty="0">
                <a:latin typeface="Calibri"/>
                <a:cs typeface="Calibri"/>
              </a:rPr>
              <a:t>new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stars.</a:t>
            </a:r>
            <a:r>
              <a:rPr sz="1150" spc="1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This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is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conceptually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similar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replication.</a:t>
            </a:r>
            <a:endParaRPr lang="en-GB" sz="1150" spc="-10" dirty="0">
              <a:latin typeface="Calibri"/>
              <a:cs typeface="Calibri"/>
            </a:endParaRPr>
          </a:p>
          <a:p>
            <a:pPr marL="272415" marR="5080" indent="-173355">
              <a:lnSpc>
                <a:spcPct val="101699"/>
              </a:lnSpc>
              <a:spcBef>
                <a:spcPts val="140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endParaRPr lang="en-GB" sz="1150" dirty="0">
              <a:latin typeface="Calibri"/>
              <a:cs typeface="Calibri"/>
            </a:endParaRPr>
          </a:p>
          <a:p>
            <a:pPr marL="272415" marR="5080" indent="-173355">
              <a:lnSpc>
                <a:spcPct val="101699"/>
              </a:lnSpc>
              <a:spcBef>
                <a:spcPts val="140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endParaRPr sz="1150" dirty="0">
              <a:latin typeface="Calibri"/>
              <a:cs typeface="Calibri"/>
            </a:endParaRPr>
          </a:p>
          <a:p>
            <a:pPr marL="272415" marR="47625" indent="-173355">
              <a:lnSpc>
                <a:spcPct val="101699"/>
              </a:lnSpc>
              <a:spcBef>
                <a:spcPts val="140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r>
              <a:rPr sz="1150" spc="-35" dirty="0">
                <a:latin typeface="Calibri"/>
                <a:cs typeface="Calibri"/>
              </a:rPr>
              <a:t>Weather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systems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like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hurricanes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persist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for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long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times;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40" dirty="0">
                <a:latin typeface="Calibri"/>
                <a:cs typeface="Calibri"/>
              </a:rPr>
              <a:t>even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45" dirty="0">
                <a:latin typeface="Calibri"/>
                <a:cs typeface="Calibri"/>
              </a:rPr>
              <a:t>weather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systems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on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other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planets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like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the </a:t>
            </a:r>
            <a:r>
              <a:rPr sz="1150" spc="-10" dirty="0">
                <a:latin typeface="Calibri"/>
                <a:cs typeface="Calibri"/>
              </a:rPr>
              <a:t>Great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Red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Spot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Jupiter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have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persisted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for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very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long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time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display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complex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behavior.</a:t>
            </a:r>
            <a:endParaRPr lang="en-GB" sz="1150" spc="-10" dirty="0">
              <a:latin typeface="Calibri"/>
              <a:cs typeface="Calibri"/>
            </a:endParaRPr>
          </a:p>
          <a:p>
            <a:pPr marL="272415" marR="47625" indent="-173355">
              <a:lnSpc>
                <a:spcPct val="101699"/>
              </a:lnSpc>
              <a:spcBef>
                <a:spcPts val="140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endParaRPr sz="1150" dirty="0">
              <a:latin typeface="Calibri"/>
              <a:cs typeface="Calibri"/>
            </a:endParaRPr>
          </a:p>
          <a:p>
            <a:pPr marL="272415" marR="46990" indent="-173355">
              <a:lnSpc>
                <a:spcPct val="101699"/>
              </a:lnSpc>
              <a:spcBef>
                <a:spcPts val="140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r>
              <a:rPr sz="1150" dirty="0">
                <a:latin typeface="Calibri"/>
                <a:cs typeface="Calibri"/>
              </a:rPr>
              <a:t>Clay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(which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is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crystal)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can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also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replicate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defects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within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it.</a:t>
            </a:r>
            <a:r>
              <a:rPr sz="1150" spc="1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Clay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particles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that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are</a:t>
            </a:r>
            <a:r>
              <a:rPr sz="1150" spc="60" dirty="0">
                <a:latin typeface="Calibri"/>
                <a:cs typeface="Calibri"/>
              </a:rPr>
              <a:t> </a:t>
            </a:r>
            <a:r>
              <a:rPr sz="1150" spc="-45" dirty="0">
                <a:latin typeface="Calibri"/>
                <a:cs typeface="Calibri"/>
              </a:rPr>
              <a:t>more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“sticky”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can </a:t>
            </a:r>
            <a:r>
              <a:rPr sz="1150" spc="-35" dirty="0">
                <a:latin typeface="Calibri"/>
                <a:cs typeface="Calibri"/>
              </a:rPr>
              <a:t>preferentially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attach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river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beds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can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attract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other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similar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clay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particles.</a:t>
            </a:r>
            <a:r>
              <a:rPr sz="1150" spc="10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When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sheets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clay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are </a:t>
            </a:r>
            <a:r>
              <a:rPr sz="1150" spc="-30" dirty="0">
                <a:latin typeface="Calibri"/>
                <a:cs typeface="Calibri"/>
              </a:rPr>
              <a:t>cleaved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off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then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transported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elsewhere,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they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can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preferentially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attract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other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similar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clay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particles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40" dirty="0">
                <a:latin typeface="Calibri"/>
                <a:cs typeface="Calibri"/>
              </a:rPr>
              <a:t>provide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template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for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producing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similar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clay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particles.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Hence,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this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simple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clay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system,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there may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be </a:t>
            </a:r>
            <a:r>
              <a:rPr sz="1150" spc="-40" dirty="0">
                <a:latin typeface="Calibri"/>
                <a:cs typeface="Calibri"/>
              </a:rPr>
              <a:t>some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limited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forms</a:t>
            </a:r>
            <a:r>
              <a:rPr sz="1150" dirty="0">
                <a:latin typeface="Calibri"/>
                <a:cs typeface="Calibri"/>
              </a:rPr>
              <a:t> of </a:t>
            </a:r>
            <a:r>
              <a:rPr sz="1150" spc="-10" dirty="0">
                <a:latin typeface="Calibri"/>
                <a:cs typeface="Calibri"/>
              </a:rPr>
              <a:t>“heredity”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 “natural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selection.”</a:t>
            </a:r>
            <a:endParaRPr lang="en-GB" sz="1150" spc="-10" dirty="0">
              <a:latin typeface="Calibri"/>
              <a:cs typeface="Calibri"/>
            </a:endParaRPr>
          </a:p>
          <a:p>
            <a:pPr marL="272415" marR="46990" indent="-173355">
              <a:lnSpc>
                <a:spcPct val="101699"/>
              </a:lnSpc>
              <a:spcBef>
                <a:spcPts val="140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endParaRPr lang="en-GB" sz="1150" dirty="0">
              <a:latin typeface="Calibri"/>
              <a:cs typeface="Calibri"/>
            </a:endParaRPr>
          </a:p>
          <a:p>
            <a:pPr marL="272415" marR="46990" indent="-173355">
              <a:lnSpc>
                <a:spcPct val="101699"/>
              </a:lnSpc>
              <a:spcBef>
                <a:spcPts val="140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endParaRPr lang="en-GB" sz="1150" dirty="0">
              <a:latin typeface="Calibri"/>
              <a:cs typeface="Calibri"/>
            </a:endParaRPr>
          </a:p>
          <a:p>
            <a:pPr marL="272415" marR="46990" indent="-173355">
              <a:lnSpc>
                <a:spcPct val="101699"/>
              </a:lnSpc>
              <a:spcBef>
                <a:spcPts val="140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endParaRPr lang="en-GB" sz="1150" dirty="0">
              <a:latin typeface="Calibri"/>
              <a:cs typeface="Calibri"/>
            </a:endParaRPr>
          </a:p>
          <a:p>
            <a:pPr marL="272415" marR="46990" indent="-173355">
              <a:lnSpc>
                <a:spcPct val="101699"/>
              </a:lnSpc>
              <a:spcBef>
                <a:spcPts val="140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endParaRPr lang="en-GB" sz="1150" dirty="0">
              <a:latin typeface="Calibri"/>
              <a:cs typeface="Calibri"/>
            </a:endParaRPr>
          </a:p>
          <a:p>
            <a:pPr marL="272415" marR="46990" indent="-173355">
              <a:lnSpc>
                <a:spcPct val="101699"/>
              </a:lnSpc>
              <a:spcBef>
                <a:spcPts val="140"/>
              </a:spcBef>
              <a:buClr>
                <a:srgbClr val="3333B2"/>
              </a:buClr>
              <a:buAutoNum type="arabicPeriod"/>
              <a:tabLst>
                <a:tab pos="272415" algn="l"/>
              </a:tabLst>
            </a:pPr>
            <a:endParaRPr sz="11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60"/>
              </a:spcBef>
            </a:pPr>
            <a:r>
              <a:rPr sz="1400" spc="-30" dirty="0">
                <a:solidFill>
                  <a:srgbClr val="3333B2"/>
                </a:solidFill>
                <a:latin typeface="Calibri"/>
                <a:cs typeface="Calibri"/>
              </a:rPr>
              <a:t>Belousov-</a:t>
            </a:r>
            <a:r>
              <a:rPr sz="1400" spc="-25" dirty="0">
                <a:solidFill>
                  <a:srgbClr val="3333B2"/>
                </a:solidFill>
                <a:latin typeface="Calibri"/>
                <a:cs typeface="Calibri"/>
              </a:rPr>
              <a:t>Zhabotinsky</a:t>
            </a:r>
            <a:r>
              <a:rPr sz="1400" spc="114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Reaction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3491" y="7951626"/>
            <a:ext cx="4679997" cy="31426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46940" y="11179786"/>
            <a:ext cx="3856547" cy="1994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GB" sz="1200" dirty="0">
                <a:solidFill>
                  <a:srgbClr val="3333B2"/>
                </a:solidFill>
                <a:latin typeface="Calibri"/>
                <a:cs typeface="Calibri"/>
              </a:rPr>
              <a:t>Figure 2: </a:t>
            </a:r>
            <a:r>
              <a:rPr sz="1150" spc="-35" dirty="0">
                <a:latin typeface="Calibri"/>
                <a:cs typeface="Calibri"/>
              </a:rPr>
              <a:t>Wave-</a:t>
            </a:r>
            <a:r>
              <a:rPr sz="1150" spc="-20" dirty="0">
                <a:latin typeface="Calibri"/>
                <a:cs typeface="Calibri"/>
              </a:rPr>
              <a:t>like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patterns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15" dirty="0">
                <a:latin typeface="Calibri"/>
                <a:cs typeface="Calibri"/>
              </a:rPr>
              <a:t>chemical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oscillator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system.</a:t>
            </a:r>
            <a:endParaRPr sz="11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36201" y="1799426"/>
            <a:ext cx="6242050" cy="19575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25"/>
              </a:lnSpc>
              <a:spcBef>
                <a:spcPts val="95"/>
              </a:spcBef>
            </a:pPr>
            <a:r>
              <a:rPr sz="1400" spc="-35" dirty="0">
                <a:solidFill>
                  <a:srgbClr val="3333B2"/>
                </a:solidFill>
                <a:latin typeface="Calibri"/>
                <a:cs typeface="Calibri"/>
              </a:rPr>
              <a:t>Another</a:t>
            </a:r>
            <a:r>
              <a:rPr sz="1400" spc="1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Vision</a:t>
            </a:r>
            <a:r>
              <a:rPr sz="1400" spc="1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of</a:t>
            </a:r>
            <a:r>
              <a:rPr sz="1400" spc="1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Calibri"/>
                <a:cs typeface="Calibri"/>
              </a:rPr>
              <a:t>Life</a:t>
            </a:r>
            <a:endParaRPr sz="1400" dirty="0">
              <a:latin typeface="Calibri"/>
              <a:cs typeface="Calibri"/>
            </a:endParaRPr>
          </a:p>
          <a:p>
            <a:pPr marL="272415">
              <a:lnSpc>
                <a:spcPts val="1125"/>
              </a:lnSpc>
            </a:pPr>
            <a:endParaRPr lang="en-GB" sz="1150" i="1" dirty="0">
              <a:latin typeface="Calibri"/>
              <a:cs typeface="Calibri"/>
            </a:endParaRPr>
          </a:p>
          <a:p>
            <a:pPr marL="272415">
              <a:lnSpc>
                <a:spcPts val="1125"/>
              </a:lnSpc>
            </a:pPr>
            <a:r>
              <a:rPr sz="1150" i="1" dirty="0">
                <a:latin typeface="Calibri"/>
                <a:cs typeface="Calibri"/>
              </a:rPr>
              <a:t>“Complex</a:t>
            </a:r>
            <a:r>
              <a:rPr sz="1150" i="1" spc="110" dirty="0">
                <a:latin typeface="Calibri"/>
                <a:cs typeface="Calibri"/>
              </a:rPr>
              <a:t> </a:t>
            </a:r>
            <a:r>
              <a:rPr sz="1150" i="1" spc="-10" dirty="0">
                <a:latin typeface="Calibri"/>
                <a:cs typeface="Calibri"/>
              </a:rPr>
              <a:t>intelligent</a:t>
            </a:r>
            <a:r>
              <a:rPr sz="1150" i="1" spc="11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life</a:t>
            </a:r>
            <a:r>
              <a:rPr sz="1150" i="1" spc="114" dirty="0">
                <a:latin typeface="Calibri"/>
                <a:cs typeface="Calibri"/>
              </a:rPr>
              <a:t> </a:t>
            </a:r>
            <a:r>
              <a:rPr sz="1150" i="1" spc="-20" dirty="0">
                <a:latin typeface="Calibri"/>
                <a:cs typeface="Calibri"/>
              </a:rPr>
              <a:t>arising</a:t>
            </a:r>
            <a:r>
              <a:rPr sz="1150" i="1" spc="11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from</a:t>
            </a:r>
            <a:r>
              <a:rPr sz="1150" i="1" spc="114" dirty="0">
                <a:latin typeface="Calibri"/>
                <a:cs typeface="Calibri"/>
              </a:rPr>
              <a:t> </a:t>
            </a:r>
            <a:r>
              <a:rPr sz="1150" i="1" spc="-10" dirty="0">
                <a:latin typeface="Calibri"/>
                <a:cs typeface="Calibri"/>
              </a:rPr>
              <a:t>electrical</a:t>
            </a:r>
            <a:r>
              <a:rPr sz="1150" i="1" spc="110" dirty="0">
                <a:latin typeface="Calibri"/>
                <a:cs typeface="Calibri"/>
              </a:rPr>
              <a:t> </a:t>
            </a:r>
            <a:r>
              <a:rPr sz="1150" i="1" spc="-10" dirty="0">
                <a:latin typeface="Calibri"/>
                <a:cs typeface="Calibri"/>
              </a:rPr>
              <a:t>currents</a:t>
            </a:r>
            <a:r>
              <a:rPr sz="1150" i="1" spc="114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in</a:t>
            </a:r>
            <a:r>
              <a:rPr sz="1150" i="1" spc="110" dirty="0">
                <a:latin typeface="Calibri"/>
                <a:cs typeface="Calibri"/>
              </a:rPr>
              <a:t> </a:t>
            </a:r>
            <a:r>
              <a:rPr sz="1150" i="1" spc="-25" dirty="0">
                <a:latin typeface="Calibri"/>
                <a:cs typeface="Calibri"/>
              </a:rPr>
              <a:t>superconductors</a:t>
            </a:r>
            <a:r>
              <a:rPr sz="1150" i="1" spc="114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on</a:t>
            </a:r>
            <a:r>
              <a:rPr sz="1150" i="1" spc="11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a</a:t>
            </a:r>
            <a:r>
              <a:rPr sz="1150" i="1" spc="114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cold,</a:t>
            </a:r>
            <a:r>
              <a:rPr sz="1150" i="1" spc="130" dirty="0">
                <a:latin typeface="Calibri"/>
                <a:cs typeface="Calibri"/>
              </a:rPr>
              <a:t> </a:t>
            </a:r>
            <a:r>
              <a:rPr sz="1150" i="1" spc="-10" dirty="0">
                <a:latin typeface="Calibri"/>
                <a:cs typeface="Calibri"/>
              </a:rPr>
              <a:t>seemingly</a:t>
            </a:r>
            <a:endParaRPr sz="1150" dirty="0">
              <a:latin typeface="Calibri"/>
              <a:cs typeface="Calibri"/>
            </a:endParaRPr>
          </a:p>
          <a:p>
            <a:pPr marL="272415">
              <a:lnSpc>
                <a:spcPct val="100000"/>
              </a:lnSpc>
              <a:spcBef>
                <a:spcPts val="25"/>
              </a:spcBef>
            </a:pPr>
            <a:r>
              <a:rPr sz="1150" i="1" spc="-20" dirty="0">
                <a:latin typeface="Calibri"/>
                <a:cs typeface="Calibri"/>
              </a:rPr>
              <a:t>lifeless</a:t>
            </a:r>
            <a:r>
              <a:rPr sz="1150" i="1" spc="45" dirty="0">
                <a:latin typeface="Calibri"/>
                <a:cs typeface="Calibri"/>
              </a:rPr>
              <a:t> </a:t>
            </a:r>
            <a:r>
              <a:rPr sz="1150" i="1" spc="-10" dirty="0">
                <a:latin typeface="Calibri"/>
                <a:cs typeface="Calibri"/>
              </a:rPr>
              <a:t>planet.”</a:t>
            </a:r>
            <a:endParaRPr sz="1150" dirty="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365"/>
              </a:spcBef>
            </a:pPr>
            <a:endParaRPr lang="en-GB" sz="1150" dirty="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365"/>
              </a:spcBef>
            </a:pPr>
            <a:r>
              <a:rPr sz="1150" dirty="0">
                <a:latin typeface="Calibri"/>
                <a:cs typeface="Calibri"/>
              </a:rPr>
              <a:t>In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story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written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the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1950s,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Arthur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C.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Clarke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challenged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our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understanding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life,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imagining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intelligence </a:t>
            </a:r>
            <a:r>
              <a:rPr sz="1150" spc="-25" dirty="0">
                <a:latin typeface="Calibri"/>
                <a:cs typeface="Calibri"/>
              </a:rPr>
              <a:t>based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on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electrical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currents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liquid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helium,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creating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40" dirty="0">
                <a:latin typeface="Calibri"/>
                <a:cs typeface="Calibri"/>
              </a:rPr>
              <a:t>neuron-</a:t>
            </a:r>
            <a:r>
              <a:rPr sz="1150" spc="-20" dirty="0">
                <a:latin typeface="Calibri"/>
                <a:cs typeface="Calibri"/>
              </a:rPr>
              <a:t>like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45" dirty="0">
                <a:latin typeface="Calibri"/>
                <a:cs typeface="Calibri"/>
              </a:rPr>
              <a:t>networks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at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40" dirty="0">
                <a:latin typeface="Calibri"/>
                <a:cs typeface="Calibri"/>
              </a:rPr>
              <a:t>temperatures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close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to</a:t>
            </a:r>
            <a:r>
              <a:rPr sz="1150" spc="50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absolute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zero.</a:t>
            </a: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endParaRPr lang="en-GB" sz="1400" dirty="0">
              <a:solidFill>
                <a:srgbClr val="3333B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AI</a:t>
            </a:r>
            <a:r>
              <a:rPr sz="1400" spc="6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and</a:t>
            </a:r>
            <a:r>
              <a:rPr sz="1400" spc="6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Calibri"/>
                <a:cs typeface="Calibri"/>
              </a:rPr>
              <a:t>Human</a:t>
            </a:r>
            <a:r>
              <a:rPr sz="1400" spc="6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Creativity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03160" y="4092084"/>
            <a:ext cx="3108579" cy="31085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36201" y="7254875"/>
            <a:ext cx="6242050" cy="619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90"/>
              </a:spcBef>
            </a:pPr>
            <a:r>
              <a:rPr sz="950" dirty="0">
                <a:solidFill>
                  <a:srgbClr val="3333B2"/>
                </a:solidFill>
                <a:latin typeface="Calibri"/>
                <a:cs typeface="Calibri"/>
              </a:rPr>
              <a:t>Figure</a:t>
            </a:r>
            <a:r>
              <a:rPr lang="en-GB" sz="950" dirty="0">
                <a:solidFill>
                  <a:srgbClr val="3333B2"/>
                </a:solidFill>
                <a:latin typeface="Calibri"/>
                <a:cs typeface="Calibri"/>
              </a:rPr>
              <a:t> 3</a:t>
            </a:r>
            <a:r>
              <a:rPr sz="950" dirty="0">
                <a:solidFill>
                  <a:srgbClr val="3333B2"/>
                </a:solidFill>
                <a:latin typeface="Calibri"/>
                <a:cs typeface="Calibri"/>
              </a:rPr>
              <a:t>:</a:t>
            </a:r>
            <a:r>
              <a:rPr sz="950" spc="4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950" spc="55" dirty="0">
                <a:latin typeface="Calibri"/>
                <a:cs typeface="Calibri"/>
              </a:rPr>
              <a:t>A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visualization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spc="-30" dirty="0">
                <a:latin typeface="Calibri"/>
                <a:cs typeface="Calibri"/>
              </a:rPr>
              <a:t>generated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using</a:t>
            </a:r>
            <a:r>
              <a:rPr sz="950" spc="40" dirty="0">
                <a:latin typeface="Calibri"/>
                <a:cs typeface="Calibri"/>
              </a:rPr>
              <a:t> </a:t>
            </a:r>
            <a:r>
              <a:rPr sz="950" spc="-25" dirty="0">
                <a:latin typeface="Calibri"/>
                <a:cs typeface="Calibri"/>
              </a:rPr>
              <a:t>generative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AI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hypothetical</a:t>
            </a:r>
            <a:r>
              <a:rPr sz="950" spc="4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life-like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system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-25" dirty="0">
                <a:latin typeface="Calibri"/>
                <a:cs typeface="Calibri"/>
              </a:rPr>
              <a:t>made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</a:t>
            </a:r>
            <a:r>
              <a:rPr sz="950" spc="40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ultra-</a:t>
            </a:r>
            <a:r>
              <a:rPr sz="950" dirty="0">
                <a:latin typeface="Calibri"/>
                <a:cs typeface="Calibri"/>
              </a:rPr>
              <a:t>cold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liquid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helium</a:t>
            </a:r>
            <a:r>
              <a:rPr sz="950" spc="4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on</a:t>
            </a:r>
            <a:r>
              <a:rPr sz="950" spc="5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</a:t>
            </a:r>
            <a:r>
              <a:rPr sz="950" spc="40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cold</a:t>
            </a:r>
            <a:r>
              <a:rPr sz="950" spc="500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seemingly</a:t>
            </a:r>
            <a:r>
              <a:rPr sz="950" spc="35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lifeless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planet.</a:t>
            </a:r>
            <a:r>
              <a:rPr sz="950" spc="11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Created</a:t>
            </a:r>
            <a:r>
              <a:rPr sz="950" spc="4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by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Soumya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Banerjee</a:t>
            </a:r>
            <a:r>
              <a:rPr sz="950" spc="3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using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3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DreamUp</a:t>
            </a:r>
            <a:r>
              <a:rPr sz="950" spc="35" dirty="0">
                <a:latin typeface="Calibri"/>
                <a:cs typeface="Calibri"/>
              </a:rPr>
              <a:t> </a:t>
            </a:r>
            <a:r>
              <a:rPr sz="950" spc="-25" dirty="0">
                <a:latin typeface="Calibri"/>
                <a:cs typeface="Calibri"/>
              </a:rPr>
              <a:t>generative</a:t>
            </a:r>
            <a:r>
              <a:rPr sz="950" spc="3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AI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spc="-25" dirty="0">
                <a:latin typeface="Calibri"/>
                <a:cs typeface="Calibri"/>
              </a:rPr>
              <a:t>framework.</a:t>
            </a:r>
            <a:r>
              <a:rPr sz="950" spc="114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prompt</a:t>
            </a:r>
            <a:r>
              <a:rPr sz="950" spc="35" dirty="0">
                <a:latin typeface="Calibri"/>
                <a:cs typeface="Calibri"/>
              </a:rPr>
              <a:t> </a:t>
            </a:r>
            <a:r>
              <a:rPr sz="950" spc="-25" dirty="0">
                <a:latin typeface="Calibri"/>
                <a:cs typeface="Calibri"/>
              </a:rPr>
              <a:t>used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was</a:t>
            </a:r>
            <a:r>
              <a:rPr sz="950" spc="35" dirty="0">
                <a:latin typeface="Calibri"/>
                <a:cs typeface="Calibri"/>
              </a:rPr>
              <a:t> </a:t>
            </a:r>
            <a:r>
              <a:rPr sz="950" spc="-25" dirty="0">
                <a:latin typeface="Calibri"/>
                <a:cs typeface="Calibri"/>
              </a:rPr>
              <a:t>the</a:t>
            </a:r>
            <a:r>
              <a:rPr sz="950" spc="-10" dirty="0">
                <a:latin typeface="Calibri"/>
                <a:cs typeface="Calibri"/>
              </a:rPr>
              <a:t> following:</a:t>
            </a:r>
            <a:r>
              <a:rPr sz="950" spc="10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“Ultra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cold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liquid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helium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on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the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surface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of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planet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and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electrical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currents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flow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within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it;</a:t>
            </a:r>
            <a:r>
              <a:rPr sz="950" spc="30" dirty="0">
                <a:latin typeface="Calibri"/>
                <a:cs typeface="Calibri"/>
              </a:rPr>
              <a:t> </a:t>
            </a:r>
            <a:r>
              <a:rPr sz="950" spc="-20" dirty="0">
                <a:latin typeface="Calibri"/>
                <a:cs typeface="Calibri"/>
              </a:rPr>
              <a:t>currents</a:t>
            </a:r>
            <a:r>
              <a:rPr sz="950" spc="20" dirty="0">
                <a:latin typeface="Calibri"/>
                <a:cs typeface="Calibri"/>
              </a:rPr>
              <a:t> </a:t>
            </a:r>
            <a:r>
              <a:rPr sz="950" dirty="0">
                <a:latin typeface="Calibri"/>
                <a:cs typeface="Calibri"/>
              </a:rPr>
              <a:t>and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-30" dirty="0">
                <a:latin typeface="Calibri"/>
                <a:cs typeface="Calibri"/>
              </a:rPr>
              <a:t>eddies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form</a:t>
            </a:r>
            <a:r>
              <a:rPr sz="950" spc="25" dirty="0">
                <a:latin typeface="Calibri"/>
                <a:cs typeface="Calibri"/>
              </a:rPr>
              <a:t> </a:t>
            </a:r>
            <a:r>
              <a:rPr sz="950" spc="-25" dirty="0">
                <a:latin typeface="Calibri"/>
                <a:cs typeface="Calibri"/>
              </a:rPr>
              <a:t>in</a:t>
            </a:r>
            <a:r>
              <a:rPr sz="950" dirty="0">
                <a:latin typeface="Calibri"/>
                <a:cs typeface="Calibri"/>
              </a:rPr>
              <a:t> liquid</a:t>
            </a:r>
            <a:r>
              <a:rPr sz="950" spc="-5" dirty="0">
                <a:latin typeface="Calibri"/>
                <a:cs typeface="Calibri"/>
              </a:rPr>
              <a:t> </a:t>
            </a:r>
            <a:r>
              <a:rPr sz="950" spc="-10" dirty="0">
                <a:latin typeface="Calibri"/>
                <a:cs typeface="Calibri"/>
              </a:rPr>
              <a:t>helium.”</a:t>
            </a:r>
            <a:endParaRPr sz="95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36201" y="7991294"/>
            <a:ext cx="6243320" cy="43785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90"/>
              </a:spcBef>
            </a:pPr>
            <a:endParaRPr lang="en-GB" sz="1150" dirty="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90"/>
              </a:spcBef>
            </a:pPr>
            <a:r>
              <a:rPr sz="1150" dirty="0">
                <a:latin typeface="Calibri"/>
                <a:cs typeface="Calibri"/>
              </a:rPr>
              <a:t>Using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AI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human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creativity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reimagine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can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help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us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understand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different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kinds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intelligence.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ALife </a:t>
            </a:r>
            <a:r>
              <a:rPr sz="1150" spc="-30" dirty="0">
                <a:latin typeface="Calibri"/>
                <a:cs typeface="Calibri"/>
              </a:rPr>
              <a:t>programs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computer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programs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like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Game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can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open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our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minds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different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kinds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of </a:t>
            </a:r>
            <a:r>
              <a:rPr sz="1150" spc="-10" dirty="0">
                <a:latin typeface="Calibri"/>
                <a:cs typeface="Calibri"/>
              </a:rPr>
              <a:t>intelligence.</a:t>
            </a:r>
            <a:endParaRPr sz="1150" dirty="0">
              <a:latin typeface="Calibri"/>
              <a:cs typeface="Calibri"/>
            </a:endParaRPr>
          </a:p>
          <a:p>
            <a:pPr marL="12700">
              <a:lnSpc>
                <a:spcPts val="1630"/>
              </a:lnSpc>
              <a:spcBef>
                <a:spcPts val="195"/>
              </a:spcBef>
            </a:pPr>
            <a:endParaRPr lang="en-GB" sz="1400" spc="-10" dirty="0">
              <a:solidFill>
                <a:srgbClr val="3333B2"/>
              </a:solidFill>
              <a:latin typeface="Calibri"/>
              <a:cs typeface="Calibri"/>
            </a:endParaRPr>
          </a:p>
          <a:p>
            <a:pPr marL="12700">
              <a:lnSpc>
                <a:spcPts val="1630"/>
              </a:lnSpc>
              <a:spcBef>
                <a:spcPts val="195"/>
              </a:spcBef>
            </a:pP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Conclusion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ts val="1330"/>
              </a:lnSpc>
            </a:pPr>
            <a:endParaRPr lang="en-GB" sz="1150" spc="-10" dirty="0">
              <a:latin typeface="Calibri"/>
              <a:cs typeface="Calibri"/>
            </a:endParaRPr>
          </a:p>
          <a:p>
            <a:pPr marL="12700">
              <a:lnSpc>
                <a:spcPts val="1330"/>
              </a:lnSpc>
            </a:pPr>
            <a:r>
              <a:rPr sz="1150" spc="-10" dirty="0">
                <a:latin typeface="Calibri"/>
                <a:cs typeface="Calibri"/>
              </a:rPr>
              <a:t>We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know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lot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about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as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60" dirty="0">
                <a:latin typeface="Calibri"/>
                <a:cs typeface="Calibri"/>
              </a:rPr>
              <a:t>we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know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it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(carbon-</a:t>
            </a:r>
            <a:r>
              <a:rPr sz="1150" spc="-30" dirty="0">
                <a:latin typeface="Calibri"/>
                <a:cs typeface="Calibri"/>
              </a:rPr>
              <a:t>based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life).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How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would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60" dirty="0">
                <a:latin typeface="Calibri"/>
                <a:cs typeface="Calibri"/>
              </a:rPr>
              <a:t>we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recognize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intelligence</a:t>
            </a:r>
            <a:r>
              <a:rPr sz="1150" spc="1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as</a:t>
            </a:r>
            <a:endParaRPr sz="1150" dirty="0">
              <a:latin typeface="Calibri"/>
              <a:cs typeface="Calibri"/>
            </a:endParaRPr>
          </a:p>
          <a:p>
            <a:pPr marL="12700" marR="153670">
              <a:lnSpc>
                <a:spcPct val="101699"/>
              </a:lnSpc>
            </a:pPr>
            <a:r>
              <a:rPr sz="1150" spc="-45" dirty="0">
                <a:latin typeface="Calibri"/>
                <a:cs typeface="Calibri"/>
              </a:rPr>
              <a:t>we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do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not</a:t>
            </a:r>
            <a:r>
              <a:rPr sz="1150" i="1" spc="9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know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it?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60" dirty="0">
                <a:latin typeface="Calibri"/>
                <a:cs typeface="Calibri"/>
              </a:rPr>
              <a:t>elsewhere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Universe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may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very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different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from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what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we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40" dirty="0">
                <a:latin typeface="Calibri"/>
                <a:cs typeface="Calibri"/>
              </a:rPr>
              <a:t>see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on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Earth.</a:t>
            </a:r>
            <a:r>
              <a:rPr sz="1150" spc="120" dirty="0">
                <a:latin typeface="Calibri"/>
                <a:cs typeface="Calibri"/>
              </a:rPr>
              <a:t> </a:t>
            </a:r>
            <a:r>
              <a:rPr sz="1150" spc="5" dirty="0">
                <a:latin typeface="Calibri"/>
                <a:cs typeface="Calibri"/>
              </a:rPr>
              <a:t>A </a:t>
            </a:r>
            <a:r>
              <a:rPr sz="1150" spc="-25" dirty="0">
                <a:latin typeface="Calibri"/>
                <a:cs typeface="Calibri"/>
              </a:rPr>
              <a:t>computational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view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life-</a:t>
            </a:r>
            <a:r>
              <a:rPr sz="1150" spc="-10" dirty="0">
                <a:latin typeface="Calibri"/>
                <a:cs typeface="Calibri"/>
              </a:rPr>
              <a:t>like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systems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may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allow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us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recognize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all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its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myriad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forms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in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this </a:t>
            </a:r>
            <a:r>
              <a:rPr sz="1150" spc="-25" dirty="0">
                <a:latin typeface="Calibri"/>
                <a:cs typeface="Calibri"/>
              </a:rPr>
              <a:t>Universe.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There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are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also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outreach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40" dirty="0">
                <a:latin typeface="Calibri"/>
                <a:cs typeface="Calibri"/>
              </a:rPr>
              <a:t>resources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that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general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public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students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can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use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engage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with </a:t>
            </a:r>
            <a:r>
              <a:rPr sz="1150" spc="-40" dirty="0">
                <a:latin typeface="Calibri"/>
                <a:cs typeface="Calibri"/>
              </a:rPr>
              <a:t>some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these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ideas.</a:t>
            </a:r>
            <a:endParaRPr sz="1150" dirty="0">
              <a:latin typeface="Calibri"/>
              <a:cs typeface="Calibri"/>
            </a:endParaRPr>
          </a:p>
          <a:p>
            <a:pPr marL="12700" marR="120650">
              <a:lnSpc>
                <a:spcPct val="101699"/>
              </a:lnSpc>
            </a:pPr>
            <a:endParaRPr lang="en-GB" sz="1150" i="1" dirty="0">
              <a:latin typeface="Calibri"/>
              <a:cs typeface="Calibri"/>
            </a:endParaRPr>
          </a:p>
          <a:p>
            <a:pPr marL="12700" marR="120650">
              <a:lnSpc>
                <a:spcPct val="101699"/>
              </a:lnSpc>
            </a:pPr>
            <a:r>
              <a:rPr sz="1150" i="1" dirty="0">
                <a:latin typeface="Calibri"/>
                <a:cs typeface="Calibri"/>
              </a:rPr>
              <a:t>Life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spc="-10" dirty="0">
                <a:latin typeface="Calibri"/>
                <a:cs typeface="Calibri"/>
              </a:rPr>
              <a:t>may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spc="-10" dirty="0">
                <a:latin typeface="Calibri"/>
                <a:cs typeface="Calibri"/>
              </a:rPr>
              <a:t>exist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as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a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spc="-25" dirty="0">
                <a:latin typeface="Calibri"/>
                <a:cs typeface="Calibri"/>
              </a:rPr>
              <a:t>continuum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spc="-55" dirty="0">
                <a:latin typeface="Calibri"/>
                <a:cs typeface="Calibri"/>
              </a:rPr>
              <a:t>between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spc="-45" dirty="0">
                <a:latin typeface="Calibri"/>
                <a:cs typeface="Calibri"/>
              </a:rPr>
              <a:t>non-</a:t>
            </a:r>
            <a:r>
              <a:rPr sz="1150" i="1" dirty="0">
                <a:latin typeface="Calibri"/>
                <a:cs typeface="Calibri"/>
              </a:rPr>
              <a:t>life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and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life,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and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spc="-45" dirty="0">
                <a:latin typeface="Calibri"/>
                <a:cs typeface="Calibri"/>
              </a:rPr>
              <a:t>we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spc="-10" dirty="0">
                <a:latin typeface="Calibri"/>
                <a:cs typeface="Calibri"/>
              </a:rPr>
              <a:t>may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spc="-20" dirty="0">
                <a:latin typeface="Calibri"/>
                <a:cs typeface="Calibri"/>
              </a:rPr>
              <a:t>have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to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spc="-35" dirty="0">
                <a:latin typeface="Calibri"/>
                <a:cs typeface="Calibri"/>
              </a:rPr>
              <a:t>revise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spc="-10" dirty="0">
                <a:latin typeface="Calibri"/>
                <a:cs typeface="Calibri"/>
              </a:rPr>
              <a:t>our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spc="-25" dirty="0">
                <a:latin typeface="Calibri"/>
                <a:cs typeface="Calibri"/>
              </a:rPr>
              <a:t>notion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of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life</a:t>
            </a:r>
            <a:r>
              <a:rPr sz="1150" i="1" spc="20" dirty="0">
                <a:latin typeface="Calibri"/>
                <a:cs typeface="Calibri"/>
              </a:rPr>
              <a:t> </a:t>
            </a:r>
            <a:r>
              <a:rPr sz="1150" i="1" spc="-25" dirty="0">
                <a:latin typeface="Calibri"/>
                <a:cs typeface="Calibri"/>
              </a:rPr>
              <a:t>and </a:t>
            </a:r>
            <a:r>
              <a:rPr sz="1150" i="1" spc="-40" dirty="0">
                <a:latin typeface="Calibri"/>
                <a:cs typeface="Calibri"/>
              </a:rPr>
              <a:t>how</a:t>
            </a:r>
            <a:r>
              <a:rPr sz="1150" i="1" spc="30" dirty="0">
                <a:latin typeface="Calibri"/>
                <a:cs typeface="Calibri"/>
              </a:rPr>
              <a:t> </a:t>
            </a:r>
            <a:r>
              <a:rPr sz="1150" i="1" spc="-35" dirty="0">
                <a:latin typeface="Calibri"/>
                <a:cs typeface="Calibri"/>
              </a:rPr>
              <a:t>common</a:t>
            </a:r>
            <a:r>
              <a:rPr sz="1150" i="1" spc="35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it</a:t>
            </a:r>
            <a:r>
              <a:rPr sz="1150" i="1" spc="3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is</a:t>
            </a:r>
            <a:r>
              <a:rPr sz="1150" i="1" spc="35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in</a:t>
            </a:r>
            <a:r>
              <a:rPr sz="1150" i="1" spc="30" dirty="0">
                <a:latin typeface="Calibri"/>
                <a:cs typeface="Calibri"/>
              </a:rPr>
              <a:t> </a:t>
            </a:r>
            <a:r>
              <a:rPr sz="1150" i="1" dirty="0">
                <a:latin typeface="Calibri"/>
                <a:cs typeface="Calibri"/>
              </a:rPr>
              <a:t>the</a:t>
            </a:r>
            <a:r>
              <a:rPr sz="1150" i="1" spc="35" dirty="0">
                <a:latin typeface="Calibri"/>
                <a:cs typeface="Calibri"/>
              </a:rPr>
              <a:t> </a:t>
            </a:r>
            <a:r>
              <a:rPr sz="1150" i="1" spc="-25" dirty="0">
                <a:latin typeface="Calibri"/>
                <a:cs typeface="Calibri"/>
              </a:rPr>
              <a:t>Universe</a:t>
            </a:r>
            <a:r>
              <a:rPr sz="1150" spc="-25" dirty="0">
                <a:latin typeface="Calibri"/>
                <a:cs typeface="Calibri"/>
              </a:rPr>
              <a:t>.</a:t>
            </a:r>
            <a:r>
              <a:rPr sz="1150" spc="1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Looking</a:t>
            </a:r>
            <a:r>
              <a:rPr sz="1150" spc="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at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life-</a:t>
            </a:r>
            <a:r>
              <a:rPr sz="1150" spc="-10" dirty="0">
                <a:latin typeface="Calibri"/>
                <a:cs typeface="Calibri"/>
              </a:rPr>
              <a:t>like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systems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intelligence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through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3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lens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of </a:t>
            </a:r>
            <a:r>
              <a:rPr sz="1150" spc="-30" dirty="0">
                <a:latin typeface="Calibri"/>
                <a:cs typeface="Calibri"/>
              </a:rPr>
              <a:t>computation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may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yield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spc="-40" dirty="0">
                <a:latin typeface="Calibri"/>
                <a:cs typeface="Calibri"/>
              </a:rPr>
              <a:t>broader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view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life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intelligence.</a:t>
            </a: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endParaRPr lang="en-GB" sz="1400" spc="-10" dirty="0">
              <a:solidFill>
                <a:srgbClr val="3333B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endParaRPr lang="en-GB" sz="1400" spc="-10" dirty="0">
              <a:solidFill>
                <a:srgbClr val="3333B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spc="-10" dirty="0">
                <a:solidFill>
                  <a:srgbClr val="3333B2"/>
                </a:solidFill>
                <a:latin typeface="Calibri"/>
                <a:cs typeface="Calibri"/>
              </a:rPr>
              <a:t>References</a:t>
            </a:r>
            <a:endParaRPr sz="1400" dirty="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  <a:spcBef>
                <a:spcPts val="10"/>
              </a:spcBef>
            </a:pPr>
            <a:r>
              <a:rPr sz="1200" baseline="3472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200" spc="337" baseline="3472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800" dirty="0">
                <a:latin typeface="Calibri"/>
                <a:cs typeface="Calibri"/>
              </a:rPr>
              <a:t>Arthur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C.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Clarke,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i="1" spc="-10" dirty="0">
                <a:latin typeface="Calibri"/>
                <a:cs typeface="Calibri"/>
              </a:rPr>
              <a:t>Crusade</a:t>
            </a:r>
            <a:r>
              <a:rPr sz="800" spc="-10" dirty="0">
                <a:latin typeface="Calibri"/>
                <a:cs typeface="Calibri"/>
              </a:rPr>
              <a:t>.</a:t>
            </a:r>
            <a:r>
              <a:rPr sz="800" spc="13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1950.</a:t>
            </a:r>
            <a:endParaRPr sz="800" dirty="0">
              <a:latin typeface="Calibri"/>
              <a:cs typeface="Calibri"/>
            </a:endParaRPr>
          </a:p>
          <a:p>
            <a:pPr marL="272415" marR="62230" indent="-145415">
              <a:lnSpc>
                <a:spcPct val="107200"/>
              </a:lnSpc>
              <a:spcBef>
                <a:spcPts val="140"/>
              </a:spcBef>
            </a:pPr>
            <a:r>
              <a:rPr sz="1200" baseline="3472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200" spc="284" baseline="3472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800" spc="-10" dirty="0">
                <a:latin typeface="Calibri"/>
                <a:cs typeface="Calibri"/>
              </a:rPr>
              <a:t>Soumya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Banerjee,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Roadmap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for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a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Computational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Theory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the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Value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Information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Origin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Life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Questions,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i="1" spc="-20" dirty="0">
                <a:latin typeface="Calibri"/>
                <a:cs typeface="Calibri"/>
              </a:rPr>
              <a:t>Interdisciplinary</a:t>
            </a:r>
            <a:r>
              <a:rPr sz="800" i="1" spc="40" dirty="0">
                <a:latin typeface="Calibri"/>
                <a:cs typeface="Calibri"/>
              </a:rPr>
              <a:t> </a:t>
            </a:r>
            <a:r>
              <a:rPr sz="800" i="1" spc="-10" dirty="0">
                <a:latin typeface="Calibri"/>
                <a:cs typeface="Calibri"/>
              </a:rPr>
              <a:t>Description</a:t>
            </a:r>
            <a:r>
              <a:rPr sz="800" i="1" spc="40" dirty="0">
                <a:latin typeface="Calibri"/>
                <a:cs typeface="Calibri"/>
              </a:rPr>
              <a:t> </a:t>
            </a:r>
            <a:r>
              <a:rPr sz="800" i="1" spc="-25" dirty="0">
                <a:latin typeface="Calibri"/>
                <a:cs typeface="Calibri"/>
              </a:rPr>
              <a:t>of</a:t>
            </a:r>
            <a:r>
              <a:rPr sz="800" i="1" spc="50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Complex</a:t>
            </a:r>
            <a:r>
              <a:rPr sz="800" i="1" spc="35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Systems</a:t>
            </a:r>
            <a:r>
              <a:rPr sz="800" i="1" spc="8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14(3),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314-</a:t>
            </a:r>
            <a:r>
              <a:rPr sz="800" dirty="0">
                <a:latin typeface="Calibri"/>
                <a:cs typeface="Calibri"/>
              </a:rPr>
              <a:t>321,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2016</a:t>
            </a:r>
            <a:endParaRPr sz="800" dirty="0">
              <a:latin typeface="Calibri"/>
              <a:cs typeface="Calibri"/>
            </a:endParaRPr>
          </a:p>
          <a:p>
            <a:pPr marL="272415" marR="93980" indent="-145415">
              <a:lnSpc>
                <a:spcPct val="107200"/>
              </a:lnSpc>
              <a:spcBef>
                <a:spcPts val="140"/>
              </a:spcBef>
            </a:pPr>
            <a:r>
              <a:rPr sz="1200" baseline="3472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200" spc="277" baseline="3472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800" spc="-10" dirty="0">
                <a:latin typeface="Calibri"/>
                <a:cs typeface="Calibri"/>
              </a:rPr>
              <a:t>Beauty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of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Life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Dynamical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Systems:</a:t>
            </a:r>
            <a:r>
              <a:rPr sz="800" spc="10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Philosophical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Musings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and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25" dirty="0">
                <a:latin typeface="Calibri"/>
                <a:cs typeface="Calibri"/>
              </a:rPr>
              <a:t>Resources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for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Students,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Soumya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Banerjee,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Joyeeta</a:t>
            </a:r>
            <a:r>
              <a:rPr sz="800" spc="40" dirty="0">
                <a:latin typeface="Calibri"/>
                <a:cs typeface="Calibri"/>
              </a:rPr>
              <a:t> </a:t>
            </a:r>
            <a:r>
              <a:rPr sz="800" spc="-20" dirty="0">
                <a:latin typeface="Calibri"/>
                <a:cs typeface="Calibri"/>
              </a:rPr>
              <a:t>Ghose,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30" dirty="0">
                <a:latin typeface="Calibri"/>
                <a:cs typeface="Calibri"/>
              </a:rPr>
              <a:t>Tarakeswar</a:t>
            </a:r>
            <a:r>
              <a:rPr sz="800" spc="3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Banerjee,</a:t>
            </a:r>
            <a:r>
              <a:rPr sz="800" spc="50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Kalyani</a:t>
            </a:r>
            <a:r>
              <a:rPr sz="800" spc="25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Banerjee.</a:t>
            </a:r>
            <a:r>
              <a:rPr sz="800" spc="100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Journal</a:t>
            </a:r>
            <a:r>
              <a:rPr sz="800" i="1" spc="25" dirty="0">
                <a:latin typeface="Calibri"/>
                <a:cs typeface="Calibri"/>
              </a:rPr>
              <a:t> </a:t>
            </a:r>
            <a:r>
              <a:rPr sz="800" i="1" dirty="0">
                <a:latin typeface="Calibri"/>
                <a:cs typeface="Calibri"/>
              </a:rPr>
              <a:t>of</a:t>
            </a:r>
            <a:r>
              <a:rPr sz="800" i="1" spc="30" dirty="0">
                <a:latin typeface="Calibri"/>
                <a:cs typeface="Calibri"/>
              </a:rPr>
              <a:t> </a:t>
            </a:r>
            <a:r>
              <a:rPr sz="800" i="1" spc="-10" dirty="0">
                <a:latin typeface="Calibri"/>
                <a:cs typeface="Calibri"/>
              </a:rPr>
              <a:t>Humanistic</a:t>
            </a:r>
            <a:r>
              <a:rPr sz="800" i="1" spc="30" dirty="0">
                <a:latin typeface="Calibri"/>
                <a:cs typeface="Calibri"/>
              </a:rPr>
              <a:t> </a:t>
            </a:r>
            <a:r>
              <a:rPr sz="800" i="1" spc="-20" dirty="0">
                <a:latin typeface="Calibri"/>
                <a:cs typeface="Calibri"/>
              </a:rPr>
              <a:t>Mathematics</a:t>
            </a:r>
            <a:r>
              <a:rPr sz="800" i="1" spc="7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13(2):427-</a:t>
            </a:r>
            <a:r>
              <a:rPr sz="800" dirty="0">
                <a:latin typeface="Calibri"/>
                <a:cs typeface="Calibri"/>
              </a:rPr>
              <a:t>444,</a:t>
            </a:r>
            <a:r>
              <a:rPr sz="800" spc="3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2023.</a:t>
            </a:r>
            <a:endParaRPr sz="800" dirty="0">
              <a:latin typeface="Calibri"/>
              <a:cs typeface="Calibri"/>
            </a:endParaRPr>
          </a:p>
        </p:txBody>
      </p:sp>
      <p:pic>
        <p:nvPicPr>
          <p:cNvPr id="12" name="Picture 11" descr="A diagram of information&#10;&#10;Description automatically generated">
            <a:extLst>
              <a:ext uri="{FF2B5EF4-FFF2-40B4-BE49-F238E27FC236}">
                <a16:creationId xmlns:a16="http://schemas.microsoft.com/office/drawing/2014/main" id="{C6C23DB6-6E4B-5FE7-E0F7-62E0F93EA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59" y="7836650"/>
            <a:ext cx="6150591" cy="3647936"/>
          </a:xfrm>
          <a:prstGeom prst="rect">
            <a:avLst/>
          </a:prstGeom>
        </p:spPr>
      </p:pic>
      <p:sp>
        <p:nvSpPr>
          <p:cNvPr id="13" name="object 6">
            <a:extLst>
              <a:ext uri="{FF2B5EF4-FFF2-40B4-BE49-F238E27FC236}">
                <a16:creationId xmlns:a16="http://schemas.microsoft.com/office/drawing/2014/main" id="{EC3CF66A-FB02-1413-34CB-640E183F6B3A}"/>
              </a:ext>
            </a:extLst>
          </p:cNvPr>
          <p:cNvSpPr txBox="1"/>
          <p:nvPr/>
        </p:nvSpPr>
        <p:spPr>
          <a:xfrm>
            <a:off x="1365250" y="11636986"/>
            <a:ext cx="4618547" cy="199414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GB" sz="1200" dirty="0">
                <a:solidFill>
                  <a:srgbClr val="3333B2"/>
                </a:solidFill>
                <a:latin typeface="Calibri"/>
                <a:cs typeface="Calibri"/>
              </a:rPr>
              <a:t>Figure 1: </a:t>
            </a:r>
            <a:r>
              <a:rPr lang="en-GB" sz="1150" spc="-35" dirty="0">
                <a:latin typeface="Calibri"/>
                <a:cs typeface="Calibri"/>
              </a:rPr>
              <a:t>An overview of our approach and framework for life-like systems.</a:t>
            </a:r>
            <a:endParaRPr sz="115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786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and Intelligence as We Do Not Know It</dc:title>
  <dc:creator>Soumya Banerjee</dc:creator>
  <cp:lastModifiedBy>Soumya Banerjee</cp:lastModifiedBy>
  <cp:revision>7</cp:revision>
  <dcterms:created xsi:type="dcterms:W3CDTF">2024-10-14T06:24:11Z</dcterms:created>
  <dcterms:modified xsi:type="dcterms:W3CDTF">2024-10-14T13:00:47Z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2024-10-14T00:00:00Z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