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Convolutional Neural Networks (CNNs)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Introduction • Intuition • Keras demo (MNIST)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Stack small (3×3) kernels (VGG-style) instead of large kernels.</a:t>
            </a:r>
          </a:p>
          <a:p>
            <a:pPr>
              <a:defRPr sz="1800"/>
            </a:pPr>
            <a:r>
              <a:t>Residual connections (ResNet) allow much deeper nets.</a:t>
            </a:r>
          </a:p>
          <a:p>
            <a:pPr>
              <a:defRPr sz="1800"/>
            </a:pPr>
            <a:r>
              <a:t>Depthwise separable convs (MobileNet) reduce compute.</a:t>
            </a:r>
          </a:p>
          <a:p>
            <a:pPr>
              <a:defRPr sz="1800"/>
            </a:pPr>
            <a:r>
              <a:t>Transfer learning: reuse pretrained conv backbones.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Normalize inputs (rescale to [0,1] or mean-zero).</a:t>
            </a:r>
          </a:p>
          <a:p>
            <a:pPr>
              <a:defRPr sz="1800"/>
            </a:pPr>
            <a:r>
              <a:t>Use data augmentation (flips, shifts, rotations).</a:t>
            </a:r>
          </a:p>
          <a:p>
            <a:pPr>
              <a:defRPr sz="1800"/>
            </a:pPr>
            <a:r>
              <a:t>Start with Adam optimizer &amp; LR ≈ 1e-3.</a:t>
            </a:r>
          </a:p>
          <a:p>
            <a:pPr>
              <a:defRPr sz="1800"/>
            </a:pPr>
            <a:r>
              <a:t>Monitor validation loss &amp; use early stopping.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mistakes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Forgetting to add channel dimension for grayscale images (shape mismatch).</a:t>
            </a:r>
          </a:p>
          <a:p>
            <a:pPr>
              <a:defRPr sz="1800"/>
            </a:pPr>
            <a:r>
              <a:t>Using too-large fully connected layers early (huge params).</a:t>
            </a:r>
          </a:p>
          <a:p>
            <a:pPr>
              <a:defRPr sz="1800"/>
            </a:pPr>
            <a:r>
              <a:t>Not shuffling data, leaking test set into training.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54864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/>
            </a:pPr>
            <a:r>
              <a:t>Demo: tiny CNN in Keras (MNIST)</a:t>
            </a:r>
          </a:p>
          <a:p>
            <a:pPr>
              <a:defRPr sz="1200">
                <a:latin typeface="Consolas"/>
              </a:defRPr>
            </a:pPr>
            <a:r>
              <a:t># tiny_cnn_mnist.py</a:t>
            </a:r>
            <a:br/>
            <a:r>
              <a:t>import tensorflow as tf</a:t>
            </a:r>
            <a:br/>
            <a:r>
              <a:t>from tensorflow.keras import layers, models</a:t>
            </a:r>
            <a:br/>
            <a:r>
              <a:t>from tensorflow.keras.utils import to_categorical</a:t>
            </a:r>
            <a:br/>
            <a:br/>
            <a:r>
              <a:t># Load data</a:t>
            </a:r>
            <a:br/>
            <a:r>
              <a:t>(x_train, y_train), (x_test, y_test) = tf.keras.datasets.mnist.load_data()</a:t>
            </a:r>
            <a:br/>
            <a:br/>
            <a:r>
              <a:t># Preprocess: reshape, scale, one-hot</a:t>
            </a:r>
            <a:br/>
            <a:r>
              <a:t>x_train = x_train.astype('float32') / 255.0</a:t>
            </a:r>
            <a:br/>
            <a:r>
              <a:t>x_test  = x_test.astype('float32')  / 255.0</a:t>
            </a:r>
            <a:br/>
            <a:br/>
            <a:r>
              <a:t># add channel dimension (MNIST is grayscale)</a:t>
            </a:r>
            <a:br/>
            <a:r>
              <a:t>x_train = x_train[..., None]  # shape (N, 28, 28, 1)</a:t>
            </a:r>
            <a:br/>
            <a:r>
              <a:t>x_test  = x_test[..., None]</a:t>
            </a:r>
            <a:br/>
            <a:br/>
            <a:r>
              <a:t>y_train = to_categorical(y_train, 10)</a:t>
            </a:r>
            <a:br/>
            <a:r>
              <a:t>y_test  = to_categorical(y_test, 10)</a:t>
            </a:r>
            <a:br/>
            <a:br/>
            <a:r>
              <a:t># Build model</a:t>
            </a:r>
            <a:br/>
            <a:r>
              <a:t>model = models.Sequential([</a:t>
            </a:r>
            <a:br/>
            <a:r>
              <a:t>    layers.Input(shape=(28,28,1)),</a:t>
            </a:r>
            <a:br/>
            <a:r>
              <a:t>    layers.Conv2D(32, (3,3), activation='relu', padding='same'),</a:t>
            </a:r>
            <a:br/>
            <a:r>
              <a:t>    layers.MaxPooling2D((2,2)),</a:t>
            </a:r>
            <a:br/>
            <a:r>
              <a:t>    layers.Conv2D(64, (3,3), activation='relu', padding='same'),</a:t>
            </a:r>
            <a:br/>
            <a:r>
              <a:t>    layers.MaxPooling2D((2,2)),</a:t>
            </a:r>
            <a:br/>
            <a:r>
              <a:t>    layers.Flatten(),</a:t>
            </a:r>
            <a:br/>
            <a:r>
              <a:t>    layers.Dense(128, activation='relu'),</a:t>
            </a:r>
            <a:br/>
            <a:r>
              <a:t>    layers.Dropout(0.5),</a:t>
            </a:r>
            <a:br/>
            <a:r>
              <a:t>    layers.Dense(10, activation='softmax')</a:t>
            </a:r>
            <a:br/>
            <a:r>
              <a:t>])</a:t>
            </a:r>
            <a:br/>
            <a:br/>
            <a:r>
              <a:t>model.compile(optimizer='adam',</a:t>
            </a:r>
            <a:br/>
            <a:r>
              <a:t>              loss='categorical_crossentropy',</a:t>
            </a:r>
            <a:br/>
            <a:r>
              <a:t>              metrics=['accuracy'])</a:t>
            </a:r>
            <a:br/>
            <a:br/>
            <a:r>
              <a:t>model.fit(x_train, y_train, epochs=5, batch_size=128, validation_split=0.1)</a:t>
            </a:r>
            <a:br/>
            <a:br/>
            <a:r>
              <a:t>loss, acc = model.evaluate(x_test, y_test)</a:t>
            </a:r>
            <a:br/>
            <a:r>
              <a:t>print(f'Test accuracy: {acc:.4f}')</a:t>
            </a:r>
            <a:b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Exercises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Add BatchNormalization after each Conv2D — measure effect on training speed.</a:t>
            </a:r>
          </a:p>
          <a:p>
            <a:pPr>
              <a:defRPr sz="1800"/>
            </a:pPr>
            <a:r>
              <a:t>Add data augmentation using ImageDataGenerator or tf.keras layers (RandomFlip/RandomRotation).</a:t>
            </a:r>
          </a:p>
          <a:p>
            <a:pPr>
              <a:defRPr sz="1800"/>
            </a:pPr>
            <a:r>
              <a:t>Replace Flatten + Dense with GlobalAveragePooling2D + Dense — compare parameters.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Further reading &amp;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Chris Olah blog posts (intuition &amp; visualisations).</a:t>
            </a:r>
          </a:p>
          <a:p>
            <a:pPr>
              <a:defRPr sz="1800"/>
            </a:pPr>
            <a:r>
              <a:t>Stanford CS231n notes (convolutions, backprop, architectures).</a:t>
            </a:r>
          </a:p>
          <a:p>
            <a:pPr>
              <a:defRPr sz="1800"/>
            </a:pPr>
            <a:r>
              <a:t>Keras documentation: layers.Conv2D, layers.MaxPooling2D.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debugging checklist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Are input shapes correct? (channels last vs channels first)</a:t>
            </a:r>
          </a:p>
          <a:p>
            <a:pPr>
              <a:defRPr sz="1800"/>
            </a:pPr>
            <a:r>
              <a:t>Do labels match output shape (one-hot vs sparse)?</a:t>
            </a:r>
          </a:p>
          <a:p>
            <a:pPr>
              <a:defRPr sz="1800"/>
            </a:pPr>
            <a:r>
              <a:t>Is the learning rate reasonable?</a:t>
            </a:r>
          </a:p>
          <a:p>
            <a:pPr>
              <a:defRPr sz="1800"/>
            </a:pPr>
            <a:r>
              <a:t>Try a tiny model — if it can't overfit a few examples, there's likely a bug.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CNNs exploit locality &amp; parameter sharing — ideal for image tasks.</a:t>
            </a:r>
          </a:p>
          <a:p>
            <a:pPr>
              <a:defRPr sz="1800"/>
            </a:pPr>
            <a:r>
              <a:t>Key hyperparameters: kernel size, filters, stride, padding, pool size.</a:t>
            </a:r>
          </a:p>
          <a:p>
            <a:pPr>
              <a:defRPr sz="1800"/>
            </a:pPr>
            <a:r>
              <a:t>Hands-on: implement, visualise filters/features, experiment with augmentation.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CNNs?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Images have local structure and spatially-correlated pixels.</a:t>
            </a:r>
          </a:p>
          <a:p>
            <a:pPr>
              <a:defRPr sz="1800"/>
            </a:pPr>
            <a:r>
              <a:t>Convolutions exploit locality and parameter sharing.</a:t>
            </a:r>
          </a:p>
          <a:p>
            <a:pPr>
              <a:defRPr sz="1800"/>
            </a:pPr>
            <a:r>
              <a:t>Far fewer parameters than dense networks for images.</a:t>
            </a:r>
          </a:p>
          <a:p>
            <a:pPr>
              <a:defRPr sz="1800"/>
            </a:pPr>
            <a:r>
              <a:t>Translation equivariance: same feature detected anywhere.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Convolution (intuition)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Apply a small kernel (filter) that slides over the image.</a:t>
            </a:r>
          </a:p>
          <a:p>
            <a:pPr>
              <a:defRPr sz="1800"/>
            </a:pPr>
            <a:r>
              <a:t>Each location computes a dot-product between kernel and image patch → one activation.</a:t>
            </a:r>
          </a:p>
          <a:p>
            <a:pPr>
              <a:defRPr sz="1800"/>
            </a:pPr>
            <a:r>
              <a:t>Resulting 2D map is called a feature map (activation map).</a:t>
            </a:r>
          </a:p>
          <a:p>
            <a:pPr>
              <a:defRPr sz="1800"/>
            </a:pPr>
            <a:r>
              <a:t>Kernel size typically 3×3 or 5×5. Depth = number of filters.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Convolution (math)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For 2D discrete signals (single channel):</a:t>
            </a:r>
          </a:p>
          <a:p>
            <a:pPr>
              <a:defRPr sz="1800"/>
            </a:pPr>
            <a:r>
              <a:t>(I * K)(i, j) = Σ_u Σ_v I(i+u, j+v) · K(u, v)</a:t>
            </a:r>
          </a:p>
          <a:p>
            <a:pPr>
              <a:defRPr sz="1800"/>
            </a:pPr>
            <a:r>
              <a:t>I = input image, K = kernel. Implementations handle kernel orientation.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Padding &amp; Stride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Padding: add border (usually zeros) so output size is controlled. 'valid' = no padding, 'same' = pad to keep same spatial dims (stride=1).</a:t>
            </a:r>
          </a:p>
          <a:p>
            <a:pPr>
              <a:defRPr sz="1800"/>
            </a:pPr>
            <a:r>
              <a:t>Stride: step size when sliding kernel. Larger stride → smaller output.</a:t>
            </a:r>
          </a:p>
          <a:p>
            <a:pPr>
              <a:defRPr sz="1800"/>
            </a:pPr>
            <a:r>
              <a:t>Output spatial size (square input W, kernel k, padding p, stride s): out = floor((W - k + 2p)/s) + 1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Multiple channels &amp; filters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If input has C channels (e.g., RGB C=3), each filter has shape (k, k, C).</a:t>
            </a:r>
          </a:p>
          <a:p>
            <a:pPr>
              <a:defRPr sz="1800"/>
            </a:pPr>
            <a:r>
              <a:t>A layer with F filters produces F feature maps → output shape (H', W', F).</a:t>
            </a:r>
          </a:p>
          <a:p>
            <a:pPr>
              <a:defRPr sz="1800"/>
            </a:pPr>
            <a:r>
              <a:t>Parameter count per layer: F * (k*k*C) + F (biases).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Activation &amp; Non-linearity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Typical: ReLU after convolution: ReLU(conv(x)).</a:t>
            </a:r>
          </a:p>
          <a:p>
            <a:pPr>
              <a:defRPr sz="1800"/>
            </a:pPr>
            <a:r>
              <a:t>BatchNorm often used to stabilise and speed training.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Pooling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Downsamples spatial dimensions: MaxPooling, AveragePooling.</a:t>
            </a:r>
          </a:p>
          <a:p>
            <a:pPr>
              <a:defRPr sz="1800"/>
            </a:pPr>
            <a:r>
              <a:t>Reduces computation and increases receptive field.</a:t>
            </a:r>
          </a:p>
          <a:p>
            <a:pPr>
              <a:defRPr sz="1800"/>
            </a:pPr>
            <a:r>
              <a:t>Typical pool size: 2×2 with stride 2.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Typical small CNN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Input → [Conv(3×3, 32) → ReLU] → [Conv(3×3, 64) → ReLU] → MaxPool(2×2)</a:t>
            </a:r>
          </a:p>
          <a:p>
            <a:pPr>
              <a:defRPr sz="1800"/>
            </a:pPr>
            <a:r>
              <a:t>→ Flatten → Dense(128) → Dropout → Softmax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