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16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75C58-0BED-DB4F-879B-A27E9517D1C5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77F8D-3C6B-5745-9823-FF3028C57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1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this slide to give students the high-level picture and expectations.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Share rubrics with students and provide exemplars.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Encourage participation and peer instruction.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Provide Docker images or Colab links to simplify setup.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departmental networks to source guest speakers and project sponsors.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Make adjustments for accessibility and equity.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Solicit ongoing feedback and iterate on module delivery.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67825-59DC-0ECE-468B-F48895708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405C71-33C9-DFF2-08C5-B88B0AC719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D85F1-DC3A-C05A-0C55-DF0219959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Solicit ongoing feedback and iterate on module delivery.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93209-831D-D913-65B0-46E4A84FD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0038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First half of learning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Second half of learning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Overview before diving into weekly topics.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Cover fundamentals early; ensure students can run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Introduce modern architectures and probabilistic viewpoints.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Wrap-up and student-led presentations.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Emphasise reproducibility, code quality and critical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Provide curated paper list and templates for reproducibility.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elsoumya/teaching_neural_networks/tree/mai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Deep Neural Networks &amp; Learning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Module slides </a:t>
            </a:r>
            <a:r>
              <a:rPr lang="en-GB" dirty="0"/>
              <a:t>and </a:t>
            </a:r>
            <a:r>
              <a:rPr dirty="0"/>
              <a:t>summary</a:t>
            </a:r>
            <a:endParaRPr lang="en-GB"/>
          </a:p>
          <a:p>
            <a:endParaRPr lang="en-GB" dirty="0"/>
          </a:p>
          <a:p>
            <a:r>
              <a:rPr lang="en-GB" dirty="0"/>
              <a:t>Soumya Banerjee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Implement from scratch: </a:t>
            </a:r>
            <a:r>
              <a:rPr lang="en-GB" dirty="0"/>
              <a:t>Transformer</a:t>
            </a:r>
            <a:r>
              <a:rPr dirty="0"/>
              <a:t> block</a:t>
            </a:r>
            <a:r>
              <a:rPr lang="en-GB" dirty="0"/>
              <a:t>.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Robustness study: run attacks</a:t>
            </a:r>
            <a:r>
              <a:rPr lang="en-GB" dirty="0"/>
              <a:t> on a network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Marking Rubrics (Labs &amp; Projects)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Correctness &amp; functionality</a:t>
            </a:r>
            <a:r>
              <a:rPr lang="en-GB" dirty="0"/>
              <a:t>:</a:t>
            </a:r>
            <a:r>
              <a:rPr dirty="0"/>
              <a:t> </a:t>
            </a:r>
            <a:r>
              <a:rPr lang="en-GB" dirty="0"/>
              <a:t>3</a:t>
            </a:r>
            <a:r>
              <a:rPr dirty="0"/>
              <a:t>0%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Experimental design &amp; evaluation</a:t>
            </a:r>
            <a:r>
              <a:rPr lang="en-GB" dirty="0"/>
              <a:t>:</a:t>
            </a:r>
            <a:r>
              <a:rPr dirty="0"/>
              <a:t> 30%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Reproducibility &amp; documentation</a:t>
            </a:r>
            <a:r>
              <a:rPr lang="en-GB" dirty="0"/>
              <a:t>: 20</a:t>
            </a:r>
            <a:r>
              <a:rPr dirty="0"/>
              <a:t>%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Critical analysis &amp; writing</a:t>
            </a:r>
            <a:r>
              <a:rPr lang="en-GB" dirty="0"/>
              <a:t>:</a:t>
            </a:r>
            <a:r>
              <a:rPr dirty="0"/>
              <a:t> </a:t>
            </a:r>
            <a:r>
              <a:rPr lang="en-GB" dirty="0"/>
              <a:t>20</a:t>
            </a:r>
            <a:r>
              <a:rPr dirty="0"/>
              <a:t>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Teaching &amp; Learning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Flipped classroom: pre-reading + short lecture, active discussion.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Active learning: in-lecture quizzes, live coding demos.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Research reading group: fortnightly student-led paper discussions (assessed).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 err="1"/>
              <a:t>Colab</a:t>
            </a:r>
            <a:r>
              <a:rPr dirty="0"/>
              <a:t> notebooks for reproducibility.</a:t>
            </a:r>
            <a:r>
              <a:rPr lang="en-GB" dirty="0"/>
              <a:t> </a:t>
            </a:r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Code should run and I should be able to pip install everything and reproduce all plots (from scratch in a Google </a:t>
            </a:r>
            <a:r>
              <a:rPr lang="en-GB" dirty="0" err="1"/>
              <a:t>Colab</a:t>
            </a:r>
            <a:r>
              <a:rPr lang="en-GB" dirty="0"/>
              <a:t> environment)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Frameworks: TensorFlow</a:t>
            </a:r>
            <a:r>
              <a:rPr lang="en-GB" dirty="0"/>
              <a:t>, </a:t>
            </a:r>
            <a:r>
              <a:rPr lang="en-GB" dirty="0" err="1"/>
              <a:t>keras</a:t>
            </a:r>
            <a:r>
              <a:rPr dirty="0"/>
              <a:t>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Tools: Git</a:t>
            </a:r>
            <a:r>
              <a:rPr lang="en-GB" dirty="0"/>
              <a:t>hub</a:t>
            </a:r>
            <a:r>
              <a:rPr dirty="0"/>
              <a:t>, </a:t>
            </a:r>
            <a:r>
              <a:rPr lang="en-GB" dirty="0" err="1"/>
              <a:t>Colab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Datasets: CIFAR, MNIST, IMDB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&amp; Industry Linkages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Invite guest lectures from local research labs and industry partners.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Align student projects with </a:t>
            </a:r>
            <a:r>
              <a:rPr lang="en-GB" dirty="0"/>
              <a:t>my</a:t>
            </a:r>
            <a:r>
              <a:rPr dirty="0"/>
              <a:t> research </a:t>
            </a:r>
            <a:r>
              <a:rPr lang="en-GB" dirty="0"/>
              <a:t>(explainable AI)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Encourage publication/presentation of exceptional projects.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This will give students exposure to research and contribute to REF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Inclusivity, Ethics &amp; Assessment Fairness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Offer alternative assessment formats where needed.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Include explicit session on ethics, fairness, privacy, reproducibility.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Use </a:t>
            </a:r>
            <a:r>
              <a:rPr dirty="0" err="1"/>
              <a:t>anonymised</a:t>
            </a:r>
            <a:r>
              <a:rPr dirty="0"/>
              <a:t> marking where feasible; provide exemplar solutions.</a:t>
            </a:r>
            <a:endParaRPr lang="en-GB" dirty="0"/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Assurance &amp;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Formative quizzes and feedback after each lab.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Marking timelines: labs within 2 weeks; projects 3</a:t>
            </a:r>
            <a:r>
              <a:rPr lang="en-GB" dirty="0"/>
              <a:t> to </a:t>
            </a:r>
            <a:r>
              <a:rPr dirty="0"/>
              <a:t>4 weeks.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245B1-84BE-07E7-B63B-26E0ACFFD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19C9-3855-AE0E-0C75-874D99A1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CBA43-77FF-E023-9B91-8DFC9529B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GB" dirty="0"/>
              <a:t>Preliminary material is available here:</a:t>
            </a:r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>
                <a:hlinkClick r:id="rId3"/>
              </a:rPr>
              <a:t>https://github.com/neelsoumya/teaching_neural_networks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75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MSc module on modern deep architectures, learning theory, </a:t>
            </a:r>
            <a:r>
              <a:rPr dirty="0" err="1"/>
              <a:t>optimisation</a:t>
            </a:r>
            <a:r>
              <a:rPr dirty="0"/>
              <a:t>,</a:t>
            </a:r>
            <a:r>
              <a:rPr lang="en-GB" dirty="0"/>
              <a:t> and</a:t>
            </a:r>
            <a:r>
              <a:rPr dirty="0"/>
              <a:t> generative models.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Emphasis: theory, critical reading of research, reproducible experiments, and an individual project.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Typical pattern: 12 weeks; 24 lecture </a:t>
            </a:r>
            <a:r>
              <a:rPr dirty="0" err="1"/>
              <a:t>hrs</a:t>
            </a:r>
            <a:r>
              <a:rPr dirty="0"/>
              <a:t> + 24 lab </a:t>
            </a:r>
            <a:r>
              <a:rPr dirty="0" err="1"/>
              <a:t>hrs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Critically evaluate modern deep learning architectures and mathematical foundations.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Basics of supervised and unsupervised machine learning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Derive and explain </a:t>
            </a:r>
            <a:r>
              <a:rPr dirty="0" err="1"/>
              <a:t>optimisation</a:t>
            </a:r>
            <a:r>
              <a:rPr dirty="0"/>
              <a:t> algorithms; </a:t>
            </a:r>
            <a:r>
              <a:rPr dirty="0" err="1"/>
              <a:t>analyse</a:t>
            </a:r>
            <a:r>
              <a:rPr dirty="0"/>
              <a:t> convergence and stability trade-offs.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Design, implement and evaluate deep models (CNNs, RNNs/Transformers, VAEs, GANs) with reproducibility.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Critically appraise recent research papers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C</a:t>
            </a:r>
            <a:r>
              <a:rPr dirty="0" err="1"/>
              <a:t>ommunicate</a:t>
            </a:r>
            <a:r>
              <a:rPr dirty="0"/>
              <a:t> findings in written &amp; oral form.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Build ethically-aware</a:t>
            </a:r>
            <a:r>
              <a:rPr lang="en-GB" dirty="0"/>
              <a:t> systems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Weekly Teaching Plan</a:t>
            </a:r>
            <a:r>
              <a:rPr lang="en-GB" dirty="0"/>
              <a:t>:</a:t>
            </a:r>
            <a:r>
              <a:rPr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12-week example: each week = 2×1-hr lectures + 2-hr lab.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Labs include hands-on </a:t>
            </a:r>
            <a:r>
              <a:rPr dirty="0" err="1"/>
              <a:t>PyTorch</a:t>
            </a:r>
            <a:r>
              <a:rPr dirty="0"/>
              <a:t>/TF experiments and reproducible notebooks.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Fortnightly readings and paper discussions.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Group discussions on hypothesis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Weeks 1</a:t>
            </a:r>
            <a:r>
              <a:rPr lang="en-GB" dirty="0"/>
              <a:t> to </a:t>
            </a:r>
            <a:r>
              <a:rPr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/>
            </a:pPr>
            <a:r>
              <a:rPr dirty="0"/>
              <a:t>Week 1: Introduction</a:t>
            </a:r>
            <a:r>
              <a:rPr lang="en-GB" dirty="0"/>
              <a:t> to neural networks</a:t>
            </a:r>
            <a:r>
              <a:rPr dirty="0"/>
              <a:t>, </a:t>
            </a:r>
            <a:r>
              <a:rPr dirty="0" err="1"/>
              <a:t>optimisation</a:t>
            </a:r>
            <a:r>
              <a:rPr dirty="0"/>
              <a:t> refresher. Lab: Env</a:t>
            </a:r>
            <a:r>
              <a:rPr lang="en-GB" dirty="0" err="1"/>
              <a:t>ironment</a:t>
            </a:r>
            <a:r>
              <a:rPr dirty="0"/>
              <a:t> setup, reproducibility.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Introduction to mathematical basics (gradients, gradient descent)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Week 2: </a:t>
            </a:r>
            <a:r>
              <a:rPr lang="en-GB" dirty="0"/>
              <a:t>Introduction to unsupervised and supervised machine learning</a:t>
            </a:r>
          </a:p>
          <a:p>
            <a:pPr>
              <a:defRPr sz="1800"/>
            </a:pPr>
            <a:r>
              <a:rPr lang="en-GB" dirty="0"/>
              <a:t>PCA, autoencoder, logistic regression</a:t>
            </a:r>
          </a:p>
          <a:p>
            <a:pPr>
              <a:defRPr sz="1800"/>
            </a:pPr>
            <a:r>
              <a:rPr lang="en-GB" dirty="0"/>
              <a:t>Introduction to MLP, backpropagation </a:t>
            </a:r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Week 3: </a:t>
            </a:r>
            <a:r>
              <a:rPr lang="en-GB" dirty="0"/>
              <a:t>CNNs (conv, pooling, </a:t>
            </a:r>
            <a:r>
              <a:rPr lang="en-GB" dirty="0" err="1"/>
              <a:t>ResNet</a:t>
            </a:r>
            <a:r>
              <a:rPr lang="en-GB" dirty="0"/>
              <a:t>). Lab: Train CNN on CIFAR-10; visualise filters.  </a:t>
            </a:r>
            <a:r>
              <a:rPr dirty="0" err="1"/>
              <a:t>Regularisation</a:t>
            </a:r>
            <a:r>
              <a:rPr dirty="0"/>
              <a:t> &amp; tricks (dropout, augmentation). Lab: Ablation study.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Week 4: Sequence models (RNN/LST</a:t>
            </a:r>
            <a:r>
              <a:rPr lang="en-GB" dirty="0"/>
              <a:t>M</a:t>
            </a:r>
            <a:r>
              <a:rPr dirty="0"/>
              <a:t>). Lab: </a:t>
            </a:r>
            <a:r>
              <a:rPr lang="en-GB" dirty="0"/>
              <a:t>Implementation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Weeks 5</a:t>
            </a:r>
            <a:r>
              <a:rPr lang="en-GB" dirty="0"/>
              <a:t> to </a:t>
            </a:r>
            <a:r>
              <a:rPr dirty="0"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Week 5</a:t>
            </a:r>
            <a:r>
              <a:rPr lang="en-GB" dirty="0"/>
              <a:t> to 6</a:t>
            </a:r>
            <a:r>
              <a:rPr dirty="0"/>
              <a:t>: Attention &amp; Transformers. Lab: Implement attention &amp; small transformer.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Week </a:t>
            </a:r>
            <a:r>
              <a:rPr lang="en-GB" dirty="0"/>
              <a:t>7 to </a:t>
            </a:r>
            <a:r>
              <a:rPr dirty="0"/>
              <a:t>8: Generative models (VAEs, GANs). Lab: Train VAE &amp; simple GAN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Weeks 9</a:t>
            </a:r>
            <a:r>
              <a:rPr lang="en-GB" dirty="0"/>
              <a:t> to </a:t>
            </a:r>
            <a:r>
              <a:rPr dirty="0"/>
              <a:t>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Week </a:t>
            </a:r>
            <a:r>
              <a:rPr lang="en-GB" dirty="0"/>
              <a:t>9: Large language models, OpenAI API calls, Agentic systems, Labs </a:t>
            </a:r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Week </a:t>
            </a:r>
            <a:r>
              <a:rPr dirty="0"/>
              <a:t>10: Robustness, safety &amp; security (adversarial attacks, fairness). Lab: </a:t>
            </a:r>
            <a:r>
              <a:rPr lang="en-GB" dirty="0"/>
              <a:t>adversarial attacks</a:t>
            </a:r>
            <a:r>
              <a:rPr dirty="0"/>
              <a:t>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Week 11</a:t>
            </a:r>
            <a:r>
              <a:rPr lang="en-GB" dirty="0"/>
              <a:t> to 12</a:t>
            </a:r>
            <a:r>
              <a:rPr dirty="0"/>
              <a:t>: </a:t>
            </a:r>
            <a:r>
              <a:rPr lang="en-GB" dirty="0"/>
              <a:t>Ethical models and explainable AI; case studies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Week 12: Student project presentations + synthesis.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Additional (if time permits</a:t>
            </a:r>
            <a:r>
              <a:rPr lang="en-GB"/>
              <a:t>): diffusion models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Assessment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Coursework 1</a:t>
            </a:r>
            <a:r>
              <a:rPr lang="en-GB" dirty="0"/>
              <a:t>: </a:t>
            </a:r>
            <a:r>
              <a:rPr dirty="0"/>
              <a:t>Labs &amp; Notebooks (30%): 4 labs as reproducible Git repos.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Coursework 2</a:t>
            </a:r>
            <a:r>
              <a:rPr lang="en-GB" dirty="0"/>
              <a:t>: </a:t>
            </a:r>
            <a:r>
              <a:rPr dirty="0"/>
              <a:t>Paper reproduction (30%): Reproduce a recent paper experiment + critique.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Individual mini-project + presentation (40%): Code, </a:t>
            </a:r>
            <a:r>
              <a:rPr lang="en-GB" dirty="0"/>
              <a:t>2</a:t>
            </a:r>
            <a:r>
              <a:rPr dirty="0"/>
              <a:t>000 word report, 10-min talk.</a:t>
            </a:r>
            <a:endParaRPr lang="en-GB" dirty="0"/>
          </a:p>
          <a:p>
            <a:pPr marL="0" indent="0">
              <a:buNone/>
              <a:defRPr sz="1800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830</Words>
  <Application>Microsoft Macintosh PowerPoint</Application>
  <PresentationFormat>On-screen Show (4:3)</PresentationFormat>
  <Paragraphs>132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Calibri</vt:lpstr>
      <vt:lpstr>Office Theme</vt:lpstr>
      <vt:lpstr>Deep Neural Networks &amp; Learning Systems</vt:lpstr>
      <vt:lpstr>Module summary</vt:lpstr>
      <vt:lpstr>Learning Outcomes</vt:lpstr>
      <vt:lpstr>Learning Outcomes</vt:lpstr>
      <vt:lpstr>Weekly Teaching Plan: Overview</vt:lpstr>
      <vt:lpstr>Weeks 1 to 4</vt:lpstr>
      <vt:lpstr>Weeks 5 to 8</vt:lpstr>
      <vt:lpstr>Weeks 9 to 12</vt:lpstr>
      <vt:lpstr>Assessment Strategy</vt:lpstr>
      <vt:lpstr>Example Assignments</vt:lpstr>
      <vt:lpstr>Marking Rubrics (Labs &amp; Projects)</vt:lpstr>
      <vt:lpstr>Teaching &amp; Learning Methods</vt:lpstr>
      <vt:lpstr>Environment &amp; Tools</vt:lpstr>
      <vt:lpstr>Research &amp; Industry Linkages</vt:lpstr>
      <vt:lpstr>Inclusivity, Ethics &amp; Assessment Fairness</vt:lpstr>
      <vt:lpstr>Quality Assurance &amp; Feedback</vt:lpstr>
      <vt:lpstr>Material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Soumya Banerjee</cp:lastModifiedBy>
  <cp:revision>23</cp:revision>
  <dcterms:created xsi:type="dcterms:W3CDTF">2013-01-27T09:14:16Z</dcterms:created>
  <dcterms:modified xsi:type="dcterms:W3CDTF">2025-10-23T12:39:56Z</dcterms:modified>
  <cp:category/>
</cp:coreProperties>
</file>