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50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53B42D7-C030-9247-8F4A-A2D2431BFD6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A090485-0617-CC4D-A9D3-8F425B9C7A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So… What’s Your Type?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Guessing an Agent’s Type from Observed Actions</a:t>
            </a:r>
          </a:p>
          <a:p>
            <a:endParaRPr lang="en-US" sz="2800" dirty="0"/>
          </a:p>
          <a:p>
            <a:r>
              <a:rPr lang="en-US" dirty="0" smtClean="0"/>
              <a:t>Neel Patel</a:t>
            </a:r>
          </a:p>
        </p:txBody>
      </p:sp>
    </p:spTree>
    <p:extLst>
      <p:ext uri="{BB962C8B-B14F-4D97-AF65-F5344CB8AC3E}">
        <p14:creationId xmlns:p14="http://schemas.microsoft.com/office/powerpoint/2010/main" val="159060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can I combine my observations with yours?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if we have different ideas of what each type of agent is, because we’ve been trained differently?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if Observer 1 and Observer 2 are observing different things? Disjoint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9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0838" lvl="1" indent="0" algn="ctr">
              <a:buNone/>
            </a:pPr>
            <a:r>
              <a:rPr lang="en-US" sz="2400" dirty="0"/>
              <a:t>Combining information from multiple observers increases the </a:t>
            </a:r>
            <a:r>
              <a:rPr lang="en-US" sz="2400" b="1" dirty="0"/>
              <a:t>accuracy</a:t>
            </a:r>
            <a:r>
              <a:rPr lang="en-US" sz="2400" dirty="0"/>
              <a:t> and </a:t>
            </a:r>
            <a:r>
              <a:rPr lang="en-US" sz="2400" b="1" dirty="0"/>
              <a:t>speed</a:t>
            </a:r>
            <a:r>
              <a:rPr lang="en-US" sz="2400" dirty="0"/>
              <a:t> of identification</a:t>
            </a:r>
          </a:p>
          <a:p>
            <a:pPr marL="350838" lvl="1" indent="0" algn="ctr">
              <a:buNone/>
            </a:pPr>
            <a:endParaRPr lang="en-US" sz="2400" dirty="0" smtClean="0"/>
          </a:p>
          <a:p>
            <a:pPr marL="350838" lvl="1" indent="0" algn="ctr">
              <a:buNone/>
            </a:pPr>
            <a:r>
              <a:rPr lang="en-US" sz="2400" dirty="0" smtClean="0"/>
              <a:t>Observers who receive </a:t>
            </a:r>
            <a:r>
              <a:rPr lang="en-US" sz="2400" b="1" dirty="0" smtClean="0"/>
              <a:t>disjoint information benefit more </a:t>
            </a:r>
            <a:r>
              <a:rPr lang="en-US" sz="2400" dirty="0" smtClean="0"/>
              <a:t>than observers who have some overlapping information</a:t>
            </a:r>
            <a:endParaRPr lang="en-US" sz="2400" dirty="0"/>
          </a:p>
          <a:p>
            <a:pPr marL="350838" lvl="1" indent="0" algn="ctr">
              <a:buNone/>
            </a:pPr>
            <a:endParaRPr lang="en-US" sz="2400" dirty="0"/>
          </a:p>
          <a:p>
            <a:pPr marL="350838" lvl="1" indent="0" algn="ctr">
              <a:buNone/>
            </a:pPr>
            <a:r>
              <a:rPr lang="en-US" sz="2400" dirty="0" smtClean="0"/>
              <a:t>Next steps - how many observers do we need for this to work?</a:t>
            </a:r>
          </a:p>
          <a:p>
            <a:pPr marL="350838" lvl="1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Next steps - </a:t>
            </a:r>
            <a:r>
              <a:rPr lang="en-US" dirty="0" smtClean="0"/>
              <a:t>what’s the best way to combine information? Voting, weight by likelihood,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8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tough of a grader is this new TF?</a:t>
            </a:r>
          </a:p>
          <a:p>
            <a:pPr marL="0" indent="0" algn="ctr">
              <a:buNone/>
            </a:pPr>
            <a:r>
              <a:rPr lang="en-US" dirty="0" smtClean="0"/>
              <a:t>Have any of my friends been in a class with her before?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If I can estimate someone’s type, how can it help me </a:t>
            </a:r>
            <a:r>
              <a:rPr lang="en-US" b="1" dirty="0" smtClean="0"/>
              <a:t>improve my own utility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989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806"/>
              </p:ext>
            </p:extLst>
          </p:nvPr>
        </p:nvGraphicFramePr>
        <p:xfrm>
          <a:off x="6728567" y="2784249"/>
          <a:ext cx="2105958" cy="224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993"/>
                <a:gridCol w="350993"/>
                <a:gridCol w="350993"/>
                <a:gridCol w="350993"/>
                <a:gridCol w="350993"/>
                <a:gridCol w="350993"/>
              </a:tblGrid>
              <a:tr h="373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grid environment where </a:t>
            </a:r>
            <a:r>
              <a:rPr lang="en-US" b="1" dirty="0" smtClean="0"/>
              <a:t>types = goal locations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88978"/>
              </p:ext>
            </p:extLst>
          </p:nvPr>
        </p:nvGraphicFramePr>
        <p:xfrm>
          <a:off x="3489972" y="2779087"/>
          <a:ext cx="2105958" cy="224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993"/>
                <a:gridCol w="350993"/>
                <a:gridCol w="350993"/>
                <a:gridCol w="350993"/>
                <a:gridCol w="350993"/>
                <a:gridCol w="350993"/>
              </a:tblGrid>
              <a:tr h="373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36910" y="4494125"/>
            <a:ext cx="515415" cy="5337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7" name="Oval 6"/>
          <p:cNvSpPr/>
          <p:nvPr/>
        </p:nvSpPr>
        <p:spPr>
          <a:xfrm>
            <a:off x="5216549" y="2710629"/>
            <a:ext cx="515415" cy="533734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50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88" y1="16639" x2="47188" y2="16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113" y="4985297"/>
            <a:ext cx="1516908" cy="1410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88" y1="16639" x2="47188" y2="16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7349" y="5022699"/>
            <a:ext cx="1516908" cy="1410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88" y1="16639" x2="47188" y2="16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2325" y="4954239"/>
            <a:ext cx="1516908" cy="1410250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72211"/>
              </p:ext>
            </p:extLst>
          </p:nvPr>
        </p:nvGraphicFramePr>
        <p:xfrm>
          <a:off x="662373" y="2710629"/>
          <a:ext cx="2105958" cy="224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993"/>
                <a:gridCol w="350993"/>
                <a:gridCol w="350993"/>
                <a:gridCol w="350993"/>
                <a:gridCol w="350993"/>
                <a:gridCol w="350993"/>
              </a:tblGrid>
              <a:tr h="373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533521" y="2637009"/>
            <a:ext cx="515415" cy="5337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5318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68" y="1881897"/>
            <a:ext cx="3996323" cy="5034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the playing agent sees: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16099"/>
              </p:ext>
            </p:extLst>
          </p:nvPr>
        </p:nvGraphicFramePr>
        <p:xfrm>
          <a:off x="662373" y="2710629"/>
          <a:ext cx="2105958" cy="224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993"/>
                <a:gridCol w="350993"/>
                <a:gridCol w="350993"/>
                <a:gridCol w="350993"/>
                <a:gridCol w="350993"/>
                <a:gridCol w="350993"/>
              </a:tblGrid>
              <a:tr h="373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533521" y="2637009"/>
            <a:ext cx="515415" cy="5337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50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88" y1="16639" x2="47188" y2="16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1423" y="3244363"/>
            <a:ext cx="1516908" cy="141025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975605" y="2831250"/>
            <a:ext cx="791529" cy="1567440"/>
          </a:xfrm>
          <a:custGeom>
            <a:avLst/>
            <a:gdLst>
              <a:gd name="connsiteX0" fmla="*/ 791529 w 791529"/>
              <a:gd name="connsiteY0" fmla="*/ 1530631 h 1567440"/>
              <a:gd name="connsiteX1" fmla="*/ 533822 w 791529"/>
              <a:gd name="connsiteY1" fmla="*/ 1549036 h 1567440"/>
              <a:gd name="connsiteX2" fmla="*/ 441784 w 791529"/>
              <a:gd name="connsiteY2" fmla="*/ 1567440 h 1567440"/>
              <a:gd name="connsiteX3" fmla="*/ 202485 w 791529"/>
              <a:gd name="connsiteY3" fmla="*/ 1549036 h 1567440"/>
              <a:gd name="connsiteX4" fmla="*/ 165669 w 791529"/>
              <a:gd name="connsiteY4" fmla="*/ 923281 h 1567440"/>
              <a:gd name="connsiteX5" fmla="*/ 147262 w 791529"/>
              <a:gd name="connsiteY5" fmla="*/ 21457 h 1567440"/>
              <a:gd name="connsiteX6" fmla="*/ 0 w 791529"/>
              <a:gd name="connsiteY6" fmla="*/ 21457 h 156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529" h="1567440">
                <a:moveTo>
                  <a:pt x="791529" y="1530631"/>
                </a:moveTo>
                <a:cubicBezTo>
                  <a:pt x="705627" y="1536766"/>
                  <a:pt x="619470" y="1540022"/>
                  <a:pt x="533822" y="1549036"/>
                </a:cubicBezTo>
                <a:cubicBezTo>
                  <a:pt x="502707" y="1552311"/>
                  <a:pt x="473071" y="1567440"/>
                  <a:pt x="441784" y="1567440"/>
                </a:cubicBezTo>
                <a:cubicBezTo>
                  <a:pt x="361782" y="1567440"/>
                  <a:pt x="282251" y="1555171"/>
                  <a:pt x="202485" y="1549036"/>
                </a:cubicBezTo>
                <a:cubicBezTo>
                  <a:pt x="124368" y="1314726"/>
                  <a:pt x="180072" y="1499324"/>
                  <a:pt x="165669" y="923281"/>
                </a:cubicBezTo>
                <a:cubicBezTo>
                  <a:pt x="158153" y="622704"/>
                  <a:pt x="201587" y="317179"/>
                  <a:pt x="147262" y="21457"/>
                </a:cubicBezTo>
                <a:cubicBezTo>
                  <a:pt x="138393" y="-26822"/>
                  <a:pt x="49087" y="21457"/>
                  <a:pt x="0" y="21457"/>
                </a:cubicBezTo>
              </a:path>
            </a:pathLst>
          </a:custGeom>
          <a:ln w="38100" cmpd="sng">
            <a:solidFill>
              <a:srgbClr val="008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46689" y="1918707"/>
            <a:ext cx="4339303" cy="503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What the observing agent sees:</a:t>
            </a:r>
            <a:endParaRPr lang="en-US" dirty="0" smtClean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04313"/>
              </p:ext>
            </p:extLst>
          </p:nvPr>
        </p:nvGraphicFramePr>
        <p:xfrm>
          <a:off x="5240974" y="2747439"/>
          <a:ext cx="2105958" cy="224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993"/>
                <a:gridCol w="350993"/>
                <a:gridCol w="350993"/>
                <a:gridCol w="350993"/>
                <a:gridCol w="350993"/>
                <a:gridCol w="350993"/>
              </a:tblGrid>
              <a:tr h="373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554206" y="2868060"/>
            <a:ext cx="791529" cy="1567440"/>
          </a:xfrm>
          <a:custGeom>
            <a:avLst/>
            <a:gdLst>
              <a:gd name="connsiteX0" fmla="*/ 791529 w 791529"/>
              <a:gd name="connsiteY0" fmla="*/ 1530631 h 1567440"/>
              <a:gd name="connsiteX1" fmla="*/ 533822 w 791529"/>
              <a:gd name="connsiteY1" fmla="*/ 1549036 h 1567440"/>
              <a:gd name="connsiteX2" fmla="*/ 441784 w 791529"/>
              <a:gd name="connsiteY2" fmla="*/ 1567440 h 1567440"/>
              <a:gd name="connsiteX3" fmla="*/ 202485 w 791529"/>
              <a:gd name="connsiteY3" fmla="*/ 1549036 h 1567440"/>
              <a:gd name="connsiteX4" fmla="*/ 165669 w 791529"/>
              <a:gd name="connsiteY4" fmla="*/ 923281 h 1567440"/>
              <a:gd name="connsiteX5" fmla="*/ 147262 w 791529"/>
              <a:gd name="connsiteY5" fmla="*/ 21457 h 1567440"/>
              <a:gd name="connsiteX6" fmla="*/ 0 w 791529"/>
              <a:gd name="connsiteY6" fmla="*/ 21457 h 156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529" h="1567440">
                <a:moveTo>
                  <a:pt x="791529" y="1530631"/>
                </a:moveTo>
                <a:cubicBezTo>
                  <a:pt x="705627" y="1536766"/>
                  <a:pt x="619470" y="1540022"/>
                  <a:pt x="533822" y="1549036"/>
                </a:cubicBezTo>
                <a:cubicBezTo>
                  <a:pt x="502707" y="1552311"/>
                  <a:pt x="473071" y="1567440"/>
                  <a:pt x="441784" y="1567440"/>
                </a:cubicBezTo>
                <a:cubicBezTo>
                  <a:pt x="361782" y="1567440"/>
                  <a:pt x="282251" y="1555171"/>
                  <a:pt x="202485" y="1549036"/>
                </a:cubicBezTo>
                <a:cubicBezTo>
                  <a:pt x="124368" y="1314726"/>
                  <a:pt x="180072" y="1499324"/>
                  <a:pt x="165669" y="923281"/>
                </a:cubicBezTo>
                <a:cubicBezTo>
                  <a:pt x="158153" y="622704"/>
                  <a:pt x="201587" y="317179"/>
                  <a:pt x="147262" y="21457"/>
                </a:cubicBezTo>
                <a:cubicBezTo>
                  <a:pt x="138393" y="-26822"/>
                  <a:pt x="49087" y="21457"/>
                  <a:pt x="0" y="21457"/>
                </a:cubicBezTo>
              </a:path>
            </a:pathLst>
          </a:custGeom>
          <a:ln w="38100" cmpd="sng">
            <a:solidFill>
              <a:srgbClr val="008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1068" y="5236691"/>
            <a:ext cx="3996323" cy="114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Given a goal, solve an MDP and move to it</a:t>
            </a:r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46689" y="5236691"/>
            <a:ext cx="3996323" cy="114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Given observations of movements, guess a goal</a:t>
            </a:r>
            <a:endParaRPr lang="en-US" dirty="0" smtClean="0"/>
          </a:p>
        </p:txBody>
      </p:sp>
      <p:sp>
        <p:nvSpPr>
          <p:cNvPr id="18" name="Oval 17"/>
          <p:cNvSpPr/>
          <p:nvPr/>
        </p:nvSpPr>
        <p:spPr>
          <a:xfrm>
            <a:off x="5146125" y="4589570"/>
            <a:ext cx="515415" cy="5337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6880656" y="2707577"/>
            <a:ext cx="515415" cy="533734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5038791" y="2707577"/>
            <a:ext cx="515415" cy="5337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62609" y="1882405"/>
            <a:ext cx="0" cy="4375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Details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46689" y="1918707"/>
            <a:ext cx="4339303" cy="503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What the observing agent sees:</a:t>
            </a:r>
            <a:endParaRPr lang="en-US" dirty="0" smtClean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54581"/>
              </p:ext>
            </p:extLst>
          </p:nvPr>
        </p:nvGraphicFramePr>
        <p:xfrm>
          <a:off x="5240974" y="2747439"/>
          <a:ext cx="2105958" cy="224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993"/>
                <a:gridCol w="350993"/>
                <a:gridCol w="350993"/>
                <a:gridCol w="350993"/>
                <a:gridCol w="350993"/>
                <a:gridCol w="350993"/>
              </a:tblGrid>
              <a:tr h="373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554206" y="2868060"/>
            <a:ext cx="791529" cy="1567440"/>
          </a:xfrm>
          <a:custGeom>
            <a:avLst/>
            <a:gdLst>
              <a:gd name="connsiteX0" fmla="*/ 791529 w 791529"/>
              <a:gd name="connsiteY0" fmla="*/ 1530631 h 1567440"/>
              <a:gd name="connsiteX1" fmla="*/ 533822 w 791529"/>
              <a:gd name="connsiteY1" fmla="*/ 1549036 h 1567440"/>
              <a:gd name="connsiteX2" fmla="*/ 441784 w 791529"/>
              <a:gd name="connsiteY2" fmla="*/ 1567440 h 1567440"/>
              <a:gd name="connsiteX3" fmla="*/ 202485 w 791529"/>
              <a:gd name="connsiteY3" fmla="*/ 1549036 h 1567440"/>
              <a:gd name="connsiteX4" fmla="*/ 165669 w 791529"/>
              <a:gd name="connsiteY4" fmla="*/ 923281 h 1567440"/>
              <a:gd name="connsiteX5" fmla="*/ 147262 w 791529"/>
              <a:gd name="connsiteY5" fmla="*/ 21457 h 1567440"/>
              <a:gd name="connsiteX6" fmla="*/ 0 w 791529"/>
              <a:gd name="connsiteY6" fmla="*/ 21457 h 156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529" h="1567440">
                <a:moveTo>
                  <a:pt x="791529" y="1530631"/>
                </a:moveTo>
                <a:cubicBezTo>
                  <a:pt x="705627" y="1536766"/>
                  <a:pt x="619470" y="1540022"/>
                  <a:pt x="533822" y="1549036"/>
                </a:cubicBezTo>
                <a:cubicBezTo>
                  <a:pt x="502707" y="1552311"/>
                  <a:pt x="473071" y="1567440"/>
                  <a:pt x="441784" y="1567440"/>
                </a:cubicBezTo>
                <a:cubicBezTo>
                  <a:pt x="361782" y="1567440"/>
                  <a:pt x="282251" y="1555171"/>
                  <a:pt x="202485" y="1549036"/>
                </a:cubicBezTo>
                <a:cubicBezTo>
                  <a:pt x="124368" y="1314726"/>
                  <a:pt x="180072" y="1499324"/>
                  <a:pt x="165669" y="923281"/>
                </a:cubicBezTo>
                <a:cubicBezTo>
                  <a:pt x="158153" y="622704"/>
                  <a:pt x="201587" y="317179"/>
                  <a:pt x="147262" y="21457"/>
                </a:cubicBezTo>
                <a:cubicBezTo>
                  <a:pt x="138393" y="-26822"/>
                  <a:pt x="49087" y="21457"/>
                  <a:pt x="0" y="21457"/>
                </a:cubicBezTo>
              </a:path>
            </a:pathLst>
          </a:custGeom>
          <a:ln w="38100" cmpd="sng">
            <a:solidFill>
              <a:srgbClr val="008000"/>
            </a:solidFill>
            <a:prstDash val="dash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8152" y="1847268"/>
            <a:ext cx="3996323" cy="125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For each possible goal, calculate the optimal policy (solve the MDP)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46125" y="4589570"/>
            <a:ext cx="515415" cy="5337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6880656" y="2707577"/>
            <a:ext cx="515415" cy="533734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5038791" y="2707577"/>
            <a:ext cx="515415" cy="5337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6" name="Line Callout 1 5"/>
          <p:cNvSpPr/>
          <p:nvPr/>
        </p:nvSpPr>
        <p:spPr>
          <a:xfrm>
            <a:off x="1288535" y="3103537"/>
            <a:ext cx="1840765" cy="1331963"/>
          </a:xfrm>
          <a:prstGeom prst="borderCallout1">
            <a:avLst>
              <a:gd name="adj1" fmla="val 16153"/>
              <a:gd name="adj2" fmla="val 108667"/>
              <a:gd name="adj3" fmla="val 67823"/>
              <a:gd name="adj4" fmla="val 221667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 = 8</a:t>
            </a:r>
            <a:r>
              <a:rPr lang="en-US" dirty="0" smtClean="0"/>
              <a:t> (optimal)</a:t>
            </a:r>
          </a:p>
          <a:p>
            <a:pPr algn="ctr"/>
            <a:r>
              <a:rPr lang="en-US" dirty="0" smtClean="0"/>
              <a:t>Down = -1</a:t>
            </a:r>
          </a:p>
          <a:p>
            <a:pPr algn="ctr"/>
            <a:r>
              <a:rPr lang="en-US" dirty="0" smtClean="0"/>
              <a:t>Left = -1</a:t>
            </a:r>
          </a:p>
          <a:p>
            <a:pPr algn="ctr"/>
            <a:r>
              <a:rPr lang="en-US" dirty="0" smtClean="0"/>
              <a:t>Right = -1</a:t>
            </a:r>
          </a:p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68152" y="4628490"/>
            <a:ext cx="3996323" cy="125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68152" y="4626819"/>
            <a:ext cx="3996323" cy="161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For each optimal policy, calculate the likelihood of the observed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Types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8152" y="1847268"/>
            <a:ext cx="8522743" cy="370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Fixed goals: Agent Type 1 on the upper left, Agent Type 2 on the right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68152" y="4628490"/>
            <a:ext cx="3996323" cy="125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3" name="Picture 2" descr="fixed_goals_10_10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33" y="2600389"/>
            <a:ext cx="4379159" cy="3284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66625" y="5700093"/>
            <a:ext cx="367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10x10 grid, fixed goals</a:t>
            </a:r>
          </a:p>
        </p:txBody>
      </p:sp>
    </p:spTree>
    <p:extLst>
      <p:ext uri="{BB962C8B-B14F-4D97-AF65-F5344CB8AC3E}">
        <p14:creationId xmlns:p14="http://schemas.microsoft.com/office/powerpoint/2010/main" val="59894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Types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8152" y="1847268"/>
            <a:ext cx="8522743" cy="370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Fixed goals: Agent Type 1 on the upper left, Agent Type 2 on the right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68152" y="4462845"/>
            <a:ext cx="3996323" cy="125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3" name="Picture 2" descr="fixed_goals_10_10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34" y="2642431"/>
            <a:ext cx="3657600" cy="2743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113" y="5349781"/>
            <a:ext cx="311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10x10 grid: fixed goals</a:t>
            </a:r>
          </a:p>
        </p:txBody>
      </p:sp>
      <p:pic>
        <p:nvPicPr>
          <p:cNvPr id="5" name="Picture 4" descr="fixed_goals_20_20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95" y="2642431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0703" y="5384853"/>
            <a:ext cx="309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0x20 grid: fixed goals</a:t>
            </a:r>
          </a:p>
        </p:txBody>
      </p:sp>
    </p:spTree>
    <p:extLst>
      <p:ext uri="{BB962C8B-B14F-4D97-AF65-F5344CB8AC3E}">
        <p14:creationId xmlns:p14="http://schemas.microsoft.com/office/powerpoint/2010/main" val="85482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xed_goals_20_20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94" y="2808076"/>
            <a:ext cx="2743200" cy="2057400"/>
          </a:xfrm>
          <a:prstGeom prst="rect">
            <a:avLst/>
          </a:prstGeom>
        </p:spPr>
      </p:pic>
      <p:pic>
        <p:nvPicPr>
          <p:cNvPr id="6" name="Picture 5" descr="fixed_goals_20_20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49" y="2808076"/>
            <a:ext cx="27432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Types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8152" y="1847268"/>
            <a:ext cx="8522743" cy="370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Fixed goals: Agent Type 1 on the upper left, Agent Type 2 on the right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68152" y="4628490"/>
            <a:ext cx="3996323" cy="125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5" name="Picture 4" descr="fixed_goals_20_20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0" y="2808076"/>
            <a:ext cx="27432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256" y="4913010"/>
            <a:ext cx="309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0x20 grid: 2 fixed goals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165" y="4913010"/>
            <a:ext cx="309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0x20 grid: 3 fixed goals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8410" y="4913010"/>
            <a:ext cx="309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0x20 grid: 4 fixed goals</a:t>
            </a:r>
          </a:p>
        </p:txBody>
      </p:sp>
    </p:spTree>
    <p:extLst>
      <p:ext uri="{BB962C8B-B14F-4D97-AF65-F5344CB8AC3E}">
        <p14:creationId xmlns:p14="http://schemas.microsoft.com/office/powerpoint/2010/main" val="233059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ype_probability_10_10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95" y="2624027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Types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8152" y="1847268"/>
            <a:ext cx="8522743" cy="96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Goals for each type can also be chosen uniformly at random from the grid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68152" y="4444440"/>
            <a:ext cx="3996323" cy="125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3" name="Picture 2" descr="fixed_goals_10_10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34" y="2624026"/>
            <a:ext cx="3657600" cy="2743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113" y="5331376"/>
            <a:ext cx="311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10x10 grid: fixed goals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0703" y="5366448"/>
            <a:ext cx="309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10x10 grid: random goals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1341" y="5719114"/>
            <a:ext cx="8522743" cy="641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How much can we decrease the distance between goals while maintaining performance? How ‘different’ do types have to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67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68</TotalTime>
  <Words>407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So… What’s Your Type?</vt:lpstr>
      <vt:lpstr>Motivation</vt:lpstr>
      <vt:lpstr>Experiment Details</vt:lpstr>
      <vt:lpstr>Experiment Details</vt:lpstr>
      <vt:lpstr>Experiment Details</vt:lpstr>
      <vt:lpstr>Determining Types</vt:lpstr>
      <vt:lpstr>Determining Types</vt:lpstr>
      <vt:lpstr>Determining Types</vt:lpstr>
      <vt:lpstr>Determining Types</vt:lpstr>
      <vt:lpstr>Multiple Observers</vt:lpstr>
      <vt:lpstr>Multiple Observers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 What’s Your Type?</dc:title>
  <dc:creator>Neel Patel</dc:creator>
  <cp:lastModifiedBy>Neel Patel</cp:lastModifiedBy>
  <cp:revision>21</cp:revision>
  <dcterms:created xsi:type="dcterms:W3CDTF">2015-04-28T15:31:24Z</dcterms:created>
  <dcterms:modified xsi:type="dcterms:W3CDTF">2015-04-28T16:40:18Z</dcterms:modified>
</cp:coreProperties>
</file>