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309" r:id="rId4"/>
    <p:sldId id="310" r:id="rId5"/>
    <p:sldId id="311" r:id="rId6"/>
    <p:sldId id="312" r:id="rId7"/>
    <p:sldId id="313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E3B"/>
    <a:srgbClr val="B6D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9" autoAdjust="0"/>
    <p:restoredTop sz="59326" autoAdjust="0"/>
  </p:normalViewPr>
  <p:slideViewPr>
    <p:cSldViewPr snapToGrid="0">
      <p:cViewPr>
        <p:scale>
          <a:sx n="60" d="100"/>
          <a:sy n="60" d="100"/>
        </p:scale>
        <p:origin x="-103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Hey! Welcome to </a:t>
            </a:r>
            <a:r>
              <a:rPr lang="en-US" baseline="0" dirty="0" err="1" smtClean="0"/>
              <a:t>Summalyze</a:t>
            </a:r>
            <a:r>
              <a:rPr lang="en-US" baseline="0" dirty="0" smtClean="0"/>
              <a:t>, the CS51 Final Project for James, </a:t>
            </a:r>
            <a:r>
              <a:rPr lang="en-US" baseline="0" dirty="0" err="1" smtClean="0"/>
              <a:t>Nithin</a:t>
            </a:r>
            <a:r>
              <a:rPr lang="en-US" baseline="0" dirty="0" smtClean="0"/>
              <a:t>, Neel, and Eddy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Summalyze</a:t>
            </a:r>
            <a:r>
              <a:rPr lang="en-US" dirty="0" smtClean="0"/>
              <a:t> is a way to naturally order search results to facilitate learning.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Summalyze</a:t>
            </a:r>
            <a:r>
              <a:rPr lang="en-US" dirty="0" smtClean="0"/>
              <a:t>, when you search for a topic, we return</a:t>
            </a:r>
            <a:r>
              <a:rPr lang="en-US" baseline="0" dirty="0" smtClean="0"/>
              <a:t> everything you need to learn about that topic – in order of complexity, and also in the natural order of what you need to learn about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major algorithm we used was </a:t>
            </a:r>
            <a:r>
              <a:rPr lang="en-US" dirty="0" err="1" smtClean="0"/>
              <a:t>tf-idf</a:t>
            </a:r>
            <a:r>
              <a:rPr lang="en-US" dirty="0" smtClean="0"/>
              <a:t> scores,</a:t>
            </a:r>
            <a:r>
              <a:rPr lang="en-US" baseline="0" dirty="0" smtClean="0"/>
              <a:t> which we used to calculate keywords in an article.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based on the number of times a term appears in this article as well as across a corpus of articles.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 created an</a:t>
            </a:r>
            <a:r>
              <a:rPr lang="en-US" baseline="0" dirty="0" smtClean="0"/>
              <a:t> algorithm to measure the complexity of an article.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program compared the frequency distribution of keywords in a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 article to the distribution in any given article, using the similarity in distributions to measure depth/complexity.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orderability</a:t>
            </a:r>
            <a:r>
              <a:rPr lang="en-US" baseline="0" dirty="0" smtClean="0"/>
              <a:t> algorithm was based on how well a given article represented the natural ordering of keywords. We used this to measure how much of a ‘prerequisite’ a given article 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we used the </a:t>
            </a:r>
            <a:r>
              <a:rPr lang="en-US" dirty="0" err="1" smtClean="0"/>
              <a:t>summarability</a:t>
            </a:r>
            <a:r>
              <a:rPr lang="en-US" dirty="0" smtClean="0"/>
              <a:t> score to sort our</a:t>
            </a:r>
            <a:r>
              <a:rPr lang="en-US" baseline="0" dirty="0" smtClean="0"/>
              <a:t> overall list of URLs, and </a:t>
            </a:r>
            <a:r>
              <a:rPr lang="en-US" baseline="0" dirty="0" err="1" smtClean="0"/>
              <a:t>orderability</a:t>
            </a:r>
            <a:r>
              <a:rPr lang="en-US" baseline="0" dirty="0" smtClean="0"/>
              <a:t> to make refinements.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25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Summalyze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938697"/>
          </a:xfrm>
        </p:spPr>
        <p:txBody>
          <a:bodyPr>
            <a:normAutofit/>
          </a:bodyPr>
          <a:lstStyle/>
          <a:p>
            <a:r>
              <a:rPr lang="en-US" dirty="0" smtClean="0"/>
              <a:t>James </a:t>
            </a:r>
            <a:r>
              <a:rPr lang="en-US" dirty="0" err="1" smtClean="0"/>
              <a:t>ruben</a:t>
            </a:r>
            <a:endParaRPr lang="en-US" dirty="0" smtClean="0"/>
          </a:p>
          <a:p>
            <a:r>
              <a:rPr lang="en-US" dirty="0" err="1" smtClean="0"/>
              <a:t>Nithin</a:t>
            </a:r>
            <a:r>
              <a:rPr lang="en-US" dirty="0" smtClean="0"/>
              <a:t> </a:t>
            </a:r>
            <a:r>
              <a:rPr lang="en-US" dirty="0" err="1" smtClean="0"/>
              <a:t>tumma</a:t>
            </a:r>
            <a:endParaRPr lang="en-US" dirty="0" smtClean="0"/>
          </a:p>
          <a:p>
            <a:r>
              <a:rPr lang="en-US" dirty="0" smtClean="0"/>
              <a:t>Neel </a:t>
            </a:r>
            <a:r>
              <a:rPr lang="en-US" dirty="0" err="1" smtClean="0"/>
              <a:t>patel</a:t>
            </a:r>
            <a:endParaRPr lang="en-US" dirty="0" smtClean="0"/>
          </a:p>
          <a:p>
            <a:r>
              <a:rPr lang="en-US" dirty="0" smtClean="0"/>
              <a:t>Eddy </a:t>
            </a:r>
            <a:r>
              <a:rPr lang="en-US" dirty="0" err="1" smtClean="0"/>
              <a:t>Grafstein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smtClean="0"/>
              <a:t>What We Did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Grp="1"/>
          </p:cNvSpPr>
          <p:nvPr>
            <p:ph idx="1"/>
          </p:nvPr>
        </p:nvSpPr>
        <p:spPr>
          <a:xfrm>
            <a:off x="0" y="5551725"/>
            <a:ext cx="12191999" cy="130627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Summalyze</a:t>
            </a:r>
            <a:r>
              <a:rPr lang="en-US" sz="2800" dirty="0" smtClean="0"/>
              <a:t> returns knowledge, not just URLs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esults in order of complexity + natural prerequisite order</a:t>
            </a:r>
          </a:p>
        </p:txBody>
      </p:sp>
      <p:pic>
        <p:nvPicPr>
          <p:cNvPr id="3" name="Picture 2" descr="Screen Shot 2013-05-05 at 7.3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92" y="1619374"/>
            <a:ext cx="6727366" cy="3653333"/>
          </a:xfrm>
          <a:prstGeom prst="rect">
            <a:avLst/>
          </a:prstGeom>
          <a:ln w="571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27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29667" y="5392640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TF-IDF Score</a:t>
            </a:r>
            <a:endParaRPr lang="en-US" sz="2400" b="1" u="sng" dirty="0"/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High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scores indicates a</a:t>
            </a:r>
            <a:r>
              <a:rPr lang="en-US" sz="2400" b="1" dirty="0" smtClean="0"/>
              <a:t> keyword</a:t>
            </a:r>
            <a:endParaRPr lang="en-US" sz="2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4537239" y="3651934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IDF = inverse document frequency</a:t>
            </a:r>
            <a:endParaRPr lang="en-US" sz="2400" b="1" u="sng" dirty="0"/>
          </a:p>
          <a:p>
            <a:pPr algn="r"/>
            <a:endParaRPr lang="en-US" sz="2400" dirty="0"/>
          </a:p>
          <a:p>
            <a:pPr algn="r"/>
            <a:r>
              <a:rPr lang="en-US" sz="2000" dirty="0" smtClean="0"/>
              <a:t>Occurrence of term </a:t>
            </a:r>
            <a:r>
              <a:rPr lang="en-US" sz="2000" b="1" dirty="0" smtClean="0"/>
              <a:t>across all documents </a:t>
            </a:r>
            <a:r>
              <a:rPr lang="en-US" sz="2000" dirty="0" smtClean="0"/>
              <a:t>(corpus)</a:t>
            </a:r>
            <a:endParaRPr lang="en-US" sz="20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19531" y="1825325"/>
            <a:ext cx="7273761" cy="11944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u="sng" dirty="0" smtClean="0"/>
              <a:t>TF = term frequency</a:t>
            </a:r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The occurrence of a </a:t>
            </a:r>
            <a:r>
              <a:rPr lang="en-US" sz="2400" b="1" dirty="0" smtClean="0"/>
              <a:t>term in this document</a:t>
            </a:r>
            <a:endParaRPr lang="en-US" sz="2400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414210" y="5401487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782" y="3660781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074" y="1834172"/>
            <a:ext cx="4125593" cy="1194485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err="1" smtClean="0"/>
              <a:t>Tf-Idf</a:t>
            </a:r>
            <a:r>
              <a:rPr lang="en-US" sz="4800" dirty="0" smtClean="0"/>
              <a:t>: Determines Key Words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7" y="2142060"/>
            <a:ext cx="39370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1" y="3986919"/>
            <a:ext cx="34163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25" y="5861031"/>
            <a:ext cx="3556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err="1" smtClean="0"/>
              <a:t>Summarability</a:t>
            </a:r>
            <a:r>
              <a:rPr lang="en-US" sz="4800" dirty="0" smtClean="0"/>
              <a:t> Score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Grp="1"/>
          </p:cNvSpPr>
          <p:nvPr>
            <p:ph idx="1"/>
          </p:nvPr>
        </p:nvSpPr>
        <p:spPr>
          <a:xfrm>
            <a:off x="0" y="4381500"/>
            <a:ext cx="12191999" cy="2476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measure of complexity</a:t>
            </a:r>
          </a:p>
          <a:p>
            <a:r>
              <a:rPr lang="en-US" sz="2800" dirty="0" smtClean="0"/>
              <a:t>Compared frequency distribution of keywords in wiki </a:t>
            </a:r>
            <a:r>
              <a:rPr lang="en-US" sz="2800" dirty="0" err="1" smtClean="0"/>
              <a:t>vs</a:t>
            </a:r>
            <a:r>
              <a:rPr lang="en-US" sz="2800" dirty="0" smtClean="0"/>
              <a:t> article</a:t>
            </a:r>
          </a:p>
          <a:p>
            <a:r>
              <a:rPr lang="en-US" sz="2800" dirty="0" smtClean="0"/>
              <a:t>Similar distribution = similar to summary = low complexity</a:t>
            </a:r>
          </a:p>
          <a:p>
            <a:r>
              <a:rPr lang="en-US" sz="2800" dirty="0" smtClean="0"/>
              <a:t>Different distribution = more in depth on a topic = high complexity</a:t>
            </a:r>
            <a:endParaRPr lang="en-US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33" y="1727200"/>
            <a:ext cx="3132666" cy="18778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32" y="1714499"/>
            <a:ext cx="3135554" cy="1879600"/>
          </a:xfrm>
          <a:prstGeom prst="rect">
            <a:avLst/>
          </a:prstGeom>
        </p:spPr>
      </p:pic>
      <p:sp>
        <p:nvSpPr>
          <p:cNvPr id="22" name="Rectangle 1"/>
          <p:cNvSpPr txBox="1">
            <a:spLocks/>
          </p:cNvSpPr>
          <p:nvPr/>
        </p:nvSpPr>
        <p:spPr>
          <a:xfrm>
            <a:off x="4466167" y="2203757"/>
            <a:ext cx="2603499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/>
              <a:t>VS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541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err="1" smtClean="0"/>
              <a:t>Orderability</a:t>
            </a:r>
            <a:r>
              <a:rPr lang="en-US" sz="4800" dirty="0" smtClean="0"/>
              <a:t> Score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Grp="1"/>
          </p:cNvSpPr>
          <p:nvPr>
            <p:ph idx="1"/>
          </p:nvPr>
        </p:nvSpPr>
        <p:spPr>
          <a:xfrm>
            <a:off x="0" y="4381500"/>
            <a:ext cx="12191999" cy="2476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natural ordering based on occurrence in wiki article</a:t>
            </a:r>
          </a:p>
          <a:p>
            <a:r>
              <a:rPr lang="en-US" sz="2800" dirty="0" smtClean="0"/>
              <a:t>Sort frequency distribution by natural ordering, and found ‘balancing point’</a:t>
            </a:r>
          </a:p>
          <a:p>
            <a:r>
              <a:rPr lang="en-US" sz="2800" dirty="0" smtClean="0"/>
              <a:t>Skew towards early words = likely to be prerequisite article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4" y="1642532"/>
            <a:ext cx="4889503" cy="1992066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4889500" y="3640665"/>
            <a:ext cx="1333500" cy="508001"/>
          </a:xfrm>
          <a:prstGeom prst="triangl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252187"/>
            <a:ext cx="9404723" cy="1400530"/>
          </a:xfrm>
        </p:spPr>
        <p:txBody>
          <a:bodyPr/>
          <a:lstStyle/>
          <a:p>
            <a:r>
              <a:rPr lang="en-US" sz="4800" dirty="0" smtClean="0"/>
              <a:t>Final Score</a:t>
            </a:r>
            <a:endParaRPr lang="en-US" sz="4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56632"/>
            <a:ext cx="9344526" cy="40105"/>
          </a:xfrm>
          <a:prstGeom prst="line">
            <a:avLst/>
          </a:prstGeom>
          <a:ln w="5715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Grp="1"/>
          </p:cNvSpPr>
          <p:nvPr>
            <p:ph idx="1"/>
          </p:nvPr>
        </p:nvSpPr>
        <p:spPr>
          <a:xfrm>
            <a:off x="0" y="5270500"/>
            <a:ext cx="12191999" cy="15875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Uses </a:t>
            </a:r>
            <a:r>
              <a:rPr lang="en-US" sz="2800" dirty="0" err="1" smtClean="0"/>
              <a:t>summarability</a:t>
            </a:r>
            <a:r>
              <a:rPr lang="en-US" sz="2800" dirty="0" smtClean="0"/>
              <a:t> score to sort overall list</a:t>
            </a:r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orderability</a:t>
            </a:r>
            <a:r>
              <a:rPr lang="en-US" sz="2800" dirty="0" smtClean="0"/>
              <a:t> to refine sort within ‘buckets’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92500" y="1587500"/>
            <a:ext cx="1756834" cy="1121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URLs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96734" y="2713566"/>
            <a:ext cx="1756834" cy="1121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URLs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0967" y="3860799"/>
            <a:ext cx="1756834" cy="1121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URLs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53833" y="1629833"/>
            <a:ext cx="21167" cy="334433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 txBox="1">
            <a:spLocks/>
          </p:cNvSpPr>
          <p:nvPr/>
        </p:nvSpPr>
        <p:spPr>
          <a:xfrm>
            <a:off x="-127000" y="2459571"/>
            <a:ext cx="3132666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buNone/>
            </a:pPr>
            <a:r>
              <a:rPr lang="en-US" sz="2800" dirty="0" smtClean="0"/>
              <a:t>URLs overall sorted by </a:t>
            </a:r>
            <a:r>
              <a:rPr lang="en-US" sz="2800" dirty="0" err="1" smtClean="0"/>
              <a:t>summarability</a:t>
            </a:r>
            <a:endParaRPr lang="en-US" sz="28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03333" y="1634066"/>
            <a:ext cx="4233" cy="90593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528733" y="2781299"/>
            <a:ext cx="4233" cy="90593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32966" y="3928532"/>
            <a:ext cx="4233" cy="905934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 txBox="1">
            <a:spLocks/>
          </p:cNvSpPr>
          <p:nvPr/>
        </p:nvSpPr>
        <p:spPr>
          <a:xfrm>
            <a:off x="6460066" y="2421471"/>
            <a:ext cx="3132666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Each small segment sorted by </a:t>
            </a:r>
            <a:r>
              <a:rPr lang="en-US" sz="2800" dirty="0" err="1" smtClean="0"/>
              <a:t>orderability</a:t>
            </a:r>
            <a:endParaRPr lang="en-US" sz="2800" dirty="0" smtClean="0"/>
          </a:p>
        </p:txBody>
      </p:sp>
      <p:sp>
        <p:nvSpPr>
          <p:cNvPr id="15" name="Right Brace 14"/>
          <p:cNvSpPr/>
          <p:nvPr/>
        </p:nvSpPr>
        <p:spPr>
          <a:xfrm>
            <a:off x="5863167" y="1651000"/>
            <a:ext cx="423333" cy="3111500"/>
          </a:xfrm>
          <a:prstGeom prst="rightBrac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</TotalTime>
  <Words>401</Words>
  <Application>Microsoft Macintosh PowerPoint</Application>
  <PresentationFormat>Custom</PresentationFormat>
  <Paragraphs>54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Summalyze</vt:lpstr>
      <vt:lpstr>What We Did</vt:lpstr>
      <vt:lpstr>Tf-Idf: Determines Key Words</vt:lpstr>
      <vt:lpstr>Summarability Score</vt:lpstr>
      <vt:lpstr>Orderability Score</vt:lpstr>
      <vt:lpstr>Final Score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Summalyze</dc:title>
  <dc:subject/>
  <dc:creator/>
  <cp:keywords/>
  <dc:description/>
  <cp:lastModifiedBy>Neel Patel</cp:lastModifiedBy>
  <cp:revision>255</cp:revision>
  <cp:lastPrinted>2012-08-15T21:38:02Z</cp:lastPrinted>
  <dcterms:modified xsi:type="dcterms:W3CDTF">2013-05-06T00:35:42Z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