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57" r:id="rId3"/>
    <p:sldId id="309" r:id="rId4"/>
    <p:sldId id="310" r:id="rId5"/>
    <p:sldId id="311" r:id="rId6"/>
    <p:sldId id="290" r:id="rId7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AE3B"/>
    <a:srgbClr val="B6D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9" autoAdjust="0"/>
    <p:restoredTop sz="59326" autoAdjust="0"/>
  </p:normalViewPr>
  <p:slideViewPr>
    <p:cSldViewPr snapToGrid="0">
      <p:cViewPr>
        <p:scale>
          <a:sx n="60" d="100"/>
          <a:sy n="60" d="100"/>
        </p:scale>
        <p:origin x="-1032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5/5/13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5/5/13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</a:t>
            </a:r>
            <a:r>
              <a:rPr lang="en-US" baseline="0" dirty="0" smtClean="0"/>
              <a:t> customers browsing in stores to get flash deals </a:t>
            </a:r>
            <a:r>
              <a:rPr lang="en-US" baseline="0" smtClean="0"/>
              <a:t>for what they </a:t>
            </a:r>
            <a:r>
              <a:rPr lang="en-US" baseline="0" dirty="0" smtClean="0"/>
              <a:t>are looking at </a:t>
            </a:r>
          </a:p>
          <a:p>
            <a:r>
              <a:rPr lang="en-US" baseline="0" dirty="0" smtClean="0"/>
              <a:t>What do you do not how do you do 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Allows businesses to prevent walk out customers and engage users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Something about a landing page?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Plans of </a:t>
            </a:r>
            <a:r>
              <a:rPr lang="en-US" baseline="0" dirty="0" err="1" smtClean="0"/>
              <a:t>whatstores</a:t>
            </a:r>
            <a:r>
              <a:rPr lang="en-US" baseline="0" dirty="0" smtClean="0"/>
              <a:t> to hit in </a:t>
            </a:r>
            <a:r>
              <a:rPr lang="en-US" baseline="0" dirty="0" err="1" smtClean="0"/>
              <a:t>palo</a:t>
            </a:r>
            <a:r>
              <a:rPr lang="en-US" baseline="0" dirty="0" smtClean="0"/>
              <a:t> alto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Business plans. What it costs to get this customer—this is how </a:t>
            </a:r>
            <a:r>
              <a:rPr lang="en-US" baseline="0" dirty="0" err="1" smtClean="0"/>
              <a:t>wewill</a:t>
            </a:r>
            <a:r>
              <a:rPr lang="en-US" baseline="0" dirty="0" smtClean="0"/>
              <a:t> grow (small stores—eat costs for upgrading for </a:t>
            </a:r>
            <a:r>
              <a:rPr lang="en-US" baseline="0" dirty="0" err="1" smtClean="0"/>
              <a:t>wifi</a:t>
            </a:r>
            <a:r>
              <a:rPr lang="en-US" baseline="0" dirty="0" smtClean="0"/>
              <a:t> then target chains)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 we thought about that but this </a:t>
            </a:r>
            <a:r>
              <a:rPr lang="en-US" baseline="0" dirty="0" err="1" smtClean="0"/>
              <a:t>iis</a:t>
            </a:r>
            <a:r>
              <a:rPr lang="en-US" baseline="0" dirty="0" smtClean="0"/>
              <a:t> why we </a:t>
            </a:r>
            <a:r>
              <a:rPr lang="en-US" baseline="0" dirty="0" err="1" smtClean="0"/>
              <a:t>didn</a:t>
            </a:r>
            <a:r>
              <a:rPr lang="fr-FR" baseline="0" dirty="0" smtClean="0"/>
              <a:t>’</a:t>
            </a:r>
            <a:r>
              <a:rPr lang="en-US" baseline="0" dirty="0" smtClean="0"/>
              <a:t>t </a:t>
            </a:r>
            <a:r>
              <a:rPr lang="en-US" baseline="0" dirty="0" err="1" smtClean="0"/>
              <a:t>awant</a:t>
            </a:r>
            <a:r>
              <a:rPr lang="en-US" baseline="0" dirty="0" smtClean="0"/>
              <a:t> to start off with it”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Market could be anyone that shops at a retail store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Calculate the numbers at the 15% loss. Not even including repeat customers.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Wifi</a:t>
            </a:r>
            <a:r>
              <a:rPr lang="en-US" baseline="0" dirty="0" smtClean="0"/>
              <a:t> is main behavior change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Data monetization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Selling: start off with small, then </a:t>
            </a:r>
            <a:r>
              <a:rPr lang="en-US" baseline="0" dirty="0" err="1" smtClean="0"/>
              <a:t>colelct</a:t>
            </a:r>
            <a:r>
              <a:rPr lang="en-US" baseline="0" dirty="0" smtClean="0"/>
              <a:t> data and make case studies, find the decision makers, do a pilot, each step of the way state hurdle. By the time we get to retail people are already used to using </a:t>
            </a:r>
            <a:r>
              <a:rPr lang="en-US" baseline="0" dirty="0" err="1" smtClean="0"/>
              <a:t>itin</a:t>
            </a:r>
            <a:r>
              <a:rPr lang="en-US" baseline="0" dirty="0" smtClean="0"/>
              <a:t> the smaller stores. Show that you </a:t>
            </a:r>
            <a:r>
              <a:rPr lang="en-US" baseline="0" dirty="0" err="1" smtClean="0"/>
              <a:t>arethinking</a:t>
            </a:r>
            <a:r>
              <a:rPr lang="en-US" baseline="0" dirty="0" smtClean="0"/>
              <a:t> about different strategies for large chains: attack baby chains first so </a:t>
            </a:r>
            <a:r>
              <a:rPr lang="en-US" baseline="0" dirty="0" err="1" smtClean="0"/>
              <a:t>thatthey</a:t>
            </a:r>
            <a:r>
              <a:rPr lang="en-US" baseline="0" dirty="0" smtClean="0"/>
              <a:t> have same customers as initial circle.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Push back will come around </a:t>
            </a:r>
            <a:r>
              <a:rPr lang="en-US" baseline="0" dirty="0" err="1" smtClean="0"/>
              <a:t>wifi</a:t>
            </a:r>
            <a:r>
              <a:rPr lang="en-US" baseline="0" dirty="0" smtClean="0"/>
              <a:t>  and growth. The requirement of </a:t>
            </a:r>
            <a:r>
              <a:rPr lang="en-US" baseline="0" dirty="0" err="1" smtClean="0"/>
              <a:t>wifi</a:t>
            </a:r>
            <a:r>
              <a:rPr lang="en-US" baseline="0" dirty="0" smtClean="0"/>
              <a:t> is a </a:t>
            </a:r>
            <a:r>
              <a:rPr lang="en-US" baseline="0" dirty="0" err="1" smtClean="0"/>
              <a:t>hinderence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growth.showthat</a:t>
            </a:r>
            <a:r>
              <a:rPr lang="en-US" baseline="0" dirty="0" smtClean="0"/>
              <a:t> we are thinking about solving that problem.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</a:t>
            </a:r>
            <a:r>
              <a:rPr lang="en-US" dirty="0" err="1" smtClean="0"/>
              <a:t>Summalyze</a:t>
            </a:r>
            <a:r>
              <a:rPr lang="en-US" dirty="0" smtClean="0"/>
              <a:t>, when you search for a topic, we return</a:t>
            </a:r>
            <a:r>
              <a:rPr lang="en-US" baseline="0" dirty="0" smtClean="0"/>
              <a:t> everything you need to learn about that topic – in order of complexity, and also in the natural order of what you need to learn about first.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2.png"/><Relationship Id="rId22" Type="http://schemas.openxmlformats.org/officeDocument/2006/relationships/image" Target="../media/image3.png"/><Relationship Id="rId23" Type="http://schemas.openxmlformats.org/officeDocument/2006/relationships/image" Target="../media/image4.png"/><Relationship Id="rId24" Type="http://schemas.openxmlformats.org/officeDocument/2006/relationships/image" Target="../media/image5.png"/><Relationship Id="rId25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Summalyze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938697"/>
          </a:xfrm>
        </p:spPr>
        <p:txBody>
          <a:bodyPr>
            <a:normAutofit/>
          </a:bodyPr>
          <a:lstStyle/>
          <a:p>
            <a:r>
              <a:rPr lang="en-US" dirty="0" smtClean="0"/>
              <a:t>James </a:t>
            </a:r>
            <a:r>
              <a:rPr lang="en-US" dirty="0" err="1" smtClean="0"/>
              <a:t>ruben</a:t>
            </a:r>
            <a:endParaRPr lang="en-US" dirty="0" smtClean="0"/>
          </a:p>
          <a:p>
            <a:r>
              <a:rPr lang="en-US" dirty="0" err="1" smtClean="0"/>
              <a:t>Nithin</a:t>
            </a:r>
            <a:r>
              <a:rPr lang="en-US" dirty="0" smtClean="0"/>
              <a:t> </a:t>
            </a:r>
            <a:r>
              <a:rPr lang="en-US" dirty="0" err="1" smtClean="0"/>
              <a:t>tumma</a:t>
            </a:r>
            <a:endParaRPr lang="en-US" dirty="0" smtClean="0"/>
          </a:p>
          <a:p>
            <a:r>
              <a:rPr lang="en-US" dirty="0" smtClean="0"/>
              <a:t>Neel </a:t>
            </a:r>
            <a:r>
              <a:rPr lang="en-US" dirty="0" err="1" smtClean="0"/>
              <a:t>patel</a:t>
            </a:r>
            <a:endParaRPr lang="en-US" dirty="0" smtClean="0"/>
          </a:p>
          <a:p>
            <a:r>
              <a:rPr lang="en-US" dirty="0" smtClean="0"/>
              <a:t>Eddy </a:t>
            </a:r>
            <a:r>
              <a:rPr lang="en-US" dirty="0" err="1" smtClean="0"/>
              <a:t>Grafstein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46111" y="252187"/>
            <a:ext cx="9404723" cy="1400530"/>
          </a:xfrm>
        </p:spPr>
        <p:txBody>
          <a:bodyPr/>
          <a:lstStyle/>
          <a:p>
            <a:r>
              <a:rPr lang="en-US" sz="4800" dirty="0" smtClean="0"/>
              <a:t>What We Did</a:t>
            </a:r>
            <a:endParaRPr lang="en-US" sz="4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56632"/>
            <a:ext cx="9344526" cy="40105"/>
          </a:xfrm>
          <a:prstGeom prst="line">
            <a:avLst/>
          </a:prstGeom>
          <a:ln w="5715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"/>
          <p:cNvSpPr>
            <a:spLocks noGrp="1"/>
          </p:cNvSpPr>
          <p:nvPr>
            <p:ph idx="1"/>
          </p:nvPr>
        </p:nvSpPr>
        <p:spPr>
          <a:xfrm>
            <a:off x="0" y="5551725"/>
            <a:ext cx="12191999" cy="1306275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Summalyze</a:t>
            </a:r>
            <a:r>
              <a:rPr lang="en-US" sz="2800" dirty="0" smtClean="0"/>
              <a:t> returns knowledge, not just URLs</a:t>
            </a:r>
          </a:p>
          <a:p>
            <a:r>
              <a:rPr lang="en-US" sz="2800" dirty="0"/>
              <a:t>R</a:t>
            </a:r>
            <a:r>
              <a:rPr lang="en-US" sz="2800" dirty="0" smtClean="0"/>
              <a:t>esults in order of complexity + natural prerequisite order</a:t>
            </a:r>
          </a:p>
        </p:txBody>
      </p:sp>
      <p:pic>
        <p:nvPicPr>
          <p:cNvPr id="3" name="Picture 2" descr="Screen Shot 2013-05-05 at 7.32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92" y="1619374"/>
            <a:ext cx="6727366" cy="3653333"/>
          </a:xfrm>
          <a:prstGeom prst="rect">
            <a:avLst/>
          </a:prstGeom>
          <a:ln w="57150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2747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529667" y="5392640"/>
            <a:ext cx="7273761" cy="119448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u="sng" dirty="0" smtClean="0"/>
              <a:t>TF-IDF Score</a:t>
            </a:r>
            <a:endParaRPr lang="en-US" sz="2400" b="1" u="sng" dirty="0"/>
          </a:p>
          <a:p>
            <a:pPr algn="r"/>
            <a:endParaRPr lang="en-US" sz="2400" dirty="0"/>
          </a:p>
          <a:p>
            <a:pPr algn="r"/>
            <a:r>
              <a:rPr lang="en-US" sz="2400" dirty="0" smtClean="0"/>
              <a:t>High </a:t>
            </a:r>
            <a:r>
              <a:rPr lang="en-US" sz="2400" dirty="0" err="1" smtClean="0"/>
              <a:t>tf-idf</a:t>
            </a:r>
            <a:r>
              <a:rPr lang="en-US" sz="2400" dirty="0" smtClean="0"/>
              <a:t> scores indicates a</a:t>
            </a:r>
            <a:r>
              <a:rPr lang="en-US" sz="2400" b="1" dirty="0" smtClean="0"/>
              <a:t> keyword</a:t>
            </a:r>
            <a:endParaRPr lang="en-US" sz="2400" b="1" u="sng" dirty="0"/>
          </a:p>
        </p:txBody>
      </p:sp>
      <p:sp>
        <p:nvSpPr>
          <p:cNvPr id="14" name="Rectangle 13"/>
          <p:cNvSpPr/>
          <p:nvPr/>
        </p:nvSpPr>
        <p:spPr>
          <a:xfrm>
            <a:off x="4537239" y="3651934"/>
            <a:ext cx="7273761" cy="119448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u="sng" dirty="0" smtClean="0"/>
              <a:t>IDF = inverse document frequency</a:t>
            </a:r>
            <a:endParaRPr lang="en-US" sz="2400" b="1" u="sng" dirty="0"/>
          </a:p>
          <a:p>
            <a:pPr algn="r"/>
            <a:endParaRPr lang="en-US" sz="2400" dirty="0"/>
          </a:p>
          <a:p>
            <a:pPr algn="r"/>
            <a:r>
              <a:rPr lang="en-US" sz="2000" dirty="0" smtClean="0"/>
              <a:t>Occurrence of term </a:t>
            </a:r>
            <a:r>
              <a:rPr lang="en-US" sz="2000" b="1" dirty="0" smtClean="0"/>
              <a:t>across all documents </a:t>
            </a:r>
            <a:r>
              <a:rPr lang="en-US" sz="2000" dirty="0" smtClean="0"/>
              <a:t>(corpus)</a:t>
            </a:r>
            <a:endParaRPr lang="en-US" sz="2000" b="1" u="sng" dirty="0"/>
          </a:p>
        </p:txBody>
      </p:sp>
      <p:sp>
        <p:nvSpPr>
          <p:cNvPr id="15" name="Rectangle 14"/>
          <p:cNvSpPr/>
          <p:nvPr/>
        </p:nvSpPr>
        <p:spPr>
          <a:xfrm>
            <a:off x="4519531" y="1825325"/>
            <a:ext cx="7273761" cy="119448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u="sng" dirty="0" smtClean="0"/>
              <a:t>TF = term frequency</a:t>
            </a:r>
          </a:p>
          <a:p>
            <a:pPr algn="r"/>
            <a:endParaRPr lang="en-US" sz="2400" dirty="0" smtClean="0"/>
          </a:p>
          <a:p>
            <a:pPr algn="r"/>
            <a:r>
              <a:rPr lang="en-US" sz="2400" dirty="0" smtClean="0"/>
              <a:t>The occurrence of a </a:t>
            </a:r>
            <a:r>
              <a:rPr lang="en-US" sz="2400" b="1" dirty="0" smtClean="0"/>
              <a:t>term in this document</a:t>
            </a:r>
            <a:endParaRPr lang="en-US" sz="2400" b="1" u="sng" dirty="0"/>
          </a:p>
        </p:txBody>
      </p:sp>
      <p:sp>
        <p:nvSpPr>
          <p:cNvPr id="12" name="Rectangle 11"/>
          <p:cNvSpPr/>
          <p:nvPr/>
        </p:nvSpPr>
        <p:spPr>
          <a:xfrm>
            <a:off x="414210" y="5401487"/>
            <a:ext cx="4125593" cy="1194485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1782" y="3660781"/>
            <a:ext cx="4125593" cy="1194485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4074" y="1834172"/>
            <a:ext cx="4125593" cy="1194485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46111" y="252187"/>
            <a:ext cx="9404723" cy="1400530"/>
          </a:xfrm>
        </p:spPr>
        <p:txBody>
          <a:bodyPr/>
          <a:lstStyle/>
          <a:p>
            <a:r>
              <a:rPr lang="en-US" sz="4800" dirty="0" err="1" smtClean="0"/>
              <a:t>Tf-Idf</a:t>
            </a:r>
            <a:r>
              <a:rPr lang="en-US" sz="4800" dirty="0" smtClean="0"/>
              <a:t>: Determines Key Words</a:t>
            </a:r>
            <a:endParaRPr lang="en-US" sz="4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56632"/>
            <a:ext cx="9344526" cy="40105"/>
          </a:xfrm>
          <a:prstGeom prst="line">
            <a:avLst/>
          </a:prstGeom>
          <a:ln w="5715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7" y="2142060"/>
            <a:ext cx="39370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31" y="3986919"/>
            <a:ext cx="3416300" cy="596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225" y="5861031"/>
            <a:ext cx="35560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0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46111" y="252187"/>
            <a:ext cx="9404723" cy="1400530"/>
          </a:xfrm>
        </p:spPr>
        <p:txBody>
          <a:bodyPr/>
          <a:lstStyle/>
          <a:p>
            <a:r>
              <a:rPr lang="en-US" sz="4800" dirty="0" err="1" smtClean="0"/>
              <a:t>Summarability</a:t>
            </a:r>
            <a:r>
              <a:rPr lang="en-US" sz="4800" dirty="0" smtClean="0"/>
              <a:t> Score</a:t>
            </a:r>
            <a:endParaRPr lang="en-US" sz="4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56632"/>
            <a:ext cx="9344526" cy="40105"/>
          </a:xfrm>
          <a:prstGeom prst="line">
            <a:avLst/>
          </a:prstGeom>
          <a:ln w="5715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"/>
          <p:cNvSpPr>
            <a:spLocks noGrp="1"/>
          </p:cNvSpPr>
          <p:nvPr>
            <p:ph idx="1"/>
          </p:nvPr>
        </p:nvSpPr>
        <p:spPr>
          <a:xfrm>
            <a:off x="0" y="4070058"/>
            <a:ext cx="12191999" cy="278794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measure of complexity</a:t>
            </a:r>
          </a:p>
          <a:p>
            <a:r>
              <a:rPr lang="en-US" sz="2800" dirty="0" smtClean="0"/>
              <a:t>Compared frequency distribution of keywords in wiki </a:t>
            </a:r>
            <a:r>
              <a:rPr lang="en-US" sz="2800" dirty="0" err="1" smtClean="0"/>
              <a:t>vs</a:t>
            </a:r>
            <a:r>
              <a:rPr lang="en-US" sz="2800" dirty="0" smtClean="0"/>
              <a:t> article</a:t>
            </a:r>
          </a:p>
          <a:p>
            <a:r>
              <a:rPr lang="en-US" sz="2800" dirty="0" smtClean="0"/>
              <a:t>Similar distribution = similar to summary = low complexity</a:t>
            </a:r>
          </a:p>
          <a:p>
            <a:r>
              <a:rPr lang="en-US" sz="2800" dirty="0" smtClean="0"/>
              <a:t>Different distribution = more in depth on a topic = high complexity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15414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46111" y="252187"/>
            <a:ext cx="9404723" cy="1400530"/>
          </a:xfrm>
        </p:spPr>
        <p:txBody>
          <a:bodyPr/>
          <a:lstStyle/>
          <a:p>
            <a:r>
              <a:rPr lang="en-US" sz="4800" dirty="0" smtClean="0"/>
              <a:t>Amount Seeking + Other Help</a:t>
            </a:r>
            <a:endParaRPr lang="en-US" sz="4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56632"/>
            <a:ext cx="9344526" cy="40105"/>
          </a:xfrm>
          <a:prstGeom prst="line">
            <a:avLst/>
          </a:prstGeom>
          <a:ln w="5715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03071" cy="41954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We’re not capital intensive yet</a:t>
            </a:r>
          </a:p>
          <a:p>
            <a:r>
              <a:rPr lang="en-US" sz="2800" dirty="0" smtClean="0"/>
              <a:t>Looking for mentorship, feedback, retail connections</a:t>
            </a:r>
          </a:p>
          <a:p>
            <a:r>
              <a:rPr lang="en-US" sz="2800" dirty="0" smtClean="0"/>
              <a:t>Mainly, we just love the RDV team</a:t>
            </a:r>
          </a:p>
        </p:txBody>
      </p:sp>
    </p:spTree>
    <p:extLst>
      <p:ext uri="{BB962C8B-B14F-4D97-AF65-F5344CB8AC3E}">
        <p14:creationId xmlns:p14="http://schemas.microsoft.com/office/powerpoint/2010/main" val="1203148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4683</TotalTime>
  <Words>411</Words>
  <Application>Microsoft Macintosh PowerPoint</Application>
  <PresentationFormat>Custom</PresentationFormat>
  <Paragraphs>58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Ion</vt:lpstr>
      <vt:lpstr>Summalyze</vt:lpstr>
      <vt:lpstr>What We Did</vt:lpstr>
      <vt:lpstr>Tf-Idf: Determines Key Words</vt:lpstr>
      <vt:lpstr>Summarability Score</vt:lpstr>
      <vt:lpstr>Amount Seeking + Other Help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Summalyze</dc:title>
  <dc:subject/>
  <dc:creator/>
  <cp:keywords/>
  <dc:description/>
  <cp:lastModifiedBy>Neel Patel</cp:lastModifiedBy>
  <cp:revision>243</cp:revision>
  <cp:lastPrinted>2012-08-15T21:38:02Z</cp:lastPrinted>
  <dcterms:modified xsi:type="dcterms:W3CDTF">2013-05-05T23:47:42Z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