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Proxima Nova"/>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ProximaNova-regular.fntdata"/><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ProximaNova-italic.fntdata"/><Relationship Id="rId6" Type="http://schemas.openxmlformats.org/officeDocument/2006/relationships/notesMaster" Target="notesMasters/notesMaster1.xml"/><Relationship Id="rId18" Type="http://schemas.openxmlformats.org/officeDocument/2006/relationships/font" Target="fonts/ProximaNova-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742e3e7cd_1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42e3e7c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9f28dbdd8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9f28dbdd8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bab3a369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bab3a369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6095cb9f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6095cb9f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6095cb9f3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6095cb9f3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6095cb9f3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6095cb9f3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742e3e7cd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42e3e7cd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6095cb9f3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6095cb9f3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095cb9f3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095cb9f3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13b286fc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13b286fc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56" name="Google Shape;56;p14"/>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7" name="Google Shape;57;p14"/>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9"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61" name="Google Shape;61;p1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Google Shape;6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Google Shape;71;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Google Shape;7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Google Shape;78;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0" name="Shape 80"/>
        <p:cNvGrpSpPr/>
        <p:nvPr/>
      </p:nvGrpSpPr>
      <p:grpSpPr>
        <a:xfrm>
          <a:off x="0" y="0"/>
          <a:ext cx="0" cy="0"/>
          <a:chOff x="0" y="0"/>
          <a:chExt cx="0" cy="0"/>
        </a:xfrm>
      </p:grpSpPr>
      <p:sp>
        <p:nvSpPr>
          <p:cNvPr id="81" name="Google Shape;81;p20"/>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2" name="Google Shape;8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21"/>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86" name="Google Shape;86;p21"/>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 name="Google Shape;87;p2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89" name="Google Shape;8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22"/>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None/>
              <a:defRPr sz="2100"/>
            </a:lvl1pPr>
          </a:lstStyle>
          <a:p/>
        </p:txBody>
      </p:sp>
      <p:sp>
        <p:nvSpPr>
          <p:cNvPr id="92" name="Google Shape;9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3"/>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96" name="Google Shape;96;p23"/>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7" name="Google Shape;9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White cloud in front of dark blue star-filled sky" id="104" name="Google Shape;104;p25"/>
          <p:cNvPicPr preferRelativeResize="0"/>
          <p:nvPr/>
        </p:nvPicPr>
        <p:blipFill rotWithShape="1">
          <a:blip r:embed="rId3">
            <a:alphaModFix/>
          </a:blip>
          <a:srcRect b="17067" l="0" r="1719" t="0"/>
          <a:stretch/>
        </p:blipFill>
        <p:spPr>
          <a:xfrm>
            <a:off x="0" y="0"/>
            <a:ext cx="9144001" cy="5143500"/>
          </a:xfrm>
          <a:prstGeom prst="rect">
            <a:avLst/>
          </a:prstGeom>
          <a:noFill/>
          <a:ln>
            <a:noFill/>
          </a:ln>
        </p:spPr>
      </p:pic>
      <p:sp>
        <p:nvSpPr>
          <p:cNvPr id="105" name="Google Shape;105;p25"/>
          <p:cNvSpPr txBox="1"/>
          <p:nvPr>
            <p:ph type="ctrTitle"/>
          </p:nvPr>
        </p:nvSpPr>
        <p:spPr>
          <a:xfrm>
            <a:off x="246350" y="246675"/>
            <a:ext cx="8757900" cy="2459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200"/>
              <a:t>Impact of Music on Mood</a:t>
            </a:r>
            <a:endParaRPr sz="5200"/>
          </a:p>
        </p:txBody>
      </p:sp>
      <p:sp>
        <p:nvSpPr>
          <p:cNvPr id="106" name="Google Shape;106;p25"/>
          <p:cNvSpPr txBox="1"/>
          <p:nvPr>
            <p:ph idx="1" type="subTitle"/>
          </p:nvPr>
        </p:nvSpPr>
        <p:spPr>
          <a:xfrm>
            <a:off x="402500" y="3042250"/>
            <a:ext cx="8445600" cy="18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Name: Next Level Analytics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Team Members: Nicole Potyra, Mahalaxmi Kalappareddigari, Darlene Marchan, Neelu Nerella, Shreya Boyapati</a:t>
            </a:r>
            <a:endParaRPr/>
          </a:p>
        </p:txBody>
      </p:sp>
      <p:cxnSp>
        <p:nvCxnSpPr>
          <p:cNvPr id="107" name="Google Shape;107;p25"/>
          <p:cNvCxnSpPr/>
          <p:nvPr/>
        </p:nvCxnSpPr>
        <p:spPr>
          <a:xfrm>
            <a:off x="615150" y="2998025"/>
            <a:ext cx="5004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4"/>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700"/>
              <a:t>Thank You!</a:t>
            </a:r>
            <a:endParaRPr sz="5700"/>
          </a:p>
        </p:txBody>
      </p:sp>
      <p:sp>
        <p:nvSpPr>
          <p:cNvPr id="165" name="Google Shape;165;p34"/>
          <p:cNvSpPr txBox="1"/>
          <p:nvPr>
            <p:ph type="title"/>
          </p:nvPr>
        </p:nvSpPr>
        <p:spPr>
          <a:xfrm>
            <a:off x="333125" y="3278950"/>
            <a:ext cx="8123100" cy="77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6"/>
          <p:cNvSpPr txBox="1"/>
          <p:nvPr>
            <p:ph type="title"/>
          </p:nvPr>
        </p:nvSpPr>
        <p:spPr>
          <a:xfrm>
            <a:off x="111550" y="184850"/>
            <a:ext cx="8736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Problem </a:t>
            </a:r>
            <a:endParaRPr sz="3600"/>
          </a:p>
        </p:txBody>
      </p:sp>
      <p:sp>
        <p:nvSpPr>
          <p:cNvPr id="113" name="Google Shape;113;p26"/>
          <p:cNvSpPr txBox="1"/>
          <p:nvPr>
            <p:ph idx="1" type="body"/>
          </p:nvPr>
        </p:nvSpPr>
        <p:spPr>
          <a:xfrm>
            <a:off x="221625" y="1086175"/>
            <a:ext cx="8736600" cy="36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Our project focuses around how different music affects the mood of different people.</a:t>
            </a:r>
            <a:endParaRPr sz="2400"/>
          </a:p>
          <a:p>
            <a:pPr indent="0" lvl="0" marL="0" rtl="0" algn="l">
              <a:spcBef>
                <a:spcPts val="1600"/>
              </a:spcBef>
              <a:spcAft>
                <a:spcPts val="1600"/>
              </a:spcAft>
              <a:buNone/>
            </a:pPr>
            <a:r>
              <a:rPr lang="en" sz="2400"/>
              <a:t>We are aiming to find out which key </a:t>
            </a:r>
            <a:r>
              <a:rPr lang="en" sz="2400"/>
              <a:t>characteristics</a:t>
            </a:r>
            <a:r>
              <a:rPr lang="en" sz="2400"/>
              <a:t> can best determine </a:t>
            </a:r>
            <a:r>
              <a:rPr lang="en" sz="2400"/>
              <a:t>whether or not a listener will</a:t>
            </a:r>
            <a:r>
              <a:rPr lang="en" sz="2400"/>
              <a:t> </a:t>
            </a:r>
            <a:r>
              <a:rPr lang="en" sz="2400"/>
              <a:t>experience</a:t>
            </a:r>
            <a:r>
              <a:rPr lang="en" sz="2400"/>
              <a:t> a </a:t>
            </a:r>
            <a:r>
              <a:rPr lang="en" sz="2400"/>
              <a:t>positive</a:t>
            </a:r>
            <a:r>
              <a:rPr lang="en" sz="2400"/>
              <a:t> or </a:t>
            </a:r>
            <a:r>
              <a:rPr lang="en" sz="2400"/>
              <a:t>negative</a:t>
            </a:r>
            <a:r>
              <a:rPr lang="en" sz="2400"/>
              <a:t> mood in response to music.</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7"/>
          <p:cNvSpPr txBox="1"/>
          <p:nvPr>
            <p:ph type="title"/>
          </p:nvPr>
        </p:nvSpPr>
        <p:spPr>
          <a:xfrm>
            <a:off x="171600" y="304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Data</a:t>
            </a:r>
            <a:endParaRPr sz="3600"/>
          </a:p>
        </p:txBody>
      </p:sp>
      <p:pic>
        <p:nvPicPr>
          <p:cNvPr id="119" name="Google Shape;119;p27"/>
          <p:cNvPicPr preferRelativeResize="0"/>
          <p:nvPr/>
        </p:nvPicPr>
        <p:blipFill>
          <a:blip r:embed="rId3">
            <a:alphaModFix/>
          </a:blip>
          <a:stretch>
            <a:fillRect/>
          </a:stretch>
        </p:blipFill>
        <p:spPr>
          <a:xfrm>
            <a:off x="2119975" y="180575"/>
            <a:ext cx="6684227" cy="3061400"/>
          </a:xfrm>
          <a:prstGeom prst="rect">
            <a:avLst/>
          </a:prstGeom>
          <a:noFill/>
          <a:ln>
            <a:noFill/>
          </a:ln>
        </p:spPr>
      </p:pic>
      <p:sp>
        <p:nvSpPr>
          <p:cNvPr id="120" name="Google Shape;120;p27"/>
          <p:cNvSpPr txBox="1"/>
          <p:nvPr/>
        </p:nvSpPr>
        <p:spPr>
          <a:xfrm>
            <a:off x="335950" y="3453975"/>
            <a:ext cx="8520600" cy="1320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accent3"/>
              </a:buClr>
              <a:buSzPts val="1800"/>
              <a:buFont typeface="Proxima Nova"/>
              <a:buChar char="●"/>
            </a:pPr>
            <a:r>
              <a:rPr b="1" lang="en" sz="1800">
                <a:solidFill>
                  <a:schemeClr val="accent3"/>
                </a:solidFill>
                <a:latin typeface="Proxima Nova"/>
                <a:ea typeface="Proxima Nova"/>
                <a:cs typeface="Proxima Nova"/>
                <a:sym typeface="Proxima Nova"/>
              </a:rPr>
              <a:t>Dataset Features: </a:t>
            </a:r>
            <a:r>
              <a:rPr lang="en" sz="1800">
                <a:solidFill>
                  <a:schemeClr val="accent3"/>
                </a:solidFill>
                <a:latin typeface="Proxima Nova"/>
                <a:ea typeface="Proxima Nova"/>
                <a:cs typeface="Proxima Nova"/>
                <a:sym typeface="Proxima Nova"/>
              </a:rPr>
              <a:t>Name, Album, Artist, ID, Release Date, Popularity, Length, Danceability, Acousticness, Energy, Instrumentalness, Liveness, Valence, Loudness, Speechiness, Tempo, Key, Time Signature, and Mood</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8"/>
          <p:cNvSpPr txBox="1"/>
          <p:nvPr>
            <p:ph type="title"/>
          </p:nvPr>
        </p:nvSpPr>
        <p:spPr>
          <a:xfrm>
            <a:off x="171600" y="154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Solution</a:t>
            </a:r>
            <a:endParaRPr sz="3600"/>
          </a:p>
        </p:txBody>
      </p:sp>
      <p:sp>
        <p:nvSpPr>
          <p:cNvPr id="126" name="Google Shape;126;p28"/>
          <p:cNvSpPr txBox="1"/>
          <p:nvPr>
            <p:ph idx="1" type="body"/>
          </p:nvPr>
        </p:nvSpPr>
        <p:spPr>
          <a:xfrm>
            <a:off x="208800" y="916050"/>
            <a:ext cx="8639100" cy="3941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Sad music most popular with happy music as </a:t>
            </a:r>
            <a:r>
              <a:rPr lang="en" sz="1700"/>
              <a:t>second</a:t>
            </a:r>
            <a:endParaRPr sz="1700"/>
          </a:p>
          <a:p>
            <a:pPr indent="-336550" lvl="0" marL="457200" rtl="0" algn="l">
              <a:spcBef>
                <a:spcPts val="0"/>
              </a:spcBef>
              <a:spcAft>
                <a:spcPts val="0"/>
              </a:spcAft>
              <a:buSzPts val="1700"/>
              <a:buChar char="●"/>
            </a:pPr>
            <a:r>
              <a:rPr lang="en" sz="1700"/>
              <a:t>Happy music has a narrower range for tempo and time signature</a:t>
            </a:r>
            <a:endParaRPr sz="1700"/>
          </a:p>
          <a:p>
            <a:pPr indent="-336550" lvl="0" marL="457200" rtl="0" algn="l">
              <a:spcBef>
                <a:spcPts val="0"/>
              </a:spcBef>
              <a:spcAft>
                <a:spcPts val="0"/>
              </a:spcAft>
              <a:buSzPts val="1700"/>
              <a:buChar char="●"/>
            </a:pPr>
            <a:r>
              <a:rPr lang="en" sz="1700"/>
              <a:t>Music with extreme time signature (1 bpm or 5 bpm) more popular than songs in 2-4 bpm range</a:t>
            </a:r>
            <a:endParaRPr sz="1700"/>
          </a:p>
          <a:p>
            <a:pPr indent="-336550" lvl="0" marL="457200" rtl="0" algn="l">
              <a:spcBef>
                <a:spcPts val="0"/>
              </a:spcBef>
              <a:spcAft>
                <a:spcPts val="0"/>
              </a:spcAft>
              <a:buSzPts val="1700"/>
              <a:buChar char="●"/>
            </a:pPr>
            <a:r>
              <a:rPr lang="en" sz="1700"/>
              <a:t>Sad and calm music have slightly lower tempo than happy and energetic music</a:t>
            </a:r>
            <a:endParaRPr sz="1700"/>
          </a:p>
          <a:p>
            <a:pPr indent="-323850" lvl="1" marL="914400" rtl="0" algn="l">
              <a:spcBef>
                <a:spcPts val="0"/>
              </a:spcBef>
              <a:spcAft>
                <a:spcPts val="0"/>
              </a:spcAft>
              <a:buSzPts val="1500"/>
              <a:buChar char="○"/>
            </a:pPr>
            <a:r>
              <a:rPr lang="en" sz="1500"/>
              <a:t>115 bpm vs 125 bpm – not as much as you’d expect! </a:t>
            </a:r>
            <a:endParaRPr sz="1500"/>
          </a:p>
          <a:p>
            <a:pPr indent="-336550" lvl="0" marL="457200" rtl="0" algn="l">
              <a:spcBef>
                <a:spcPts val="0"/>
              </a:spcBef>
              <a:spcAft>
                <a:spcPts val="0"/>
              </a:spcAft>
              <a:buSzPts val="1700"/>
              <a:buChar char="●"/>
            </a:pPr>
            <a:r>
              <a:rPr lang="en" sz="1700"/>
              <a:t>Multiple influences on the mood of a song</a:t>
            </a:r>
            <a:endParaRPr sz="1700"/>
          </a:p>
          <a:p>
            <a:pPr indent="-323850" lvl="1" marL="914400" rtl="0" algn="l">
              <a:spcBef>
                <a:spcPts val="0"/>
              </a:spcBef>
              <a:spcAft>
                <a:spcPts val="0"/>
              </a:spcAft>
              <a:buSzPts val="1500"/>
              <a:buChar char="○"/>
            </a:pPr>
            <a:r>
              <a:rPr lang="en" sz="1500"/>
              <a:t>Tempo</a:t>
            </a:r>
            <a:endParaRPr sz="1500"/>
          </a:p>
          <a:p>
            <a:pPr indent="-323850" lvl="1" marL="914400" rtl="0" algn="l">
              <a:spcBef>
                <a:spcPts val="0"/>
              </a:spcBef>
              <a:spcAft>
                <a:spcPts val="0"/>
              </a:spcAft>
              <a:buSzPts val="1500"/>
              <a:buChar char="○"/>
            </a:pPr>
            <a:r>
              <a:rPr lang="en" sz="1500"/>
              <a:t>Key</a:t>
            </a:r>
            <a:endParaRPr sz="1500"/>
          </a:p>
          <a:p>
            <a:pPr indent="-323850" lvl="1" marL="914400" rtl="0" algn="l">
              <a:spcBef>
                <a:spcPts val="0"/>
              </a:spcBef>
              <a:spcAft>
                <a:spcPts val="0"/>
              </a:spcAft>
              <a:buSzPts val="1500"/>
              <a:buChar char="○"/>
            </a:pPr>
            <a:r>
              <a:rPr lang="en" sz="1500"/>
              <a:t>Popularity</a:t>
            </a:r>
            <a:endParaRPr sz="1500"/>
          </a:p>
          <a:p>
            <a:pPr indent="-323850" lvl="1" marL="914400" rtl="0" algn="l">
              <a:spcBef>
                <a:spcPts val="0"/>
              </a:spcBef>
              <a:spcAft>
                <a:spcPts val="0"/>
              </a:spcAft>
              <a:buSzPts val="1500"/>
              <a:buChar char="○"/>
            </a:pPr>
            <a:r>
              <a:rPr lang="en" sz="1500"/>
              <a:t>Time signature</a:t>
            </a:r>
            <a:endParaRPr sz="1500"/>
          </a:p>
          <a:p>
            <a:pPr indent="-336550" lvl="0" marL="457200" rtl="0" algn="l">
              <a:spcBef>
                <a:spcPts val="0"/>
              </a:spcBef>
              <a:spcAft>
                <a:spcPts val="0"/>
              </a:spcAft>
              <a:buSzPts val="1700"/>
              <a:buChar char="●"/>
            </a:pPr>
            <a:r>
              <a:rPr lang="en" sz="1700"/>
              <a:t>Combination of factors rather than one single factor that determines the mood of music</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9"/>
          <p:cNvSpPr txBox="1"/>
          <p:nvPr>
            <p:ph type="title"/>
          </p:nvPr>
        </p:nvSpPr>
        <p:spPr>
          <a:xfrm>
            <a:off x="131575" y="0"/>
            <a:ext cx="8520600" cy="80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What we did and how we did it</a:t>
            </a:r>
            <a:endParaRPr sz="3600"/>
          </a:p>
        </p:txBody>
      </p:sp>
      <p:sp>
        <p:nvSpPr>
          <p:cNvPr id="132" name="Google Shape;132;p29"/>
          <p:cNvSpPr txBox="1"/>
          <p:nvPr>
            <p:ph idx="1" type="body"/>
          </p:nvPr>
        </p:nvSpPr>
        <p:spPr>
          <a:xfrm>
            <a:off x="131575" y="864400"/>
            <a:ext cx="4440300" cy="39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What we did? </a:t>
            </a:r>
            <a:endParaRPr b="1"/>
          </a:p>
          <a:p>
            <a:pPr indent="0" lvl="0" marL="0" rtl="0" algn="l">
              <a:spcBef>
                <a:spcPts val="1600"/>
              </a:spcBef>
              <a:spcAft>
                <a:spcPts val="1600"/>
              </a:spcAft>
              <a:buNone/>
            </a:pPr>
            <a:r>
              <a:rPr lang="en"/>
              <a:t>As a group, we first considered our problem to see what factors in music contribute to how people perceive music positively or </a:t>
            </a:r>
            <a:r>
              <a:rPr lang="en"/>
              <a:t>negatively.</a:t>
            </a:r>
            <a:r>
              <a:rPr lang="en"/>
              <a:t> After, we considered how various musical features create different moods in music. We did this by finding a useful dataset with features that cause different moods. We found key trends of what musical features impact different </a:t>
            </a:r>
            <a:r>
              <a:rPr lang="en"/>
              <a:t>moods through EDA, visualizations, and creating ML models.</a:t>
            </a:r>
            <a:endParaRPr/>
          </a:p>
        </p:txBody>
      </p:sp>
      <p:sp>
        <p:nvSpPr>
          <p:cNvPr id="133" name="Google Shape;133;p29"/>
          <p:cNvSpPr txBox="1"/>
          <p:nvPr/>
        </p:nvSpPr>
        <p:spPr>
          <a:xfrm>
            <a:off x="4685300" y="914500"/>
            <a:ext cx="4172700" cy="39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Proxima Nova"/>
                <a:ea typeface="Proxima Nova"/>
                <a:cs typeface="Proxima Nova"/>
                <a:sym typeface="Proxima Nova"/>
              </a:rPr>
              <a:t>How we did it? </a:t>
            </a:r>
            <a:endParaRPr b="1"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First, we cleaned the data for any null values as well as columns that seemed rather subjective (e.x. “danceability”) in order to be able to form concrete conclusions from the data. We then performed statistical analysis for different quantitative variables within the data set. We began to see trends between mood and tempo/time signature and used EDA in </a:t>
            </a:r>
            <a:r>
              <a:rPr lang="en" sz="1800">
                <a:solidFill>
                  <a:schemeClr val="accent3"/>
                </a:solidFill>
                <a:latin typeface="Proxima Nova"/>
                <a:ea typeface="Proxima Nova"/>
                <a:cs typeface="Proxima Nova"/>
                <a:sym typeface="Proxima Nova"/>
              </a:rPr>
              <a:t>the</a:t>
            </a:r>
            <a:r>
              <a:rPr lang="en" sz="1800">
                <a:solidFill>
                  <a:schemeClr val="accent3"/>
                </a:solidFill>
                <a:latin typeface="Proxima Nova"/>
                <a:ea typeface="Proxima Nova"/>
                <a:cs typeface="Proxima Nova"/>
                <a:sym typeface="Proxima Nova"/>
              </a:rPr>
              <a:t> form of visualizations to explore this further.</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1900"/>
              <a:t>The first visualization we created is a barchart, plotting the popularity of different time signatures within different moods of music. Through this, we were able to see that happy and energetic music had a much narrower range of time signatures. This led us to the conclusion that time signature played a key role in an individual determining how a particular song made them feel.</a:t>
            </a:r>
            <a:endParaRPr sz="1900"/>
          </a:p>
        </p:txBody>
      </p:sp>
      <p:pic>
        <p:nvPicPr>
          <p:cNvPr id="139" name="Google Shape;139;p30"/>
          <p:cNvPicPr preferRelativeResize="0"/>
          <p:nvPr/>
        </p:nvPicPr>
        <p:blipFill>
          <a:blip r:embed="rId3">
            <a:alphaModFix/>
          </a:blip>
          <a:stretch>
            <a:fillRect/>
          </a:stretch>
        </p:blipFill>
        <p:spPr>
          <a:xfrm>
            <a:off x="0" y="1661000"/>
            <a:ext cx="4572001" cy="2642111"/>
          </a:xfrm>
          <a:prstGeom prst="rect">
            <a:avLst/>
          </a:prstGeom>
          <a:noFill/>
          <a:ln>
            <a:noFill/>
          </a:ln>
        </p:spPr>
      </p:pic>
      <p:sp>
        <p:nvSpPr>
          <p:cNvPr id="140" name="Google Shape;140;p30"/>
          <p:cNvSpPr txBox="1"/>
          <p:nvPr/>
        </p:nvSpPr>
        <p:spPr>
          <a:xfrm>
            <a:off x="192125" y="834575"/>
            <a:ext cx="4242900" cy="66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100">
                <a:solidFill>
                  <a:schemeClr val="accent3"/>
                </a:solidFill>
                <a:latin typeface="Proxima Nova"/>
                <a:ea typeface="Proxima Nova"/>
                <a:cs typeface="Proxima Nova"/>
                <a:sym typeface="Proxima Nova"/>
              </a:rPr>
              <a:t>Visualization 1</a:t>
            </a:r>
            <a:endParaRPr sz="2100">
              <a:solidFill>
                <a:schemeClr val="accent3"/>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31"/>
          <p:cNvPicPr preferRelativeResize="0"/>
          <p:nvPr/>
        </p:nvPicPr>
        <p:blipFill>
          <a:blip r:embed="rId3">
            <a:alphaModFix/>
          </a:blip>
          <a:stretch>
            <a:fillRect/>
          </a:stretch>
        </p:blipFill>
        <p:spPr>
          <a:xfrm>
            <a:off x="102050" y="1487550"/>
            <a:ext cx="4319999" cy="2786975"/>
          </a:xfrm>
          <a:prstGeom prst="rect">
            <a:avLst/>
          </a:prstGeom>
          <a:noFill/>
          <a:ln>
            <a:noFill/>
          </a:ln>
        </p:spPr>
      </p:pic>
      <p:sp>
        <p:nvSpPr>
          <p:cNvPr id="146" name="Google Shape;146;p31"/>
          <p:cNvSpPr txBox="1"/>
          <p:nvPr/>
        </p:nvSpPr>
        <p:spPr>
          <a:xfrm>
            <a:off x="0" y="724200"/>
            <a:ext cx="4422000" cy="68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100">
                <a:solidFill>
                  <a:schemeClr val="accent3"/>
                </a:solidFill>
                <a:latin typeface="Proxima Nova"/>
                <a:ea typeface="Proxima Nova"/>
                <a:cs typeface="Proxima Nova"/>
                <a:sym typeface="Proxima Nova"/>
              </a:rPr>
              <a:t>Visualization 2</a:t>
            </a:r>
            <a:endParaRPr sz="2100">
              <a:solidFill>
                <a:schemeClr val="accent3"/>
              </a:solidFill>
              <a:latin typeface="Proxima Nova"/>
              <a:ea typeface="Proxima Nova"/>
              <a:cs typeface="Proxima Nova"/>
              <a:sym typeface="Proxima Nova"/>
            </a:endParaRPr>
          </a:p>
        </p:txBody>
      </p:sp>
      <p:sp>
        <p:nvSpPr>
          <p:cNvPr id="147" name="Google Shape;147;p31"/>
          <p:cNvSpPr txBox="1"/>
          <p:nvPr/>
        </p:nvSpPr>
        <p:spPr>
          <a:xfrm>
            <a:off x="4745225" y="164100"/>
            <a:ext cx="4032900" cy="42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latin typeface="Proxima Nova"/>
                <a:ea typeface="Proxima Nova"/>
                <a:cs typeface="Proxima Nova"/>
                <a:sym typeface="Proxima Nova"/>
              </a:rPr>
              <a:t>The second visualization we created is a boxplot which plots the song tempo for different moods of music. With this graph, we noticed that happy music had the narrowest range of song tempos specifically in the first and third quartiles unlike the other moods. There are also noticeable outliers in happy and calm music </a:t>
            </a:r>
            <a:r>
              <a:rPr lang="en" sz="1700">
                <a:solidFill>
                  <a:schemeClr val="lt1"/>
                </a:solidFill>
                <a:latin typeface="Proxima Nova"/>
                <a:ea typeface="Proxima Nova"/>
                <a:cs typeface="Proxima Nova"/>
                <a:sym typeface="Proxima Nova"/>
              </a:rPr>
              <a:t>outside</a:t>
            </a:r>
            <a:r>
              <a:rPr lang="en" sz="1700">
                <a:solidFill>
                  <a:schemeClr val="lt1"/>
                </a:solidFill>
                <a:latin typeface="Proxima Nova"/>
                <a:ea typeface="Proxima Nova"/>
                <a:cs typeface="Proxima Nova"/>
                <a:sym typeface="Proxima Nova"/>
              </a:rPr>
              <a:t> the five number </a:t>
            </a:r>
            <a:r>
              <a:rPr lang="en" sz="1700">
                <a:solidFill>
                  <a:schemeClr val="lt1"/>
                </a:solidFill>
                <a:latin typeface="Proxima Nova"/>
                <a:ea typeface="Proxima Nova"/>
                <a:cs typeface="Proxima Nova"/>
                <a:sym typeface="Proxima Nova"/>
              </a:rPr>
              <a:t>summary</a:t>
            </a:r>
            <a:r>
              <a:rPr lang="en" sz="1700">
                <a:solidFill>
                  <a:schemeClr val="lt1"/>
                </a:solidFill>
                <a:latin typeface="Proxima Nova"/>
                <a:ea typeface="Proxima Nova"/>
                <a:cs typeface="Proxima Nova"/>
                <a:sym typeface="Proxima Nova"/>
              </a:rPr>
              <a:t> range. Most importantly, happy and energetic music had higher tempos compared to sad and calm music. This can explain why songs characterized with a quicker beat tend to be energetic/happy than slow beat associated with sad/calm music.</a:t>
            </a:r>
            <a:endParaRPr sz="1700">
              <a:solidFill>
                <a:schemeClr val="lt1"/>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2"/>
          <p:cNvSpPr txBox="1"/>
          <p:nvPr>
            <p:ph type="title"/>
          </p:nvPr>
        </p:nvSpPr>
        <p:spPr>
          <a:xfrm>
            <a:off x="131600" y="84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Evaluation</a:t>
            </a:r>
            <a:endParaRPr sz="3600"/>
          </a:p>
        </p:txBody>
      </p:sp>
      <p:sp>
        <p:nvSpPr>
          <p:cNvPr id="153" name="Google Shape;153;p32"/>
          <p:cNvSpPr txBox="1"/>
          <p:nvPr>
            <p:ph idx="1" type="body"/>
          </p:nvPr>
        </p:nvSpPr>
        <p:spPr>
          <a:xfrm>
            <a:off x="198750" y="815950"/>
            <a:ext cx="8759400" cy="40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t>solution worked because we were able to get </a:t>
            </a:r>
            <a:r>
              <a:rPr lang="en"/>
              <a:t>valuable</a:t>
            </a:r>
            <a:r>
              <a:rPr lang="en"/>
              <a:t> conclusions from this dataset and our </a:t>
            </a:r>
            <a:r>
              <a:rPr lang="en"/>
              <a:t>exploration</a:t>
            </a:r>
            <a:r>
              <a:rPr lang="en"/>
              <a:t> of the data. Our initial hypothesis was that the </a:t>
            </a:r>
            <a:r>
              <a:rPr lang="en"/>
              <a:t>characteristics</a:t>
            </a:r>
            <a:r>
              <a:rPr lang="en"/>
              <a:t> of a song, such as tempo and popularity, have an effect on the mood of the listeners, and we have determined that they in fact do. </a:t>
            </a:r>
            <a:endParaRPr/>
          </a:p>
          <a:p>
            <a:pPr indent="0" lvl="0" marL="0" rtl="0" algn="l">
              <a:spcBef>
                <a:spcPts val="1600"/>
              </a:spcBef>
              <a:spcAft>
                <a:spcPts val="1600"/>
              </a:spcAft>
              <a:buNone/>
            </a:pPr>
            <a:r>
              <a:rPr lang="en"/>
              <a:t>In order to improve our results, we could run more models and visualizations on every characteristic in the dataset to figure out what </a:t>
            </a:r>
            <a:r>
              <a:rPr lang="en"/>
              <a:t>specific</a:t>
            </a:r>
            <a:r>
              <a:rPr lang="en"/>
              <a:t> </a:t>
            </a:r>
            <a:r>
              <a:rPr lang="en"/>
              <a:t>characteristics</a:t>
            </a:r>
            <a:r>
              <a:rPr lang="en"/>
              <a:t> themselves have the most impact on the mood of the listeners. We also could try merging another dataset with the current one we worked with as well to remove bias and improve the accuracies of these tests and models. Including other datasets also gives us more characteristics to work with that weren’t included in our dataset, as we had more subjective characteristics.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3"/>
          <p:cNvSpPr txBox="1"/>
          <p:nvPr>
            <p:ph type="title"/>
          </p:nvPr>
        </p:nvSpPr>
        <p:spPr>
          <a:xfrm>
            <a:off x="191625" y="184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Main Project Takeaways 712</a:t>
            </a:r>
            <a:endParaRPr sz="3200"/>
          </a:p>
        </p:txBody>
      </p:sp>
      <p:sp>
        <p:nvSpPr>
          <p:cNvPr id="159" name="Google Shape;159;p33"/>
          <p:cNvSpPr txBox="1"/>
          <p:nvPr>
            <p:ph idx="1" type="body"/>
          </p:nvPr>
        </p:nvSpPr>
        <p:spPr>
          <a:xfrm>
            <a:off x="208800" y="902275"/>
            <a:ext cx="8726400" cy="404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S</a:t>
            </a:r>
            <a:r>
              <a:rPr lang="en" sz="1900"/>
              <a:t>ongs that evoke feelings of happiness are often caused to make people feel good about themselves and to emphasize such feelings of joy are generally played at faster tempos in comparison to sad or calm music.</a:t>
            </a:r>
            <a:endParaRPr sz="1900"/>
          </a:p>
          <a:p>
            <a:pPr indent="0" lvl="0" marL="0" rtl="0" algn="l">
              <a:spcBef>
                <a:spcPts val="1600"/>
              </a:spcBef>
              <a:spcAft>
                <a:spcPts val="0"/>
              </a:spcAft>
              <a:buNone/>
            </a:pPr>
            <a:r>
              <a:rPr lang="en" sz="1900"/>
              <a:t>Then there are happy and sad moods which seemed to be most </a:t>
            </a:r>
            <a:r>
              <a:rPr lang="en" sz="1900"/>
              <a:t>useful</a:t>
            </a:r>
            <a:r>
              <a:rPr lang="en" sz="1900"/>
              <a:t> as they are opposites and can </a:t>
            </a:r>
            <a:r>
              <a:rPr lang="en" sz="1900"/>
              <a:t>provide</a:t>
            </a:r>
            <a:r>
              <a:rPr lang="en" sz="1900"/>
              <a:t> greater insights into an individual’s mood of a song. </a:t>
            </a:r>
            <a:endParaRPr sz="1900"/>
          </a:p>
          <a:p>
            <a:pPr indent="0" lvl="0" marL="0" rtl="0" algn="l">
              <a:spcBef>
                <a:spcPts val="1600"/>
              </a:spcBef>
              <a:spcAft>
                <a:spcPts val="1600"/>
              </a:spcAft>
              <a:buNone/>
            </a:pPr>
            <a:r>
              <a:rPr lang="en" sz="1900"/>
              <a:t>After analyzing the various features that affect the moods that people feel about different music, our key takeaway was that varied time signature and tempo affected how a person perceived a song emotionally.</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