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5" roundtripDataSignature="AMtx7mivSAzGMgwaBdqav9j9VyboVTmy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41F74E-3806-48D0-B1DE-986C13286FAB}">
  <a:tblStyle styleId="{2D41F74E-3806-48D0-B1DE-986C13286FA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4d20a0910_0_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74d20a0910_0_2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4d20a0910_0_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74d20a0910_0_2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8ca184c55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8ca184c55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4d20a0910_0_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74d20a0910_0_3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4d20a0910_0_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74d20a0910_0_4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4d20a0910_0_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74d20a0910_0_5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d20a0910_0_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74d20a0910_0_6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8d59c2961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e8d59c2961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d20a0910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74d20a0910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4d20a0910_0_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74d20a0910_0_1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4d20a0910_0_7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74d20a0910_0_7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4d20a0910_0_8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74d20a0910_0_8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8e5f97b96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e8e5f97b96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8e5f97b96_0_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e8e5f97b96_0_1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8e5f97b96_0_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e8e5f97b96_0_2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7206226" y="113300"/>
            <a:ext cx="1685925" cy="485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1636661" y="1521009"/>
            <a:ext cx="5870676" cy="16713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3600" u="sng">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13"/>
          <p:cNvSpPr txBox="1"/>
          <p:nvPr>
            <p:ph idx="11" type="ftr"/>
          </p:nvPr>
        </p:nvSpPr>
        <p:spPr>
          <a:xfrm>
            <a:off x="3806080" y="6298851"/>
            <a:ext cx="1529079" cy="560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1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3806080" y="6298851"/>
            <a:ext cx="1529079" cy="560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5"/>
          <p:cNvSpPr txBox="1"/>
          <p:nvPr>
            <p:ph type="title"/>
          </p:nvPr>
        </p:nvSpPr>
        <p:spPr>
          <a:xfrm>
            <a:off x="7206226" y="113300"/>
            <a:ext cx="1685925" cy="485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5"/>
          <p:cNvSpPr txBox="1"/>
          <p:nvPr>
            <p:ph idx="11" type="ftr"/>
          </p:nvPr>
        </p:nvSpPr>
        <p:spPr>
          <a:xfrm>
            <a:off x="3806080" y="6298851"/>
            <a:ext cx="1529079" cy="560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16"/>
          <p:cNvSpPr txBox="1"/>
          <p:nvPr>
            <p:ph type="title"/>
          </p:nvPr>
        </p:nvSpPr>
        <p:spPr>
          <a:xfrm>
            <a:off x="7206226" y="113300"/>
            <a:ext cx="1685925" cy="485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1" type="ftr"/>
          </p:nvPr>
        </p:nvSpPr>
        <p:spPr>
          <a:xfrm>
            <a:off x="3806080" y="6298851"/>
            <a:ext cx="1529079" cy="560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17"/>
          <p:cNvSpPr txBox="1"/>
          <p:nvPr>
            <p:ph idx="11" type="ftr"/>
          </p:nvPr>
        </p:nvSpPr>
        <p:spPr>
          <a:xfrm>
            <a:off x="3806080" y="6298851"/>
            <a:ext cx="1529079" cy="560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0" y="6347774"/>
            <a:ext cx="9144000" cy="510540"/>
          </a:xfrm>
          <a:custGeom>
            <a:rect b="b" l="l" r="r" t="t"/>
            <a:pathLst>
              <a:path extrusionOk="0" h="510540" w="914400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2"/>
          <p:cNvSpPr/>
          <p:nvPr/>
        </p:nvSpPr>
        <p:spPr>
          <a:xfrm>
            <a:off x="0" y="6347774"/>
            <a:ext cx="9144000" cy="63500"/>
          </a:xfrm>
          <a:custGeom>
            <a:rect b="b" l="l" r="r" t="t"/>
            <a:pathLst>
              <a:path extrusionOk="0" h="63500" w="9144000">
                <a:moveTo>
                  <a:pt x="52777" y="0"/>
                </a:moveTo>
                <a:lnTo>
                  <a:pt x="9080271" y="0"/>
                </a:lnTo>
                <a:lnTo>
                  <a:pt x="9092777" y="1237"/>
                </a:lnTo>
                <a:lnTo>
                  <a:pt x="9133355" y="28405"/>
                </a:lnTo>
                <a:lnTo>
                  <a:pt x="9142837" y="51297"/>
                </a:lnTo>
                <a:lnTo>
                  <a:pt x="9143999" y="63044"/>
                </a:lnTo>
              </a:path>
              <a:path extrusionOk="0" h="63500" w="9144000">
                <a:moveTo>
                  <a:pt x="0" y="30052"/>
                </a:moveTo>
                <a:lnTo>
                  <a:pt x="7662" y="18687"/>
                </a:lnTo>
                <a:lnTo>
                  <a:pt x="27942" y="5013"/>
                </a:lnTo>
                <a:lnTo>
                  <a:pt x="52777" y="0"/>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2"/>
          <p:cNvSpPr/>
          <p:nvPr/>
        </p:nvSpPr>
        <p:spPr>
          <a:xfrm>
            <a:off x="6945800" y="256"/>
            <a:ext cx="2198370" cy="615315"/>
          </a:xfrm>
          <a:custGeom>
            <a:rect b="b" l="l" r="r" t="t"/>
            <a:pathLst>
              <a:path extrusionOk="0" h="615315" w="219837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2"/>
          <p:cNvSpPr/>
          <p:nvPr/>
        </p:nvSpPr>
        <p:spPr>
          <a:xfrm>
            <a:off x="6945800" y="256"/>
            <a:ext cx="2198370" cy="615315"/>
          </a:xfrm>
          <a:custGeom>
            <a:rect b="b" l="l" r="r" t="t"/>
            <a:pathLst>
              <a:path extrusionOk="0" h="615315" w="2198370">
                <a:moveTo>
                  <a:pt x="2130243" y="614718"/>
                </a:moveTo>
                <a:lnTo>
                  <a:pt x="76856" y="614718"/>
                </a:lnTo>
                <a:lnTo>
                  <a:pt x="61792" y="613227"/>
                </a:lnTo>
                <a:lnTo>
                  <a:pt x="22510" y="592207"/>
                </a:lnTo>
                <a:lnTo>
                  <a:pt x="1490" y="552926"/>
                </a:lnTo>
                <a:lnTo>
                  <a:pt x="0" y="537862"/>
                </a:lnTo>
                <a:lnTo>
                  <a:pt x="0" y="18"/>
                </a:lnTo>
                <a:lnTo>
                  <a:pt x="2198199" y="18"/>
                </a:lnTo>
              </a:path>
              <a:path extrusionOk="0" h="615315" w="2198370">
                <a:moveTo>
                  <a:pt x="2198199" y="572020"/>
                </a:moveTo>
                <a:lnTo>
                  <a:pt x="2184589" y="592207"/>
                </a:lnTo>
                <a:lnTo>
                  <a:pt x="2160159" y="608678"/>
                </a:lnTo>
                <a:lnTo>
                  <a:pt x="2130243" y="614718"/>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2"/>
          <p:cNvSpPr/>
          <p:nvPr/>
        </p:nvSpPr>
        <p:spPr>
          <a:xfrm>
            <a:off x="0" y="0"/>
            <a:ext cx="9144000" cy="365125"/>
          </a:xfrm>
          <a:custGeom>
            <a:rect b="b" l="l" r="r" t="t"/>
            <a:pathLst>
              <a:path extrusionOk="0" h="365125" w="914400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0" y="332432"/>
            <a:ext cx="9144000" cy="32384"/>
          </a:xfrm>
          <a:custGeom>
            <a:rect b="b" l="l" r="r" t="t"/>
            <a:pathLst>
              <a:path extrusionOk="0" h="32385" w="9144000">
                <a:moveTo>
                  <a:pt x="9107288" y="32342"/>
                </a:moveTo>
                <a:lnTo>
                  <a:pt x="43410" y="32342"/>
                </a:lnTo>
                <a:lnTo>
                  <a:pt x="34471" y="31457"/>
                </a:lnTo>
                <a:lnTo>
                  <a:pt x="1271" y="4185"/>
                </a:lnTo>
                <a:lnTo>
                  <a:pt x="0" y="0"/>
                </a:lnTo>
              </a:path>
              <a:path extrusionOk="0" h="32385" w="9144000">
                <a:moveTo>
                  <a:pt x="9143999" y="12369"/>
                </a:moveTo>
                <a:lnTo>
                  <a:pt x="9139540" y="18982"/>
                </a:lnTo>
                <a:lnTo>
                  <a:pt x="9125042" y="28757"/>
                </a:lnTo>
                <a:lnTo>
                  <a:pt x="9107288" y="32342"/>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txBox="1"/>
          <p:nvPr>
            <p:ph type="title"/>
          </p:nvPr>
        </p:nvSpPr>
        <p:spPr>
          <a:xfrm>
            <a:off x="7206226" y="113300"/>
            <a:ext cx="1685925" cy="4857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2"/>
          <p:cNvSpPr txBox="1"/>
          <p:nvPr>
            <p:ph idx="1" type="body"/>
          </p:nvPr>
        </p:nvSpPr>
        <p:spPr>
          <a:xfrm>
            <a:off x="1636661" y="1521009"/>
            <a:ext cx="5870676" cy="16713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3600" u="sng"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2"/>
          <p:cNvSpPr txBox="1"/>
          <p:nvPr>
            <p:ph idx="11" type="ftr"/>
          </p:nvPr>
        </p:nvSpPr>
        <p:spPr>
          <a:xfrm>
            <a:off x="3806080" y="6298851"/>
            <a:ext cx="1529079" cy="5600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doi.org/10.1186/s40537-018-0138-3" TargetMode="External"/><Relationship Id="rId4" Type="http://schemas.openxmlformats.org/officeDocument/2006/relationships/hyperlink" Target="https://doi.org/10.1186/s40537-023-00821-5" TargetMode="External"/><Relationship Id="rId5" Type="http://schemas.openxmlformats.org/officeDocument/2006/relationships/hyperlink" Target="https://doi.org/10.1007/s42979-021-00655-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hyperlink" Target="http://www.thebluediamondgallery.com/wooden-tile/t/thank-you.html" TargetMode="External"/><Relationship Id="rId5"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grpSp>
        <p:nvGrpSpPr>
          <p:cNvPr id="49" name="Google Shape;49;p1"/>
          <p:cNvGrpSpPr/>
          <p:nvPr/>
        </p:nvGrpSpPr>
        <p:grpSpPr>
          <a:xfrm>
            <a:off x="18" y="0"/>
            <a:ext cx="9144000" cy="1470014"/>
            <a:chOff x="18" y="0"/>
            <a:chExt cx="9144000" cy="1470014"/>
          </a:xfrm>
        </p:grpSpPr>
        <p:sp>
          <p:nvSpPr>
            <p:cNvPr id="50" name="Google Shape;50;p1"/>
            <p:cNvSpPr/>
            <p:nvPr/>
          </p:nvSpPr>
          <p:spPr>
            <a:xfrm>
              <a:off x="18" y="67299"/>
              <a:ext cx="9144000" cy="1402715"/>
            </a:xfrm>
            <a:custGeom>
              <a:rect b="b" l="l" r="r" t="t"/>
              <a:pathLst>
                <a:path extrusionOk="0" h="1402715" w="9144000">
                  <a:moveTo>
                    <a:pt x="9143981" y="0"/>
                  </a:moveTo>
                  <a:lnTo>
                    <a:pt x="0" y="0"/>
                  </a:lnTo>
                  <a:lnTo>
                    <a:pt x="0" y="1138964"/>
                  </a:lnTo>
                  <a:lnTo>
                    <a:pt x="72188" y="1139001"/>
                  </a:lnTo>
                  <a:lnTo>
                    <a:pt x="143617" y="1139109"/>
                  </a:lnTo>
                  <a:lnTo>
                    <a:pt x="214294" y="1139288"/>
                  </a:lnTo>
                  <a:lnTo>
                    <a:pt x="284228" y="1139537"/>
                  </a:lnTo>
                  <a:lnTo>
                    <a:pt x="353426" y="1139855"/>
                  </a:lnTo>
                  <a:lnTo>
                    <a:pt x="421897" y="1140241"/>
                  </a:lnTo>
                  <a:lnTo>
                    <a:pt x="489648" y="1140694"/>
                  </a:lnTo>
                  <a:lnTo>
                    <a:pt x="556689" y="1141212"/>
                  </a:lnTo>
                  <a:lnTo>
                    <a:pt x="623026" y="1141796"/>
                  </a:lnTo>
                  <a:lnTo>
                    <a:pt x="688669" y="1142444"/>
                  </a:lnTo>
                  <a:lnTo>
                    <a:pt x="753625" y="1143155"/>
                  </a:lnTo>
                  <a:lnTo>
                    <a:pt x="817903" y="1143927"/>
                  </a:lnTo>
                  <a:lnTo>
                    <a:pt x="881510" y="1144761"/>
                  </a:lnTo>
                  <a:lnTo>
                    <a:pt x="944455" y="1145655"/>
                  </a:lnTo>
                  <a:lnTo>
                    <a:pt x="1006746" y="1146608"/>
                  </a:lnTo>
                  <a:lnTo>
                    <a:pt x="1068390" y="1147618"/>
                  </a:lnTo>
                  <a:lnTo>
                    <a:pt x="1129397" y="1148686"/>
                  </a:lnTo>
                  <a:lnTo>
                    <a:pt x="1189774" y="1149810"/>
                  </a:lnTo>
                  <a:lnTo>
                    <a:pt x="1249529" y="1150989"/>
                  </a:lnTo>
                  <a:lnTo>
                    <a:pt x="1308670" y="1152222"/>
                  </a:lnTo>
                  <a:lnTo>
                    <a:pt x="1367207" y="1153508"/>
                  </a:lnTo>
                  <a:lnTo>
                    <a:pt x="1425146" y="1154847"/>
                  </a:lnTo>
                  <a:lnTo>
                    <a:pt x="1482495" y="1156236"/>
                  </a:lnTo>
                  <a:lnTo>
                    <a:pt x="1539264" y="1157675"/>
                  </a:lnTo>
                  <a:lnTo>
                    <a:pt x="1595460" y="1159164"/>
                  </a:lnTo>
                  <a:lnTo>
                    <a:pt x="1651091" y="1160701"/>
                  </a:lnTo>
                  <a:lnTo>
                    <a:pt x="1706165" y="1162284"/>
                  </a:lnTo>
                  <a:lnTo>
                    <a:pt x="1760691" y="1163914"/>
                  </a:lnTo>
                  <a:lnTo>
                    <a:pt x="1814676" y="1165590"/>
                  </a:lnTo>
                  <a:lnTo>
                    <a:pt x="1868130" y="1167309"/>
                  </a:lnTo>
                  <a:lnTo>
                    <a:pt x="1921059" y="1169071"/>
                  </a:lnTo>
                  <a:lnTo>
                    <a:pt x="1973471" y="1170876"/>
                  </a:lnTo>
                  <a:lnTo>
                    <a:pt x="2025376" y="1172722"/>
                  </a:lnTo>
                  <a:lnTo>
                    <a:pt x="2076782" y="1174608"/>
                  </a:lnTo>
                  <a:lnTo>
                    <a:pt x="2127695" y="1176533"/>
                  </a:lnTo>
                  <a:lnTo>
                    <a:pt x="2178125" y="1178497"/>
                  </a:lnTo>
                  <a:lnTo>
                    <a:pt x="2228080" y="1180498"/>
                  </a:lnTo>
                  <a:lnTo>
                    <a:pt x="2277568" y="1182535"/>
                  </a:lnTo>
                  <a:lnTo>
                    <a:pt x="2326596" y="1184607"/>
                  </a:lnTo>
                  <a:lnTo>
                    <a:pt x="2375173" y="1186713"/>
                  </a:lnTo>
                  <a:lnTo>
                    <a:pt x="2423307" y="1188853"/>
                  </a:lnTo>
                  <a:lnTo>
                    <a:pt x="2471007" y="1191025"/>
                  </a:lnTo>
                  <a:lnTo>
                    <a:pt x="2518280" y="1193229"/>
                  </a:lnTo>
                  <a:lnTo>
                    <a:pt x="2565134" y="1195462"/>
                  </a:lnTo>
                  <a:lnTo>
                    <a:pt x="2611578" y="1197725"/>
                  </a:lnTo>
                  <a:lnTo>
                    <a:pt x="2657620" y="1200016"/>
                  </a:lnTo>
                  <a:lnTo>
                    <a:pt x="2703268" y="1202335"/>
                  </a:lnTo>
                  <a:lnTo>
                    <a:pt x="2748530" y="1204680"/>
                  </a:lnTo>
                  <a:lnTo>
                    <a:pt x="2793413" y="1207050"/>
                  </a:lnTo>
                  <a:lnTo>
                    <a:pt x="2837927" y="1209445"/>
                  </a:lnTo>
                  <a:lnTo>
                    <a:pt x="2882080" y="1211863"/>
                  </a:lnTo>
                  <a:lnTo>
                    <a:pt x="2925879" y="1214304"/>
                  </a:lnTo>
                  <a:lnTo>
                    <a:pt x="2969332" y="1216765"/>
                  </a:lnTo>
                  <a:lnTo>
                    <a:pt x="3012448" y="1219248"/>
                  </a:lnTo>
                  <a:lnTo>
                    <a:pt x="3055236" y="1221749"/>
                  </a:lnTo>
                  <a:lnTo>
                    <a:pt x="3097702" y="1224269"/>
                  </a:lnTo>
                  <a:lnTo>
                    <a:pt x="3139855" y="1226807"/>
                  </a:lnTo>
                  <a:lnTo>
                    <a:pt x="3181703" y="1229361"/>
                  </a:lnTo>
                  <a:lnTo>
                    <a:pt x="3223255" y="1231930"/>
                  </a:lnTo>
                  <a:lnTo>
                    <a:pt x="3264519" y="1234514"/>
                  </a:lnTo>
                  <a:lnTo>
                    <a:pt x="3305502" y="1237111"/>
                  </a:lnTo>
                  <a:lnTo>
                    <a:pt x="3346213" y="1239721"/>
                  </a:lnTo>
                  <a:lnTo>
                    <a:pt x="3386659" y="1242342"/>
                  </a:lnTo>
                  <a:lnTo>
                    <a:pt x="3426850" y="1244974"/>
                  </a:lnTo>
                  <a:lnTo>
                    <a:pt x="3466793" y="1247615"/>
                  </a:lnTo>
                  <a:lnTo>
                    <a:pt x="3506496" y="1250264"/>
                  </a:lnTo>
                  <a:lnTo>
                    <a:pt x="3545968" y="1252922"/>
                  </a:lnTo>
                  <a:lnTo>
                    <a:pt x="3585216" y="1255585"/>
                  </a:lnTo>
                  <a:lnTo>
                    <a:pt x="3624249" y="1258255"/>
                  </a:lnTo>
                  <a:lnTo>
                    <a:pt x="3663074" y="1260929"/>
                  </a:lnTo>
                  <a:lnTo>
                    <a:pt x="3701701" y="1263606"/>
                  </a:lnTo>
                  <a:lnTo>
                    <a:pt x="3740136" y="1266286"/>
                  </a:lnTo>
                  <a:lnTo>
                    <a:pt x="3778389" y="1268968"/>
                  </a:lnTo>
                  <a:lnTo>
                    <a:pt x="3816466" y="1271650"/>
                  </a:lnTo>
                  <a:lnTo>
                    <a:pt x="3892130" y="1277012"/>
                  </a:lnTo>
                  <a:lnTo>
                    <a:pt x="3967193" y="1282364"/>
                  </a:lnTo>
                  <a:lnTo>
                    <a:pt x="4041720" y="1287699"/>
                  </a:lnTo>
                  <a:lnTo>
                    <a:pt x="4115775" y="1293009"/>
                  </a:lnTo>
                  <a:lnTo>
                    <a:pt x="4152646" y="1295652"/>
                  </a:lnTo>
                  <a:lnTo>
                    <a:pt x="4226116" y="1300909"/>
                  </a:lnTo>
                  <a:lnTo>
                    <a:pt x="4299277" y="1306120"/>
                  </a:lnTo>
                  <a:lnTo>
                    <a:pt x="4372194" y="1311279"/>
                  </a:lnTo>
                  <a:lnTo>
                    <a:pt x="4444933" y="1316376"/>
                  </a:lnTo>
                  <a:lnTo>
                    <a:pt x="4517557" y="1321405"/>
                  </a:lnTo>
                  <a:lnTo>
                    <a:pt x="4590133" y="1326356"/>
                  </a:lnTo>
                  <a:lnTo>
                    <a:pt x="4662726" y="1331223"/>
                  </a:lnTo>
                  <a:lnTo>
                    <a:pt x="4735399" y="1335997"/>
                  </a:lnTo>
                  <a:lnTo>
                    <a:pt x="4808219" y="1340670"/>
                  </a:lnTo>
                  <a:lnTo>
                    <a:pt x="4881250" y="1345235"/>
                  </a:lnTo>
                  <a:lnTo>
                    <a:pt x="4954558" y="1349683"/>
                  </a:lnTo>
                  <a:lnTo>
                    <a:pt x="5028206" y="1354007"/>
                  </a:lnTo>
                  <a:lnTo>
                    <a:pt x="5102261" y="1358199"/>
                  </a:lnTo>
                  <a:lnTo>
                    <a:pt x="5176788" y="1362250"/>
                  </a:lnTo>
                  <a:lnTo>
                    <a:pt x="5251850" y="1366153"/>
                  </a:lnTo>
                  <a:lnTo>
                    <a:pt x="5327515" y="1369900"/>
                  </a:lnTo>
                  <a:lnTo>
                    <a:pt x="5365592" y="1371712"/>
                  </a:lnTo>
                  <a:lnTo>
                    <a:pt x="5403845" y="1373483"/>
                  </a:lnTo>
                  <a:lnTo>
                    <a:pt x="5442280" y="1375210"/>
                  </a:lnTo>
                  <a:lnTo>
                    <a:pt x="5480907" y="1376893"/>
                  </a:lnTo>
                  <a:lnTo>
                    <a:pt x="5519732" y="1378532"/>
                  </a:lnTo>
                  <a:lnTo>
                    <a:pt x="5558765" y="1380124"/>
                  </a:lnTo>
                  <a:lnTo>
                    <a:pt x="5598013" y="1381670"/>
                  </a:lnTo>
                  <a:lnTo>
                    <a:pt x="5637485" y="1383167"/>
                  </a:lnTo>
                  <a:lnTo>
                    <a:pt x="5677188" y="1384616"/>
                  </a:lnTo>
                  <a:lnTo>
                    <a:pt x="5717131" y="1386015"/>
                  </a:lnTo>
                  <a:lnTo>
                    <a:pt x="5757321" y="1387363"/>
                  </a:lnTo>
                  <a:lnTo>
                    <a:pt x="5797768" y="1388659"/>
                  </a:lnTo>
                  <a:lnTo>
                    <a:pt x="5838479" y="1389902"/>
                  </a:lnTo>
                  <a:lnTo>
                    <a:pt x="5879462" y="1391091"/>
                  </a:lnTo>
                  <a:lnTo>
                    <a:pt x="5920726" y="1392225"/>
                  </a:lnTo>
                  <a:lnTo>
                    <a:pt x="5962277" y="1393303"/>
                  </a:lnTo>
                  <a:lnTo>
                    <a:pt x="6004126" y="1394325"/>
                  </a:lnTo>
                  <a:lnTo>
                    <a:pt x="6046279" y="1395288"/>
                  </a:lnTo>
                  <a:lnTo>
                    <a:pt x="6088745" y="1396193"/>
                  </a:lnTo>
                  <a:lnTo>
                    <a:pt x="6131533" y="1397038"/>
                  </a:lnTo>
                  <a:lnTo>
                    <a:pt x="6174649" y="1397822"/>
                  </a:lnTo>
                  <a:lnTo>
                    <a:pt x="6218102" y="1398545"/>
                  </a:lnTo>
                  <a:lnTo>
                    <a:pt x="6261901" y="1399204"/>
                  </a:lnTo>
                  <a:lnTo>
                    <a:pt x="6306054" y="1399800"/>
                  </a:lnTo>
                  <a:lnTo>
                    <a:pt x="6350568" y="1400331"/>
                  </a:lnTo>
                  <a:lnTo>
                    <a:pt x="6395451" y="1400796"/>
                  </a:lnTo>
                  <a:lnTo>
                    <a:pt x="6440713" y="1401194"/>
                  </a:lnTo>
                  <a:lnTo>
                    <a:pt x="6486361" y="1401525"/>
                  </a:lnTo>
                  <a:lnTo>
                    <a:pt x="6532403" y="1401787"/>
                  </a:lnTo>
                  <a:lnTo>
                    <a:pt x="6578847" y="1401979"/>
                  </a:lnTo>
                  <a:lnTo>
                    <a:pt x="6625701" y="1402100"/>
                  </a:lnTo>
                  <a:lnTo>
                    <a:pt x="6672974" y="1402150"/>
                  </a:lnTo>
                  <a:lnTo>
                    <a:pt x="6720674" y="1402127"/>
                  </a:lnTo>
                  <a:lnTo>
                    <a:pt x="6768808" y="1402031"/>
                  </a:lnTo>
                  <a:lnTo>
                    <a:pt x="6817385" y="1401859"/>
                  </a:lnTo>
                  <a:lnTo>
                    <a:pt x="6866413" y="1401612"/>
                  </a:lnTo>
                  <a:lnTo>
                    <a:pt x="6915901" y="1401288"/>
                  </a:lnTo>
                  <a:lnTo>
                    <a:pt x="6965856" y="1400887"/>
                  </a:lnTo>
                  <a:lnTo>
                    <a:pt x="7016286" y="1400407"/>
                  </a:lnTo>
                  <a:lnTo>
                    <a:pt x="7067199" y="1399847"/>
                  </a:lnTo>
                  <a:lnTo>
                    <a:pt x="7118604" y="1399207"/>
                  </a:lnTo>
                  <a:lnTo>
                    <a:pt x="7170510" y="1398485"/>
                  </a:lnTo>
                  <a:lnTo>
                    <a:pt x="7222922" y="1397680"/>
                  </a:lnTo>
                  <a:lnTo>
                    <a:pt x="7275851" y="1396792"/>
                  </a:lnTo>
                  <a:lnTo>
                    <a:pt x="7329305" y="1395820"/>
                  </a:lnTo>
                  <a:lnTo>
                    <a:pt x="7383290" y="1394761"/>
                  </a:lnTo>
                  <a:lnTo>
                    <a:pt x="7437816" y="1393616"/>
                  </a:lnTo>
                  <a:lnTo>
                    <a:pt x="7492890" y="1392384"/>
                  </a:lnTo>
                  <a:lnTo>
                    <a:pt x="7548521" y="1391063"/>
                  </a:lnTo>
                  <a:lnTo>
                    <a:pt x="7604717" y="1389652"/>
                  </a:lnTo>
                  <a:lnTo>
                    <a:pt x="7661486" y="1388151"/>
                  </a:lnTo>
                  <a:lnTo>
                    <a:pt x="7718835" y="1386558"/>
                  </a:lnTo>
                  <a:lnTo>
                    <a:pt x="7776774" y="1384873"/>
                  </a:lnTo>
                  <a:lnTo>
                    <a:pt x="7835311" y="1383095"/>
                  </a:lnTo>
                  <a:lnTo>
                    <a:pt x="7894452" y="1381221"/>
                  </a:lnTo>
                  <a:lnTo>
                    <a:pt x="7954207" y="1379253"/>
                  </a:lnTo>
                  <a:lnTo>
                    <a:pt x="8014584" y="1377188"/>
                  </a:lnTo>
                  <a:lnTo>
                    <a:pt x="8075591" y="1375025"/>
                  </a:lnTo>
                  <a:lnTo>
                    <a:pt x="8137235" y="1372764"/>
                  </a:lnTo>
                  <a:lnTo>
                    <a:pt x="8199526" y="1370403"/>
                  </a:lnTo>
                  <a:lnTo>
                    <a:pt x="8262471" y="1367942"/>
                  </a:lnTo>
                  <a:lnTo>
                    <a:pt x="8326078" y="1365380"/>
                  </a:lnTo>
                  <a:lnTo>
                    <a:pt x="8390356" y="1362715"/>
                  </a:lnTo>
                  <a:lnTo>
                    <a:pt x="8455312" y="1359947"/>
                  </a:lnTo>
                  <a:lnTo>
                    <a:pt x="8520955" y="1357074"/>
                  </a:lnTo>
                  <a:lnTo>
                    <a:pt x="8587292" y="1354096"/>
                  </a:lnTo>
                  <a:lnTo>
                    <a:pt x="8654333" y="1351012"/>
                  </a:lnTo>
                  <a:lnTo>
                    <a:pt x="8722084" y="1347820"/>
                  </a:lnTo>
                  <a:lnTo>
                    <a:pt x="8790555" y="1344520"/>
                  </a:lnTo>
                  <a:lnTo>
                    <a:pt x="8859753" y="1341110"/>
                  </a:lnTo>
                  <a:lnTo>
                    <a:pt x="8929687" y="1337591"/>
                  </a:lnTo>
                  <a:lnTo>
                    <a:pt x="9000364" y="1333959"/>
                  </a:lnTo>
                  <a:lnTo>
                    <a:pt x="9071793" y="1330216"/>
                  </a:lnTo>
                  <a:lnTo>
                    <a:pt x="9143981" y="1326359"/>
                  </a:lnTo>
                  <a:lnTo>
                    <a:pt x="9143981" y="0"/>
                  </a:lnTo>
                  <a:close/>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18" y="0"/>
              <a:ext cx="9144000" cy="1402715"/>
            </a:xfrm>
            <a:custGeom>
              <a:rect b="b" l="l" r="r" t="t"/>
              <a:pathLst>
                <a:path extrusionOk="0" h="1402715" w="9144000">
                  <a:moveTo>
                    <a:pt x="6672974" y="1402150"/>
                  </a:moveTo>
                  <a:lnTo>
                    <a:pt x="6625701" y="1402101"/>
                  </a:lnTo>
                  <a:lnTo>
                    <a:pt x="6578847" y="1401979"/>
                  </a:lnTo>
                  <a:lnTo>
                    <a:pt x="6532403" y="1401787"/>
                  </a:lnTo>
                  <a:lnTo>
                    <a:pt x="6486361" y="1401525"/>
                  </a:lnTo>
                  <a:lnTo>
                    <a:pt x="6440713" y="1401194"/>
                  </a:lnTo>
                  <a:lnTo>
                    <a:pt x="6395451" y="1400796"/>
                  </a:lnTo>
                  <a:lnTo>
                    <a:pt x="6350568" y="1400331"/>
                  </a:lnTo>
                  <a:lnTo>
                    <a:pt x="6306054" y="1399800"/>
                  </a:lnTo>
                  <a:lnTo>
                    <a:pt x="6261901" y="1399204"/>
                  </a:lnTo>
                  <a:lnTo>
                    <a:pt x="6218102" y="1398545"/>
                  </a:lnTo>
                  <a:lnTo>
                    <a:pt x="6174649" y="1397822"/>
                  </a:lnTo>
                  <a:lnTo>
                    <a:pt x="6131533" y="1397038"/>
                  </a:lnTo>
                  <a:lnTo>
                    <a:pt x="6088745" y="1396193"/>
                  </a:lnTo>
                  <a:lnTo>
                    <a:pt x="6046279" y="1395288"/>
                  </a:lnTo>
                  <a:lnTo>
                    <a:pt x="6004126" y="1394325"/>
                  </a:lnTo>
                  <a:lnTo>
                    <a:pt x="5962277" y="1393303"/>
                  </a:lnTo>
                  <a:lnTo>
                    <a:pt x="5920726" y="1392225"/>
                  </a:lnTo>
                  <a:lnTo>
                    <a:pt x="5879462" y="1391091"/>
                  </a:lnTo>
                  <a:lnTo>
                    <a:pt x="5838479" y="1389902"/>
                  </a:lnTo>
                  <a:lnTo>
                    <a:pt x="5797768" y="1388659"/>
                  </a:lnTo>
                  <a:lnTo>
                    <a:pt x="5757321" y="1387363"/>
                  </a:lnTo>
                  <a:lnTo>
                    <a:pt x="5717131" y="1386015"/>
                  </a:lnTo>
                  <a:lnTo>
                    <a:pt x="5677188" y="1384616"/>
                  </a:lnTo>
                  <a:lnTo>
                    <a:pt x="5637485" y="1383168"/>
                  </a:lnTo>
                  <a:lnTo>
                    <a:pt x="5598013" y="1381670"/>
                  </a:lnTo>
                  <a:lnTo>
                    <a:pt x="5558765" y="1380124"/>
                  </a:lnTo>
                  <a:lnTo>
                    <a:pt x="5519732" y="1378532"/>
                  </a:lnTo>
                  <a:lnTo>
                    <a:pt x="5480907" y="1376893"/>
                  </a:lnTo>
                  <a:lnTo>
                    <a:pt x="5442280" y="1375210"/>
                  </a:lnTo>
                  <a:lnTo>
                    <a:pt x="5403845" y="1373483"/>
                  </a:lnTo>
                  <a:lnTo>
                    <a:pt x="5365592" y="1371712"/>
                  </a:lnTo>
                  <a:lnTo>
                    <a:pt x="5327515" y="1369900"/>
                  </a:lnTo>
                  <a:lnTo>
                    <a:pt x="5251850" y="1366153"/>
                  </a:lnTo>
                  <a:lnTo>
                    <a:pt x="5176788" y="1362250"/>
                  </a:lnTo>
                  <a:lnTo>
                    <a:pt x="5102261" y="1358199"/>
                  </a:lnTo>
                  <a:lnTo>
                    <a:pt x="5028206" y="1354007"/>
                  </a:lnTo>
                  <a:lnTo>
                    <a:pt x="4954558" y="1349684"/>
                  </a:lnTo>
                  <a:lnTo>
                    <a:pt x="4881250" y="1345235"/>
                  </a:lnTo>
                  <a:lnTo>
                    <a:pt x="4808219" y="1340670"/>
                  </a:lnTo>
                  <a:lnTo>
                    <a:pt x="4735399" y="1335997"/>
                  </a:lnTo>
                  <a:lnTo>
                    <a:pt x="4662726" y="1331223"/>
                  </a:lnTo>
                  <a:lnTo>
                    <a:pt x="4590133" y="1326356"/>
                  </a:lnTo>
                  <a:lnTo>
                    <a:pt x="4517557" y="1321405"/>
                  </a:lnTo>
                  <a:lnTo>
                    <a:pt x="4444933" y="1316376"/>
                  </a:lnTo>
                  <a:lnTo>
                    <a:pt x="4372194" y="1311279"/>
                  </a:lnTo>
                  <a:lnTo>
                    <a:pt x="4299277" y="1306120"/>
                  </a:lnTo>
                  <a:lnTo>
                    <a:pt x="4226116" y="1300909"/>
                  </a:lnTo>
                  <a:lnTo>
                    <a:pt x="4152646" y="1295652"/>
                  </a:lnTo>
                  <a:lnTo>
                    <a:pt x="4078802" y="1290358"/>
                  </a:lnTo>
                  <a:lnTo>
                    <a:pt x="4041720" y="1287700"/>
                  </a:lnTo>
                  <a:lnTo>
                    <a:pt x="3967193" y="1282364"/>
                  </a:lnTo>
                  <a:lnTo>
                    <a:pt x="3892130" y="1277012"/>
                  </a:lnTo>
                  <a:lnTo>
                    <a:pt x="3816466" y="1271650"/>
                  </a:lnTo>
                  <a:lnTo>
                    <a:pt x="3778389" y="1268968"/>
                  </a:lnTo>
                  <a:lnTo>
                    <a:pt x="3740136" y="1266286"/>
                  </a:lnTo>
                  <a:lnTo>
                    <a:pt x="3701701" y="1263606"/>
                  </a:lnTo>
                  <a:lnTo>
                    <a:pt x="3663074" y="1260929"/>
                  </a:lnTo>
                  <a:lnTo>
                    <a:pt x="3624249" y="1258255"/>
                  </a:lnTo>
                  <a:lnTo>
                    <a:pt x="3585216" y="1255586"/>
                  </a:lnTo>
                  <a:lnTo>
                    <a:pt x="3545968" y="1252922"/>
                  </a:lnTo>
                  <a:lnTo>
                    <a:pt x="3506496" y="1250265"/>
                  </a:lnTo>
                  <a:lnTo>
                    <a:pt x="3466793" y="1247615"/>
                  </a:lnTo>
                  <a:lnTo>
                    <a:pt x="3426850" y="1244974"/>
                  </a:lnTo>
                  <a:lnTo>
                    <a:pt x="3386659" y="1242342"/>
                  </a:lnTo>
                  <a:lnTo>
                    <a:pt x="3346213" y="1239721"/>
                  </a:lnTo>
                  <a:lnTo>
                    <a:pt x="3305502" y="1237111"/>
                  </a:lnTo>
                  <a:lnTo>
                    <a:pt x="3264519" y="1234514"/>
                  </a:lnTo>
                  <a:lnTo>
                    <a:pt x="3223255" y="1231930"/>
                  </a:lnTo>
                  <a:lnTo>
                    <a:pt x="3181703" y="1229361"/>
                  </a:lnTo>
                  <a:lnTo>
                    <a:pt x="3139855" y="1226807"/>
                  </a:lnTo>
                  <a:lnTo>
                    <a:pt x="3097702" y="1224269"/>
                  </a:lnTo>
                  <a:lnTo>
                    <a:pt x="3055236" y="1221749"/>
                  </a:lnTo>
                  <a:lnTo>
                    <a:pt x="3012448" y="1219248"/>
                  </a:lnTo>
                  <a:lnTo>
                    <a:pt x="2969332" y="1216765"/>
                  </a:lnTo>
                  <a:lnTo>
                    <a:pt x="2925879" y="1214304"/>
                  </a:lnTo>
                  <a:lnTo>
                    <a:pt x="2882080" y="1211863"/>
                  </a:lnTo>
                  <a:lnTo>
                    <a:pt x="2837927" y="1209445"/>
                  </a:lnTo>
                  <a:lnTo>
                    <a:pt x="2793413" y="1207050"/>
                  </a:lnTo>
                  <a:lnTo>
                    <a:pt x="2748530" y="1204680"/>
                  </a:lnTo>
                  <a:lnTo>
                    <a:pt x="2703268" y="1202335"/>
                  </a:lnTo>
                  <a:lnTo>
                    <a:pt x="2657620" y="1200016"/>
                  </a:lnTo>
                  <a:lnTo>
                    <a:pt x="2611578" y="1197725"/>
                  </a:lnTo>
                  <a:lnTo>
                    <a:pt x="2565134" y="1195462"/>
                  </a:lnTo>
                  <a:lnTo>
                    <a:pt x="2518280" y="1193229"/>
                  </a:lnTo>
                  <a:lnTo>
                    <a:pt x="2471007" y="1191025"/>
                  </a:lnTo>
                  <a:lnTo>
                    <a:pt x="2423307" y="1188853"/>
                  </a:lnTo>
                  <a:lnTo>
                    <a:pt x="2375173" y="1186713"/>
                  </a:lnTo>
                  <a:lnTo>
                    <a:pt x="2326596" y="1184607"/>
                  </a:lnTo>
                  <a:lnTo>
                    <a:pt x="2277568" y="1182535"/>
                  </a:lnTo>
                  <a:lnTo>
                    <a:pt x="2228080" y="1180498"/>
                  </a:lnTo>
                  <a:lnTo>
                    <a:pt x="2178125" y="1178497"/>
                  </a:lnTo>
                  <a:lnTo>
                    <a:pt x="2127695" y="1176533"/>
                  </a:lnTo>
                  <a:lnTo>
                    <a:pt x="2076782" y="1174608"/>
                  </a:lnTo>
                  <a:lnTo>
                    <a:pt x="2025376" y="1172722"/>
                  </a:lnTo>
                  <a:lnTo>
                    <a:pt x="1973471" y="1170876"/>
                  </a:lnTo>
                  <a:lnTo>
                    <a:pt x="1921059" y="1169071"/>
                  </a:lnTo>
                  <a:lnTo>
                    <a:pt x="1868130" y="1167309"/>
                  </a:lnTo>
                  <a:lnTo>
                    <a:pt x="1814676" y="1165590"/>
                  </a:lnTo>
                  <a:lnTo>
                    <a:pt x="1760691" y="1163914"/>
                  </a:lnTo>
                  <a:lnTo>
                    <a:pt x="1706165" y="1162284"/>
                  </a:lnTo>
                  <a:lnTo>
                    <a:pt x="1651091" y="1160701"/>
                  </a:lnTo>
                  <a:lnTo>
                    <a:pt x="1595460" y="1159164"/>
                  </a:lnTo>
                  <a:lnTo>
                    <a:pt x="1539264" y="1157675"/>
                  </a:lnTo>
                  <a:lnTo>
                    <a:pt x="1482495" y="1156236"/>
                  </a:lnTo>
                  <a:lnTo>
                    <a:pt x="1425146" y="1154847"/>
                  </a:lnTo>
                  <a:lnTo>
                    <a:pt x="1367207" y="1153508"/>
                  </a:lnTo>
                  <a:lnTo>
                    <a:pt x="1308670" y="1152222"/>
                  </a:lnTo>
                  <a:lnTo>
                    <a:pt x="1249529" y="1150989"/>
                  </a:lnTo>
                  <a:lnTo>
                    <a:pt x="1189774" y="1149810"/>
                  </a:lnTo>
                  <a:lnTo>
                    <a:pt x="1129397" y="1148686"/>
                  </a:lnTo>
                  <a:lnTo>
                    <a:pt x="1068390" y="1147618"/>
                  </a:lnTo>
                  <a:lnTo>
                    <a:pt x="1006746" y="1146608"/>
                  </a:lnTo>
                  <a:lnTo>
                    <a:pt x="944455" y="1145655"/>
                  </a:lnTo>
                  <a:lnTo>
                    <a:pt x="881510" y="1144761"/>
                  </a:lnTo>
                  <a:lnTo>
                    <a:pt x="817903" y="1143927"/>
                  </a:lnTo>
                  <a:lnTo>
                    <a:pt x="753625" y="1143155"/>
                  </a:lnTo>
                  <a:lnTo>
                    <a:pt x="688669" y="1142444"/>
                  </a:lnTo>
                  <a:lnTo>
                    <a:pt x="623026" y="1141796"/>
                  </a:lnTo>
                  <a:lnTo>
                    <a:pt x="556689" y="1141212"/>
                  </a:lnTo>
                  <a:lnTo>
                    <a:pt x="489648" y="1140694"/>
                  </a:lnTo>
                  <a:lnTo>
                    <a:pt x="421897" y="1140241"/>
                  </a:lnTo>
                  <a:lnTo>
                    <a:pt x="353426" y="1139855"/>
                  </a:lnTo>
                  <a:lnTo>
                    <a:pt x="284228" y="1139537"/>
                  </a:lnTo>
                  <a:lnTo>
                    <a:pt x="214294" y="1139288"/>
                  </a:lnTo>
                  <a:lnTo>
                    <a:pt x="143617" y="1139109"/>
                  </a:lnTo>
                  <a:lnTo>
                    <a:pt x="72188" y="1139001"/>
                  </a:lnTo>
                  <a:lnTo>
                    <a:pt x="0" y="1138964"/>
                  </a:lnTo>
                  <a:lnTo>
                    <a:pt x="0" y="0"/>
                  </a:lnTo>
                  <a:lnTo>
                    <a:pt x="9143981" y="0"/>
                  </a:lnTo>
                  <a:lnTo>
                    <a:pt x="9143981" y="1326359"/>
                  </a:lnTo>
                  <a:lnTo>
                    <a:pt x="9071793" y="1330216"/>
                  </a:lnTo>
                  <a:lnTo>
                    <a:pt x="9000364" y="1333959"/>
                  </a:lnTo>
                  <a:lnTo>
                    <a:pt x="8929687" y="1337591"/>
                  </a:lnTo>
                  <a:lnTo>
                    <a:pt x="8859753" y="1341110"/>
                  </a:lnTo>
                  <a:lnTo>
                    <a:pt x="8790555" y="1344520"/>
                  </a:lnTo>
                  <a:lnTo>
                    <a:pt x="8722084" y="1347820"/>
                  </a:lnTo>
                  <a:lnTo>
                    <a:pt x="8654333" y="1351012"/>
                  </a:lnTo>
                  <a:lnTo>
                    <a:pt x="8587292" y="1354096"/>
                  </a:lnTo>
                  <a:lnTo>
                    <a:pt x="8520955" y="1357074"/>
                  </a:lnTo>
                  <a:lnTo>
                    <a:pt x="8455312" y="1359947"/>
                  </a:lnTo>
                  <a:lnTo>
                    <a:pt x="8390356" y="1362715"/>
                  </a:lnTo>
                  <a:lnTo>
                    <a:pt x="8326078" y="1365380"/>
                  </a:lnTo>
                  <a:lnTo>
                    <a:pt x="8262471" y="1367942"/>
                  </a:lnTo>
                  <a:lnTo>
                    <a:pt x="8199526" y="1370403"/>
                  </a:lnTo>
                  <a:lnTo>
                    <a:pt x="8137235" y="1372764"/>
                  </a:lnTo>
                  <a:lnTo>
                    <a:pt x="8075591" y="1375025"/>
                  </a:lnTo>
                  <a:lnTo>
                    <a:pt x="8014584" y="1377188"/>
                  </a:lnTo>
                  <a:lnTo>
                    <a:pt x="7954207" y="1379253"/>
                  </a:lnTo>
                  <a:lnTo>
                    <a:pt x="7894452" y="1381221"/>
                  </a:lnTo>
                  <a:lnTo>
                    <a:pt x="7835311" y="1383095"/>
                  </a:lnTo>
                  <a:lnTo>
                    <a:pt x="7776774" y="1384873"/>
                  </a:lnTo>
                  <a:lnTo>
                    <a:pt x="7718835" y="1386558"/>
                  </a:lnTo>
                  <a:lnTo>
                    <a:pt x="7661486" y="1388151"/>
                  </a:lnTo>
                  <a:lnTo>
                    <a:pt x="7604717" y="1389652"/>
                  </a:lnTo>
                  <a:lnTo>
                    <a:pt x="7548521" y="1391063"/>
                  </a:lnTo>
                  <a:lnTo>
                    <a:pt x="7492890" y="1392384"/>
                  </a:lnTo>
                  <a:lnTo>
                    <a:pt x="7437816" y="1393616"/>
                  </a:lnTo>
                  <a:lnTo>
                    <a:pt x="7383290" y="1394761"/>
                  </a:lnTo>
                  <a:lnTo>
                    <a:pt x="7329305" y="1395820"/>
                  </a:lnTo>
                  <a:lnTo>
                    <a:pt x="7275851" y="1396792"/>
                  </a:lnTo>
                  <a:lnTo>
                    <a:pt x="7222922" y="1397680"/>
                  </a:lnTo>
                  <a:lnTo>
                    <a:pt x="7170510" y="1398485"/>
                  </a:lnTo>
                  <a:lnTo>
                    <a:pt x="7118604" y="1399207"/>
                  </a:lnTo>
                  <a:lnTo>
                    <a:pt x="7067199" y="1399847"/>
                  </a:lnTo>
                  <a:lnTo>
                    <a:pt x="7016286" y="1400407"/>
                  </a:lnTo>
                  <a:lnTo>
                    <a:pt x="6965856" y="1400887"/>
                  </a:lnTo>
                  <a:lnTo>
                    <a:pt x="6915901" y="1401288"/>
                  </a:lnTo>
                  <a:lnTo>
                    <a:pt x="6866413" y="1401612"/>
                  </a:lnTo>
                  <a:lnTo>
                    <a:pt x="6817385" y="1401859"/>
                  </a:lnTo>
                  <a:lnTo>
                    <a:pt x="6768808" y="1402031"/>
                  </a:lnTo>
                  <a:lnTo>
                    <a:pt x="6720674" y="1402127"/>
                  </a:lnTo>
                  <a:lnTo>
                    <a:pt x="6672974" y="1402150"/>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 name="Google Shape;52;p1"/>
            <p:cNvPicPr preferRelativeResize="0"/>
            <p:nvPr/>
          </p:nvPicPr>
          <p:blipFill rotWithShape="1">
            <a:blip r:embed="rId3">
              <a:alphaModFix/>
            </a:blip>
            <a:srcRect b="0" l="0" r="0" t="0"/>
            <a:stretch/>
          </p:blipFill>
          <p:spPr>
            <a:xfrm>
              <a:off x="6090546" y="342390"/>
              <a:ext cx="2463804" cy="779366"/>
            </a:xfrm>
            <a:prstGeom prst="rect">
              <a:avLst/>
            </a:prstGeom>
            <a:noFill/>
            <a:ln>
              <a:noFill/>
            </a:ln>
          </p:spPr>
        </p:pic>
      </p:grpSp>
      <p:grpSp>
        <p:nvGrpSpPr>
          <p:cNvPr id="53" name="Google Shape;53;p1"/>
          <p:cNvGrpSpPr/>
          <p:nvPr/>
        </p:nvGrpSpPr>
        <p:grpSpPr>
          <a:xfrm>
            <a:off x="0" y="5919899"/>
            <a:ext cx="9144000" cy="938530"/>
            <a:chOff x="0" y="5919899"/>
            <a:chExt cx="9144000" cy="938530"/>
          </a:xfrm>
        </p:grpSpPr>
        <p:sp>
          <p:nvSpPr>
            <p:cNvPr id="54" name="Google Shape;54;p1"/>
            <p:cNvSpPr/>
            <p:nvPr/>
          </p:nvSpPr>
          <p:spPr>
            <a:xfrm>
              <a:off x="0" y="5919899"/>
              <a:ext cx="9144000" cy="938530"/>
            </a:xfrm>
            <a:custGeom>
              <a:rect b="b" l="l" r="r" t="t"/>
              <a:pathLst>
                <a:path extrusionOk="0" h="938529" w="9144000">
                  <a:moveTo>
                    <a:pt x="9143999" y="938099"/>
                  </a:moveTo>
                  <a:lnTo>
                    <a:pt x="0" y="938099"/>
                  </a:lnTo>
                  <a:lnTo>
                    <a:pt x="0" y="68954"/>
                  </a:lnTo>
                  <a:lnTo>
                    <a:pt x="23328" y="34353"/>
                  </a:lnTo>
                  <a:lnTo>
                    <a:pt x="60610" y="9217"/>
                  </a:lnTo>
                  <a:lnTo>
                    <a:pt x="106265" y="0"/>
                  </a:lnTo>
                  <a:lnTo>
                    <a:pt x="9026784" y="0"/>
                  </a:lnTo>
                  <a:lnTo>
                    <a:pt x="9071669" y="8928"/>
                  </a:lnTo>
                  <a:lnTo>
                    <a:pt x="9109721" y="34353"/>
                  </a:lnTo>
                  <a:lnTo>
                    <a:pt x="9135146" y="72405"/>
                  </a:lnTo>
                  <a:lnTo>
                    <a:pt x="9143999" y="116532"/>
                  </a:lnTo>
                  <a:lnTo>
                    <a:pt x="9143999" y="938099"/>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0" y="5919899"/>
              <a:ext cx="9144000" cy="116839"/>
            </a:xfrm>
            <a:custGeom>
              <a:rect b="b" l="l" r="r" t="t"/>
              <a:pathLst>
                <a:path extrusionOk="0" h="116839" w="9144000">
                  <a:moveTo>
                    <a:pt x="106265" y="0"/>
                  </a:moveTo>
                  <a:lnTo>
                    <a:pt x="9026784" y="0"/>
                  </a:lnTo>
                  <a:lnTo>
                    <a:pt x="9049773" y="2274"/>
                  </a:lnTo>
                  <a:lnTo>
                    <a:pt x="9091856" y="19706"/>
                  </a:lnTo>
                  <a:lnTo>
                    <a:pt x="9124368" y="52217"/>
                  </a:lnTo>
                  <a:lnTo>
                    <a:pt x="9141800" y="94301"/>
                  </a:lnTo>
                  <a:lnTo>
                    <a:pt x="9143999" y="116532"/>
                  </a:lnTo>
                </a:path>
                <a:path extrusionOk="0" h="116839" w="9144000">
                  <a:moveTo>
                    <a:pt x="0" y="68954"/>
                  </a:moveTo>
                  <a:lnTo>
                    <a:pt x="23328" y="34353"/>
                  </a:lnTo>
                  <a:lnTo>
                    <a:pt x="60610" y="9217"/>
                  </a:lnTo>
                  <a:lnTo>
                    <a:pt x="106265" y="0"/>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txBox="1"/>
          <p:nvPr/>
        </p:nvSpPr>
        <p:spPr>
          <a:xfrm>
            <a:off x="111900" y="5983781"/>
            <a:ext cx="3347720" cy="80645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1800">
                <a:solidFill>
                  <a:srgbClr val="FFFFFF"/>
                </a:solidFill>
                <a:latin typeface="Georgia"/>
                <a:ea typeface="Georgia"/>
                <a:cs typeface="Georgia"/>
                <a:sym typeface="Georgia"/>
              </a:rPr>
              <a:t>MISSION</a:t>
            </a:r>
            <a:endParaRPr sz="1800">
              <a:solidFill>
                <a:schemeClr val="dk1"/>
              </a:solidFill>
              <a:latin typeface="Georgia"/>
              <a:ea typeface="Georgia"/>
              <a:cs typeface="Georgia"/>
              <a:sym typeface="Georgia"/>
            </a:endParaRPr>
          </a:p>
          <a:p>
            <a:pPr indent="-4445" lvl="0" marL="12700" marR="5080" rtl="0" algn="ctr">
              <a:lnSpc>
                <a:spcPct val="100000"/>
              </a:lnSpc>
              <a:spcBef>
                <a:spcPts val="25"/>
              </a:spcBef>
              <a:spcAft>
                <a:spcPts val="0"/>
              </a:spcAft>
              <a:buNone/>
            </a:pPr>
            <a:r>
              <a:rPr lang="en-US"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chemeClr val="dk1"/>
              </a:solidFill>
              <a:latin typeface="Georgia"/>
              <a:ea typeface="Georgia"/>
              <a:cs typeface="Georgia"/>
              <a:sym typeface="Georgia"/>
            </a:endParaRPr>
          </a:p>
        </p:txBody>
      </p:sp>
      <p:sp>
        <p:nvSpPr>
          <p:cNvPr id="57" name="Google Shape;57;p1"/>
          <p:cNvSpPr txBox="1"/>
          <p:nvPr/>
        </p:nvSpPr>
        <p:spPr>
          <a:xfrm>
            <a:off x="4012869" y="5997626"/>
            <a:ext cx="1422400" cy="47117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1800">
                <a:solidFill>
                  <a:srgbClr val="FFFFFF"/>
                </a:solidFill>
                <a:latin typeface="Georgia"/>
                <a:ea typeface="Georgia"/>
                <a:cs typeface="Georgia"/>
                <a:sym typeface="Georgia"/>
              </a:rPr>
              <a:t>VISION</a:t>
            </a:r>
            <a:endParaRPr sz="1800">
              <a:solidFill>
                <a:schemeClr val="dk1"/>
              </a:solidFill>
              <a:latin typeface="Georgia"/>
              <a:ea typeface="Georgia"/>
              <a:cs typeface="Georgia"/>
              <a:sym typeface="Georgia"/>
            </a:endParaRPr>
          </a:p>
          <a:p>
            <a:pPr indent="0" lvl="0" marL="0" marR="0" rtl="0" algn="ctr">
              <a:lnSpc>
                <a:spcPct val="100000"/>
              </a:lnSpc>
              <a:spcBef>
                <a:spcPts val="25"/>
              </a:spcBef>
              <a:spcAft>
                <a:spcPts val="0"/>
              </a:spcAft>
              <a:buNone/>
            </a:pPr>
            <a:r>
              <a:rPr lang="en-US" sz="1100">
                <a:solidFill>
                  <a:srgbClr val="FFFFFF"/>
                </a:solidFill>
                <a:latin typeface="Georgia"/>
                <a:ea typeface="Georgia"/>
                <a:cs typeface="Georgia"/>
                <a:sym typeface="Georgia"/>
              </a:rPr>
              <a:t>Excellence and Service</a:t>
            </a:r>
            <a:endParaRPr sz="1100">
              <a:solidFill>
                <a:schemeClr val="dk1"/>
              </a:solidFill>
              <a:latin typeface="Georgia"/>
              <a:ea typeface="Georgia"/>
              <a:cs typeface="Georgia"/>
              <a:sym typeface="Georgia"/>
            </a:endParaRPr>
          </a:p>
        </p:txBody>
      </p:sp>
      <p:sp>
        <p:nvSpPr>
          <p:cNvPr id="58" name="Google Shape;58;p1"/>
          <p:cNvSpPr txBox="1"/>
          <p:nvPr/>
        </p:nvSpPr>
        <p:spPr>
          <a:xfrm>
            <a:off x="6199150" y="5983781"/>
            <a:ext cx="2719070" cy="806450"/>
          </a:xfrm>
          <a:prstGeom prst="rect">
            <a:avLst/>
          </a:prstGeom>
          <a:noFill/>
          <a:ln>
            <a:noFill/>
          </a:ln>
        </p:spPr>
        <p:txBody>
          <a:bodyPr anchorCtr="0" anchor="t" bIns="0" lIns="0" spcFirstLastPara="1" rIns="0" wrap="square" tIns="12700">
            <a:spAutoFit/>
          </a:bodyPr>
          <a:lstStyle/>
          <a:p>
            <a:pPr indent="0" lvl="0" marL="1270" marR="0" rtl="0" algn="ctr">
              <a:lnSpc>
                <a:spcPct val="100000"/>
              </a:lnSpc>
              <a:spcBef>
                <a:spcPts val="0"/>
              </a:spcBef>
              <a:spcAft>
                <a:spcPts val="0"/>
              </a:spcAft>
              <a:buNone/>
            </a:pPr>
            <a:r>
              <a:rPr b="1" lang="en-US" sz="1800">
                <a:solidFill>
                  <a:srgbClr val="FFFFFF"/>
                </a:solidFill>
                <a:latin typeface="Georgia"/>
                <a:ea typeface="Georgia"/>
                <a:cs typeface="Georgia"/>
                <a:sym typeface="Georgia"/>
              </a:rPr>
              <a:t>CORE VALUES</a:t>
            </a:r>
            <a:endParaRPr sz="1800">
              <a:solidFill>
                <a:schemeClr val="dk1"/>
              </a:solidFill>
              <a:latin typeface="Georgia"/>
              <a:ea typeface="Georgia"/>
              <a:cs typeface="Georgia"/>
              <a:sym typeface="Georgia"/>
            </a:endParaRPr>
          </a:p>
          <a:p>
            <a:pPr indent="0" lvl="0" marL="318135" marR="307340" rtl="0" algn="ctr">
              <a:lnSpc>
                <a:spcPct val="100000"/>
              </a:lnSpc>
              <a:spcBef>
                <a:spcPts val="25"/>
              </a:spcBef>
              <a:spcAft>
                <a:spcPts val="0"/>
              </a:spcAft>
              <a:buNone/>
            </a:pPr>
            <a:r>
              <a:rPr lang="en-US" sz="1100">
                <a:solidFill>
                  <a:srgbClr val="FFFFFF"/>
                </a:solidFill>
                <a:latin typeface="Georgia"/>
                <a:ea typeface="Georgia"/>
                <a:cs typeface="Georgia"/>
                <a:sym typeface="Georgia"/>
              </a:rPr>
              <a:t>Faith in God | Moral Uprightness  Love of Fellow Beings</a:t>
            </a:r>
            <a:endParaRPr sz="1100">
              <a:solidFill>
                <a:schemeClr val="dk1"/>
              </a:solidFill>
              <a:latin typeface="Georgia"/>
              <a:ea typeface="Georgia"/>
              <a:cs typeface="Georgia"/>
              <a:sym typeface="Georgia"/>
            </a:endParaRPr>
          </a:p>
          <a:p>
            <a:pPr indent="0" lvl="0" marL="0" marR="0" rtl="0" algn="ctr">
              <a:lnSpc>
                <a:spcPct val="100000"/>
              </a:lnSpc>
              <a:spcBef>
                <a:spcPts val="0"/>
              </a:spcBef>
              <a:spcAft>
                <a:spcPts val="0"/>
              </a:spcAft>
              <a:buNone/>
            </a:pPr>
            <a:r>
              <a:rPr lang="en-US" sz="1100">
                <a:solidFill>
                  <a:srgbClr val="FFFFFF"/>
                </a:solidFill>
                <a:latin typeface="Georgia"/>
                <a:ea typeface="Georgia"/>
                <a:cs typeface="Georgia"/>
                <a:sym typeface="Georgia"/>
              </a:rPr>
              <a:t>Social Responsibility | Pursuit of Excellence</a:t>
            </a:r>
            <a:endParaRPr sz="1100">
              <a:solidFill>
                <a:schemeClr val="dk1"/>
              </a:solidFill>
              <a:latin typeface="Georgia"/>
              <a:ea typeface="Georgia"/>
              <a:cs typeface="Georgia"/>
              <a:sym typeface="Georgia"/>
            </a:endParaRPr>
          </a:p>
        </p:txBody>
      </p:sp>
      <p:sp>
        <p:nvSpPr>
          <p:cNvPr id="59" name="Google Shape;59;p1"/>
          <p:cNvSpPr txBox="1"/>
          <p:nvPr>
            <p:ph idx="1" type="body"/>
          </p:nvPr>
        </p:nvSpPr>
        <p:spPr>
          <a:xfrm>
            <a:off x="228600" y="1521009"/>
            <a:ext cx="8458200" cy="1121100"/>
          </a:xfrm>
          <a:prstGeom prst="rect">
            <a:avLst/>
          </a:prstGeom>
          <a:noFill/>
          <a:ln>
            <a:noFill/>
          </a:ln>
        </p:spPr>
        <p:txBody>
          <a:bodyPr anchorCtr="0" anchor="t" bIns="0" lIns="0" spcFirstLastPara="1" rIns="0" wrap="square" tIns="12700">
            <a:spAutoFit/>
          </a:bodyPr>
          <a:lstStyle/>
          <a:p>
            <a:pPr indent="-634" lvl="0" marL="103504" marR="5080" rtl="0" algn="ctr">
              <a:lnSpc>
                <a:spcPct val="100000"/>
              </a:lnSpc>
              <a:spcBef>
                <a:spcPts val="0"/>
              </a:spcBef>
              <a:spcAft>
                <a:spcPts val="0"/>
              </a:spcAft>
              <a:buNone/>
            </a:pPr>
            <a:r>
              <a:rPr lang="en-US"/>
              <a:t>Fraud Detection in Medicare using Machine Learning</a:t>
            </a:r>
            <a:endParaRPr/>
          </a:p>
        </p:txBody>
      </p:sp>
      <p:sp>
        <p:nvSpPr>
          <p:cNvPr id="60" name="Google Shape;60;p1"/>
          <p:cNvSpPr txBox="1"/>
          <p:nvPr/>
        </p:nvSpPr>
        <p:spPr>
          <a:xfrm>
            <a:off x="228600" y="2997575"/>
            <a:ext cx="89148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a:t>Project Proposal Presentation</a:t>
            </a:r>
            <a:endParaRPr b="1" i="1"/>
          </a:p>
          <a:p>
            <a:pPr indent="0" lvl="0" marL="0" rtl="0" algn="ctr">
              <a:spcBef>
                <a:spcPts val="0"/>
              </a:spcBef>
              <a:spcAft>
                <a:spcPts val="0"/>
              </a:spcAft>
              <a:buNone/>
            </a:pPr>
            <a:r>
              <a:rPr i="1" lang="en-US"/>
              <a:t>by</a:t>
            </a:r>
            <a:endParaRPr i="1"/>
          </a:p>
          <a:p>
            <a:pPr indent="0" lvl="0" marL="0" rtl="0" algn="ctr">
              <a:spcBef>
                <a:spcPts val="0"/>
              </a:spcBef>
              <a:spcAft>
                <a:spcPts val="0"/>
              </a:spcAft>
              <a:buNone/>
            </a:pPr>
            <a:r>
              <a:t/>
            </a:r>
            <a:endParaRPr/>
          </a:p>
          <a:p>
            <a:pPr indent="0" lvl="0" marL="0" rtl="0" algn="ctr">
              <a:spcBef>
                <a:spcPts val="0"/>
              </a:spcBef>
              <a:spcAft>
                <a:spcPts val="0"/>
              </a:spcAft>
              <a:buNone/>
            </a:pPr>
            <a:r>
              <a:rPr b="1" lang="en-US"/>
              <a:t>Neema Martin Manadan( 2347134),Saisri B. ( 2347147),Silis Sebastian (2347158)</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US"/>
              <a:t>Project Guide</a:t>
            </a:r>
            <a:endParaRPr/>
          </a:p>
          <a:p>
            <a:pPr indent="0" lvl="0" marL="0" rtl="0" algn="l">
              <a:spcBef>
                <a:spcPts val="0"/>
              </a:spcBef>
              <a:spcAft>
                <a:spcPts val="0"/>
              </a:spcAft>
              <a:buNone/>
            </a:pPr>
            <a:r>
              <a:rPr lang="en-US"/>
              <a:t>                                                                                </a:t>
            </a:r>
            <a:r>
              <a:rPr b="1" lang="en-US"/>
              <a:t>Dr. Helen K. Joy</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Department of Computer Science</a:t>
            </a:r>
            <a:endParaRPr/>
          </a:p>
          <a:p>
            <a:pPr indent="0" lvl="0" marL="0" rtl="0" algn="l">
              <a:spcBef>
                <a:spcPts val="0"/>
              </a:spcBef>
              <a:spcAft>
                <a:spcPts val="0"/>
              </a:spcAft>
              <a:buNone/>
            </a:pPr>
            <a:r>
              <a:rPr lang="en-US"/>
              <a:t>                                                CHRIST(Deemed to be University), Bengaluru-29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74d20a0910_0_20"/>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28" name="Google Shape;128;g274d20a0910_0_20"/>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Proposed </a:t>
            </a:r>
            <a:r>
              <a:rPr b="1" lang="en-US" sz="3600">
                <a:solidFill>
                  <a:srgbClr val="000000"/>
                </a:solidFill>
                <a:latin typeface="Times New Roman"/>
                <a:ea typeface="Times New Roman"/>
                <a:cs typeface="Times New Roman"/>
                <a:sym typeface="Times New Roman"/>
              </a:rPr>
              <a:t>System</a:t>
            </a:r>
            <a:endParaRPr sz="3600">
              <a:latin typeface="Times New Roman"/>
              <a:ea typeface="Times New Roman"/>
              <a:cs typeface="Times New Roman"/>
              <a:sym typeface="Times New Roman"/>
            </a:endParaRPr>
          </a:p>
        </p:txBody>
      </p:sp>
      <p:sp>
        <p:nvSpPr>
          <p:cNvPr id="129" name="Google Shape;129;g274d20a0910_0_20"/>
          <p:cNvSpPr/>
          <p:nvPr/>
        </p:nvSpPr>
        <p:spPr>
          <a:xfrm>
            <a:off x="207199" y="1898325"/>
            <a:ext cx="8521065" cy="3569970"/>
          </a:xfrm>
          <a:custGeom>
            <a:rect b="b" l="l" r="r" t="t"/>
            <a:pathLst>
              <a:path extrusionOk="0" h="3569970" w="8521065">
                <a:moveTo>
                  <a:pt x="0" y="0"/>
                </a:moveTo>
                <a:lnTo>
                  <a:pt x="8520599" y="0"/>
                </a:lnTo>
                <a:lnTo>
                  <a:pt x="8520599" y="3569399"/>
                </a:lnTo>
                <a:lnTo>
                  <a:pt x="0" y="35693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g274d20a0910_0_20"/>
          <p:cNvSpPr txBox="1"/>
          <p:nvPr/>
        </p:nvSpPr>
        <p:spPr>
          <a:xfrm>
            <a:off x="280225" y="2003601"/>
            <a:ext cx="8256300" cy="3401700"/>
          </a:xfrm>
          <a:prstGeom prst="rect">
            <a:avLst/>
          </a:prstGeom>
          <a:noFill/>
          <a:ln>
            <a:noFill/>
          </a:ln>
        </p:spPr>
        <p:txBody>
          <a:bodyPr anchorCtr="0" anchor="t" bIns="0" lIns="0" spcFirstLastPara="1" rIns="0" wrap="square" tIns="10775">
            <a:spAutoFit/>
          </a:bodyPr>
          <a:lstStyle/>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proposed system aims to identify fraudulent activities within the healthcare sector by leveraging advanced machine learning algorithms.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Key features include comprehensive data collection and preprocessing, ensuring high-quality, standardized datasets.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system will develop robust models using a variety of algorithms, including Decision Trees, Random Forests, Logistic Regression, Gradient Boosting Machines, and Extra Tree Classifier, trained and validated with cross-validation techniques.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An application is being developed to predict whether activities in the medical sector are genuine or fraudulent.</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100"/>
              <a:buNone/>
            </a:pPr>
            <a:r>
              <a:t/>
            </a:r>
            <a:endParaRPr sz="2400">
              <a:solidFill>
                <a:schemeClr val="dk1"/>
              </a:solidFill>
              <a:latin typeface="Times New Roman"/>
              <a:ea typeface="Times New Roman"/>
              <a:cs typeface="Times New Roman"/>
              <a:sym typeface="Times New Roman"/>
            </a:endParaRPr>
          </a:p>
        </p:txBody>
      </p:sp>
      <p:sp>
        <p:nvSpPr>
          <p:cNvPr id="131" name="Google Shape;131;g274d20a0910_0_20"/>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74d20a0910_0_28"/>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37" name="Google Shape;137;g274d20a0910_0_28"/>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Feasibility</a:t>
            </a:r>
            <a:r>
              <a:rPr b="1" lang="en-US" sz="3600">
                <a:solidFill>
                  <a:srgbClr val="000000"/>
                </a:solidFill>
                <a:latin typeface="Times New Roman"/>
                <a:ea typeface="Times New Roman"/>
                <a:cs typeface="Times New Roman"/>
                <a:sym typeface="Times New Roman"/>
              </a:rPr>
              <a:t> Analysis</a:t>
            </a:r>
            <a:endParaRPr sz="3600">
              <a:latin typeface="Times New Roman"/>
              <a:ea typeface="Times New Roman"/>
              <a:cs typeface="Times New Roman"/>
              <a:sym typeface="Times New Roman"/>
            </a:endParaRPr>
          </a:p>
        </p:txBody>
      </p:sp>
      <p:sp>
        <p:nvSpPr>
          <p:cNvPr id="138" name="Google Shape;138;g274d20a0910_0_28"/>
          <p:cNvSpPr/>
          <p:nvPr/>
        </p:nvSpPr>
        <p:spPr>
          <a:xfrm>
            <a:off x="191524" y="1974025"/>
            <a:ext cx="8521065" cy="3569970"/>
          </a:xfrm>
          <a:custGeom>
            <a:rect b="b" l="l" r="r" t="t"/>
            <a:pathLst>
              <a:path extrusionOk="0" h="3569970" w="8521065">
                <a:moveTo>
                  <a:pt x="0" y="0"/>
                </a:moveTo>
                <a:lnTo>
                  <a:pt x="8520599" y="0"/>
                </a:lnTo>
                <a:lnTo>
                  <a:pt x="8520599" y="3569399"/>
                </a:lnTo>
                <a:lnTo>
                  <a:pt x="0" y="35693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Developing effective fraud detection models using advanced methods like Decision Trees and other Machine Learning Algorithms will also be a major focus.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By addressing current limitations and incorporating future improvements, this system aims to enhance the accuracy, interpretability, and reliability of fraud detection in the healthcare sector, ultimately supporting more effective and informed auditing processes.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Solving challenges such as making sure the data is accurate, improving how well the models detect fraud, and ensuring the system can handle more data as it grows will be key to making this work.</a:t>
            </a:r>
            <a:endParaRPr sz="1800">
              <a:solidFill>
                <a:schemeClr val="dk1"/>
              </a:solidFill>
              <a:latin typeface="Times New Roman"/>
              <a:ea typeface="Times New Roman"/>
              <a:cs typeface="Times New Roman"/>
              <a:sym typeface="Times New Roman"/>
            </a:endParaRPr>
          </a:p>
        </p:txBody>
      </p:sp>
      <p:sp>
        <p:nvSpPr>
          <p:cNvPr id="139" name="Google Shape;139;g274d20a0910_0_28"/>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e8ca184c55_0_0"/>
          <p:cNvSpPr txBox="1"/>
          <p:nvPr>
            <p:ph type="title"/>
          </p:nvPr>
        </p:nvSpPr>
        <p:spPr>
          <a:xfrm>
            <a:off x="7206226" y="113300"/>
            <a:ext cx="1686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45" name="Google Shape;145;g2e8ca184c55_0_0"/>
          <p:cNvSpPr txBox="1"/>
          <p:nvPr>
            <p:ph idx="1" type="body"/>
          </p:nvPr>
        </p:nvSpPr>
        <p:spPr>
          <a:xfrm>
            <a:off x="1840211" y="706834"/>
            <a:ext cx="5870700" cy="554100"/>
          </a:xfrm>
          <a:prstGeom prst="rect">
            <a:avLst/>
          </a:prstGeom>
        </p:spPr>
        <p:txBody>
          <a:bodyPr anchorCtr="0" anchor="t" bIns="0" lIns="0" spcFirstLastPara="1" rIns="0" wrap="square" tIns="0">
            <a:spAutoFit/>
          </a:bodyPr>
          <a:lstStyle/>
          <a:p>
            <a:pPr indent="0" lvl="0" marL="914400" rtl="0" algn="l">
              <a:spcBef>
                <a:spcPts val="0"/>
              </a:spcBef>
              <a:spcAft>
                <a:spcPts val="0"/>
              </a:spcAft>
              <a:buNone/>
            </a:pPr>
            <a:r>
              <a:rPr lang="en-US" u="none"/>
              <a:t>FLOW DIAGRAM</a:t>
            </a:r>
            <a:endParaRPr u="none"/>
          </a:p>
        </p:txBody>
      </p:sp>
      <p:pic>
        <p:nvPicPr>
          <p:cNvPr id="146" name="Google Shape;146;g2e8ca184c55_0_0"/>
          <p:cNvPicPr preferRelativeResize="0"/>
          <p:nvPr/>
        </p:nvPicPr>
        <p:blipFill>
          <a:blip r:embed="rId3">
            <a:alphaModFix/>
          </a:blip>
          <a:stretch>
            <a:fillRect/>
          </a:stretch>
        </p:blipFill>
        <p:spPr>
          <a:xfrm>
            <a:off x="1757825" y="1405000"/>
            <a:ext cx="5628350" cy="493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74d20a0910_0_36"/>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52" name="Google Shape;152;g274d20a0910_0_36"/>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Benefits of Proposed System</a:t>
            </a:r>
            <a:endParaRPr sz="3600">
              <a:latin typeface="Times New Roman"/>
              <a:ea typeface="Times New Roman"/>
              <a:cs typeface="Times New Roman"/>
              <a:sym typeface="Times New Roman"/>
            </a:endParaRPr>
          </a:p>
        </p:txBody>
      </p:sp>
      <p:sp>
        <p:nvSpPr>
          <p:cNvPr id="153" name="Google Shape;153;g274d20a0910_0_36"/>
          <p:cNvSpPr/>
          <p:nvPr/>
        </p:nvSpPr>
        <p:spPr>
          <a:xfrm>
            <a:off x="207199" y="1898325"/>
            <a:ext cx="8521065" cy="3569970"/>
          </a:xfrm>
          <a:custGeom>
            <a:rect b="b" l="l" r="r" t="t"/>
            <a:pathLst>
              <a:path extrusionOk="0" h="3569970" w="8521065">
                <a:moveTo>
                  <a:pt x="0" y="0"/>
                </a:moveTo>
                <a:lnTo>
                  <a:pt x="8520599" y="0"/>
                </a:lnTo>
                <a:lnTo>
                  <a:pt x="8520599" y="3569399"/>
                </a:lnTo>
                <a:lnTo>
                  <a:pt x="0" y="35693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proposed healthcare fraud detection system aims to achieve several overarching goals and objectives, each contributing to its anticipated benefits and effectiveness.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Key objectives include comprehensive data collection and preprocessing to ensure high-quality datasets, and the development of robust models validated through cross-validation techniques.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user-friendly interface of the application will provide intuitive navigation and clear visualizations of fraud detection insights, empowering healthcare professionals to make informed decisions swiftly and effectively.</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2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The system aims to optimize operational efficiency, reduce fraudulent claims, ensure regulatory compliance, and foster transparency in healthcare fraud detection, thereby contributing to a more secure and sustainable healthcare environment.</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1000"/>
              </a:spcAft>
              <a:buNone/>
            </a:pPr>
            <a:r>
              <a:t/>
            </a:r>
            <a:endParaRPr sz="1800">
              <a:solidFill>
                <a:schemeClr val="dk1"/>
              </a:solidFill>
              <a:latin typeface="Times New Roman"/>
              <a:ea typeface="Times New Roman"/>
              <a:cs typeface="Times New Roman"/>
              <a:sym typeface="Times New Roman"/>
            </a:endParaRPr>
          </a:p>
        </p:txBody>
      </p:sp>
      <p:sp>
        <p:nvSpPr>
          <p:cNvPr id="154" name="Google Shape;154;g274d20a0910_0_36"/>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74d20a0910_0_44"/>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60" name="Google Shape;160;g274d20a0910_0_44"/>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Anticipated Outcomes</a:t>
            </a:r>
            <a:endParaRPr sz="3600">
              <a:latin typeface="Times New Roman"/>
              <a:ea typeface="Times New Roman"/>
              <a:cs typeface="Times New Roman"/>
              <a:sym typeface="Times New Roman"/>
            </a:endParaRPr>
          </a:p>
        </p:txBody>
      </p:sp>
      <p:sp>
        <p:nvSpPr>
          <p:cNvPr id="161" name="Google Shape;161;g274d20a0910_0_44"/>
          <p:cNvSpPr txBox="1"/>
          <p:nvPr/>
        </p:nvSpPr>
        <p:spPr>
          <a:xfrm>
            <a:off x="280224" y="2003513"/>
            <a:ext cx="8375100" cy="4487100"/>
          </a:xfrm>
          <a:prstGeom prst="rect">
            <a:avLst/>
          </a:prstGeom>
          <a:noFill/>
          <a:ln>
            <a:noFill/>
          </a:ln>
        </p:spPr>
        <p:txBody>
          <a:bodyPr anchorCtr="0" anchor="t" bIns="0" lIns="0" spcFirstLastPara="1" rIns="0" wrap="square" tIns="10775">
            <a:spAutoFit/>
          </a:bodyPr>
          <a:lstStyle/>
          <a:p>
            <a:pPr indent="-323850" lvl="0" marL="45720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Enhanced Fraud Detection Accuracy</a:t>
            </a:r>
            <a:endParaRPr b="1" sz="15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b="1" sz="1500">
              <a:solidFill>
                <a:schemeClr val="dk1"/>
              </a:solidFill>
              <a:latin typeface="Times New Roman"/>
              <a:ea typeface="Times New Roman"/>
              <a:cs typeface="Times New Roman"/>
              <a:sym typeface="Times New Roman"/>
            </a:endParaRPr>
          </a:p>
          <a:p>
            <a:pPr indent="-323850" lvl="0" marL="457200" rtl="0" algn="l">
              <a:lnSpc>
                <a:spcPct val="100000"/>
              </a:lnSpc>
              <a:spcBef>
                <a:spcPts val="10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High-Quality Data Management</a:t>
            </a:r>
            <a:endParaRPr b="1" sz="15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b="1" sz="1500">
              <a:solidFill>
                <a:schemeClr val="dk1"/>
              </a:solidFill>
              <a:latin typeface="Times New Roman"/>
              <a:ea typeface="Times New Roman"/>
              <a:cs typeface="Times New Roman"/>
              <a:sym typeface="Times New Roman"/>
            </a:endParaRPr>
          </a:p>
          <a:p>
            <a:pPr indent="-323850" lvl="0" marL="457200" rtl="0" algn="l">
              <a:lnSpc>
                <a:spcPct val="100000"/>
              </a:lnSpc>
              <a:spcBef>
                <a:spcPts val="10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 </a:t>
            </a:r>
            <a:r>
              <a:rPr b="1" lang="en-US" sz="1500">
                <a:solidFill>
                  <a:schemeClr val="dk1"/>
                </a:solidFill>
                <a:latin typeface="Times New Roman"/>
                <a:ea typeface="Times New Roman"/>
                <a:cs typeface="Times New Roman"/>
                <a:sym typeface="Times New Roman"/>
              </a:rPr>
              <a:t>Robust Model Validation</a:t>
            </a:r>
            <a:endParaRPr b="1" sz="15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10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Effective Anomaly Detection</a:t>
            </a:r>
            <a:endParaRPr b="1" sz="15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b="1" sz="1500">
              <a:solidFill>
                <a:schemeClr val="dk1"/>
              </a:solidFill>
              <a:latin typeface="Times New Roman"/>
              <a:ea typeface="Times New Roman"/>
              <a:cs typeface="Times New Roman"/>
              <a:sym typeface="Times New Roman"/>
            </a:endParaRPr>
          </a:p>
          <a:p>
            <a:pPr indent="-323850" lvl="0" marL="457200" rtl="0" algn="l">
              <a:lnSpc>
                <a:spcPct val="100000"/>
              </a:lnSpc>
              <a:spcBef>
                <a:spcPts val="10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User-Friendly Interface</a:t>
            </a:r>
            <a:endParaRPr b="1" sz="15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10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Operational Efficiency and Compliance</a:t>
            </a:r>
            <a:endParaRPr b="1" sz="15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
        <p:nvSpPr>
          <p:cNvPr id="162" name="Google Shape;162;g274d20a0910_0_44"/>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74d20a0910_0_52"/>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68" name="Google Shape;168;g274d20a0910_0_52"/>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Plan of Work</a:t>
            </a:r>
            <a:endParaRPr sz="3600">
              <a:latin typeface="Times New Roman"/>
              <a:ea typeface="Times New Roman"/>
              <a:cs typeface="Times New Roman"/>
              <a:sym typeface="Times New Roman"/>
            </a:endParaRPr>
          </a:p>
        </p:txBody>
      </p:sp>
      <p:sp>
        <p:nvSpPr>
          <p:cNvPr id="169" name="Google Shape;169;g274d20a0910_0_52"/>
          <p:cNvSpPr txBox="1"/>
          <p:nvPr/>
        </p:nvSpPr>
        <p:spPr>
          <a:xfrm>
            <a:off x="280224" y="2003513"/>
            <a:ext cx="8375100" cy="441900"/>
          </a:xfrm>
          <a:prstGeom prst="rect">
            <a:avLst/>
          </a:prstGeom>
          <a:noFill/>
          <a:ln>
            <a:noFill/>
          </a:ln>
        </p:spPr>
        <p:txBody>
          <a:bodyPr anchorCtr="0" anchor="t" bIns="0" lIns="0" spcFirstLastPara="1" rIns="0" wrap="square" tIns="10775">
            <a:spAutoFit/>
          </a:bodyPr>
          <a:lstStyle/>
          <a:p>
            <a:pPr indent="0" lvl="0" marL="12700" marR="5080" rtl="0" algn="just">
              <a:lnSpc>
                <a:spcPct val="1004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70" name="Google Shape;170;g274d20a0910_0_52"/>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pic>
        <p:nvPicPr>
          <p:cNvPr id="171" name="Google Shape;171;g274d20a0910_0_52"/>
          <p:cNvPicPr preferRelativeResize="0"/>
          <p:nvPr/>
        </p:nvPicPr>
        <p:blipFill>
          <a:blip r:embed="rId3">
            <a:alphaModFix/>
          </a:blip>
          <a:stretch>
            <a:fillRect/>
          </a:stretch>
        </p:blipFill>
        <p:spPr>
          <a:xfrm>
            <a:off x="1418500" y="1530163"/>
            <a:ext cx="5943600" cy="445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d20a0910_0_60"/>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77" name="Google Shape;177;g274d20a0910_0_60"/>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178" name="Google Shape;178;g274d20a0910_0_60"/>
          <p:cNvSpPr txBox="1"/>
          <p:nvPr/>
        </p:nvSpPr>
        <p:spPr>
          <a:xfrm>
            <a:off x="383074" y="1961688"/>
            <a:ext cx="8375100" cy="3173400"/>
          </a:xfrm>
          <a:prstGeom prst="rect">
            <a:avLst/>
          </a:prstGeom>
          <a:noFill/>
          <a:ln>
            <a:noFill/>
          </a:ln>
        </p:spPr>
        <p:txBody>
          <a:bodyPr anchorCtr="0" anchor="t" bIns="0" lIns="0" spcFirstLastPara="1" rIns="0" wrap="square" tIns="10775">
            <a:spAutoFit/>
          </a:bodyPr>
          <a:lstStyle/>
          <a:p>
            <a:pPr indent="0" lvl="0" marL="11430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[1] </a:t>
            </a:r>
            <a:r>
              <a:rPr lang="en-US" sz="1200">
                <a:solidFill>
                  <a:srgbClr val="222222"/>
                </a:solidFill>
                <a:highlight>
                  <a:srgbClr val="FFFFFF"/>
                </a:highlight>
              </a:rPr>
              <a:t>Herland, M., Khoshgoftaar, T.M. &amp; Bauder, R.A. Big Data fraud detection using multiple medicare data sources. </a:t>
            </a:r>
            <a:r>
              <a:rPr i="1" lang="en-US" sz="1200">
                <a:solidFill>
                  <a:srgbClr val="222222"/>
                </a:solidFill>
                <a:highlight>
                  <a:srgbClr val="FFFFFF"/>
                </a:highlight>
              </a:rPr>
              <a:t>J Big Data</a:t>
            </a:r>
            <a:r>
              <a:rPr lang="en-US" sz="1200">
                <a:solidFill>
                  <a:srgbClr val="222222"/>
                </a:solidFill>
                <a:highlight>
                  <a:srgbClr val="FFFFFF"/>
                </a:highlight>
              </a:rPr>
              <a:t> </a:t>
            </a:r>
            <a:r>
              <a:rPr b="1" lang="en-US" sz="1200">
                <a:solidFill>
                  <a:srgbClr val="222222"/>
                </a:solidFill>
                <a:highlight>
                  <a:srgbClr val="FFFFFF"/>
                </a:highlight>
              </a:rPr>
              <a:t>5</a:t>
            </a:r>
            <a:r>
              <a:rPr lang="en-US" sz="1200">
                <a:solidFill>
                  <a:srgbClr val="222222"/>
                </a:solidFill>
                <a:highlight>
                  <a:srgbClr val="FFFFFF"/>
                </a:highlight>
              </a:rPr>
              <a:t>, 29 (2018). </a:t>
            </a:r>
            <a:r>
              <a:rPr lang="en-US" sz="1200" u="sng">
                <a:solidFill>
                  <a:srgbClr val="1155CC"/>
                </a:solidFill>
                <a:highlight>
                  <a:srgbClr val="FFFFFF"/>
                </a:highlight>
                <a:hlinkClick r:id="rId3">
                  <a:extLst>
                    <a:ext uri="{A12FA001-AC4F-418D-AE19-62706E023703}">
                      <ahyp:hlinkClr val="tx"/>
                    </a:ext>
                  </a:extLst>
                </a:hlinkClick>
              </a:rPr>
              <a:t>https://doi.org/10.1186/s40537-018-0138-3</a:t>
            </a:r>
            <a:endParaRPr sz="1200">
              <a:solidFill>
                <a:srgbClr val="222222"/>
              </a:solidFill>
              <a:highlight>
                <a:srgbClr val="FFFFFF"/>
              </a:highlight>
            </a:endParaRPr>
          </a:p>
          <a:p>
            <a:pPr indent="0" lvl="0" marL="114300" rtl="0" algn="l">
              <a:lnSpc>
                <a:spcPct val="115000"/>
              </a:lnSpc>
              <a:spcBef>
                <a:spcPts val="1000"/>
              </a:spcBef>
              <a:spcAft>
                <a:spcPts val="0"/>
              </a:spcAft>
              <a:buClr>
                <a:schemeClr val="dk1"/>
              </a:buClr>
              <a:buSzPts val="1100"/>
              <a:buFont typeface="Arial"/>
              <a:buNone/>
            </a:pPr>
            <a:r>
              <a:rPr lang="en-US" sz="1200">
                <a:solidFill>
                  <a:srgbClr val="222222"/>
                </a:solidFill>
                <a:highlight>
                  <a:srgbClr val="FFFFFF"/>
                </a:highlight>
              </a:rPr>
              <a:t>[2]Johnson, J.M., Khoshgoftaar, T.M. Medicare fraud detection using neural networks. </a:t>
            </a:r>
            <a:r>
              <a:rPr i="1" lang="en-US" sz="1200">
                <a:solidFill>
                  <a:srgbClr val="222222"/>
                </a:solidFill>
                <a:highlight>
                  <a:srgbClr val="FFFFFF"/>
                </a:highlight>
              </a:rPr>
              <a:t>J Big Data</a:t>
            </a:r>
            <a:r>
              <a:rPr lang="en-US" sz="1200">
                <a:solidFill>
                  <a:srgbClr val="222222"/>
                </a:solidFill>
                <a:highlight>
                  <a:srgbClr val="FFFFFF"/>
                </a:highlight>
              </a:rPr>
              <a:t> </a:t>
            </a:r>
            <a:r>
              <a:rPr b="1" lang="en-US" sz="1200">
                <a:solidFill>
                  <a:srgbClr val="222222"/>
                </a:solidFill>
                <a:highlight>
                  <a:srgbClr val="FFFFFF"/>
                </a:highlight>
              </a:rPr>
              <a:t>6</a:t>
            </a:r>
            <a:r>
              <a:rPr lang="en-US" sz="1200">
                <a:solidFill>
                  <a:srgbClr val="222222"/>
                </a:solidFill>
                <a:highlight>
                  <a:srgbClr val="FFFFFF"/>
                </a:highlight>
              </a:rPr>
              <a:t>, 63 (2019). https://doi.org/10.1186/s40537-019-0225-0</a:t>
            </a:r>
            <a:endParaRPr sz="1200">
              <a:solidFill>
                <a:srgbClr val="222222"/>
              </a:solidFill>
              <a:highlight>
                <a:srgbClr val="FFFFFF"/>
              </a:highlight>
            </a:endParaRPr>
          </a:p>
          <a:p>
            <a:pPr indent="0" lvl="0" marL="114300" rtl="0" algn="l">
              <a:lnSpc>
                <a:spcPct val="115000"/>
              </a:lnSpc>
              <a:spcBef>
                <a:spcPts val="1000"/>
              </a:spcBef>
              <a:spcAft>
                <a:spcPts val="0"/>
              </a:spcAft>
              <a:buClr>
                <a:schemeClr val="dk1"/>
              </a:buClr>
              <a:buSzPts val="1100"/>
              <a:buFont typeface="Arial"/>
              <a:buNone/>
            </a:pPr>
            <a:r>
              <a:rPr lang="en-US" sz="1200">
                <a:solidFill>
                  <a:srgbClr val="222222"/>
                </a:solidFill>
                <a:highlight>
                  <a:srgbClr val="FFFFFF"/>
                </a:highlight>
              </a:rPr>
              <a:t>[3]</a:t>
            </a:r>
            <a:r>
              <a:rPr lang="en-US" sz="1200">
                <a:solidFill>
                  <a:srgbClr val="333333"/>
                </a:solidFill>
                <a:highlight>
                  <a:srgbClr val="FFFFFF"/>
                </a:highlight>
              </a:rPr>
              <a:t>Y. Yoo, J. Shin and S. Kyeong, "Medicare Fraud Detection Using Graph Analysis: A Comparative Study of Machine Learning and Graph Neural Networks," in </a:t>
            </a:r>
            <a:r>
              <a:rPr i="1" lang="en-US" sz="1200">
                <a:solidFill>
                  <a:srgbClr val="333333"/>
                </a:solidFill>
                <a:highlight>
                  <a:srgbClr val="FFFFFF"/>
                </a:highlight>
              </a:rPr>
              <a:t>IEEE Access</a:t>
            </a:r>
            <a:r>
              <a:rPr lang="en-US" sz="1200">
                <a:solidFill>
                  <a:srgbClr val="333333"/>
                </a:solidFill>
                <a:highlight>
                  <a:srgbClr val="FFFFFF"/>
                </a:highlight>
              </a:rPr>
              <a:t>, vol. 11, pp. 88278-88294, 2023, doi: 10.1109/ACCESS.2023.3305962.</a:t>
            </a:r>
            <a:endParaRPr sz="1200">
              <a:solidFill>
                <a:srgbClr val="333333"/>
              </a:solidFill>
              <a:highlight>
                <a:srgbClr val="FFFFFF"/>
              </a:highlight>
            </a:endParaRPr>
          </a:p>
          <a:p>
            <a:pPr indent="-342900" lvl="0" marL="285750" rtl="0" algn="l">
              <a:lnSpc>
                <a:spcPct val="115000"/>
              </a:lnSpc>
              <a:spcBef>
                <a:spcPts val="1000"/>
              </a:spcBef>
              <a:spcAft>
                <a:spcPts val="0"/>
              </a:spcAft>
              <a:buClr>
                <a:schemeClr val="dk1"/>
              </a:buClr>
              <a:buSzPts val="1100"/>
              <a:buFont typeface="Arial"/>
              <a:buNone/>
            </a:pPr>
            <a:r>
              <a:rPr lang="en-US" sz="1200">
                <a:solidFill>
                  <a:srgbClr val="333333"/>
                </a:solidFill>
                <a:highlight>
                  <a:srgbClr val="FFFFFF"/>
                </a:highlight>
              </a:rPr>
              <a:t>    [4] </a:t>
            </a:r>
            <a:r>
              <a:rPr lang="en-US" sz="1200">
                <a:solidFill>
                  <a:srgbClr val="222222"/>
                </a:solidFill>
                <a:highlight>
                  <a:srgbClr val="FFFFFF"/>
                </a:highlight>
              </a:rPr>
              <a:t>Hancock, J.T., Bauder, R.A., Wang, H. </a:t>
            </a:r>
            <a:r>
              <a:rPr i="1" lang="en-US" sz="1200">
                <a:solidFill>
                  <a:srgbClr val="222222"/>
                </a:solidFill>
                <a:highlight>
                  <a:srgbClr val="FFFFFF"/>
                </a:highlight>
              </a:rPr>
              <a:t>et al.</a:t>
            </a:r>
            <a:r>
              <a:rPr lang="en-US" sz="1200">
                <a:solidFill>
                  <a:srgbClr val="222222"/>
                </a:solidFill>
                <a:highlight>
                  <a:srgbClr val="FFFFFF"/>
                </a:highlight>
              </a:rPr>
              <a:t> Explainable machine learning models for Medicare fraud detection. </a:t>
            </a:r>
            <a:r>
              <a:rPr i="1" lang="en-US" sz="1200">
                <a:solidFill>
                  <a:srgbClr val="222222"/>
                </a:solidFill>
                <a:highlight>
                  <a:srgbClr val="FFFFFF"/>
                </a:highlight>
              </a:rPr>
              <a:t>J Big Data</a:t>
            </a:r>
            <a:r>
              <a:rPr lang="en-US" sz="1200">
                <a:solidFill>
                  <a:srgbClr val="222222"/>
                </a:solidFill>
                <a:highlight>
                  <a:srgbClr val="FFFFFF"/>
                </a:highlight>
              </a:rPr>
              <a:t> </a:t>
            </a:r>
            <a:r>
              <a:rPr b="1" lang="en-US" sz="1200">
                <a:solidFill>
                  <a:srgbClr val="222222"/>
                </a:solidFill>
                <a:highlight>
                  <a:srgbClr val="FFFFFF"/>
                </a:highlight>
              </a:rPr>
              <a:t>10</a:t>
            </a:r>
            <a:r>
              <a:rPr lang="en-US" sz="1200">
                <a:solidFill>
                  <a:srgbClr val="222222"/>
                </a:solidFill>
                <a:highlight>
                  <a:srgbClr val="FFFFFF"/>
                </a:highlight>
              </a:rPr>
              <a:t>, 154 (2023). </a:t>
            </a:r>
            <a:r>
              <a:rPr lang="en-US" sz="1200" u="sng">
                <a:solidFill>
                  <a:srgbClr val="1155CC"/>
                </a:solidFill>
                <a:highlight>
                  <a:srgbClr val="FFFFFF"/>
                </a:highlight>
                <a:hlinkClick r:id="rId4">
                  <a:extLst>
                    <a:ext uri="{A12FA001-AC4F-418D-AE19-62706E023703}">
                      <ahyp:hlinkClr val="tx"/>
                    </a:ext>
                  </a:extLst>
                </a:hlinkClick>
              </a:rPr>
              <a:t>https://doi.org/10.1186/s40537-023-00821-5</a:t>
            </a:r>
            <a:endParaRPr sz="1200">
              <a:solidFill>
                <a:srgbClr val="222222"/>
              </a:solidFill>
              <a:highlight>
                <a:srgbClr val="FFFFFF"/>
              </a:highlight>
            </a:endParaRPr>
          </a:p>
          <a:p>
            <a:pPr indent="0" lvl="0" marL="114300" rtl="0" algn="l">
              <a:lnSpc>
                <a:spcPct val="115000"/>
              </a:lnSpc>
              <a:spcBef>
                <a:spcPts val="1000"/>
              </a:spcBef>
              <a:spcAft>
                <a:spcPts val="0"/>
              </a:spcAft>
              <a:buClr>
                <a:schemeClr val="dk1"/>
              </a:buClr>
              <a:buSzPts val="1100"/>
              <a:buFont typeface="Arial"/>
              <a:buNone/>
            </a:pPr>
            <a:r>
              <a:rPr lang="en-US" sz="1200">
                <a:solidFill>
                  <a:srgbClr val="222222"/>
                </a:solidFill>
                <a:highlight>
                  <a:srgbClr val="FFFFFF"/>
                </a:highlight>
              </a:rPr>
              <a:t>[5]</a:t>
            </a:r>
            <a:r>
              <a:rPr lang="en-US" sz="1200">
                <a:solidFill>
                  <a:srgbClr val="333333"/>
                </a:solidFill>
                <a:highlight>
                  <a:srgbClr val="FFFFFF"/>
                </a:highlight>
              </a:rPr>
              <a:t> </a:t>
            </a:r>
            <a:r>
              <a:rPr lang="en-US" sz="1200">
                <a:solidFill>
                  <a:srgbClr val="222222"/>
                </a:solidFill>
                <a:highlight>
                  <a:srgbClr val="FFFFFF"/>
                </a:highlight>
              </a:rPr>
              <a:t>Hancock, J.T., Khoshgoftaar, T.M. Gradient Boosted Decision Tree Algorithms for Medicare Fraud Detection. </a:t>
            </a:r>
            <a:r>
              <a:rPr i="1" lang="en-US" sz="1200">
                <a:solidFill>
                  <a:srgbClr val="222222"/>
                </a:solidFill>
                <a:highlight>
                  <a:srgbClr val="FFFFFF"/>
                </a:highlight>
              </a:rPr>
              <a:t>SN COMPUT. SCI.</a:t>
            </a:r>
            <a:r>
              <a:rPr lang="en-US" sz="1200">
                <a:solidFill>
                  <a:srgbClr val="222222"/>
                </a:solidFill>
                <a:highlight>
                  <a:srgbClr val="FFFFFF"/>
                </a:highlight>
              </a:rPr>
              <a:t> </a:t>
            </a:r>
            <a:r>
              <a:rPr b="1" lang="en-US" sz="1200">
                <a:solidFill>
                  <a:srgbClr val="222222"/>
                </a:solidFill>
                <a:highlight>
                  <a:srgbClr val="FFFFFF"/>
                </a:highlight>
              </a:rPr>
              <a:t>2</a:t>
            </a:r>
            <a:r>
              <a:rPr lang="en-US" sz="1200">
                <a:solidFill>
                  <a:srgbClr val="222222"/>
                </a:solidFill>
                <a:highlight>
                  <a:srgbClr val="FFFFFF"/>
                </a:highlight>
              </a:rPr>
              <a:t>, 268 (2021). </a:t>
            </a:r>
            <a:r>
              <a:rPr lang="en-US" sz="1200" u="sng">
                <a:solidFill>
                  <a:schemeClr val="hlink"/>
                </a:solidFill>
                <a:highlight>
                  <a:srgbClr val="FFFFFF"/>
                </a:highlight>
                <a:hlinkClick r:id="rId5"/>
              </a:rPr>
              <a:t>https://doi.org/10.1007/s42979-021-00655-z</a:t>
            </a:r>
            <a:endParaRPr sz="1200">
              <a:solidFill>
                <a:srgbClr val="222222"/>
              </a:solidFill>
              <a:highlight>
                <a:srgbClr val="FFFFFF"/>
              </a:highlight>
            </a:endParaRPr>
          </a:p>
          <a:p>
            <a:pPr indent="0" lvl="0" marL="114300" rtl="0" algn="l">
              <a:lnSpc>
                <a:spcPct val="115000"/>
              </a:lnSpc>
              <a:spcBef>
                <a:spcPts val="1000"/>
              </a:spcBef>
              <a:spcAft>
                <a:spcPts val="1000"/>
              </a:spcAft>
              <a:buClr>
                <a:schemeClr val="dk1"/>
              </a:buClr>
              <a:buSzPts val="1100"/>
              <a:buFont typeface="Arial"/>
              <a:buNone/>
            </a:pPr>
            <a:r>
              <a:t/>
            </a:r>
            <a:endParaRPr sz="1200">
              <a:solidFill>
                <a:srgbClr val="222222"/>
              </a:solidFill>
              <a:highlight>
                <a:srgbClr val="FFFFFF"/>
              </a:highlight>
            </a:endParaRPr>
          </a:p>
        </p:txBody>
      </p:sp>
      <p:sp>
        <p:nvSpPr>
          <p:cNvPr id="179" name="Google Shape;179;g274d20a0910_0_60"/>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e8d59c2961_0_0"/>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85" name="Google Shape;185;g2e8d59c2961_0_0"/>
          <p:cNvSpPr txBox="1"/>
          <p:nvPr/>
        </p:nvSpPr>
        <p:spPr>
          <a:xfrm>
            <a:off x="280224" y="2003513"/>
            <a:ext cx="8375100" cy="2620500"/>
          </a:xfrm>
          <a:prstGeom prst="rect">
            <a:avLst/>
          </a:prstGeom>
          <a:noFill/>
          <a:ln>
            <a:noFill/>
          </a:ln>
        </p:spPr>
        <p:txBody>
          <a:bodyPr anchorCtr="0" anchor="t" bIns="0" lIns="0" spcFirstLastPara="1" rIns="0" wrap="square" tIns="10775">
            <a:sp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222222"/>
                </a:solidFill>
                <a:highlight>
                  <a:srgbClr val="FFFFFF"/>
                </a:highlight>
                <a:latin typeface="Times New Roman"/>
                <a:ea typeface="Times New Roman"/>
                <a:cs typeface="Times New Roman"/>
                <a:sym typeface="Times New Roman"/>
              </a:rPr>
              <a:t>[6] Zhang, W., &amp; He, X. (2017). </a:t>
            </a:r>
            <a:r>
              <a:rPr i="1" lang="en-US" sz="1200">
                <a:solidFill>
                  <a:srgbClr val="222222"/>
                </a:solidFill>
                <a:highlight>
                  <a:srgbClr val="FFFFFF"/>
                </a:highlight>
                <a:latin typeface="Times New Roman"/>
                <a:ea typeface="Times New Roman"/>
                <a:cs typeface="Times New Roman"/>
                <a:sym typeface="Times New Roman"/>
              </a:rPr>
              <a:t>An Anomaly Detection Method for Medicare Fraud Detection. 2017 IEEE International Conference on Big Knowledge (ICBK).</a:t>
            </a:r>
            <a:r>
              <a:rPr lang="en-US" sz="1200">
                <a:solidFill>
                  <a:srgbClr val="222222"/>
                </a:solidFill>
                <a:highlight>
                  <a:srgbClr val="FFFFFF"/>
                </a:highlight>
                <a:latin typeface="Times New Roman"/>
                <a:ea typeface="Times New Roman"/>
                <a:cs typeface="Times New Roman"/>
                <a:sym typeface="Times New Roman"/>
              </a:rPr>
              <a:t> doi:10.1109/icbk.2017.47</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rPr lang="en-US" sz="1200">
                <a:solidFill>
                  <a:srgbClr val="222222"/>
                </a:solidFill>
                <a:highlight>
                  <a:srgbClr val="FFFFFF"/>
                </a:highlight>
                <a:latin typeface="Times New Roman"/>
                <a:ea typeface="Times New Roman"/>
                <a:cs typeface="Times New Roman"/>
                <a:sym typeface="Times New Roman"/>
              </a:rPr>
              <a:t>[7] Bauder, R., &amp; Khoshgoftaar, T. (2018). A Survey of Medicare Data Processing and Integration for Fraud Detection. 2018 IEEE International Conference on Information Reuse and Integration (IRI). doi:10.1109/iri.2018.00010 </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rPr lang="en-US" sz="1200">
                <a:solidFill>
                  <a:srgbClr val="222222"/>
                </a:solidFill>
                <a:highlight>
                  <a:srgbClr val="FFFFFF"/>
                </a:highlight>
                <a:latin typeface="Times New Roman"/>
                <a:ea typeface="Times New Roman"/>
                <a:cs typeface="Times New Roman"/>
                <a:sym typeface="Times New Roman"/>
              </a:rPr>
              <a:t>[8] Bauder, R. A., &amp; Khoshgoftaar, T. M. (2017). </a:t>
            </a:r>
            <a:r>
              <a:rPr i="1" lang="en-US" sz="1200">
                <a:solidFill>
                  <a:srgbClr val="222222"/>
                </a:solidFill>
                <a:highlight>
                  <a:srgbClr val="FFFFFF"/>
                </a:highlight>
                <a:latin typeface="Times New Roman"/>
                <a:ea typeface="Times New Roman"/>
                <a:cs typeface="Times New Roman"/>
                <a:sym typeface="Times New Roman"/>
              </a:rPr>
              <a:t>Medicare Fraud Detection Using Machine Learning Methods. 2017 16th IEEE International Conference on Machine Learning and Applications (ICMLA).</a:t>
            </a:r>
            <a:r>
              <a:rPr lang="en-US" sz="1200">
                <a:solidFill>
                  <a:srgbClr val="222222"/>
                </a:solidFill>
                <a:highlight>
                  <a:srgbClr val="FFFFFF"/>
                </a:highlight>
                <a:latin typeface="Times New Roman"/>
                <a:ea typeface="Times New Roman"/>
                <a:cs typeface="Times New Roman"/>
                <a:sym typeface="Times New Roman"/>
              </a:rPr>
              <a:t> doi:10.1109/icmla.2017.00-48</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rPr lang="en-US" sz="1200">
                <a:solidFill>
                  <a:srgbClr val="222222"/>
                </a:solidFill>
                <a:highlight>
                  <a:srgbClr val="FFFFFF"/>
                </a:highlight>
                <a:latin typeface="Times New Roman"/>
                <a:ea typeface="Times New Roman"/>
                <a:cs typeface="Times New Roman"/>
                <a:sym typeface="Times New Roman"/>
              </a:rPr>
              <a:t>[9] Feldstein, M. (2006). Balancing The Goals Of Health Care Provision And Financing. Health Affairs, 25(6), 1603–1611. doi:10.1377/hlthaff.25.6.1603 </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000"/>
              </a:spcBef>
              <a:spcAft>
                <a:spcPts val="1000"/>
              </a:spcAft>
              <a:buClr>
                <a:schemeClr val="dk1"/>
              </a:buClr>
              <a:buSzPts val="1100"/>
              <a:buFont typeface="Arial"/>
              <a:buNone/>
            </a:pPr>
            <a:r>
              <a:rPr lang="en-US" sz="1200">
                <a:solidFill>
                  <a:srgbClr val="222222"/>
                </a:solidFill>
                <a:highlight>
                  <a:srgbClr val="FFFFFF"/>
                </a:highlight>
                <a:latin typeface="Times New Roman"/>
                <a:ea typeface="Times New Roman"/>
                <a:cs typeface="Times New Roman"/>
                <a:sym typeface="Times New Roman"/>
              </a:rPr>
              <a:t>[10] Morris, L. (2009). </a:t>
            </a:r>
            <a:r>
              <a:rPr i="1" lang="en-US" sz="1200">
                <a:solidFill>
                  <a:srgbClr val="222222"/>
                </a:solidFill>
                <a:highlight>
                  <a:srgbClr val="FFFFFF"/>
                </a:highlight>
                <a:latin typeface="Times New Roman"/>
                <a:ea typeface="Times New Roman"/>
                <a:cs typeface="Times New Roman"/>
                <a:sym typeface="Times New Roman"/>
              </a:rPr>
              <a:t>Combating Fraud In Health Care: An Essential Component Of Any Cost Containment Strategy. Health Affairs, 28(5), 1351–1356.</a:t>
            </a:r>
            <a:r>
              <a:rPr lang="en-US" sz="1200">
                <a:solidFill>
                  <a:srgbClr val="222222"/>
                </a:solidFill>
                <a:highlight>
                  <a:srgbClr val="FFFFFF"/>
                </a:highlight>
                <a:latin typeface="Times New Roman"/>
                <a:ea typeface="Times New Roman"/>
                <a:cs typeface="Times New Roman"/>
                <a:sym typeface="Times New Roman"/>
              </a:rPr>
              <a:t> doi:10.1377/hlthaff.28.5.1351</a:t>
            </a:r>
            <a:endParaRPr sz="1200">
              <a:solidFill>
                <a:schemeClr val="dk1"/>
              </a:solidFill>
              <a:latin typeface="Times New Roman"/>
              <a:ea typeface="Times New Roman"/>
              <a:cs typeface="Times New Roman"/>
              <a:sym typeface="Times New Roman"/>
            </a:endParaRPr>
          </a:p>
        </p:txBody>
      </p:sp>
      <p:sp>
        <p:nvSpPr>
          <p:cNvPr id="186" name="Google Shape;186;g2e8d59c2961_0_0"/>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7206226" y="113300"/>
            <a:ext cx="1686000" cy="485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92" name="Google Shape;192;p11"/>
          <p:cNvSpPr txBox="1"/>
          <p:nvPr>
            <p:ph idx="1" type="body"/>
          </p:nvPr>
        </p:nvSpPr>
        <p:spPr>
          <a:xfrm>
            <a:off x="1636661" y="1521009"/>
            <a:ext cx="5870700" cy="1671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93" name="Google Shape;193;p11"/>
          <p:cNvPicPr preferRelativeResize="0"/>
          <p:nvPr/>
        </p:nvPicPr>
        <p:blipFill rotWithShape="1">
          <a:blip r:embed="rId3">
            <a:alphaModFix/>
          </a:blip>
          <a:srcRect b="0" l="0" r="0" t="0"/>
          <a:stretch/>
        </p:blipFill>
        <p:spPr>
          <a:xfrm>
            <a:off x="0" y="381000"/>
            <a:ext cx="9144000" cy="6096000"/>
          </a:xfrm>
          <a:prstGeom prst="rect">
            <a:avLst/>
          </a:prstGeom>
          <a:noFill/>
          <a:ln>
            <a:noFill/>
          </a:ln>
        </p:spPr>
      </p:pic>
      <p:sp>
        <p:nvSpPr>
          <p:cNvPr id="194" name="Google Shape;194;p11"/>
          <p:cNvSpPr txBox="1"/>
          <p:nvPr/>
        </p:nvSpPr>
        <p:spPr>
          <a:xfrm>
            <a:off x="0" y="6477000"/>
            <a:ext cx="91440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hlinkClick r:id="rId4">
                  <a:extLst>
                    <a:ext uri="{A12FA001-AC4F-418D-AE19-62706E023703}">
                      <ahyp:hlinkClr val="tx"/>
                    </a:ext>
                  </a:extLst>
                </a:hlinkClick>
              </a:rPr>
              <a:t>This Photo</a:t>
            </a:r>
            <a:r>
              <a:rPr lang="en-US" sz="900">
                <a:solidFill>
                  <a:schemeClr val="dk1"/>
                </a:solidFill>
                <a:latin typeface="Calibri"/>
                <a:ea typeface="Calibri"/>
                <a:cs typeface="Calibri"/>
                <a:sym typeface="Calibri"/>
              </a:rPr>
              <a:t> by Unknown Author is licensed under </a:t>
            </a:r>
            <a:r>
              <a:rPr lang="en-US" sz="900" u="sng">
                <a:solidFill>
                  <a:schemeClr val="dk1"/>
                </a:solidFill>
                <a:latin typeface="Calibri"/>
                <a:ea typeface="Calibri"/>
                <a:cs typeface="Calibri"/>
                <a:sym typeface="Calibri"/>
                <a:hlinkClick r:id="rId5">
                  <a:extLst>
                    <a:ext uri="{A12FA001-AC4F-418D-AE19-62706E023703}">
                      <ahyp:hlinkClr val="tx"/>
                    </a:ext>
                  </a:extLst>
                </a:hlinkClick>
              </a:rPr>
              <a:t>CC BY-SA</a:t>
            </a: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74d20a0910_0_0"/>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66" name="Google Shape;66;g274d20a0910_0_0"/>
          <p:cNvSpPr txBox="1"/>
          <p:nvPr>
            <p:ph type="title"/>
          </p:nvPr>
        </p:nvSpPr>
        <p:spPr>
          <a:xfrm>
            <a:off x="384724" y="652167"/>
            <a:ext cx="3501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67" name="Google Shape;67;g274d20a0910_0_0"/>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
        <p:nvSpPr>
          <p:cNvPr id="68" name="Google Shape;68;g274d20a0910_0_0"/>
          <p:cNvSpPr txBox="1"/>
          <p:nvPr/>
        </p:nvSpPr>
        <p:spPr>
          <a:xfrm>
            <a:off x="444700" y="1410500"/>
            <a:ext cx="8317200" cy="469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000">
                <a:solidFill>
                  <a:schemeClr val="dk1"/>
                </a:solidFill>
                <a:latin typeface="Times New Roman"/>
                <a:ea typeface="Times New Roman"/>
                <a:cs typeface="Times New Roman"/>
                <a:sym typeface="Times New Roman"/>
              </a:rPr>
              <a:t>Developing a machine learning-based Medicare fraud detection system can enhance the accuracy and efficiency of identifying fraudulent claims. Leveraging real-time data and predictive analytics, this project aims for proactive fraud prevention. It is vital for reducing financial losses and maintaining healthcare system integrity.</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nvSpPr>
        <p:spPr>
          <a:xfrm>
            <a:off x="7206226" y="113300"/>
            <a:ext cx="1685925" cy="485775"/>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74" name="Google Shape;74;p2"/>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Alignment with SDG Goals</a:t>
            </a:r>
            <a:endParaRPr sz="3600">
              <a:latin typeface="Times New Roman"/>
              <a:ea typeface="Times New Roman"/>
              <a:cs typeface="Times New Roman"/>
              <a:sym typeface="Times New Roman"/>
            </a:endParaRPr>
          </a:p>
        </p:txBody>
      </p:sp>
      <p:sp>
        <p:nvSpPr>
          <p:cNvPr id="75" name="Google Shape;75;p2"/>
          <p:cNvSpPr txBox="1"/>
          <p:nvPr/>
        </p:nvSpPr>
        <p:spPr>
          <a:xfrm>
            <a:off x="280224" y="2003513"/>
            <a:ext cx="8375100" cy="2022300"/>
          </a:xfrm>
          <a:prstGeom prst="rect">
            <a:avLst/>
          </a:prstGeom>
          <a:noFill/>
          <a:ln>
            <a:noFill/>
          </a:ln>
        </p:spPr>
        <p:txBody>
          <a:bodyPr anchorCtr="0" anchor="t" bIns="0" lIns="0" spcFirstLastPara="1" rIns="0" wrap="square" tIns="10775">
            <a:spAutoFit/>
          </a:bodyPr>
          <a:lstStyle/>
          <a:p>
            <a:pPr indent="-323850" lvl="0" marL="457200" rtl="0" algn="l">
              <a:lnSpc>
                <a:spcPct val="115000"/>
              </a:lnSpc>
              <a:spcBef>
                <a:spcPts val="14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SDG 3: Good Health and Well-Being</a:t>
            </a:r>
            <a:endParaRPr b="1" sz="1500">
              <a:solidFill>
                <a:schemeClr val="dk1"/>
              </a:solidFill>
              <a:latin typeface="Times New Roman"/>
              <a:ea typeface="Times New Roman"/>
              <a:cs typeface="Times New Roman"/>
              <a:sym typeface="Times New Roman"/>
            </a:endParaRPr>
          </a:p>
          <a:p>
            <a:pPr indent="0" lvl="0" marL="457200" rtl="0" algn="l">
              <a:lnSpc>
                <a:spcPct val="115000"/>
              </a:lnSpc>
              <a:spcBef>
                <a:spcPts val="1400"/>
              </a:spcBef>
              <a:spcAft>
                <a:spcPts val="0"/>
              </a:spcAft>
              <a:buNone/>
            </a:pPr>
            <a:r>
              <a:t/>
            </a:r>
            <a:endParaRPr sz="1500">
              <a:solidFill>
                <a:srgbClr val="434343"/>
              </a:solidFill>
              <a:latin typeface="Times New Roman"/>
              <a:ea typeface="Times New Roman"/>
              <a:cs typeface="Times New Roman"/>
              <a:sym typeface="Times New Roman"/>
            </a:endParaRPr>
          </a:p>
          <a:p>
            <a:pPr indent="-323850" lvl="0" marL="457200" rtl="0" algn="l">
              <a:lnSpc>
                <a:spcPct val="115000"/>
              </a:lnSpc>
              <a:spcBef>
                <a:spcPts val="14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SDG 16: Peace, Justice, and Strong Institutions</a:t>
            </a:r>
            <a:endParaRPr b="1" sz="1500">
              <a:solidFill>
                <a:schemeClr val="dk1"/>
              </a:solidFill>
              <a:latin typeface="Times New Roman"/>
              <a:ea typeface="Times New Roman"/>
              <a:cs typeface="Times New Roman"/>
              <a:sym typeface="Times New Roman"/>
            </a:endParaRPr>
          </a:p>
          <a:p>
            <a:pPr indent="0" lvl="0" marL="457200" rtl="0" algn="l">
              <a:lnSpc>
                <a:spcPct val="115000"/>
              </a:lnSpc>
              <a:spcBef>
                <a:spcPts val="1400"/>
              </a:spcBef>
              <a:spcAft>
                <a:spcPts val="0"/>
              </a:spcAft>
              <a:buNone/>
            </a:pPr>
            <a:r>
              <a:t/>
            </a:r>
            <a:endParaRPr sz="1500">
              <a:solidFill>
                <a:srgbClr val="434343"/>
              </a:solidFill>
              <a:latin typeface="Times New Roman"/>
              <a:ea typeface="Times New Roman"/>
              <a:cs typeface="Times New Roman"/>
              <a:sym typeface="Times New Roman"/>
            </a:endParaRPr>
          </a:p>
          <a:p>
            <a:pPr indent="-323850" lvl="0" marL="457200" rtl="0" algn="l">
              <a:lnSpc>
                <a:spcPct val="115000"/>
              </a:lnSpc>
              <a:spcBef>
                <a:spcPts val="14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SDG 17: Partnerships for the Goals</a:t>
            </a:r>
            <a:endParaRPr b="1" sz="1500">
              <a:solidFill>
                <a:schemeClr val="dk1"/>
              </a:solidFill>
              <a:latin typeface="Times New Roman"/>
              <a:ea typeface="Times New Roman"/>
              <a:cs typeface="Times New Roman"/>
              <a:sym typeface="Times New Roman"/>
            </a:endParaRPr>
          </a:p>
        </p:txBody>
      </p:sp>
      <p:sp>
        <p:nvSpPr>
          <p:cNvPr id="76" name="Google Shape;76;p2"/>
          <p:cNvSpPr txBox="1"/>
          <p:nvPr>
            <p:ph idx="11" type="ftr"/>
          </p:nvPr>
        </p:nvSpPr>
        <p:spPr>
          <a:xfrm>
            <a:off x="3806080" y="6298851"/>
            <a:ext cx="1529079" cy="56007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74d20a0910_0_12"/>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82" name="Google Shape;82;g274d20a0910_0_12"/>
          <p:cNvSpPr txBox="1"/>
          <p:nvPr>
            <p:ph type="title"/>
          </p:nvPr>
        </p:nvSpPr>
        <p:spPr>
          <a:xfrm>
            <a:off x="384726" y="652175"/>
            <a:ext cx="6821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Existing Systems</a:t>
            </a:r>
            <a:endParaRPr sz="3600">
              <a:latin typeface="Times New Roman"/>
              <a:ea typeface="Times New Roman"/>
              <a:cs typeface="Times New Roman"/>
              <a:sym typeface="Times New Roman"/>
            </a:endParaRPr>
          </a:p>
        </p:txBody>
      </p:sp>
      <p:sp>
        <p:nvSpPr>
          <p:cNvPr id="83" name="Google Shape;83;g274d20a0910_0_12"/>
          <p:cNvSpPr txBox="1"/>
          <p:nvPr/>
        </p:nvSpPr>
        <p:spPr>
          <a:xfrm>
            <a:off x="280224" y="2003513"/>
            <a:ext cx="8375100" cy="441900"/>
          </a:xfrm>
          <a:prstGeom prst="rect">
            <a:avLst/>
          </a:prstGeom>
          <a:noFill/>
          <a:ln>
            <a:noFill/>
          </a:ln>
        </p:spPr>
        <p:txBody>
          <a:bodyPr anchorCtr="0" anchor="t" bIns="0" lIns="0" spcFirstLastPara="1" rIns="0" wrap="square" tIns="10775">
            <a:spAutoFit/>
          </a:bodyPr>
          <a:lstStyle/>
          <a:p>
            <a:pPr indent="0" lvl="0" marL="12700" marR="5080" rtl="0" algn="just">
              <a:lnSpc>
                <a:spcPct val="1004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84" name="Google Shape;84;g274d20a0910_0_12"/>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graphicFrame>
        <p:nvGraphicFramePr>
          <p:cNvPr id="85" name="Google Shape;85;g274d20a0910_0_12"/>
          <p:cNvGraphicFramePr/>
          <p:nvPr/>
        </p:nvGraphicFramePr>
        <p:xfrm>
          <a:off x="1721625" y="1480450"/>
          <a:ext cx="3000000" cy="3000000"/>
        </p:xfrm>
        <a:graphic>
          <a:graphicData uri="http://schemas.openxmlformats.org/drawingml/2006/table">
            <a:tbl>
              <a:tblPr>
                <a:noFill/>
                <a:tableStyleId>{2D41F74E-3806-48D0-B1DE-986C13286FAB}</a:tableStyleId>
              </a:tblPr>
              <a:tblGrid>
                <a:gridCol w="428625"/>
                <a:gridCol w="914400"/>
                <a:gridCol w="1285875"/>
                <a:gridCol w="1085850"/>
                <a:gridCol w="1200150"/>
                <a:gridCol w="1276350"/>
              </a:tblGrid>
              <a:tr h="1270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Sl. No.</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Title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Author(Date)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Methodology</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Limitations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Future Scope</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Big Data fraud detection using multiple medicare data sources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Matthew Herland (4 September 2018)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Random Forest, Gradient Boosted Trees, Logistic Regression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paper could not fully explore all potential features, which could impact the models' performance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22222"/>
                          </a:solidFill>
                          <a:highlight>
                            <a:srgbClr val="FFFFFF"/>
                          </a:highlight>
                          <a:latin typeface="Times New Roman"/>
                          <a:ea typeface="Times New Roman"/>
                          <a:cs typeface="Times New Roman"/>
                          <a:sym typeface="Times New Roman"/>
                        </a:rPr>
                        <a:t>Employing data sampling techniques to combat the imbalanced nature of known fraud events in evaluating the different Medicare datasets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Medicare Fraud Detection Using Neural Networks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Justin M. Johnson (18 July 2019)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Neural Networks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22222"/>
                          </a:solidFill>
                          <a:highlight>
                            <a:srgbClr val="FFFFFF"/>
                          </a:highlight>
                          <a:latin typeface="Times New Roman"/>
                          <a:ea typeface="Times New Roman"/>
                          <a:cs typeface="Times New Roman"/>
                          <a:sym typeface="Times New Roman"/>
                        </a:rPr>
                        <a:t>Data quality can be improved by checking NPI numbers that are currently missing from the LEIE database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Enhancing model interpretability to provide clear reasons for flagging certain claims as fraudulent, aiding human auditors in their decision-making.</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74d20a0910_0_72"/>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91" name="Google Shape;91;g274d20a0910_0_72"/>
          <p:cNvSpPr txBox="1"/>
          <p:nvPr/>
        </p:nvSpPr>
        <p:spPr>
          <a:xfrm>
            <a:off x="280224" y="2003513"/>
            <a:ext cx="8375100" cy="441900"/>
          </a:xfrm>
          <a:prstGeom prst="rect">
            <a:avLst/>
          </a:prstGeom>
          <a:noFill/>
          <a:ln>
            <a:noFill/>
          </a:ln>
        </p:spPr>
        <p:txBody>
          <a:bodyPr anchorCtr="0" anchor="t" bIns="0" lIns="0" spcFirstLastPara="1" rIns="0" wrap="square" tIns="10775">
            <a:spAutoFit/>
          </a:bodyPr>
          <a:lstStyle/>
          <a:p>
            <a:pPr indent="0" lvl="0" marL="12700" marR="5080" rtl="0" algn="just">
              <a:lnSpc>
                <a:spcPct val="1004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92" name="Google Shape;92;g274d20a0910_0_72"/>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graphicFrame>
        <p:nvGraphicFramePr>
          <p:cNvPr id="93" name="Google Shape;93;g274d20a0910_0_72"/>
          <p:cNvGraphicFramePr/>
          <p:nvPr/>
        </p:nvGraphicFramePr>
        <p:xfrm>
          <a:off x="1475000" y="1327000"/>
          <a:ext cx="3000000" cy="3000000"/>
        </p:xfrm>
        <a:graphic>
          <a:graphicData uri="http://schemas.openxmlformats.org/drawingml/2006/table">
            <a:tbl>
              <a:tblPr>
                <a:noFill/>
                <a:tableStyleId>{2D41F74E-3806-48D0-B1DE-986C13286FAB}</a:tableStyleId>
              </a:tblPr>
              <a:tblGrid>
                <a:gridCol w="428625"/>
                <a:gridCol w="914400"/>
                <a:gridCol w="1285875"/>
                <a:gridCol w="1085850"/>
                <a:gridCol w="1200150"/>
                <a:gridCol w="1276350"/>
              </a:tblGrid>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Medicare Fraud Detection Using Graph Analysis: A Comparative Study of Machine Learning and Graph Neural Networks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Yeeun Yon, Jinho Shin, Sunghyon Kyeong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a:t>
                      </a:r>
                      <a:r>
                        <a:rPr lang="en-US" sz="1200">
                          <a:solidFill>
                            <a:srgbClr val="333333"/>
                          </a:solidFill>
                          <a:highlight>
                            <a:srgbClr val="FFFFFF"/>
                          </a:highlight>
                          <a:latin typeface="Times New Roman"/>
                          <a:ea typeface="Times New Roman"/>
                          <a:cs typeface="Times New Roman"/>
                          <a:sym typeface="Times New Roman"/>
                        </a:rPr>
                        <a:t>17 August 2023 )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Graph Neural Network</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GNNs require significant computational resources for training and inference, which can be a barrier for some organizations.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Developing hybrid models that combine the strengths of traditional ML techniques and GNNs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Explainable machine learning models for medicare fraud detection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22222"/>
                          </a:solidFill>
                          <a:highlight>
                            <a:srgbClr val="FFFFFF"/>
                          </a:highlight>
                          <a:latin typeface="Times New Roman"/>
                          <a:ea typeface="Times New Roman"/>
                          <a:cs typeface="Times New Roman"/>
                          <a:sym typeface="Times New Roman"/>
                        </a:rPr>
                        <a:t>John T. Hancock, Richard A. Bauder &amp; Taghi M. Khoshgoftaar  </a:t>
                      </a:r>
                      <a:r>
                        <a:rPr lang="en-US" sz="1200">
                          <a:latin typeface="Times New Roman"/>
                          <a:ea typeface="Times New Roman"/>
                          <a:cs typeface="Times New Roman"/>
                          <a:sym typeface="Times New Roman"/>
                        </a:rPr>
                        <a:t>(9 October 2023)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Logistic Regression, Decision Tree, Random Forest, Extremely Randomized Trees, LightGBM, XGBoost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Only specific and limited attributes to be considered for better models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22222"/>
                          </a:solidFill>
                          <a:highlight>
                            <a:srgbClr val="FFFFFF"/>
                          </a:highlight>
                          <a:latin typeface="Times New Roman"/>
                          <a:ea typeface="Times New Roman"/>
                          <a:cs typeface="Times New Roman"/>
                          <a:sym typeface="Times New Roman"/>
                        </a:rPr>
                        <a:t>Applying the techniques discussed here to other Big Data in other application domains</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74d20a0910_0_87"/>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99" name="Google Shape;99;g274d20a0910_0_87"/>
          <p:cNvSpPr txBox="1"/>
          <p:nvPr/>
        </p:nvSpPr>
        <p:spPr>
          <a:xfrm>
            <a:off x="280224" y="2003513"/>
            <a:ext cx="8375100" cy="441900"/>
          </a:xfrm>
          <a:prstGeom prst="rect">
            <a:avLst/>
          </a:prstGeom>
          <a:noFill/>
          <a:ln>
            <a:noFill/>
          </a:ln>
        </p:spPr>
        <p:txBody>
          <a:bodyPr anchorCtr="0" anchor="t" bIns="0" lIns="0" spcFirstLastPara="1" rIns="0" wrap="square" tIns="10775">
            <a:spAutoFit/>
          </a:bodyPr>
          <a:lstStyle/>
          <a:p>
            <a:pPr indent="0" lvl="0" marL="12700" marR="5080" rtl="0" algn="just">
              <a:lnSpc>
                <a:spcPct val="1004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0" name="Google Shape;100;g274d20a0910_0_87"/>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graphicFrame>
        <p:nvGraphicFramePr>
          <p:cNvPr id="101" name="Google Shape;101;g274d20a0910_0_87"/>
          <p:cNvGraphicFramePr/>
          <p:nvPr/>
        </p:nvGraphicFramePr>
        <p:xfrm>
          <a:off x="1475000" y="1933425"/>
          <a:ext cx="3000000" cy="3000000"/>
        </p:xfrm>
        <a:graphic>
          <a:graphicData uri="http://schemas.openxmlformats.org/drawingml/2006/table">
            <a:tbl>
              <a:tblPr>
                <a:noFill/>
                <a:tableStyleId>{2D41F74E-3806-48D0-B1DE-986C13286FAB}</a:tableStyleId>
              </a:tblPr>
              <a:tblGrid>
                <a:gridCol w="437300"/>
                <a:gridCol w="932900"/>
                <a:gridCol w="1311900"/>
                <a:gridCol w="1107825"/>
                <a:gridCol w="1224425"/>
                <a:gridCol w="1302175"/>
              </a:tblGrid>
              <a:tr h="23336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Gradient Boosted Decision Tree Algorithms for Medicare Fraud Detection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John T. Hancock (8 May 2021)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Gradient Boosted Decision Tree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Gradient Boosted Decision Tree (GBDT) algorithms heavily depends on the quality and comprehensiveness of the data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Future research can focus on integrating diverse data sources, such as electronic health records, social media, and unstructured data, to improve the robustness and accuracy of fraud detection models.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e8e5f97b96_0_0"/>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07" name="Google Shape;107;g2e8e5f97b96_0_0"/>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graphicFrame>
        <p:nvGraphicFramePr>
          <p:cNvPr id="108" name="Google Shape;108;g2e8e5f97b96_0_0"/>
          <p:cNvGraphicFramePr/>
          <p:nvPr/>
        </p:nvGraphicFramePr>
        <p:xfrm>
          <a:off x="1475000" y="895600"/>
          <a:ext cx="3000000" cy="3000000"/>
        </p:xfrm>
        <a:graphic>
          <a:graphicData uri="http://schemas.openxmlformats.org/drawingml/2006/table">
            <a:tbl>
              <a:tblPr>
                <a:noFill/>
                <a:tableStyleId>{2D41F74E-3806-48D0-B1DE-986C13286FAB}</a:tableStyleId>
              </a:tblPr>
              <a:tblGrid>
                <a:gridCol w="473075"/>
                <a:gridCol w="1009200"/>
                <a:gridCol w="1419200"/>
                <a:gridCol w="1198450"/>
                <a:gridCol w="1324600"/>
                <a:gridCol w="1408700"/>
              </a:tblGrid>
              <a:tr h="22705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23913"/>
                        </a:lnSpc>
                        <a:spcBef>
                          <a:spcPts val="0"/>
                        </a:spcBef>
                        <a:spcAft>
                          <a:spcPts val="0"/>
                        </a:spcAft>
                        <a:buNone/>
                      </a:pPr>
                      <a:r>
                        <a:rPr lang="en-US" sz="1200">
                          <a:solidFill>
                            <a:srgbClr val="333333"/>
                          </a:solidFill>
                          <a:latin typeface="Times New Roman"/>
                          <a:ea typeface="Times New Roman"/>
                          <a:cs typeface="Times New Roman"/>
                          <a:sym typeface="Times New Roman"/>
                        </a:rPr>
                        <a:t>An Anomaly Detection Method for Medicare Fraud Detection</a:t>
                      </a:r>
                      <a:endParaRPr sz="12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Weijia Zhang, Xiaofeng He (2017)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Anomaly detection techniques (DBSCAN, KNN)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DBSCAN algorithm can not be applied to new-coming data, the imLOF method is not able to run in the online environment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Intend to seek the help of medicare experts to get more labeled data and apply some supervised model. </a:t>
                      </a:r>
                      <a:endParaRPr sz="1200">
                        <a:latin typeface="Times New Roman"/>
                        <a:ea typeface="Times New Roman"/>
                        <a:cs typeface="Times New Roman"/>
                        <a:sym typeface="Times New Roman"/>
                      </a:endParaRPr>
                    </a:p>
                  </a:txBody>
                  <a:tcPr marT="63500" marB="63500" marR="63500" marL="63500"/>
                </a:tc>
              </a:tr>
              <a:tr h="22705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23913"/>
                        </a:lnSpc>
                        <a:spcBef>
                          <a:spcPts val="0"/>
                        </a:spcBef>
                        <a:spcAft>
                          <a:spcPts val="0"/>
                        </a:spcAft>
                        <a:buNone/>
                      </a:pPr>
                      <a:r>
                        <a:rPr lang="en-US" sz="1200">
                          <a:solidFill>
                            <a:srgbClr val="333333"/>
                          </a:solidFill>
                          <a:latin typeface="Times New Roman"/>
                          <a:ea typeface="Times New Roman"/>
                          <a:cs typeface="Times New Roman"/>
                          <a:sym typeface="Times New Roman"/>
                        </a:rPr>
                        <a:t>A Survey of Medicare Data Processing and Integration for Fraud Detection</a:t>
                      </a:r>
                      <a:endParaRPr sz="1200">
                        <a:solidFill>
                          <a:srgbClr val="333333"/>
                        </a:solidFill>
                        <a:latin typeface="Times New Roman"/>
                        <a:ea typeface="Times New Roman"/>
                        <a:cs typeface="Times New Roman"/>
                        <a:sym typeface="Times New Roman"/>
                      </a:endParaRPr>
                    </a:p>
                    <a:p>
                      <a:pPr indent="0" lvl="0" marL="0" rtl="0" algn="l">
                        <a:lnSpc>
                          <a:spcPct val="123913"/>
                        </a:lnSpc>
                        <a:spcBef>
                          <a:spcPts val="0"/>
                        </a:spcBef>
                        <a:spcAft>
                          <a:spcPts val="0"/>
                        </a:spcAft>
                        <a:buNone/>
                      </a:pPr>
                      <a:r>
                        <a:t/>
                      </a:r>
                      <a:endParaRPr sz="12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Richard A. Bauder, Taghi M. Khoshgoftaar (2018)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Logistic Regression, Decision Tree, Clustering methods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Research is lacking in discussion on both data processing and integration (where it applies), thus making it difficult to understand what datasets are used and how they are used to produce fraud detection results.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We identify the gaps in these studies and provide some discussion on some important data processing issues, such as missing values and imputation and data filtering using provided flags.</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e8e5f97b96_0_16"/>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14" name="Google Shape;114;g2e8e5f97b96_0_16"/>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graphicFrame>
        <p:nvGraphicFramePr>
          <p:cNvPr id="115" name="Google Shape;115;g2e8e5f97b96_0_16"/>
          <p:cNvGraphicFramePr/>
          <p:nvPr/>
        </p:nvGraphicFramePr>
        <p:xfrm>
          <a:off x="496825" y="717988"/>
          <a:ext cx="3000000" cy="3000000"/>
        </p:xfrm>
        <a:graphic>
          <a:graphicData uri="http://schemas.openxmlformats.org/drawingml/2006/table">
            <a:tbl>
              <a:tblPr>
                <a:noFill/>
                <a:tableStyleId>{2D41F74E-3806-48D0-B1DE-986C13286FAB}</a:tableStyleId>
              </a:tblPr>
              <a:tblGrid>
                <a:gridCol w="555450"/>
                <a:gridCol w="1184975"/>
                <a:gridCol w="1666350"/>
                <a:gridCol w="1407150"/>
                <a:gridCol w="1555250"/>
                <a:gridCol w="1654025"/>
              </a:tblGrid>
              <a:tr h="266685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23913"/>
                        </a:lnSpc>
                        <a:spcBef>
                          <a:spcPts val="0"/>
                        </a:spcBef>
                        <a:spcAft>
                          <a:spcPts val="0"/>
                        </a:spcAft>
                        <a:buNone/>
                      </a:pPr>
                      <a:r>
                        <a:rPr lang="en-US" sz="1200">
                          <a:solidFill>
                            <a:srgbClr val="333333"/>
                          </a:solidFill>
                          <a:latin typeface="Times New Roman"/>
                          <a:ea typeface="Times New Roman"/>
                          <a:cs typeface="Times New Roman"/>
                          <a:sym typeface="Times New Roman"/>
                        </a:rPr>
                        <a:t>Medicare Fraud Detection using Machine Learning methods</a:t>
                      </a:r>
                      <a:endParaRPr sz="12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Richard A. Bauder, Taghi M. Khoshgoftaar (2017)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Gradient Boosted Machine (GBM), Random Forest (RF), Deep Neural Network (DNN), and Naive Bayes (NB), KNN (supervised, unsupervised, and hybrid are all used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A large performance gap between the sampling methods.  Overall, oversampling demonstrates poor performance for all learners.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Adding more Medicare datasets, with additional LEIE exclusion labels, as well as using different sampling methods for class imbalance, will be considered for future research</a:t>
                      </a:r>
                      <a:endParaRPr sz="1200">
                        <a:latin typeface="Times New Roman"/>
                        <a:ea typeface="Times New Roman"/>
                        <a:cs typeface="Times New Roman"/>
                        <a:sym typeface="Times New Roman"/>
                      </a:endParaRPr>
                    </a:p>
                  </a:txBody>
                  <a:tcPr marT="63500" marB="63500" marR="63500" marL="63500"/>
                </a:tc>
              </a:tr>
              <a:tr h="263415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23913"/>
                        </a:lnSpc>
                        <a:spcBef>
                          <a:spcPts val="0"/>
                        </a:spcBef>
                        <a:spcAft>
                          <a:spcPts val="0"/>
                        </a:spcAft>
                        <a:buNone/>
                      </a:pPr>
                      <a:r>
                        <a:rPr lang="en-US" sz="1200">
                          <a:solidFill>
                            <a:srgbClr val="222222"/>
                          </a:solidFill>
                          <a:highlight>
                            <a:srgbClr val="FFFFFF"/>
                          </a:highlight>
                          <a:latin typeface="Times New Roman"/>
                          <a:ea typeface="Times New Roman"/>
                          <a:cs typeface="Times New Roman"/>
                          <a:sym typeface="Times New Roman"/>
                        </a:rPr>
                        <a:t>Balancing the goals of health care provision and financing</a:t>
                      </a:r>
                      <a:endParaRPr sz="1200">
                        <a:solidFill>
                          <a:srgbClr val="333333"/>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Martin Feldstein (2015)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Balancing three goals: preventing the deprivation of care, avoiding wasteful spending, and allowing care to reflect the different tastes of individual patients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Requires modification if it is to strengthen incentives and avoid increasing the bad-debt problems of hospitals and physicians.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Requires modification if it is to strengthen incentives and avoid increasing the bad-debt problems of hospitals and physicians.</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8e5f97b96_0_24"/>
          <p:cNvSpPr txBox="1"/>
          <p:nvPr/>
        </p:nvSpPr>
        <p:spPr>
          <a:xfrm>
            <a:off x="7206226" y="113300"/>
            <a:ext cx="1686000" cy="477300"/>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1800">
                <a:solidFill>
                  <a:srgbClr val="FFFFFF"/>
                </a:solidFill>
                <a:latin typeface="Georgia"/>
                <a:ea typeface="Georgia"/>
                <a:cs typeface="Georgia"/>
                <a:sym typeface="Georgia"/>
              </a:rPr>
              <a:t>CHRIST</a:t>
            </a:r>
            <a:endParaRPr sz="1800">
              <a:solidFill>
                <a:schemeClr val="dk1"/>
              </a:solidFill>
              <a:latin typeface="Georgia"/>
              <a:ea typeface="Georgia"/>
              <a:cs typeface="Georgia"/>
              <a:sym typeface="Georgia"/>
            </a:endParaRPr>
          </a:p>
          <a:p>
            <a:pPr indent="0" lvl="0" marL="0" marR="0" rtl="0" algn="ctr">
              <a:lnSpc>
                <a:spcPct val="100000"/>
              </a:lnSpc>
              <a:spcBef>
                <a:spcPts val="2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21" name="Google Shape;121;g2e8e5f97b96_0_24"/>
          <p:cNvSpPr txBox="1"/>
          <p:nvPr>
            <p:ph idx="11" type="ftr"/>
          </p:nvPr>
        </p:nvSpPr>
        <p:spPr>
          <a:xfrm>
            <a:off x="3806080" y="6298851"/>
            <a:ext cx="1529100" cy="612000"/>
          </a:xfrm>
          <a:prstGeom prst="rect">
            <a:avLst/>
          </a:prstGeom>
          <a:noFill/>
          <a:ln>
            <a:noFill/>
          </a:ln>
        </p:spPr>
        <p:txBody>
          <a:bodyPr anchorCtr="0" anchor="t" bIns="0" lIns="0" spcFirstLastPara="1" rIns="0" wrap="square" tIns="2525">
            <a:spAutoFit/>
          </a:bodyPr>
          <a:lstStyle/>
          <a:p>
            <a:pPr indent="-389890" lvl="0" marL="401955" marR="5080" rtl="0" algn="l">
              <a:lnSpc>
                <a:spcPct val="120000"/>
              </a:lnSpc>
              <a:spcBef>
                <a:spcPts val="0"/>
              </a:spcBef>
              <a:spcAft>
                <a:spcPts val="0"/>
              </a:spcAft>
              <a:buNone/>
            </a:pPr>
            <a:r>
              <a:rPr lang="en-US"/>
              <a:t>Excellence and  Service</a:t>
            </a:r>
            <a:endParaRPr/>
          </a:p>
        </p:txBody>
      </p:sp>
      <p:graphicFrame>
        <p:nvGraphicFramePr>
          <p:cNvPr id="122" name="Google Shape;122;g2e8e5f97b96_0_24"/>
          <p:cNvGraphicFramePr/>
          <p:nvPr/>
        </p:nvGraphicFramePr>
        <p:xfrm>
          <a:off x="919625" y="1091850"/>
          <a:ext cx="3000000" cy="3000000"/>
        </p:xfrm>
        <a:graphic>
          <a:graphicData uri="http://schemas.openxmlformats.org/drawingml/2006/table">
            <a:tbl>
              <a:tblPr>
                <a:noFill/>
                <a:tableStyleId>{2D41F74E-3806-48D0-B1DE-986C13286FAB}</a:tableStyleId>
              </a:tblPr>
              <a:tblGrid>
                <a:gridCol w="476325"/>
                <a:gridCol w="1016150"/>
                <a:gridCol w="1428975"/>
                <a:gridCol w="1206675"/>
                <a:gridCol w="1333700"/>
                <a:gridCol w="1418375"/>
              </a:tblGrid>
              <a:tr h="41494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1000"/>
                        </a:spcAft>
                        <a:buNone/>
                      </a:pPr>
                      <a:r>
                        <a:rPr lang="en-US" sz="1200">
                          <a:solidFill>
                            <a:srgbClr val="222222"/>
                          </a:solidFill>
                          <a:highlight>
                            <a:srgbClr val="FFFFFF"/>
                          </a:highlight>
                          <a:latin typeface="Times New Roman"/>
                          <a:ea typeface="Times New Roman"/>
                          <a:cs typeface="Times New Roman"/>
                          <a:sym typeface="Times New Roman"/>
                        </a:rPr>
                        <a:t>Combating Fraud In Health Care: An Essential Component Of Any Cost Containment Strategy</a:t>
                      </a:r>
                      <a:endParaRPr sz="1200">
                        <a:solidFill>
                          <a:srgbClr val="2222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Lewis Morris (2015 )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Logistic Regression, Decision Tree, SVM, Random Forest, KNN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Assumes a linear relationship between the features and the log-odds of the outcome, which may not always hold true in complex datasets.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A comprehensive integrity strategy must be a key element of any systemic health reforms—to protect the integrity of the federal healthcare programs</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2024-04-18T18:17:54Z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