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9"/>
  </p:notesMasterIdLst>
  <p:handoutMasterIdLst>
    <p:handoutMasterId r:id="rId20"/>
  </p:handoutMasterIdLst>
  <p:sldIdLst>
    <p:sldId id="275" r:id="rId3"/>
    <p:sldId id="285" r:id="rId4"/>
    <p:sldId id="276" r:id="rId5"/>
    <p:sldId id="277" r:id="rId6"/>
    <p:sldId id="279" r:id="rId7"/>
    <p:sldId id="278" r:id="rId8"/>
    <p:sldId id="287" r:id="rId9"/>
    <p:sldId id="280" r:id="rId10"/>
    <p:sldId id="286" r:id="rId11"/>
    <p:sldId id="281" r:id="rId12"/>
    <p:sldId id="288" r:id="rId13"/>
    <p:sldId id="282" r:id="rId14"/>
    <p:sldId id="283" r:id="rId15"/>
    <p:sldId id="28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23/11/2017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23/11/2017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Prabhab Dewan [985955]</a:t>
            </a:r>
          </a:p>
          <a:p>
            <a:r>
              <a:rPr lang="en-US" dirty="0"/>
              <a:t>Rajesh Subedi [985709]</a:t>
            </a:r>
          </a:p>
          <a:p>
            <a:r>
              <a:rPr lang="en-US" dirty="0"/>
              <a:t>Shreedhar Acharya [985557]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Telephone Company Database Project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829300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updating call rates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sz="3200" dirty="0"/>
              <a:t>CREATE PROCEDURE [</a:t>
            </a:r>
            <a:r>
              <a:rPr lang="en-US" sz="3200" dirty="0" err="1"/>
              <a:t>dbo</a:t>
            </a:r>
            <a:r>
              <a:rPr lang="en-US" sz="3200" dirty="0"/>
              <a:t>].[</a:t>
            </a:r>
            <a:r>
              <a:rPr lang="en-US" sz="3200" dirty="0" err="1"/>
              <a:t>updaterate</a:t>
            </a:r>
            <a:r>
              <a:rPr lang="en-US" sz="3200" dirty="0"/>
              <a:t>]</a:t>
            </a:r>
          </a:p>
          <a:p>
            <a:r>
              <a:rPr lang="en-US" sz="3200" dirty="0"/>
              <a:t>@location varchar(200),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sheetname</a:t>
            </a:r>
            <a:r>
              <a:rPr lang="en-US" sz="3200" dirty="0"/>
              <a:t> varchar(20),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effectivedate</a:t>
            </a:r>
            <a:r>
              <a:rPr lang="en-US" sz="3200" dirty="0"/>
              <a:t> varchar(20),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serviceID</a:t>
            </a:r>
            <a:r>
              <a:rPr lang="en-US" sz="3200" dirty="0"/>
              <a:t> varchar(10)</a:t>
            </a:r>
          </a:p>
          <a:p>
            <a:r>
              <a:rPr lang="en-US" sz="3200" dirty="0"/>
              <a:t>AS</a:t>
            </a:r>
          </a:p>
          <a:p>
            <a:r>
              <a:rPr lang="en-US" sz="3200" dirty="0"/>
              <a:t>BEGIN</a:t>
            </a:r>
          </a:p>
          <a:p>
            <a:r>
              <a:rPr lang="en-US" sz="3200" dirty="0"/>
              <a:t>DECLARE @SQL </a:t>
            </a:r>
            <a:r>
              <a:rPr lang="en-US" sz="3200" dirty="0" err="1"/>
              <a:t>nvarchar</a:t>
            </a:r>
            <a:r>
              <a:rPr lang="en-US" sz="3200" dirty="0"/>
              <a:t>(MAX)</a:t>
            </a:r>
          </a:p>
          <a:p>
            <a:r>
              <a:rPr lang="en-US" sz="3200" dirty="0"/>
              <a:t>SET @SQL = </a:t>
            </a:r>
          </a:p>
          <a:p>
            <a:r>
              <a:rPr lang="en-US" sz="3200" dirty="0"/>
              <a:t>'insert INTO </a:t>
            </a:r>
            <a:r>
              <a:rPr lang="en-US" sz="3200" dirty="0" err="1"/>
              <a:t>dbo.CallingRates</a:t>
            </a:r>
            <a:endParaRPr lang="en-US" sz="3200" dirty="0"/>
          </a:p>
          <a:p>
            <a:r>
              <a:rPr lang="en-US" sz="3200" dirty="0"/>
              <a:t>SELECT  </a:t>
            </a:r>
            <a:r>
              <a:rPr lang="en-US" sz="3200" dirty="0" err="1"/>
              <a:t>A.dest</a:t>
            </a:r>
            <a:r>
              <a:rPr lang="en-US" sz="3200" dirty="0"/>
              <a:t>, ''' + @</a:t>
            </a:r>
            <a:r>
              <a:rPr lang="en-US" sz="3200" dirty="0" err="1"/>
              <a:t>effectivedate</a:t>
            </a:r>
            <a:r>
              <a:rPr lang="en-US" sz="3200" dirty="0"/>
              <a:t> + ''', '''+@</a:t>
            </a:r>
            <a:r>
              <a:rPr lang="en-US" sz="3200" dirty="0" err="1"/>
              <a:t>serviceID</a:t>
            </a:r>
            <a:r>
              <a:rPr lang="en-US" sz="3200" dirty="0"/>
              <a:t>+''', </a:t>
            </a:r>
            <a:r>
              <a:rPr lang="en-US" sz="3200" dirty="0" err="1"/>
              <a:t>A.peak</a:t>
            </a:r>
            <a:r>
              <a:rPr lang="en-US" sz="3200" dirty="0"/>
              <a:t>, </a:t>
            </a:r>
            <a:r>
              <a:rPr lang="en-US" sz="3200" dirty="0" err="1"/>
              <a:t>A.offpeak</a:t>
            </a:r>
            <a:endParaRPr lang="en-US" sz="3200" dirty="0"/>
          </a:p>
          <a:p>
            <a:r>
              <a:rPr lang="en-US" sz="3200" dirty="0"/>
              <a:t>FROM OPENROWSET(</a:t>
            </a:r>
          </a:p>
          <a:p>
            <a:r>
              <a:rPr lang="en-US" sz="3200" dirty="0"/>
              <a:t>   ''Microsoft.ACE.OLEDB.12.0'',</a:t>
            </a:r>
          </a:p>
          <a:p>
            <a:r>
              <a:rPr lang="en-US" sz="3200" dirty="0"/>
              <a:t>   ''Excel 12.0;HDR=</a:t>
            </a:r>
            <a:r>
              <a:rPr lang="en-US" sz="3200" dirty="0" err="1"/>
              <a:t>YES;Database</a:t>
            </a:r>
            <a:r>
              <a:rPr lang="en-US" sz="3200" dirty="0"/>
              <a:t>=' + @location + ''',</a:t>
            </a:r>
          </a:p>
          <a:p>
            <a:r>
              <a:rPr lang="en-US" sz="3200" dirty="0"/>
              <a:t>   ''select * from [' + @</a:t>
            </a:r>
            <a:r>
              <a:rPr lang="en-US" sz="3200" dirty="0" err="1"/>
              <a:t>sheetname</a:t>
            </a:r>
            <a:r>
              <a:rPr lang="en-US" sz="3200" dirty="0"/>
              <a:t> + '$]'')as A'</a:t>
            </a:r>
          </a:p>
          <a:p>
            <a:r>
              <a:rPr lang="en-US" sz="3200" dirty="0"/>
              <a:t>EXEC (@SQL)</a:t>
            </a:r>
          </a:p>
          <a:p>
            <a:r>
              <a:rPr lang="en-US" sz="3200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276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8293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Generating rate sheets</a:t>
            </a:r>
          </a:p>
          <a:p>
            <a:endParaRPr lang="en-US" dirty="0"/>
          </a:p>
          <a:p>
            <a:r>
              <a:rPr lang="en-US" dirty="0"/>
              <a:t>ALTER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genetateRatesSheet</a:t>
            </a:r>
            <a:r>
              <a:rPr lang="en-US" dirty="0"/>
              <a:t>]</a:t>
            </a:r>
          </a:p>
          <a:p>
            <a:r>
              <a:rPr lang="en-US" dirty="0"/>
              <a:t>@</a:t>
            </a:r>
            <a:r>
              <a:rPr lang="en-US" dirty="0" err="1"/>
              <a:t>serviceid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@</a:t>
            </a:r>
            <a:r>
              <a:rPr lang="en-US" dirty="0" err="1"/>
              <a:t>yearmonth</a:t>
            </a:r>
            <a:r>
              <a:rPr lang="en-US" dirty="0"/>
              <a:t> varchar(10)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select </a:t>
            </a:r>
            <a:r>
              <a:rPr lang="en-US" dirty="0" err="1"/>
              <a:t>s.serviceName</a:t>
            </a:r>
            <a:r>
              <a:rPr lang="en-US" dirty="0"/>
              <a:t>, (select </a:t>
            </a:r>
            <a:r>
              <a:rPr lang="en-US" dirty="0" err="1"/>
              <a:t>c.countryName</a:t>
            </a:r>
            <a:r>
              <a:rPr lang="en-US" dirty="0"/>
              <a:t> from </a:t>
            </a:r>
            <a:r>
              <a:rPr lang="en-US" dirty="0" err="1"/>
              <a:t>CallingCodes</a:t>
            </a:r>
            <a:r>
              <a:rPr lang="en-US" dirty="0"/>
              <a:t> c where </a:t>
            </a:r>
            <a:r>
              <a:rPr lang="en-US" dirty="0" err="1"/>
              <a:t>c.countryCode</a:t>
            </a:r>
            <a:r>
              <a:rPr lang="en-US" dirty="0"/>
              <a:t>= </a:t>
            </a:r>
            <a:r>
              <a:rPr lang="en-US" dirty="0" err="1"/>
              <a:t>destCode</a:t>
            </a:r>
            <a:r>
              <a:rPr lang="en-US" dirty="0"/>
              <a:t>)as </a:t>
            </a:r>
            <a:r>
              <a:rPr lang="en-US" dirty="0" err="1"/>
              <a:t>destCountry</a:t>
            </a:r>
            <a:r>
              <a:rPr lang="en-US" dirty="0"/>
              <a:t> ,cr.effectiveDate,pt.peakPeriodStart,cr.peakRate,pt.offsetPeakPeriodStart,cr.peakRate</a:t>
            </a:r>
          </a:p>
          <a:p>
            <a:r>
              <a:rPr lang="en-US" dirty="0"/>
              <a:t>from Service s</a:t>
            </a:r>
          </a:p>
          <a:p>
            <a:r>
              <a:rPr lang="en-US" dirty="0"/>
              <a:t>join </a:t>
            </a:r>
            <a:r>
              <a:rPr lang="en-US" dirty="0" err="1"/>
              <a:t>PeakTime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on(</a:t>
            </a:r>
            <a:r>
              <a:rPr lang="en-US" dirty="0" err="1"/>
              <a:t>s.serviceId</a:t>
            </a:r>
            <a:r>
              <a:rPr lang="en-US" dirty="0"/>
              <a:t>=</a:t>
            </a:r>
            <a:r>
              <a:rPr lang="en-US" dirty="0" err="1"/>
              <a:t>pt.serviceId</a:t>
            </a:r>
            <a:r>
              <a:rPr lang="en-US" dirty="0"/>
              <a:t>)</a:t>
            </a:r>
          </a:p>
          <a:p>
            <a:r>
              <a:rPr lang="en-US" dirty="0"/>
              <a:t>join </a:t>
            </a:r>
            <a:r>
              <a:rPr lang="en-US" dirty="0" err="1"/>
              <a:t>CallingRates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on(</a:t>
            </a:r>
            <a:r>
              <a:rPr lang="en-US" dirty="0" err="1"/>
              <a:t>cr.serviceId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</a:t>
            </a:r>
          </a:p>
          <a:p>
            <a:r>
              <a:rPr lang="en-US" dirty="0"/>
              <a:t>Where </a:t>
            </a:r>
            <a:r>
              <a:rPr lang="en-US" dirty="0" err="1"/>
              <a:t>cr.effectiveDate</a:t>
            </a:r>
            <a:r>
              <a:rPr lang="en-US" dirty="0"/>
              <a:t> =(select MAX(cr2.effectiveDate) from </a:t>
            </a:r>
            <a:r>
              <a:rPr lang="en-US" dirty="0" err="1"/>
              <a:t>CallingRates</a:t>
            </a:r>
            <a:r>
              <a:rPr lang="en-US" dirty="0"/>
              <a:t> cr2 where CONVERT(VARCHAR(7), cr2.effectiveDate, 120)&lt;=@</a:t>
            </a:r>
            <a:r>
              <a:rPr lang="en-US" dirty="0" err="1"/>
              <a:t>yearmonth</a:t>
            </a:r>
            <a:r>
              <a:rPr lang="en-US" dirty="0"/>
              <a:t> and </a:t>
            </a:r>
            <a:r>
              <a:rPr lang="en-US" dirty="0" err="1"/>
              <a:t>s.serviceId</a:t>
            </a:r>
            <a:r>
              <a:rPr lang="en-US" dirty="0"/>
              <a:t>= @</a:t>
            </a:r>
            <a:r>
              <a:rPr lang="en-US" dirty="0" err="1"/>
              <a:t>serviceid</a:t>
            </a:r>
            <a:r>
              <a:rPr lang="en-US" dirty="0"/>
              <a:t> 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484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82930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Monthly Traffic Summary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CREATE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monthlyTrafficSummary</a:t>
            </a:r>
            <a:r>
              <a:rPr lang="en-US" dirty="0"/>
              <a:t>]</a:t>
            </a:r>
          </a:p>
          <a:p>
            <a:r>
              <a:rPr lang="en-US" dirty="0"/>
              <a:t>@</a:t>
            </a:r>
            <a:r>
              <a:rPr lang="en-US" dirty="0" err="1"/>
              <a:t>yearmonth</a:t>
            </a:r>
            <a:r>
              <a:rPr lang="en-US" dirty="0"/>
              <a:t> varchar(10)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select </a:t>
            </a:r>
            <a:r>
              <a:rPr lang="en-US" dirty="0" err="1"/>
              <a:t>s.serviceName</a:t>
            </a:r>
            <a:r>
              <a:rPr lang="en-US" dirty="0"/>
              <a:t>,</a:t>
            </a:r>
          </a:p>
          <a:p>
            <a:r>
              <a:rPr lang="en-US" dirty="0"/>
              <a:t>    (select </a:t>
            </a:r>
            <a:r>
              <a:rPr lang="en-US" dirty="0" err="1"/>
              <a:t>cn.countryName</a:t>
            </a:r>
            <a:r>
              <a:rPr lang="en-US" dirty="0"/>
              <a:t> from </a:t>
            </a:r>
            <a:r>
              <a:rPr lang="en-US" dirty="0" err="1"/>
              <a:t>CallingCodes</a:t>
            </a:r>
            <a:r>
              <a:rPr lang="en-US" dirty="0"/>
              <a:t> </a:t>
            </a:r>
            <a:r>
              <a:rPr lang="en-US" dirty="0" err="1"/>
              <a:t>cn</a:t>
            </a:r>
            <a:r>
              <a:rPr lang="en-US" dirty="0"/>
              <a:t> where </a:t>
            </a:r>
            <a:r>
              <a:rPr lang="en-US" dirty="0" err="1"/>
              <a:t>cn.countryCode</a:t>
            </a:r>
            <a:r>
              <a:rPr lang="en-US" dirty="0"/>
              <a:t>=</a:t>
            </a:r>
            <a:r>
              <a:rPr lang="en-US" dirty="0" err="1"/>
              <a:t>cd.fromCode</a:t>
            </a:r>
            <a:r>
              <a:rPr lang="en-US" dirty="0"/>
              <a:t>)as </a:t>
            </a:r>
            <a:r>
              <a:rPr lang="en-US" dirty="0" err="1"/>
              <a:t>From_Country</a:t>
            </a:r>
            <a:r>
              <a:rPr lang="en-US" dirty="0"/>
              <a:t>,</a:t>
            </a:r>
          </a:p>
          <a:p>
            <a:r>
              <a:rPr lang="en-US" dirty="0"/>
              <a:t>    (select </a:t>
            </a:r>
            <a:r>
              <a:rPr lang="en-US" dirty="0" err="1"/>
              <a:t>cn.countryName</a:t>
            </a:r>
            <a:r>
              <a:rPr lang="en-US" dirty="0"/>
              <a:t> from </a:t>
            </a:r>
            <a:r>
              <a:rPr lang="en-US" dirty="0" err="1"/>
              <a:t>CallingCodes</a:t>
            </a:r>
            <a:r>
              <a:rPr lang="en-US" dirty="0"/>
              <a:t> </a:t>
            </a:r>
            <a:r>
              <a:rPr lang="en-US" dirty="0" err="1"/>
              <a:t>cn</a:t>
            </a:r>
            <a:r>
              <a:rPr lang="en-US" dirty="0"/>
              <a:t> where </a:t>
            </a:r>
            <a:r>
              <a:rPr lang="en-US" dirty="0" err="1"/>
              <a:t>cn.countryCode</a:t>
            </a:r>
            <a:r>
              <a:rPr lang="en-US" dirty="0"/>
              <a:t>=</a:t>
            </a:r>
            <a:r>
              <a:rPr lang="en-US" dirty="0" err="1"/>
              <a:t>cd.toCode</a:t>
            </a:r>
            <a:r>
              <a:rPr lang="en-US" dirty="0"/>
              <a:t>)as </a:t>
            </a:r>
            <a:r>
              <a:rPr lang="en-US" dirty="0" err="1"/>
              <a:t>To_Country</a:t>
            </a:r>
            <a:r>
              <a:rPr lang="en-US" dirty="0"/>
              <a:t>,</a:t>
            </a:r>
          </a:p>
          <a:p>
            <a:r>
              <a:rPr lang="en-US" dirty="0"/>
              <a:t>    SUM(</a:t>
            </a:r>
            <a:r>
              <a:rPr lang="en-US" dirty="0" err="1"/>
              <a:t>cd.duration</a:t>
            </a:r>
            <a:r>
              <a:rPr lang="en-US" dirty="0"/>
              <a:t>) as </a:t>
            </a:r>
            <a:r>
              <a:rPr lang="en-US" dirty="0" err="1"/>
              <a:t>Total_Duration</a:t>
            </a:r>
            <a:r>
              <a:rPr lang="en-US" dirty="0"/>
              <a:t> </a:t>
            </a:r>
          </a:p>
          <a:p>
            <a:r>
              <a:rPr lang="en-US" dirty="0"/>
              <a:t>    from </a:t>
            </a:r>
            <a:r>
              <a:rPr lang="en-US" dirty="0" err="1"/>
              <a:t>CallDetails</a:t>
            </a:r>
            <a:r>
              <a:rPr lang="en-US" dirty="0"/>
              <a:t> cd join</a:t>
            </a:r>
          </a:p>
          <a:p>
            <a:r>
              <a:rPr lang="en-US" dirty="0"/>
              <a:t>Customers c on(</a:t>
            </a:r>
            <a:r>
              <a:rPr lang="en-US" dirty="0" err="1"/>
              <a:t>c.telephone</a:t>
            </a:r>
            <a:r>
              <a:rPr lang="en-US" dirty="0"/>
              <a:t>=</a:t>
            </a:r>
            <a:r>
              <a:rPr lang="en-US" dirty="0" err="1"/>
              <a:t>cd.fromTel</a:t>
            </a:r>
            <a:r>
              <a:rPr lang="en-US" dirty="0"/>
              <a:t> and left(CONVERT(VARCHAR, </a:t>
            </a:r>
            <a:r>
              <a:rPr lang="en-US" dirty="0" err="1"/>
              <a:t>cd.callDate</a:t>
            </a:r>
            <a:r>
              <a:rPr lang="en-US" dirty="0"/>
              <a:t>, 120),7)= @</a:t>
            </a:r>
            <a:r>
              <a:rPr lang="en-US" dirty="0" err="1"/>
              <a:t>yearmonth</a:t>
            </a:r>
            <a:r>
              <a:rPr lang="en-US" dirty="0"/>
              <a:t>)</a:t>
            </a:r>
          </a:p>
          <a:p>
            <a:r>
              <a:rPr lang="en-US" dirty="0"/>
              <a:t>join Service s on (</a:t>
            </a:r>
            <a:r>
              <a:rPr lang="en-US" dirty="0" err="1"/>
              <a:t>c.serviceId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</a:t>
            </a:r>
          </a:p>
          <a:p>
            <a:r>
              <a:rPr lang="en-US" dirty="0"/>
              <a:t>join </a:t>
            </a:r>
            <a:r>
              <a:rPr lang="en-US" dirty="0" err="1"/>
              <a:t>CallingCodes</a:t>
            </a:r>
            <a:r>
              <a:rPr lang="en-US" dirty="0"/>
              <a:t> cc on(</a:t>
            </a:r>
            <a:r>
              <a:rPr lang="en-US" dirty="0" err="1"/>
              <a:t>cc.countryCode</a:t>
            </a:r>
            <a:r>
              <a:rPr lang="en-US" dirty="0"/>
              <a:t>=</a:t>
            </a:r>
            <a:r>
              <a:rPr lang="en-US" dirty="0" err="1"/>
              <a:t>s.countryCode</a:t>
            </a:r>
            <a:r>
              <a:rPr lang="en-US" dirty="0"/>
              <a:t>)</a:t>
            </a:r>
          </a:p>
          <a:p>
            <a:r>
              <a:rPr lang="en-US" dirty="0"/>
              <a:t>group by </a:t>
            </a:r>
            <a:r>
              <a:rPr lang="en-US" dirty="0" err="1"/>
              <a:t>s.serviceName,cd.fromCode,cd.toCode</a:t>
            </a: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END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633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107831"/>
            <a:ext cx="10972800" cy="5978769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Monthly Customer Bill</a:t>
            </a:r>
          </a:p>
          <a:p>
            <a:pPr marL="109728" indent="0">
              <a:buNone/>
            </a:pPr>
            <a:endParaRPr lang="en-US" sz="2900" dirty="0"/>
          </a:p>
          <a:p>
            <a:r>
              <a:rPr lang="en-US" sz="2900" dirty="0"/>
              <a:t>ALTER PROCEDURE [</a:t>
            </a:r>
            <a:r>
              <a:rPr lang="en-US" sz="2900" dirty="0" err="1"/>
              <a:t>dbo</a:t>
            </a:r>
            <a:r>
              <a:rPr lang="en-US" sz="2900" dirty="0"/>
              <a:t>].[</a:t>
            </a:r>
            <a:r>
              <a:rPr lang="en-US" sz="2900" dirty="0" err="1"/>
              <a:t>createBill</a:t>
            </a:r>
            <a:r>
              <a:rPr lang="en-US" sz="2900" dirty="0"/>
              <a:t>]</a:t>
            </a:r>
          </a:p>
          <a:p>
            <a:r>
              <a:rPr lang="en-US" sz="2900" dirty="0"/>
              <a:t>@telephone </a:t>
            </a:r>
            <a:r>
              <a:rPr lang="en-US" sz="2900" dirty="0" err="1"/>
              <a:t>bigint</a:t>
            </a:r>
            <a:r>
              <a:rPr lang="en-US" sz="2900" dirty="0"/>
              <a:t>,</a:t>
            </a:r>
          </a:p>
          <a:p>
            <a:r>
              <a:rPr lang="en-US" sz="2900" dirty="0"/>
              <a:t>@</a:t>
            </a:r>
            <a:r>
              <a:rPr lang="en-US" sz="2900" dirty="0" err="1"/>
              <a:t>yearmonth</a:t>
            </a:r>
            <a:r>
              <a:rPr lang="en-US" sz="2900" dirty="0"/>
              <a:t> varchar(10)</a:t>
            </a:r>
          </a:p>
          <a:p>
            <a:r>
              <a:rPr lang="en-US" sz="2900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select </a:t>
            </a:r>
            <a:r>
              <a:rPr lang="en-US" dirty="0" err="1"/>
              <a:t>t.toTelephone,t.destinationCountry,t.duration,t.Cost</a:t>
            </a:r>
            <a:r>
              <a:rPr lang="en-US" dirty="0"/>
              <a:t> as </a:t>
            </a:r>
            <a:r>
              <a:rPr lang="en-US" dirty="0" err="1"/>
              <a:t>totalAmt</a:t>
            </a:r>
            <a:r>
              <a:rPr lang="en-US" dirty="0"/>
              <a:t> from</a:t>
            </a:r>
          </a:p>
          <a:p>
            <a:r>
              <a:rPr lang="en-US" dirty="0"/>
              <a:t>(select distinct </a:t>
            </a:r>
            <a:r>
              <a:rPr lang="en-US" dirty="0" err="1"/>
              <a:t>cd.toTel</a:t>
            </a:r>
            <a:r>
              <a:rPr lang="en-US" dirty="0"/>
              <a:t> as </a:t>
            </a:r>
            <a:r>
              <a:rPr lang="en-US" dirty="0" err="1"/>
              <a:t>toTelephone</a:t>
            </a:r>
            <a:r>
              <a:rPr lang="en-US" dirty="0"/>
              <a:t>,(select </a:t>
            </a:r>
            <a:r>
              <a:rPr lang="en-US" dirty="0" err="1"/>
              <a:t>c.countryName</a:t>
            </a:r>
            <a:r>
              <a:rPr lang="en-US" dirty="0"/>
              <a:t> from </a:t>
            </a:r>
            <a:r>
              <a:rPr lang="en-US" dirty="0" err="1"/>
              <a:t>CallingCodes</a:t>
            </a:r>
            <a:r>
              <a:rPr lang="en-US" dirty="0"/>
              <a:t> c where </a:t>
            </a:r>
            <a:r>
              <a:rPr lang="en-US" dirty="0" err="1"/>
              <a:t>c.countryCode</a:t>
            </a:r>
            <a:r>
              <a:rPr lang="en-US" dirty="0"/>
              <a:t>= </a:t>
            </a:r>
            <a:r>
              <a:rPr lang="en-US" dirty="0" err="1"/>
              <a:t>cd.toCode</a:t>
            </a:r>
            <a:r>
              <a:rPr lang="en-US" dirty="0"/>
              <a:t>)as </a:t>
            </a:r>
            <a:r>
              <a:rPr lang="en-US" dirty="0" err="1"/>
              <a:t>destinationCountry,cd.duration</a:t>
            </a:r>
            <a:r>
              <a:rPr lang="en-US" dirty="0"/>
              <a:t>,(</a:t>
            </a:r>
            <a:r>
              <a:rPr lang="en-US" dirty="0" err="1"/>
              <a:t>cd.duration</a:t>
            </a:r>
            <a:r>
              <a:rPr lang="en-US" dirty="0"/>
              <a:t>/60*(case when (</a:t>
            </a:r>
          </a:p>
          <a:p>
            <a:r>
              <a:rPr lang="en-US" dirty="0"/>
              <a:t>                    (select </a:t>
            </a:r>
            <a:r>
              <a:rPr lang="en-US" dirty="0" err="1"/>
              <a:t>p.peakPeriodStart</a:t>
            </a:r>
            <a:r>
              <a:rPr lang="en-US" dirty="0"/>
              <a:t> from </a:t>
            </a:r>
            <a:r>
              <a:rPr lang="en-US" dirty="0" err="1"/>
              <a:t>PeakTime</a:t>
            </a:r>
            <a:r>
              <a:rPr lang="en-US" dirty="0"/>
              <a:t> p where </a:t>
            </a:r>
            <a:r>
              <a:rPr lang="en-US" dirty="0" err="1"/>
              <a:t>p.serviceId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)&gt;=800 </a:t>
            </a:r>
          </a:p>
          <a:p>
            <a:r>
              <a:rPr lang="en-US" dirty="0"/>
              <a:t>                    and (select </a:t>
            </a:r>
            <a:r>
              <a:rPr lang="en-US" dirty="0" err="1"/>
              <a:t>p.peakPeriodStart</a:t>
            </a:r>
            <a:r>
              <a:rPr lang="en-US" dirty="0"/>
              <a:t> from </a:t>
            </a:r>
            <a:r>
              <a:rPr lang="en-US" dirty="0" err="1"/>
              <a:t>PeakTime</a:t>
            </a:r>
            <a:r>
              <a:rPr lang="en-US" dirty="0"/>
              <a:t> p where </a:t>
            </a:r>
            <a:r>
              <a:rPr lang="en-US" dirty="0" err="1"/>
              <a:t>p.serviceId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)&lt;1700) then </a:t>
            </a:r>
          </a:p>
          <a:p>
            <a:r>
              <a:rPr lang="en-US" dirty="0"/>
              <a:t>                    (select cr1.peakRate from </a:t>
            </a:r>
            <a:r>
              <a:rPr lang="en-US" dirty="0" err="1"/>
              <a:t>CallingRates</a:t>
            </a:r>
            <a:r>
              <a:rPr lang="en-US" dirty="0"/>
              <a:t> cr1 where cr1.serviceId=</a:t>
            </a:r>
            <a:r>
              <a:rPr lang="en-US" dirty="0" err="1"/>
              <a:t>s.serviceId</a:t>
            </a:r>
            <a:r>
              <a:rPr lang="en-US" dirty="0"/>
              <a:t> and cr1.destCode=</a:t>
            </a:r>
            <a:r>
              <a:rPr lang="en-US" dirty="0" err="1"/>
              <a:t>cd.toCode</a:t>
            </a:r>
            <a:r>
              <a:rPr lang="en-US" dirty="0"/>
              <a:t> and cr1.effectiveDate=(select MAX(cr2.effectiveDate) from </a:t>
            </a:r>
            <a:r>
              <a:rPr lang="en-US" dirty="0" err="1"/>
              <a:t>CallingRates</a:t>
            </a:r>
            <a:r>
              <a:rPr lang="en-US" dirty="0"/>
              <a:t> cr2 where CONVERT(VARCHAR(7), cr2.effectiveDate, 120)&lt;=@</a:t>
            </a:r>
            <a:r>
              <a:rPr lang="en-US" dirty="0" err="1"/>
              <a:t>yearmonth</a:t>
            </a:r>
            <a:r>
              <a:rPr lang="en-US" dirty="0"/>
              <a:t>))</a:t>
            </a:r>
          </a:p>
          <a:p>
            <a:r>
              <a:rPr lang="en-US" dirty="0"/>
              <a:t>                    else (select cr1.offPeakRate from </a:t>
            </a:r>
            <a:r>
              <a:rPr lang="en-US" dirty="0" err="1"/>
              <a:t>CallingRates</a:t>
            </a:r>
            <a:r>
              <a:rPr lang="en-US" dirty="0"/>
              <a:t> cr1 where cr1.serviceId=</a:t>
            </a:r>
            <a:r>
              <a:rPr lang="en-US" dirty="0" err="1"/>
              <a:t>s.serviceId</a:t>
            </a:r>
            <a:r>
              <a:rPr lang="en-US" dirty="0"/>
              <a:t> and cr1.destCode=</a:t>
            </a:r>
            <a:r>
              <a:rPr lang="en-US" dirty="0" err="1"/>
              <a:t>cd.toCode</a:t>
            </a:r>
            <a:r>
              <a:rPr lang="en-US" dirty="0"/>
              <a:t> and cr1.effectiveDate=(select MAX(cr2.effectiveDate) from </a:t>
            </a:r>
            <a:r>
              <a:rPr lang="en-US" dirty="0" err="1"/>
              <a:t>CallingRates</a:t>
            </a:r>
            <a:r>
              <a:rPr lang="en-US" dirty="0"/>
              <a:t> cr2 where CONVERT(VARCHAR(7), cr2.effectiveDate, 120)&lt;=@</a:t>
            </a:r>
            <a:r>
              <a:rPr lang="en-US" dirty="0" err="1"/>
              <a:t>yearmonth</a:t>
            </a:r>
            <a:r>
              <a:rPr lang="en-US" dirty="0"/>
              <a:t>)) end  ))as Cost</a:t>
            </a:r>
          </a:p>
          <a:p>
            <a:r>
              <a:rPr lang="en-US" dirty="0"/>
              <a:t>from Customers c </a:t>
            </a:r>
          </a:p>
          <a:p>
            <a:r>
              <a:rPr lang="en-US" dirty="0"/>
              <a:t>join </a:t>
            </a:r>
            <a:r>
              <a:rPr lang="en-US" dirty="0" err="1"/>
              <a:t>CallDetails</a:t>
            </a:r>
            <a:r>
              <a:rPr lang="en-US" dirty="0"/>
              <a:t> cd on(</a:t>
            </a:r>
            <a:r>
              <a:rPr lang="en-US" dirty="0" err="1"/>
              <a:t>c.telephone</a:t>
            </a:r>
            <a:r>
              <a:rPr lang="en-US" dirty="0"/>
              <a:t>=</a:t>
            </a:r>
            <a:r>
              <a:rPr lang="en-US" dirty="0" err="1"/>
              <a:t>cd.fromTel</a:t>
            </a:r>
            <a:r>
              <a:rPr lang="en-US" dirty="0"/>
              <a:t> and left(CONVERT(VARCHAR, </a:t>
            </a:r>
            <a:r>
              <a:rPr lang="en-US" dirty="0" err="1"/>
              <a:t>cd.callDate</a:t>
            </a:r>
            <a:r>
              <a:rPr lang="en-US" dirty="0"/>
              <a:t>, 120),7)=@</a:t>
            </a:r>
            <a:r>
              <a:rPr lang="en-US" dirty="0" err="1"/>
              <a:t>yearmonth</a:t>
            </a:r>
            <a:r>
              <a:rPr lang="en-US" dirty="0"/>
              <a:t>)</a:t>
            </a:r>
          </a:p>
          <a:p>
            <a:r>
              <a:rPr lang="en-US" dirty="0"/>
              <a:t>join Service s on(</a:t>
            </a:r>
            <a:r>
              <a:rPr lang="en-US" dirty="0" err="1"/>
              <a:t>c.serviceId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</a:t>
            </a:r>
          </a:p>
          <a:p>
            <a:r>
              <a:rPr lang="en-US" dirty="0"/>
              <a:t>join </a:t>
            </a:r>
            <a:r>
              <a:rPr lang="en-US" dirty="0" err="1"/>
              <a:t>CallingRates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on(</a:t>
            </a:r>
            <a:r>
              <a:rPr lang="en-US" dirty="0" err="1"/>
              <a:t>s.serviceId</a:t>
            </a:r>
            <a:r>
              <a:rPr lang="en-US" dirty="0"/>
              <a:t>=</a:t>
            </a:r>
            <a:r>
              <a:rPr lang="en-US" dirty="0" err="1"/>
              <a:t>cr.serviceId</a:t>
            </a:r>
            <a:r>
              <a:rPr lang="en-US" dirty="0"/>
              <a:t> )</a:t>
            </a:r>
          </a:p>
          <a:p>
            <a:r>
              <a:rPr lang="en-US" dirty="0"/>
              <a:t>where </a:t>
            </a:r>
            <a:r>
              <a:rPr lang="en-US" dirty="0" err="1"/>
              <a:t>c.telephone</a:t>
            </a:r>
            <a:r>
              <a:rPr lang="en-US" dirty="0"/>
              <a:t>=''+@telephone+'') as 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END</a:t>
            </a:r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597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829300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sale representative commission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ALTER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calculateCommission</a:t>
            </a:r>
            <a:r>
              <a:rPr lang="en-US" dirty="0"/>
              <a:t>]</a:t>
            </a:r>
          </a:p>
          <a:p>
            <a:r>
              <a:rPr lang="en-US" dirty="0"/>
              <a:t>@</a:t>
            </a:r>
            <a:r>
              <a:rPr lang="en-US" dirty="0" err="1"/>
              <a:t>yearmonth</a:t>
            </a:r>
            <a:r>
              <a:rPr lang="en-US" dirty="0"/>
              <a:t> varchar(10)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select </a:t>
            </a:r>
            <a:r>
              <a:rPr lang="en-US" dirty="0" err="1"/>
              <a:t>sr.salesRepId</a:t>
            </a:r>
            <a:r>
              <a:rPr lang="en-US" dirty="0"/>
              <a:t>, sum(t1.custCost*</a:t>
            </a:r>
            <a:r>
              <a:rPr lang="en-US" dirty="0" err="1"/>
              <a:t>sr.salesRepId</a:t>
            </a:r>
            <a:r>
              <a:rPr lang="en-US" dirty="0"/>
              <a:t>*0.01) as </a:t>
            </a:r>
            <a:r>
              <a:rPr lang="en-US" dirty="0" err="1"/>
              <a:t>totalCommission</a:t>
            </a:r>
            <a:r>
              <a:rPr lang="en-US" dirty="0"/>
              <a:t> from</a:t>
            </a:r>
          </a:p>
          <a:p>
            <a:r>
              <a:rPr lang="en-US" dirty="0"/>
              <a:t>(select </a:t>
            </a:r>
            <a:r>
              <a:rPr lang="en-US" dirty="0" err="1"/>
              <a:t>t.custName,telephone</a:t>
            </a:r>
            <a:r>
              <a:rPr lang="en-US" dirty="0"/>
              <a:t>, SUM(</a:t>
            </a:r>
            <a:r>
              <a:rPr lang="en-US" dirty="0" err="1"/>
              <a:t>t.costpercall</a:t>
            </a:r>
            <a:r>
              <a:rPr lang="en-US" dirty="0"/>
              <a:t>/60) as </a:t>
            </a:r>
            <a:r>
              <a:rPr lang="en-US" dirty="0" err="1"/>
              <a:t>custCost</a:t>
            </a:r>
            <a:r>
              <a:rPr lang="en-US" dirty="0"/>
              <a:t> from</a:t>
            </a:r>
          </a:p>
          <a:p>
            <a:r>
              <a:rPr lang="en-US" dirty="0"/>
              <a:t>(select distinct </a:t>
            </a:r>
            <a:r>
              <a:rPr lang="en-US" dirty="0" err="1"/>
              <a:t>custName,telephone</a:t>
            </a:r>
            <a:r>
              <a:rPr lang="en-US" dirty="0"/>
              <a:t>, (</a:t>
            </a:r>
            <a:r>
              <a:rPr lang="en-US" dirty="0" err="1"/>
              <a:t>cd.duration</a:t>
            </a:r>
            <a:r>
              <a:rPr lang="en-US" dirty="0"/>
              <a:t>*(case when (</a:t>
            </a:r>
          </a:p>
          <a:p>
            <a:r>
              <a:rPr lang="en-US" dirty="0"/>
              <a:t>                    (select </a:t>
            </a:r>
            <a:r>
              <a:rPr lang="en-US" dirty="0" err="1"/>
              <a:t>p.peakPeriodStart</a:t>
            </a:r>
            <a:r>
              <a:rPr lang="en-US" dirty="0"/>
              <a:t> from </a:t>
            </a:r>
            <a:r>
              <a:rPr lang="en-US" dirty="0" err="1"/>
              <a:t>PeakTime</a:t>
            </a:r>
            <a:r>
              <a:rPr lang="en-US" dirty="0"/>
              <a:t> p where </a:t>
            </a:r>
            <a:r>
              <a:rPr lang="en-US" dirty="0" err="1"/>
              <a:t>p.serviceId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)&gt;=800 </a:t>
            </a:r>
          </a:p>
          <a:p>
            <a:r>
              <a:rPr lang="en-US" dirty="0"/>
              <a:t>                    and (select </a:t>
            </a:r>
            <a:r>
              <a:rPr lang="en-US" dirty="0" err="1"/>
              <a:t>p.peakPeriodStart</a:t>
            </a:r>
            <a:r>
              <a:rPr lang="en-US" dirty="0"/>
              <a:t> from </a:t>
            </a:r>
            <a:r>
              <a:rPr lang="en-US" dirty="0" err="1"/>
              <a:t>PeakTime</a:t>
            </a:r>
            <a:r>
              <a:rPr lang="en-US" dirty="0"/>
              <a:t> p where </a:t>
            </a:r>
            <a:r>
              <a:rPr lang="en-US" dirty="0" err="1"/>
              <a:t>p.serviceId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)&lt;1700) then </a:t>
            </a:r>
          </a:p>
          <a:p>
            <a:r>
              <a:rPr lang="en-US" dirty="0"/>
              <a:t>                    (select cr1.peakRate from </a:t>
            </a:r>
            <a:r>
              <a:rPr lang="en-US" dirty="0" err="1"/>
              <a:t>CallingRates</a:t>
            </a:r>
            <a:r>
              <a:rPr lang="en-US" dirty="0"/>
              <a:t> cr1 where cr1.serviceId=</a:t>
            </a:r>
            <a:r>
              <a:rPr lang="en-US" dirty="0" err="1"/>
              <a:t>s.serviceId</a:t>
            </a:r>
            <a:r>
              <a:rPr lang="en-US" dirty="0"/>
              <a:t> and cr1.destCode=</a:t>
            </a:r>
            <a:r>
              <a:rPr lang="en-US" dirty="0" err="1"/>
              <a:t>cd.toCode</a:t>
            </a:r>
            <a:r>
              <a:rPr lang="en-US" dirty="0"/>
              <a:t> and cr1.effectiveDate=(select MAX(cr2.effectiveDate) from </a:t>
            </a:r>
            <a:r>
              <a:rPr lang="en-US" dirty="0" err="1"/>
              <a:t>CallingRates</a:t>
            </a:r>
            <a:r>
              <a:rPr lang="en-US" dirty="0"/>
              <a:t> cr2 where CONVERT(VARCHAR(7), cr2.effectiveDate, 120)&lt;=@</a:t>
            </a:r>
            <a:r>
              <a:rPr lang="en-US" dirty="0" err="1"/>
              <a:t>yearmonth</a:t>
            </a:r>
            <a:r>
              <a:rPr lang="en-US" dirty="0"/>
              <a:t>))</a:t>
            </a:r>
          </a:p>
          <a:p>
            <a:r>
              <a:rPr lang="en-US" dirty="0"/>
              <a:t>                    else (select cr1.offPeakRate from </a:t>
            </a:r>
            <a:r>
              <a:rPr lang="en-US" dirty="0" err="1"/>
              <a:t>CallingRates</a:t>
            </a:r>
            <a:r>
              <a:rPr lang="en-US" dirty="0"/>
              <a:t> cr1 where cr1.serviceId=</a:t>
            </a:r>
            <a:r>
              <a:rPr lang="en-US" dirty="0" err="1"/>
              <a:t>s.serviceId</a:t>
            </a:r>
            <a:r>
              <a:rPr lang="en-US" dirty="0"/>
              <a:t> and cr1.destCode=</a:t>
            </a:r>
            <a:r>
              <a:rPr lang="en-US" dirty="0" err="1"/>
              <a:t>cd.toCode</a:t>
            </a:r>
            <a:r>
              <a:rPr lang="en-US" dirty="0"/>
              <a:t> and cr1.effectiveDate=(select MAX(cr2.effectiveDate) from </a:t>
            </a:r>
            <a:r>
              <a:rPr lang="en-US" dirty="0" err="1"/>
              <a:t>CallingRates</a:t>
            </a:r>
            <a:r>
              <a:rPr lang="en-US" dirty="0"/>
              <a:t> cr2 where CONVERT(VARCHAR(7), cr2.effectiveDate, 120)&lt;=@</a:t>
            </a:r>
            <a:r>
              <a:rPr lang="en-US" dirty="0" err="1"/>
              <a:t>yearmonth</a:t>
            </a:r>
            <a:r>
              <a:rPr lang="en-US" dirty="0"/>
              <a:t>)) end  ))as </a:t>
            </a:r>
            <a:r>
              <a:rPr lang="en-US" dirty="0" err="1"/>
              <a:t>costpercall</a:t>
            </a:r>
            <a:endParaRPr lang="en-US" dirty="0"/>
          </a:p>
          <a:p>
            <a:r>
              <a:rPr lang="en-US" dirty="0"/>
              <a:t>from Customers c </a:t>
            </a:r>
          </a:p>
          <a:p>
            <a:r>
              <a:rPr lang="en-US" dirty="0"/>
              <a:t>join </a:t>
            </a:r>
            <a:r>
              <a:rPr lang="en-US" dirty="0" err="1"/>
              <a:t>CallDetails</a:t>
            </a:r>
            <a:r>
              <a:rPr lang="en-US" dirty="0"/>
              <a:t> cd on(</a:t>
            </a:r>
            <a:r>
              <a:rPr lang="en-US" dirty="0" err="1"/>
              <a:t>c.telephone</a:t>
            </a:r>
            <a:r>
              <a:rPr lang="en-US" dirty="0"/>
              <a:t>=</a:t>
            </a:r>
            <a:r>
              <a:rPr lang="en-US" dirty="0" err="1"/>
              <a:t>cd.fromTel</a:t>
            </a:r>
            <a:r>
              <a:rPr lang="en-US" dirty="0"/>
              <a:t> and left(CONVERT(VARCHAR, </a:t>
            </a:r>
            <a:r>
              <a:rPr lang="en-US" dirty="0" err="1"/>
              <a:t>cd.callDate</a:t>
            </a:r>
            <a:r>
              <a:rPr lang="en-US" dirty="0"/>
              <a:t>, 120),7)=@</a:t>
            </a:r>
            <a:r>
              <a:rPr lang="en-US" dirty="0" err="1"/>
              <a:t>yearmonth</a:t>
            </a:r>
            <a:r>
              <a:rPr lang="en-US" dirty="0"/>
              <a:t>)</a:t>
            </a:r>
          </a:p>
          <a:p>
            <a:r>
              <a:rPr lang="en-US" dirty="0"/>
              <a:t>join Service s on(</a:t>
            </a:r>
            <a:r>
              <a:rPr lang="en-US" dirty="0" err="1"/>
              <a:t>c.serviceId</a:t>
            </a:r>
            <a:r>
              <a:rPr lang="en-US" dirty="0"/>
              <a:t>=</a:t>
            </a:r>
            <a:r>
              <a:rPr lang="en-US" dirty="0" err="1"/>
              <a:t>s.serviceId</a:t>
            </a:r>
            <a:r>
              <a:rPr lang="en-US" dirty="0"/>
              <a:t>)</a:t>
            </a:r>
          </a:p>
          <a:p>
            <a:r>
              <a:rPr lang="en-US" dirty="0"/>
              <a:t>join </a:t>
            </a:r>
            <a:r>
              <a:rPr lang="en-US" dirty="0" err="1"/>
              <a:t>CallingRates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on(</a:t>
            </a:r>
            <a:r>
              <a:rPr lang="en-US" dirty="0" err="1"/>
              <a:t>s.serviceId</a:t>
            </a:r>
            <a:r>
              <a:rPr lang="en-US" dirty="0"/>
              <a:t>=</a:t>
            </a:r>
            <a:r>
              <a:rPr lang="en-US" dirty="0" err="1"/>
              <a:t>cr.serviceId</a:t>
            </a:r>
            <a:r>
              <a:rPr lang="en-US" dirty="0"/>
              <a:t> )) as t</a:t>
            </a:r>
          </a:p>
          <a:p>
            <a:r>
              <a:rPr lang="en-US" dirty="0"/>
              <a:t>group by </a:t>
            </a:r>
            <a:r>
              <a:rPr lang="en-US" dirty="0" err="1"/>
              <a:t>t.custName,t.telephone</a:t>
            </a:r>
            <a:r>
              <a:rPr lang="en-US" dirty="0"/>
              <a:t>) as t1 join </a:t>
            </a:r>
            <a:r>
              <a:rPr lang="en-US" dirty="0" err="1"/>
              <a:t>SalesRep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on(t1.telephone=</a:t>
            </a:r>
            <a:r>
              <a:rPr lang="en-US" dirty="0" err="1"/>
              <a:t>sr.telephone</a:t>
            </a:r>
            <a:r>
              <a:rPr lang="en-US" dirty="0"/>
              <a:t>)</a:t>
            </a:r>
          </a:p>
          <a:p>
            <a:r>
              <a:rPr lang="en-US" dirty="0"/>
              <a:t>group by </a:t>
            </a:r>
            <a:r>
              <a:rPr lang="en-US" dirty="0" err="1"/>
              <a:t>sr.salesRepId</a:t>
            </a:r>
            <a:r>
              <a:rPr lang="en-US" dirty="0"/>
              <a:t>;</a:t>
            </a:r>
          </a:p>
          <a:p>
            <a:r>
              <a:rPr lang="en-US" dirty="0"/>
              <a:t>END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3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JAY GURUDEV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7962"/>
            <a:ext cx="10363200" cy="1362075"/>
          </a:xfrm>
        </p:spPr>
        <p:txBody>
          <a:bodyPr/>
          <a:lstStyle/>
          <a:p>
            <a:pPr algn="ctr"/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084AFA-0D06-41DA-A743-E5A6FE45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MSSQL SERVER 2008 R2</a:t>
            </a:r>
          </a:p>
          <a:p>
            <a:r>
              <a:rPr lang="en-US" dirty="0"/>
              <a:t>NodeJS server</a:t>
            </a:r>
          </a:p>
          <a:p>
            <a:r>
              <a:rPr lang="en-US" dirty="0"/>
              <a:t>HTML/CSS/JavaScript frontend</a:t>
            </a:r>
          </a:p>
          <a:p>
            <a:r>
              <a:rPr lang="en-US" dirty="0"/>
              <a:t>Report Builder 3.0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9FB0B8-8EF6-45CE-88B5-14B810D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966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060C6-B5B3-4CE3-92C3-0DB96327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454" y="890973"/>
            <a:ext cx="8414238" cy="5967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465"/>
            <a:ext cx="10972800" cy="106680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465"/>
            <a:ext cx="10972800" cy="1066800"/>
          </a:xfrm>
        </p:spPr>
        <p:txBody>
          <a:bodyPr/>
          <a:lstStyle/>
          <a:p>
            <a:r>
              <a:rPr lang="en-US" dirty="0"/>
              <a:t>Logical Database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BE4D1-D7BA-47E5-B494-C2D11D63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265"/>
            <a:ext cx="10972800" cy="5492270"/>
          </a:xfrm>
        </p:spPr>
        <p:txBody>
          <a:bodyPr>
            <a:noAutofit/>
          </a:bodyPr>
          <a:lstStyle/>
          <a:p>
            <a:r>
              <a:rPr lang="en-US" sz="2000" dirty="0"/>
              <a:t>Relation: Customers (</a:t>
            </a:r>
            <a:r>
              <a:rPr lang="en-US" sz="2000" dirty="0" err="1"/>
              <a:t>custName</a:t>
            </a:r>
            <a:r>
              <a:rPr lang="en-US" sz="2000" dirty="0"/>
              <a:t>, </a:t>
            </a:r>
            <a:r>
              <a:rPr lang="en-US" sz="2000" u="sng" dirty="0"/>
              <a:t>telephone</a:t>
            </a:r>
            <a:r>
              <a:rPr lang="en-US" sz="2000" dirty="0"/>
              <a:t>, </a:t>
            </a:r>
            <a:r>
              <a:rPr lang="en-US" sz="2000" dirty="0" err="1"/>
              <a:t>serviceId</a:t>
            </a:r>
            <a:r>
              <a:rPr lang="en-US" sz="2000" dirty="0"/>
              <a:t>, street, city, state, </a:t>
            </a:r>
            <a:r>
              <a:rPr lang="en-US" sz="2000" dirty="0" err="1"/>
              <a:t>zipcode</a:t>
            </a:r>
            <a:r>
              <a:rPr lang="en-US" sz="2000" dirty="0"/>
              <a:t>, country)</a:t>
            </a:r>
          </a:p>
          <a:p>
            <a:r>
              <a:rPr lang="en-US" sz="2000" dirty="0"/>
              <a:t>Primary Key: telephone</a:t>
            </a:r>
          </a:p>
          <a:p>
            <a:r>
              <a:rPr lang="en-US" sz="2000" dirty="0"/>
              <a:t>Foreign Key:  Foreign key </a:t>
            </a:r>
            <a:r>
              <a:rPr lang="en-US" sz="2000" dirty="0" err="1"/>
              <a:t>serviceId</a:t>
            </a:r>
            <a:r>
              <a:rPr lang="en-US" sz="2000" dirty="0"/>
              <a:t> references Service(</a:t>
            </a:r>
            <a:r>
              <a:rPr lang="en-US" sz="2000" dirty="0" err="1"/>
              <a:t>serviceId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Relation: </a:t>
            </a:r>
            <a:r>
              <a:rPr lang="en-US" sz="2000" dirty="0" err="1"/>
              <a:t>SalesRep</a:t>
            </a:r>
            <a:r>
              <a:rPr lang="en-US" sz="2000" dirty="0"/>
              <a:t> (</a:t>
            </a:r>
            <a:r>
              <a:rPr lang="en-US" sz="2000" u="sng" dirty="0" err="1"/>
              <a:t>salesRepId</a:t>
            </a:r>
            <a:r>
              <a:rPr lang="en-US" sz="2000" dirty="0"/>
              <a:t>, </a:t>
            </a:r>
            <a:r>
              <a:rPr lang="en-US" sz="2000" u="sng" dirty="0"/>
              <a:t>telephone</a:t>
            </a:r>
            <a:r>
              <a:rPr lang="en-US" sz="2000" dirty="0"/>
              <a:t>, commission)</a:t>
            </a:r>
          </a:p>
          <a:p>
            <a:r>
              <a:rPr lang="en-US" sz="2000" dirty="0"/>
              <a:t>Primary Key: </a:t>
            </a:r>
            <a:r>
              <a:rPr lang="en-US" sz="2000" dirty="0" err="1"/>
              <a:t>salesRepId</a:t>
            </a:r>
            <a:r>
              <a:rPr lang="en-US" sz="2000" dirty="0"/>
              <a:t>, telephone</a:t>
            </a:r>
          </a:p>
          <a:p>
            <a:r>
              <a:rPr lang="en-US" sz="2000" dirty="0"/>
              <a:t>Foreign key: Foreign key </a:t>
            </a:r>
            <a:r>
              <a:rPr lang="en-US" sz="2000" dirty="0" err="1"/>
              <a:t>custName</a:t>
            </a:r>
            <a:r>
              <a:rPr lang="en-US" sz="2000" dirty="0"/>
              <a:t> references Customers(</a:t>
            </a:r>
            <a:r>
              <a:rPr lang="en-US" sz="2000" dirty="0" err="1"/>
              <a:t>custName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Relation: </a:t>
            </a:r>
            <a:r>
              <a:rPr lang="en-US" sz="2000" dirty="0" err="1"/>
              <a:t>CallDetails</a:t>
            </a:r>
            <a:r>
              <a:rPr lang="en-US" sz="2000" dirty="0"/>
              <a:t> (</a:t>
            </a:r>
            <a:r>
              <a:rPr lang="en-US" sz="2000" u="sng" dirty="0" err="1"/>
              <a:t>fromCode</a:t>
            </a:r>
            <a:r>
              <a:rPr lang="en-US" sz="2000" dirty="0"/>
              <a:t>, </a:t>
            </a:r>
            <a:r>
              <a:rPr lang="en-US" sz="2000" dirty="0" err="1"/>
              <a:t>toCode</a:t>
            </a:r>
            <a:r>
              <a:rPr lang="en-US" sz="2000" dirty="0"/>
              <a:t>, </a:t>
            </a:r>
            <a:r>
              <a:rPr lang="en-US" sz="2000" dirty="0" err="1"/>
              <a:t>fromTel</a:t>
            </a:r>
            <a:r>
              <a:rPr lang="en-US" sz="2000" dirty="0"/>
              <a:t>, </a:t>
            </a:r>
            <a:r>
              <a:rPr lang="en-US" sz="2000" dirty="0" err="1"/>
              <a:t>toTel</a:t>
            </a:r>
            <a:r>
              <a:rPr lang="en-US" sz="2000" dirty="0"/>
              <a:t>, duration, </a:t>
            </a:r>
            <a:r>
              <a:rPr lang="en-US" sz="2000" u="sng" dirty="0" err="1"/>
              <a:t>callDate</a:t>
            </a:r>
            <a:r>
              <a:rPr lang="en-US" sz="2000" dirty="0"/>
              <a:t>, </a:t>
            </a:r>
            <a:r>
              <a:rPr lang="en-US" sz="2000" u="sng" dirty="0" err="1"/>
              <a:t>callTime</a:t>
            </a:r>
            <a:r>
              <a:rPr lang="en-US" sz="2000" dirty="0"/>
              <a:t>)</a:t>
            </a:r>
          </a:p>
          <a:p>
            <a:r>
              <a:rPr lang="en-US" sz="2000" dirty="0"/>
              <a:t>Primary Key: </a:t>
            </a:r>
            <a:r>
              <a:rPr lang="en-US" sz="2000" dirty="0" err="1"/>
              <a:t>fromCode</a:t>
            </a:r>
            <a:r>
              <a:rPr lang="en-US" sz="2000" dirty="0"/>
              <a:t>, </a:t>
            </a:r>
            <a:r>
              <a:rPr lang="en-US" sz="2000" dirty="0" err="1"/>
              <a:t>callDate</a:t>
            </a:r>
            <a:r>
              <a:rPr lang="en-US" sz="2000" dirty="0"/>
              <a:t>, </a:t>
            </a:r>
            <a:r>
              <a:rPr lang="en-US" sz="2000" dirty="0" err="1"/>
              <a:t>callTime</a:t>
            </a:r>
            <a:endParaRPr lang="en-US" sz="2000" dirty="0"/>
          </a:p>
          <a:p>
            <a:r>
              <a:rPr lang="en-US" sz="2000" dirty="0"/>
              <a:t>Foreign Key: Foreign key </a:t>
            </a:r>
            <a:r>
              <a:rPr lang="en-US" sz="2000" dirty="0" err="1"/>
              <a:t>fromTel</a:t>
            </a:r>
            <a:r>
              <a:rPr lang="en-US" sz="2000" dirty="0"/>
              <a:t> references Customers(telephone)</a:t>
            </a:r>
          </a:p>
          <a:p>
            <a:endParaRPr lang="en-US" sz="2000" dirty="0"/>
          </a:p>
          <a:p>
            <a:r>
              <a:rPr lang="en-US" sz="2000" dirty="0"/>
              <a:t>Relation: Service (</a:t>
            </a:r>
            <a:r>
              <a:rPr lang="en-US" sz="2000" u="sng" dirty="0" err="1"/>
              <a:t>serviceId</a:t>
            </a:r>
            <a:r>
              <a:rPr lang="en-US" sz="2000" dirty="0"/>
              <a:t>, </a:t>
            </a:r>
            <a:r>
              <a:rPr lang="en-US" sz="2000" dirty="0" err="1"/>
              <a:t>serviceName</a:t>
            </a:r>
            <a:r>
              <a:rPr lang="en-US" sz="2000" dirty="0"/>
              <a:t>, </a:t>
            </a:r>
            <a:r>
              <a:rPr lang="en-US" sz="2000" dirty="0" err="1"/>
              <a:t>countryCode</a:t>
            </a:r>
            <a:r>
              <a:rPr lang="en-US" sz="2000" dirty="0"/>
              <a:t>)</a:t>
            </a:r>
          </a:p>
          <a:p>
            <a:r>
              <a:rPr lang="en-US" sz="2000" dirty="0"/>
              <a:t>Primary Key: </a:t>
            </a:r>
            <a:r>
              <a:rPr lang="en-US" sz="2000" dirty="0" err="1"/>
              <a:t>serviceId</a:t>
            </a:r>
            <a:endParaRPr lang="en-US" sz="2000" dirty="0"/>
          </a:p>
          <a:p>
            <a:r>
              <a:rPr lang="en-US" sz="2000" dirty="0"/>
              <a:t>Foreign Key: Foreign key </a:t>
            </a:r>
            <a:r>
              <a:rPr lang="en-US" sz="2000" dirty="0" err="1"/>
              <a:t>countryCode</a:t>
            </a:r>
            <a:r>
              <a:rPr lang="en-US" sz="2000" dirty="0"/>
              <a:t> references </a:t>
            </a:r>
            <a:r>
              <a:rPr lang="en-US" sz="2000" dirty="0" err="1"/>
              <a:t>CallingCode</a:t>
            </a:r>
            <a:r>
              <a:rPr lang="en-US" sz="2000" dirty="0"/>
              <a:t>(</a:t>
            </a:r>
            <a:r>
              <a:rPr lang="en-US" sz="2000" dirty="0" err="1"/>
              <a:t>countryCode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9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465"/>
            <a:ext cx="10972800" cy="1066800"/>
          </a:xfrm>
        </p:spPr>
        <p:txBody>
          <a:bodyPr/>
          <a:lstStyle/>
          <a:p>
            <a:r>
              <a:rPr lang="en-US" dirty="0"/>
              <a:t>Logical Database Design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BE4D1-D7BA-47E5-B494-C2D11D63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265"/>
            <a:ext cx="10972800" cy="549227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200" dirty="0"/>
          </a:p>
          <a:p>
            <a:r>
              <a:rPr lang="en-US" sz="2400" dirty="0"/>
              <a:t>Relation: </a:t>
            </a:r>
            <a:r>
              <a:rPr lang="en-US" sz="2400" dirty="0" err="1"/>
              <a:t>CallingCodes</a:t>
            </a:r>
            <a:r>
              <a:rPr lang="en-US" sz="2400" dirty="0"/>
              <a:t> (</a:t>
            </a:r>
            <a:r>
              <a:rPr lang="en-US" sz="2400" u="sng" dirty="0" err="1"/>
              <a:t>countryCode</a:t>
            </a:r>
            <a:r>
              <a:rPr lang="en-US" sz="2400" dirty="0"/>
              <a:t>, </a:t>
            </a:r>
            <a:r>
              <a:rPr lang="en-US" sz="2400" dirty="0" err="1"/>
              <a:t>countryName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PrimaryKey</a:t>
            </a:r>
            <a:r>
              <a:rPr lang="en-US" sz="2400" dirty="0"/>
              <a:t>: </a:t>
            </a:r>
            <a:r>
              <a:rPr lang="en-US" sz="2400" dirty="0" err="1"/>
              <a:t>countryCode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Relation: </a:t>
            </a:r>
            <a:r>
              <a:rPr lang="en-US" sz="2400" dirty="0" err="1"/>
              <a:t>PeakTime</a:t>
            </a:r>
            <a:r>
              <a:rPr lang="en-US" sz="2400" dirty="0"/>
              <a:t> (</a:t>
            </a:r>
            <a:r>
              <a:rPr lang="en-US" sz="2400" u="sng" dirty="0" err="1"/>
              <a:t>serviceId</a:t>
            </a:r>
            <a:r>
              <a:rPr lang="en-US" sz="2400" dirty="0"/>
              <a:t>, </a:t>
            </a:r>
            <a:r>
              <a:rPr lang="en-US" sz="2400" dirty="0" err="1"/>
              <a:t>peakPeriodStart</a:t>
            </a:r>
            <a:r>
              <a:rPr lang="en-US" sz="2400" dirty="0"/>
              <a:t>, </a:t>
            </a:r>
            <a:r>
              <a:rPr lang="en-US" sz="2400" dirty="0" err="1"/>
              <a:t>offsetPeakPeriodStart</a:t>
            </a:r>
            <a:r>
              <a:rPr lang="en-US" sz="2400" dirty="0"/>
              <a:t>)</a:t>
            </a:r>
          </a:p>
          <a:p>
            <a:r>
              <a:rPr lang="en-US" sz="2400" dirty="0"/>
              <a:t>Primary Key: </a:t>
            </a:r>
            <a:r>
              <a:rPr lang="en-US" sz="2400" dirty="0" err="1"/>
              <a:t>serviceId</a:t>
            </a:r>
            <a:endParaRPr lang="en-US" sz="2400" dirty="0"/>
          </a:p>
          <a:p>
            <a:r>
              <a:rPr lang="en-US" sz="2400" dirty="0"/>
              <a:t>Foreign Key: Foreign Key </a:t>
            </a:r>
            <a:r>
              <a:rPr lang="en-US" sz="2400" dirty="0" err="1"/>
              <a:t>serviceId</a:t>
            </a:r>
            <a:r>
              <a:rPr lang="en-US" sz="2400" dirty="0"/>
              <a:t> references Service(</a:t>
            </a:r>
            <a:r>
              <a:rPr lang="en-US" sz="2400" dirty="0" err="1"/>
              <a:t>serviceId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Relation: </a:t>
            </a:r>
            <a:r>
              <a:rPr lang="en-US" sz="2400" dirty="0" err="1"/>
              <a:t>CallingRates</a:t>
            </a:r>
            <a:r>
              <a:rPr lang="en-US" sz="2400" dirty="0"/>
              <a:t> (</a:t>
            </a:r>
            <a:r>
              <a:rPr lang="en-US" sz="2400" u="sng" dirty="0" err="1"/>
              <a:t>destCode</a:t>
            </a:r>
            <a:r>
              <a:rPr lang="en-US" sz="2400" dirty="0"/>
              <a:t>, </a:t>
            </a:r>
            <a:r>
              <a:rPr lang="en-US" sz="2400" u="sng" dirty="0" err="1"/>
              <a:t>effectiveDate</a:t>
            </a:r>
            <a:r>
              <a:rPr lang="en-US" sz="2400" dirty="0"/>
              <a:t>, </a:t>
            </a:r>
            <a:r>
              <a:rPr lang="en-US" sz="2400" u="sng" dirty="0" err="1"/>
              <a:t>serviceId</a:t>
            </a:r>
            <a:r>
              <a:rPr lang="en-US" sz="2400" dirty="0"/>
              <a:t>, </a:t>
            </a:r>
            <a:r>
              <a:rPr lang="en-US" sz="2400" dirty="0" err="1"/>
              <a:t>peakRate</a:t>
            </a:r>
            <a:r>
              <a:rPr lang="en-US" sz="2400" dirty="0"/>
              <a:t>, </a:t>
            </a:r>
            <a:r>
              <a:rPr lang="en-US" sz="2400" dirty="0" err="1"/>
              <a:t>offPeakRate</a:t>
            </a:r>
            <a:r>
              <a:rPr lang="en-US" sz="2400" dirty="0"/>
              <a:t>)</a:t>
            </a:r>
          </a:p>
          <a:p>
            <a:r>
              <a:rPr lang="en-US" sz="2400" dirty="0"/>
              <a:t>Primary Key: </a:t>
            </a:r>
            <a:r>
              <a:rPr lang="en-US" sz="2400" dirty="0" err="1"/>
              <a:t>destCode</a:t>
            </a:r>
            <a:r>
              <a:rPr lang="en-US" sz="2400" dirty="0"/>
              <a:t>, </a:t>
            </a:r>
            <a:r>
              <a:rPr lang="en-US" sz="2400" dirty="0" err="1"/>
              <a:t>effectiveDate</a:t>
            </a:r>
            <a:r>
              <a:rPr lang="en-US" sz="2400" u="sng" dirty="0"/>
              <a:t>, </a:t>
            </a:r>
            <a:r>
              <a:rPr lang="en-US" sz="2400" dirty="0" err="1"/>
              <a:t>serviceId</a:t>
            </a:r>
            <a:endParaRPr lang="en-US" sz="2400" dirty="0"/>
          </a:p>
          <a:p>
            <a:r>
              <a:rPr lang="en-US" sz="2400" dirty="0"/>
              <a:t>Foreign Key: Foreign key </a:t>
            </a:r>
            <a:r>
              <a:rPr lang="en-US" sz="2400" dirty="0" err="1"/>
              <a:t>serviceId</a:t>
            </a:r>
            <a:r>
              <a:rPr lang="en-US" sz="2400" dirty="0"/>
              <a:t> references Service(</a:t>
            </a:r>
            <a:r>
              <a:rPr lang="en-US" sz="2400" dirty="0" err="1"/>
              <a:t>serviceId</a:t>
            </a:r>
            <a:r>
              <a:rPr lang="en-US" sz="2400" dirty="0"/>
              <a:t>)</a:t>
            </a:r>
          </a:p>
          <a:p>
            <a:pPr marL="109728" indent="0">
              <a:buNone/>
            </a:pPr>
            <a:r>
              <a:rPr lang="en-US" sz="2400" dirty="0"/>
              <a:t>		  Foreign key </a:t>
            </a:r>
            <a:r>
              <a:rPr lang="en-US" sz="2400" dirty="0" err="1"/>
              <a:t>destCode</a:t>
            </a:r>
            <a:r>
              <a:rPr lang="en-US" sz="2400" dirty="0"/>
              <a:t> references </a:t>
            </a:r>
            <a:r>
              <a:rPr lang="en-US" sz="2400" dirty="0" err="1"/>
              <a:t>CallingCode</a:t>
            </a:r>
            <a:r>
              <a:rPr lang="en-US" sz="2400" dirty="0"/>
              <a:t>(</a:t>
            </a:r>
            <a:r>
              <a:rPr lang="en-US" sz="2400" dirty="0" err="1"/>
              <a:t>countryCode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5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084AFA-0D06-41DA-A743-E5A6FE45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customer</a:t>
            </a:r>
          </a:p>
          <a:p>
            <a:r>
              <a:rPr lang="en-US" dirty="0"/>
              <a:t>Generate country codes</a:t>
            </a:r>
          </a:p>
          <a:p>
            <a:r>
              <a:rPr lang="en-US" dirty="0"/>
              <a:t>Generate call details</a:t>
            </a:r>
          </a:p>
          <a:p>
            <a:r>
              <a:rPr lang="en-US" dirty="0"/>
              <a:t>Updating call rates</a:t>
            </a:r>
          </a:p>
          <a:p>
            <a:r>
              <a:rPr lang="en-US" dirty="0"/>
              <a:t>Creating monthly traffic summary</a:t>
            </a:r>
          </a:p>
          <a:p>
            <a:r>
              <a:rPr lang="en-US" dirty="0"/>
              <a:t>Generating Customer monthly bill</a:t>
            </a:r>
          </a:p>
          <a:p>
            <a:r>
              <a:rPr lang="en-US" dirty="0"/>
              <a:t>Generating commissions</a:t>
            </a:r>
          </a:p>
          <a:p>
            <a:r>
              <a:rPr lang="en-US" dirty="0"/>
              <a:t>Generating rate sheets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9FB0B8-8EF6-45CE-88B5-14B810D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41377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468815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Country Codes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CREATE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updateCountryCodes</a:t>
            </a:r>
            <a:r>
              <a:rPr lang="en-US" dirty="0"/>
              <a:t>]</a:t>
            </a:r>
          </a:p>
          <a:p>
            <a:r>
              <a:rPr lang="en-US" dirty="0"/>
              <a:t>(@location varchar(200))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DECLARE @SQL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endParaRPr lang="en-US" dirty="0"/>
          </a:p>
          <a:p>
            <a:r>
              <a:rPr lang="en-US" dirty="0"/>
              <a:t>SET @SQL = </a:t>
            </a:r>
          </a:p>
          <a:p>
            <a:r>
              <a:rPr lang="en-US" dirty="0"/>
              <a:t>'insert INTO </a:t>
            </a:r>
            <a:r>
              <a:rPr lang="en-US" dirty="0" err="1"/>
              <a:t>CallingCodes</a:t>
            </a:r>
            <a:r>
              <a:rPr lang="en-US" dirty="0"/>
              <a:t>(</a:t>
            </a:r>
            <a:r>
              <a:rPr lang="en-US" dirty="0" err="1"/>
              <a:t>CountryName</a:t>
            </a:r>
            <a:r>
              <a:rPr lang="en-US" dirty="0"/>
              <a:t>, </a:t>
            </a:r>
            <a:r>
              <a:rPr lang="en-US" dirty="0" err="1"/>
              <a:t>CountryCode</a:t>
            </a:r>
            <a:r>
              <a:rPr lang="en-US" dirty="0"/>
              <a:t>)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OPENROWSET(</a:t>
            </a:r>
          </a:p>
          <a:p>
            <a:r>
              <a:rPr lang="en-US" dirty="0"/>
              <a:t>    ''Microsoft.ACE.OLEDB.12.0'',</a:t>
            </a:r>
          </a:p>
          <a:p>
            <a:r>
              <a:rPr lang="en-US" dirty="0"/>
              <a:t>    ''Excel 12.0;HDR=</a:t>
            </a:r>
            <a:r>
              <a:rPr lang="en-US" dirty="0" err="1"/>
              <a:t>YES;Database</a:t>
            </a:r>
            <a:r>
              <a:rPr lang="en-US" dirty="0"/>
              <a:t>=' + @location + ''',</a:t>
            </a:r>
          </a:p>
          <a:p>
            <a:r>
              <a:rPr lang="en-US" dirty="0"/>
              <a:t>    ''select * from [sheet1$]'')'</a:t>
            </a:r>
          </a:p>
          <a:p>
            <a:endParaRPr lang="en-US" dirty="0"/>
          </a:p>
          <a:p>
            <a:r>
              <a:rPr lang="en-US" dirty="0"/>
              <a:t>EXEC (@SQL)</a:t>
            </a:r>
          </a:p>
          <a:p>
            <a:r>
              <a:rPr lang="en-US" dirty="0"/>
              <a:t>END</a:t>
            </a:r>
            <a:endParaRPr lang="en-US" sz="3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013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46881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Customer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sz="3300" dirty="0"/>
              <a:t>CREATE PROCEDURE [</a:t>
            </a:r>
            <a:r>
              <a:rPr lang="en-US" sz="3300" dirty="0" err="1"/>
              <a:t>dbo</a:t>
            </a:r>
            <a:r>
              <a:rPr lang="en-US" sz="3300" dirty="0"/>
              <a:t>].[</a:t>
            </a:r>
            <a:r>
              <a:rPr lang="en-US" sz="3300" dirty="0" err="1"/>
              <a:t>createCustomers</a:t>
            </a:r>
            <a:r>
              <a:rPr lang="en-US" sz="3300" dirty="0"/>
              <a:t>]</a:t>
            </a:r>
          </a:p>
          <a:p>
            <a:r>
              <a:rPr lang="en-US" sz="3300" dirty="0"/>
              <a:t>(@location varchar(200))</a:t>
            </a:r>
          </a:p>
          <a:p>
            <a:r>
              <a:rPr lang="en-US" sz="3300" dirty="0"/>
              <a:t>AS</a:t>
            </a:r>
          </a:p>
          <a:p>
            <a:r>
              <a:rPr lang="en-US" sz="3300" dirty="0"/>
              <a:t>BEGIN</a:t>
            </a:r>
          </a:p>
          <a:p>
            <a:r>
              <a:rPr lang="en-US" sz="3300" dirty="0"/>
              <a:t>DECLARE @SQL </a:t>
            </a:r>
            <a:r>
              <a:rPr lang="en-US" sz="3300" dirty="0" err="1"/>
              <a:t>nvarchar</a:t>
            </a:r>
            <a:r>
              <a:rPr lang="en-US" sz="3300" dirty="0"/>
              <a:t>(MAX)</a:t>
            </a:r>
          </a:p>
          <a:p>
            <a:endParaRPr lang="en-US" sz="3300" dirty="0"/>
          </a:p>
          <a:p>
            <a:r>
              <a:rPr lang="en-US" sz="3300" dirty="0"/>
              <a:t>SET @SQL = </a:t>
            </a:r>
          </a:p>
          <a:p>
            <a:r>
              <a:rPr lang="en-US" sz="3300" dirty="0"/>
              <a:t>'insert INTO Customers</a:t>
            </a:r>
          </a:p>
          <a:p>
            <a:r>
              <a:rPr lang="en-US" sz="3300" dirty="0"/>
              <a:t>SELECT *</a:t>
            </a:r>
          </a:p>
          <a:p>
            <a:r>
              <a:rPr lang="en-US" sz="3300" dirty="0"/>
              <a:t>FROM OPENROWSET(</a:t>
            </a:r>
          </a:p>
          <a:p>
            <a:r>
              <a:rPr lang="en-US" sz="3300" dirty="0"/>
              <a:t>    ''Microsoft.ACE.OLEDB.12.0'',</a:t>
            </a:r>
          </a:p>
          <a:p>
            <a:r>
              <a:rPr lang="en-US" sz="3300" dirty="0"/>
              <a:t>    ''Excel 12.0;HDR=</a:t>
            </a:r>
            <a:r>
              <a:rPr lang="en-US" sz="3300" dirty="0" err="1"/>
              <a:t>YES;Database</a:t>
            </a:r>
            <a:r>
              <a:rPr lang="en-US" sz="3300" dirty="0"/>
              <a:t>=' + @location + ''',</a:t>
            </a:r>
          </a:p>
          <a:p>
            <a:r>
              <a:rPr lang="en-US" sz="3300" dirty="0"/>
              <a:t>    ''select * from [customers$]'')'</a:t>
            </a:r>
          </a:p>
          <a:p>
            <a:endParaRPr lang="en-US" sz="3300" dirty="0"/>
          </a:p>
          <a:p>
            <a:r>
              <a:rPr lang="en-US" sz="3300" dirty="0"/>
              <a:t>EXEC (@SQL)</a:t>
            </a:r>
          </a:p>
          <a:p>
            <a:r>
              <a:rPr lang="en-US" sz="3300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235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9126A-F434-45CD-AC45-F0AFB3F9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1257300"/>
            <a:ext cx="10972800" cy="5468815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5100" dirty="0"/>
              <a:t>For Call Details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CREATE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createCallDetails</a:t>
            </a:r>
            <a:r>
              <a:rPr lang="en-US" dirty="0"/>
              <a:t>]</a:t>
            </a:r>
          </a:p>
          <a:p>
            <a:r>
              <a:rPr lang="en-US" dirty="0"/>
              <a:t>@location varchar(200), </a:t>
            </a:r>
          </a:p>
          <a:p>
            <a:r>
              <a:rPr lang="en-US" dirty="0"/>
              <a:t>@sheet varchar(200)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DECLARE @SQL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r>
              <a:rPr lang="en-US" dirty="0"/>
              <a:t>	SET @SQL = </a:t>
            </a:r>
          </a:p>
          <a:p>
            <a:r>
              <a:rPr lang="en-US" dirty="0"/>
              <a:t>	'insert INTO </a:t>
            </a:r>
            <a:r>
              <a:rPr lang="en-US" dirty="0" err="1"/>
              <a:t>CallDetails</a:t>
            </a:r>
            <a:endParaRPr lang="en-US" dirty="0"/>
          </a:p>
          <a:p>
            <a:r>
              <a:rPr lang="en-US" dirty="0"/>
              <a:t>	SELECT *</a:t>
            </a:r>
          </a:p>
          <a:p>
            <a:r>
              <a:rPr lang="en-US" dirty="0"/>
              <a:t>	FROM OPENROWSET(</a:t>
            </a:r>
          </a:p>
          <a:p>
            <a:r>
              <a:rPr lang="en-US" dirty="0"/>
              <a:t>		''Microsoft.ACE.OLEDB.12.0'',</a:t>
            </a:r>
          </a:p>
          <a:p>
            <a:r>
              <a:rPr lang="en-US" dirty="0"/>
              <a:t>		''Excel 12.0;HDR=</a:t>
            </a:r>
            <a:r>
              <a:rPr lang="en-US" dirty="0" err="1"/>
              <a:t>YES;Database</a:t>
            </a:r>
            <a:r>
              <a:rPr lang="en-US" dirty="0"/>
              <a:t>=' + @location + ''',</a:t>
            </a:r>
          </a:p>
          <a:p>
            <a:r>
              <a:rPr lang="en-US" dirty="0"/>
              <a:t>		''select * from ['+@sheet+'$]'')'</a:t>
            </a:r>
          </a:p>
          <a:p>
            <a:r>
              <a:rPr lang="en-US" dirty="0"/>
              <a:t>	EXEC (@SQL)</a:t>
            </a:r>
          </a:p>
          <a:p>
            <a:r>
              <a:rPr lang="en-US" dirty="0"/>
              <a:t>end</a:t>
            </a:r>
            <a:endParaRPr lang="en-US" sz="3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4C806-DABA-436A-A9A0-DFB0BDE3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83464"/>
            <a:ext cx="10972800" cy="1066800"/>
          </a:xfrm>
        </p:spPr>
        <p:txBody>
          <a:bodyPr/>
          <a:lstStyle/>
          <a:p>
            <a:r>
              <a:rPr lang="en-US" dirty="0"/>
              <a:t>Store Procedure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435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1524</Words>
  <Application>Microsoft Office PowerPoint</Application>
  <PresentationFormat>Widescreen</PresentationFormat>
  <Paragraphs>205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Georgia</vt:lpstr>
      <vt:lpstr>Wingdings 2</vt:lpstr>
      <vt:lpstr>Sales strategy  proposal presentation</vt:lpstr>
      <vt:lpstr>Telephone Company Database Project</vt:lpstr>
      <vt:lpstr>Technologies Used</vt:lpstr>
      <vt:lpstr>ER Diagram</vt:lpstr>
      <vt:lpstr>Logical Database Design</vt:lpstr>
      <vt:lpstr>Logical Database Design ctd..</vt:lpstr>
      <vt:lpstr>Store Procedure</vt:lpstr>
      <vt:lpstr>Store Procedure ctd..</vt:lpstr>
      <vt:lpstr>Store Procedure ctd..</vt:lpstr>
      <vt:lpstr>Store Procedure ctd..</vt:lpstr>
      <vt:lpstr>Store Procedure ctd..</vt:lpstr>
      <vt:lpstr>Store Procedure ctd..</vt:lpstr>
      <vt:lpstr>Store Procedure ctd..</vt:lpstr>
      <vt:lpstr>Store Procedure ctd..</vt:lpstr>
      <vt:lpstr>Store Procedure ctd..</vt:lpstr>
      <vt:lpstr>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2017-11-23T02:58:53Z</dcterms:created>
  <dcterms:modified xsi:type="dcterms:W3CDTF">2017-11-23T21:49:30Z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