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7" r:id="rId6"/>
    <p:sldId id="260" r:id="rId7"/>
    <p:sldId id="291" r:id="rId8"/>
    <p:sldId id="292" r:id="rId9"/>
    <p:sldId id="293" r:id="rId10"/>
    <p:sldId id="294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Hw+Ukhh5xJdCQDvUFA/3WhUfm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87A18-B5DC-472C-A68F-4920FB60A73E}" v="1" dt="2025-02-13T16:37:02.351"/>
  </p1510:revLst>
</p1510:revInfo>
</file>

<file path=ppt/tableStyles.xml><?xml version="1.0" encoding="utf-8"?>
<a:tblStyleLst xmlns:a="http://schemas.openxmlformats.org/drawingml/2006/main" def="{433CC39A-3D33-41EE-9D14-DE0DFDF22F9A}">
  <a:tblStyle styleId="{433CC39A-3D33-41EE-9D14-DE0DFDF22F9A}" styleName="Table_0">
    <a:wholeTbl>
      <a:tcTxStyle b="off" i="off">
        <a:font>
          <a:latin typeface="Lucida Sans Unicode"/>
          <a:ea typeface="Lucida Sans Unicode"/>
          <a:cs typeface="Lucida Sans Unicode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F4"/>
          </a:solidFill>
        </a:fill>
      </a:tcStyle>
    </a:wholeTbl>
    <a:band1H>
      <a:tcTxStyle/>
      <a:tcStyle>
        <a:tcBdr/>
        <a:fill>
          <a:solidFill>
            <a:srgbClr val="CCDF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DFE8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7F0F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7F0F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526"/>
  </p:normalViewPr>
  <p:slideViewPr>
    <p:cSldViewPr snapToGrid="0">
      <p:cViewPr varScale="1">
        <p:scale>
          <a:sx n="67" d="100"/>
          <a:sy n="67" d="100"/>
        </p:scale>
        <p:origin x="53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 Leite" userId="10bc11a4fdb8c3c7" providerId="LiveId" clId="{42087A18-B5DC-472C-A68F-4920FB60A73E}"/>
    <pc:docChg chg="delSld modSld">
      <pc:chgData name="Bia Leite" userId="10bc11a4fdb8c3c7" providerId="LiveId" clId="{42087A18-B5DC-472C-A68F-4920FB60A73E}" dt="2025-02-13T16:38:42.739" v="135" actId="6549"/>
      <pc:docMkLst>
        <pc:docMk/>
      </pc:docMkLst>
      <pc:sldChg chg="modSp mod">
        <pc:chgData name="Bia Leite" userId="10bc11a4fdb8c3c7" providerId="LiveId" clId="{42087A18-B5DC-472C-A68F-4920FB60A73E}" dt="2025-02-09T12:58:23.972" v="24" actId="14100"/>
        <pc:sldMkLst>
          <pc:docMk/>
          <pc:sldMk cId="0" sldId="264"/>
        </pc:sldMkLst>
        <pc:spChg chg="mod">
          <ac:chgData name="Bia Leite" userId="10bc11a4fdb8c3c7" providerId="LiveId" clId="{42087A18-B5DC-472C-A68F-4920FB60A73E}" dt="2025-02-09T12:58:23.972" v="24" actId="14100"/>
          <ac:spMkLst>
            <pc:docMk/>
            <pc:sldMk cId="0" sldId="264"/>
            <ac:spMk id="156" creationId="{00000000-0000-0000-0000-000000000000}"/>
          </ac:spMkLst>
        </pc:spChg>
      </pc:sldChg>
      <pc:sldChg chg="modSp del mod">
        <pc:chgData name="Bia Leite" userId="10bc11a4fdb8c3c7" providerId="LiveId" clId="{42087A18-B5DC-472C-A68F-4920FB60A73E}" dt="2025-02-09T12:58:03.560" v="15" actId="47"/>
        <pc:sldMkLst>
          <pc:docMk/>
          <pc:sldMk cId="0" sldId="268"/>
        </pc:sldMkLst>
      </pc:sldChg>
      <pc:sldChg chg="del">
        <pc:chgData name="Bia Leite" userId="10bc11a4fdb8c3c7" providerId="LiveId" clId="{42087A18-B5DC-472C-A68F-4920FB60A73E}" dt="2025-02-09T12:58:06.265" v="16" actId="47"/>
        <pc:sldMkLst>
          <pc:docMk/>
          <pc:sldMk cId="0" sldId="269"/>
        </pc:sldMkLst>
      </pc:sldChg>
      <pc:sldChg chg="del">
        <pc:chgData name="Bia Leite" userId="10bc11a4fdb8c3c7" providerId="LiveId" clId="{42087A18-B5DC-472C-A68F-4920FB60A73E}" dt="2025-02-09T12:58:07.646" v="17" actId="47"/>
        <pc:sldMkLst>
          <pc:docMk/>
          <pc:sldMk cId="0" sldId="270"/>
        </pc:sldMkLst>
      </pc:sldChg>
      <pc:sldChg chg="del">
        <pc:chgData name="Bia Leite" userId="10bc11a4fdb8c3c7" providerId="LiveId" clId="{42087A18-B5DC-472C-A68F-4920FB60A73E}" dt="2025-02-09T12:58:08.719" v="18" actId="47"/>
        <pc:sldMkLst>
          <pc:docMk/>
          <pc:sldMk cId="0" sldId="271"/>
        </pc:sldMkLst>
      </pc:sldChg>
      <pc:sldChg chg="del">
        <pc:chgData name="Bia Leite" userId="10bc11a4fdb8c3c7" providerId="LiveId" clId="{42087A18-B5DC-472C-A68F-4920FB60A73E}" dt="2025-02-09T12:58:10.628" v="21" actId="47"/>
        <pc:sldMkLst>
          <pc:docMk/>
          <pc:sldMk cId="0" sldId="272"/>
        </pc:sldMkLst>
      </pc:sldChg>
      <pc:sldChg chg="del">
        <pc:chgData name="Bia Leite" userId="10bc11a4fdb8c3c7" providerId="LiveId" clId="{42087A18-B5DC-472C-A68F-4920FB60A73E}" dt="2025-02-09T12:58:11.257" v="22" actId="47"/>
        <pc:sldMkLst>
          <pc:docMk/>
          <pc:sldMk cId="0" sldId="273"/>
        </pc:sldMkLst>
      </pc:sldChg>
      <pc:sldChg chg="del">
        <pc:chgData name="Bia Leite" userId="10bc11a4fdb8c3c7" providerId="LiveId" clId="{42087A18-B5DC-472C-A68F-4920FB60A73E}" dt="2025-02-09T12:58:12.541" v="23" actId="47"/>
        <pc:sldMkLst>
          <pc:docMk/>
          <pc:sldMk cId="0" sldId="274"/>
        </pc:sldMkLst>
      </pc:sldChg>
      <pc:sldChg chg="del">
        <pc:chgData name="Bia Leite" userId="10bc11a4fdb8c3c7" providerId="LiveId" clId="{42087A18-B5DC-472C-A68F-4920FB60A73E}" dt="2025-02-09T12:58:09.205" v="19" actId="47"/>
        <pc:sldMkLst>
          <pc:docMk/>
          <pc:sldMk cId="3977536070" sldId="275"/>
        </pc:sldMkLst>
      </pc:sldChg>
      <pc:sldChg chg="del">
        <pc:chgData name="Bia Leite" userId="10bc11a4fdb8c3c7" providerId="LiveId" clId="{42087A18-B5DC-472C-A68F-4920FB60A73E}" dt="2025-02-09T12:58:09.904" v="20" actId="47"/>
        <pc:sldMkLst>
          <pc:docMk/>
          <pc:sldMk cId="2293809390" sldId="276"/>
        </pc:sldMkLst>
      </pc:sldChg>
      <pc:sldChg chg="modSp mod">
        <pc:chgData name="Bia Leite" userId="10bc11a4fdb8c3c7" providerId="LiveId" clId="{42087A18-B5DC-472C-A68F-4920FB60A73E}" dt="2025-02-13T16:38:42.739" v="135" actId="6549"/>
        <pc:sldMkLst>
          <pc:docMk/>
          <pc:sldMk cId="4262476805" sldId="291"/>
        </pc:sldMkLst>
        <pc:spChg chg="mod">
          <ac:chgData name="Bia Leite" userId="10bc11a4fdb8c3c7" providerId="LiveId" clId="{42087A18-B5DC-472C-A68F-4920FB60A73E}" dt="2025-02-13T16:38:42.739" v="135" actId="6549"/>
          <ac:spMkLst>
            <pc:docMk/>
            <pc:sldMk cId="4262476805" sldId="291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457176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5621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1769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080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2825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0532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62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9974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8016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3011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00392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123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pos="9216" userDrawn="1">
          <p15:clr>
            <a:srgbClr val="F26B43"/>
          </p15:clr>
        </p15:guide>
        <p15:guide id="13" pos="1248" userDrawn="1">
          <p15:clr>
            <a:srgbClr val="F26B43"/>
          </p15:clr>
        </p15:guide>
        <p15:guide id="14" pos="1152" userDrawn="1">
          <p15:clr>
            <a:srgbClr val="F26B43"/>
          </p15:clr>
        </p15:guide>
        <p15:guide id="15" orient="horz" pos="1368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374446" y="225072"/>
            <a:ext cx="9122095" cy="607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70C0"/>
              </a:buClr>
              <a:buSzPct val="100000"/>
            </a:pPr>
            <a:br>
              <a:rPr lang="pt-BR" sz="3900" dirty="0">
                <a:solidFill>
                  <a:srgbClr val="0070C0"/>
                </a:solidFill>
              </a:rPr>
            </a:br>
            <a:r>
              <a:rPr lang="pt-BR" sz="3900" b="1" dirty="0">
                <a:solidFill>
                  <a:srgbClr val="FF0000"/>
                </a:solidFill>
              </a:rPr>
              <a:t>FUNDAMENTOS DE Matemática Discreta</a:t>
            </a:r>
            <a:br>
              <a:rPr lang="pt-BR" sz="3900" b="1" dirty="0">
                <a:solidFill>
                  <a:srgbClr val="FF0000"/>
                </a:solidFill>
              </a:rPr>
            </a:br>
            <a:br>
              <a:rPr lang="pt-BR" sz="3900" b="1" dirty="0">
                <a:solidFill>
                  <a:srgbClr val="FF0000"/>
                </a:solidFill>
              </a:rPr>
            </a:br>
            <a:r>
              <a:rPr lang="pt-BR" sz="3900" b="1" dirty="0">
                <a:solidFill>
                  <a:srgbClr val="FF0000"/>
                </a:solidFill>
              </a:rPr>
              <a:t>Sistemas de </a:t>
            </a:r>
            <a:r>
              <a:rPr lang="pt-BR" sz="3900" b="1" dirty="0" err="1">
                <a:solidFill>
                  <a:srgbClr val="FF0000"/>
                </a:solidFill>
              </a:rPr>
              <a:t>INformaÇão</a:t>
            </a:r>
            <a:br>
              <a:rPr lang="pt-BR" sz="4400" dirty="0">
                <a:solidFill>
                  <a:srgbClr val="0070C0"/>
                </a:solidFill>
              </a:rPr>
            </a:br>
            <a:br>
              <a:rPr lang="pt-BR" sz="4400" dirty="0">
                <a:solidFill>
                  <a:srgbClr val="0070C0"/>
                </a:solidFill>
              </a:rPr>
            </a:br>
            <a:br>
              <a:rPr lang="pt-BR" sz="4400" dirty="0">
                <a:solidFill>
                  <a:srgbClr val="0070C0"/>
                </a:solidFill>
              </a:rPr>
            </a:br>
            <a:r>
              <a:rPr lang="pt-BR" sz="3300" dirty="0">
                <a:solidFill>
                  <a:schemeClr val="tx1"/>
                </a:solidFill>
              </a:rPr>
              <a:t>Aula 1 – 14/02/2025</a:t>
            </a:r>
            <a:br>
              <a:rPr lang="pt-BR" dirty="0">
                <a:solidFill>
                  <a:srgbClr val="0070C0"/>
                </a:solidFill>
              </a:rPr>
            </a:br>
            <a:br>
              <a:rPr lang="pt-BR" dirty="0"/>
            </a:br>
            <a:endParaRPr dirty="0"/>
          </a:p>
        </p:txBody>
      </p:sp>
      <p:sp>
        <p:nvSpPr>
          <p:cNvPr id="107" name="Google Shape;107;p1"/>
          <p:cNvSpPr txBox="1"/>
          <p:nvPr/>
        </p:nvSpPr>
        <p:spPr>
          <a:xfrm>
            <a:off x="3796496" y="6400800"/>
            <a:ext cx="8296085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200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Professora  Bia Leite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1158357" y="246666"/>
                <a:ext cx="10844879" cy="5601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b="1" dirty="0">
                    <a:solidFill>
                      <a:srgbClr val="00B050"/>
                    </a:solidFill>
                  </a:rPr>
                  <a:t>Conectivos Proposicionais</a:t>
                </a:r>
              </a:p>
              <a:p>
                <a:endParaRPr lang="pt-BR" sz="2000" b="1" dirty="0">
                  <a:solidFill>
                    <a:srgbClr val="00B050"/>
                  </a:solidFill>
                </a:endParaRPr>
              </a:p>
              <a:p>
                <a:pPr algn="just"/>
                <a:r>
                  <a:rPr lang="pt-BR" sz="2000" dirty="0"/>
                  <a:t>Chamam-se </a:t>
                </a:r>
                <a:r>
                  <a:rPr lang="pt-BR" sz="2000" dirty="0">
                    <a:solidFill>
                      <a:srgbClr val="00B050"/>
                    </a:solidFill>
                  </a:rPr>
                  <a:t>conectivos</a:t>
                </a:r>
                <a:r>
                  <a:rPr lang="pt-BR" sz="2000" dirty="0"/>
                  <a:t> as palavras que se usam para formar novas proposições a partir de outras.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Na lógica matemática, vamos substituir tais palavras por símbolos chamados de </a:t>
                </a:r>
                <a:r>
                  <a:rPr lang="pt-BR" sz="2000" dirty="0">
                    <a:solidFill>
                      <a:srgbClr val="00B050"/>
                    </a:solidFill>
                  </a:rPr>
                  <a:t>conectivos lógicos</a:t>
                </a:r>
                <a:r>
                  <a:rPr lang="pt-BR" sz="2000" dirty="0"/>
                  <a:t>. </a:t>
                </a:r>
              </a:p>
              <a:p>
                <a:pPr algn="just"/>
                <a:endParaRPr lang="pt-BR" sz="2000" dirty="0"/>
              </a:p>
              <a:p>
                <a:pPr algn="just"/>
                <a:r>
                  <a:rPr lang="pt-BR" sz="2000" dirty="0"/>
                  <a:t>Os conectivos definem como proposições (sentenças) simples estão combinadas de modo a formar uma proposição (sentença) composta.</a:t>
                </a:r>
              </a:p>
              <a:p>
                <a:pPr algn="just"/>
                <a:endParaRPr lang="pt-BR" sz="2000" dirty="0"/>
              </a:p>
              <a:p>
                <a:r>
                  <a:rPr lang="pt-BR" sz="2000" dirty="0"/>
                  <a:t>Os mais importantes são:</a:t>
                </a:r>
              </a:p>
              <a:p>
                <a:endParaRPr lang="pt-BR" sz="2000" dirty="0"/>
              </a:p>
              <a:p>
                <a:r>
                  <a:rPr lang="pt-BR" sz="2000" dirty="0"/>
                  <a:t>• </a:t>
                </a:r>
                <a:r>
                  <a:rPr lang="pt-BR" sz="2000" i="1" dirty="0"/>
                  <a:t>conjunção</a:t>
                </a:r>
                <a:r>
                  <a:rPr lang="pt-BR" sz="2000" dirty="0"/>
                  <a:t>:  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𝑝</m:t>
                    </m:r>
                    <m:r>
                      <a:rPr lang="pt-BR" sz="2000" i="1">
                        <a:solidFill>
                          <a:srgbClr val="FF0000"/>
                        </a:solidFill>
                        <a:latin typeface="Cambria Math"/>
                      </a:rPr>
                      <m:t>∧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pt-BR" sz="2000" dirty="0"/>
                  <a:t>:    </a:t>
                </a:r>
                <a:r>
                  <a:rPr lang="pt-BR" sz="2000" i="1" dirty="0"/>
                  <a:t>p </a:t>
                </a:r>
                <a:r>
                  <a:rPr lang="pt-BR" sz="2000" dirty="0">
                    <a:solidFill>
                      <a:srgbClr val="FF0000"/>
                    </a:solidFill>
                  </a:rPr>
                  <a:t>e</a:t>
                </a:r>
                <a:r>
                  <a:rPr lang="pt-BR" sz="2000" dirty="0"/>
                  <a:t> </a:t>
                </a:r>
                <a:r>
                  <a:rPr lang="pt-BR" sz="2000" i="1" dirty="0"/>
                  <a:t>q</a:t>
                </a:r>
                <a:r>
                  <a:rPr lang="pt-BR" sz="2000" dirty="0"/>
                  <a:t> .</a:t>
                </a:r>
              </a:p>
              <a:p>
                <a:r>
                  <a:rPr lang="pt-BR" sz="2000" dirty="0"/>
                  <a:t>• </a:t>
                </a:r>
                <a:r>
                  <a:rPr lang="pt-BR" sz="2000" i="1" dirty="0"/>
                  <a:t>disjunção</a:t>
                </a:r>
                <a:r>
                  <a:rPr lang="pt-BR" sz="2000" dirty="0"/>
                  <a:t>:  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𝑝</m:t>
                    </m:r>
                    <m:r>
                      <a:rPr lang="pt-BR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∨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𝑞</m:t>
                    </m:r>
                  </m:oMath>
                </a14:m>
                <a:r>
                  <a:rPr lang="pt-BR" sz="2000" dirty="0"/>
                  <a:t> :   </a:t>
                </a:r>
                <a:r>
                  <a:rPr lang="pt-BR" sz="2000" i="1" dirty="0"/>
                  <a:t>p </a:t>
                </a:r>
                <a:r>
                  <a:rPr lang="pt-BR" sz="2000" dirty="0">
                    <a:solidFill>
                      <a:srgbClr val="FF0000"/>
                    </a:solidFill>
                  </a:rPr>
                  <a:t>ou</a:t>
                </a:r>
                <a:r>
                  <a:rPr lang="pt-BR" sz="2000" dirty="0"/>
                  <a:t> </a:t>
                </a:r>
                <a:r>
                  <a:rPr lang="pt-BR" sz="2000" i="1" dirty="0"/>
                  <a:t>q</a:t>
                </a:r>
                <a:r>
                  <a:rPr lang="pt-BR" sz="2000" dirty="0"/>
                  <a:t>.</a:t>
                </a:r>
              </a:p>
              <a:p>
                <a:r>
                  <a:rPr lang="pt-BR" sz="2000" dirty="0"/>
                  <a:t>• </a:t>
                </a:r>
                <a:r>
                  <a:rPr lang="pt-BR" sz="2000" i="1" dirty="0"/>
                  <a:t>negação: 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∼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 ,  </m:t>
                    </m:r>
                  </m:oMath>
                </a14:m>
                <a:r>
                  <a:rPr lang="pt-BR" sz="2000" dirty="0"/>
                  <a:t>(ou </a:t>
                </a:r>
                <a:r>
                  <a:rPr lang="pt-BR" sz="2000" dirty="0">
                    <a:solidFill>
                      <a:srgbClr val="FF0000"/>
                    </a:solidFill>
                  </a:rPr>
                  <a:t>￢</a:t>
                </a:r>
                <a:r>
                  <a:rPr lang="pt-BR" sz="2000" i="1" dirty="0"/>
                  <a:t>p), (ou p</a:t>
                </a:r>
                <a:r>
                  <a:rPr lang="pt-BR" sz="2000" i="1" dirty="0">
                    <a:solidFill>
                      <a:srgbClr val="FF0000"/>
                    </a:solidFill>
                  </a:rPr>
                  <a:t>’</a:t>
                </a:r>
                <a:r>
                  <a:rPr lang="pt-BR" sz="2000" i="1" dirty="0"/>
                  <a:t>): </a:t>
                </a:r>
                <a:r>
                  <a:rPr lang="pt-BR" sz="2000" dirty="0">
                    <a:solidFill>
                      <a:srgbClr val="FF0000"/>
                    </a:solidFill>
                  </a:rPr>
                  <a:t>não</a:t>
                </a:r>
                <a:r>
                  <a:rPr lang="pt-BR" sz="2000" dirty="0"/>
                  <a:t> </a:t>
                </a:r>
                <a:r>
                  <a:rPr lang="pt-BR" sz="2000" i="1" dirty="0"/>
                  <a:t>p.</a:t>
                </a:r>
                <a:endParaRPr lang="pt-BR" sz="2000" dirty="0"/>
              </a:p>
              <a:p>
                <a:r>
                  <a:rPr lang="pt-BR" sz="2000" dirty="0"/>
                  <a:t>• </a:t>
                </a:r>
                <a:r>
                  <a:rPr lang="pt-BR" sz="2000" i="1" dirty="0"/>
                  <a:t>implicação: </a:t>
                </a:r>
                <a:r>
                  <a:rPr lang="pt-BR" sz="2000" dirty="0"/>
                  <a:t> </a:t>
                </a:r>
                <a:r>
                  <a:rPr lang="pt-BR" sz="2000" i="1" dirty="0"/>
                  <a:t>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𝑝</m:t>
                    </m:r>
                    <m:r>
                      <a:rPr lang="pt-BR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sz="2000" i="1" dirty="0"/>
                  <a:t>:  </a:t>
                </a:r>
                <a:r>
                  <a:rPr lang="pt-BR" sz="2000" dirty="0">
                    <a:solidFill>
                      <a:srgbClr val="FF0000"/>
                    </a:solidFill>
                  </a:rPr>
                  <a:t>se</a:t>
                </a:r>
                <a:r>
                  <a:rPr lang="pt-BR" sz="2000" dirty="0"/>
                  <a:t> </a:t>
                </a:r>
                <a:r>
                  <a:rPr lang="pt-BR" sz="2000" i="1" dirty="0"/>
                  <a:t>p</a:t>
                </a:r>
                <a:r>
                  <a:rPr lang="pt-BR" sz="2000" dirty="0"/>
                  <a:t>, </a:t>
                </a:r>
                <a:r>
                  <a:rPr lang="pt-BR" sz="2000" dirty="0">
                    <a:solidFill>
                      <a:srgbClr val="FF0000"/>
                    </a:solidFill>
                  </a:rPr>
                  <a:t>então</a:t>
                </a:r>
                <a:r>
                  <a:rPr lang="pt-BR" sz="2000" dirty="0"/>
                  <a:t>  </a:t>
                </a:r>
                <a:r>
                  <a:rPr lang="pt-BR" sz="2000" i="1" dirty="0"/>
                  <a:t>q.</a:t>
                </a:r>
                <a:endParaRPr lang="pt-BR" sz="2000" dirty="0"/>
              </a:p>
              <a:p>
                <a:r>
                  <a:rPr lang="pt-BR" sz="2000" dirty="0"/>
                  <a:t>• </a:t>
                </a:r>
                <a:r>
                  <a:rPr lang="pt-BR" sz="2000" i="1" dirty="0"/>
                  <a:t>equivalência</a:t>
                </a:r>
                <a:r>
                  <a:rPr lang="pt-BR" sz="2000" dirty="0"/>
                  <a:t>: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𝑝</m:t>
                    </m:r>
                    <m:r>
                      <a:rPr lang="pt-BR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↔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pt-BR" sz="20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pt-BR" sz="2000"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pt-BR" sz="2000" i="1" dirty="0"/>
                  <a:t>   p </a:t>
                </a:r>
                <a:r>
                  <a:rPr lang="pt-BR" sz="2000" dirty="0">
                    <a:solidFill>
                      <a:srgbClr val="FF0000"/>
                    </a:solidFill>
                  </a:rPr>
                  <a:t>se, e somente se</a:t>
                </a:r>
                <a:r>
                  <a:rPr lang="pt-BR" sz="2000" dirty="0"/>
                  <a:t>, </a:t>
                </a:r>
                <a:r>
                  <a:rPr lang="pt-BR" sz="2000" i="1" dirty="0"/>
                  <a:t>q</a:t>
                </a:r>
                <a:endParaRPr lang="pt-BR" sz="20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357" y="246666"/>
                <a:ext cx="10844879" cy="5601533"/>
              </a:xfrm>
              <a:prstGeom prst="rect">
                <a:avLst/>
              </a:prstGeom>
              <a:blipFill>
                <a:blip r:embed="rId2"/>
                <a:stretch>
                  <a:fillRect l="-562" t="-544" r="-6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38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/>
          <p:nvPr/>
        </p:nvSpPr>
        <p:spPr>
          <a:xfrm>
            <a:off x="854243" y="243533"/>
            <a:ext cx="11020926" cy="660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500" b="1" dirty="0">
                <a:solidFill>
                  <a:srgbClr val="00800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1. Conjunção (^)</a:t>
            </a:r>
          </a:p>
          <a:p>
            <a:pPr algn="just"/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Quaisquer duas sentenças podem ser combinadas pela palavra “e” para formar uma composição chamada de </a:t>
            </a:r>
            <a:r>
              <a:rPr lang="pt-BR" sz="2500" b="1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conjunção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das sentenças originais.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Simbolicamente,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p^q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(lê-se ‘p e q’) denota a   conjunção de p e q.          </a:t>
            </a:r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b="1" dirty="0">
                <a:solidFill>
                  <a:srgbClr val="FF000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Exemplo: 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Considere as seguintes sentenças compostas. Qual seu valor verdade?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i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)  Paris fica na França </a:t>
            </a:r>
            <a:r>
              <a:rPr lang="pt-BR" sz="2500" dirty="0">
                <a:solidFill>
                  <a:srgbClr val="00B05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e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2+2=4;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ii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) Paris fica na França </a:t>
            </a:r>
            <a:r>
              <a:rPr lang="pt-BR" sz="2500" dirty="0">
                <a:solidFill>
                  <a:srgbClr val="00B05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e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2+2=5;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iii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) Paris fica na Inglaterra </a:t>
            </a:r>
            <a:r>
              <a:rPr lang="pt-BR" sz="2500" dirty="0">
                <a:solidFill>
                  <a:srgbClr val="00B05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e 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2+2=4;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iv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) Paris fica na Inglaterra </a:t>
            </a:r>
            <a:r>
              <a:rPr lang="pt-BR" sz="2500" dirty="0">
                <a:solidFill>
                  <a:srgbClr val="00B05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e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2+2=5;</a:t>
            </a:r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               </a:t>
            </a: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>
            <a:off x="1524000" y="117694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400" b="1">
                <a:solidFill>
                  <a:srgbClr val="008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pt-BR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                              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50" name="Google Shape;150;p8"/>
          <p:cNvGraphicFramePr/>
          <p:nvPr>
            <p:extLst>
              <p:ext uri="{D42A27DB-BD31-4B8C-83A1-F6EECF244321}">
                <p14:modId xmlns:p14="http://schemas.microsoft.com/office/powerpoint/2010/main" val="188332012"/>
              </p:ext>
            </p:extLst>
          </p:nvPr>
        </p:nvGraphicFramePr>
        <p:xfrm>
          <a:off x="3609474" y="1844823"/>
          <a:ext cx="5486400" cy="3340785"/>
        </p:xfrm>
        <a:graphic>
          <a:graphicData uri="http://schemas.openxmlformats.org/drawingml/2006/table">
            <a:tbl>
              <a:tblPr firstRow="1" bandRow="1">
                <a:noFill/>
                <a:tableStyleId>{433CC39A-3D33-41EE-9D14-DE0DFDF22F9A}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1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p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q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p^q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1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1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1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1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1" name="Google Shape;151;p8"/>
          <p:cNvSpPr txBox="1"/>
          <p:nvPr/>
        </p:nvSpPr>
        <p:spPr>
          <a:xfrm>
            <a:off x="2783632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rgbClr val="0000CC"/>
              </a:buClr>
              <a:buSzPts val="3000"/>
            </a:pPr>
            <a:r>
              <a:rPr lang="pt-BR" sz="3000" b="1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Tabela Verdade da Conjunção (p^q) </a:t>
            </a:r>
            <a:endParaRPr sz="3000" b="1">
              <a:solidFill>
                <a:srgbClr val="0000CC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1090863" y="355600"/>
            <a:ext cx="10682038" cy="698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AutoNum type="arabicPeriod" startAt="2"/>
            </a:pPr>
            <a:r>
              <a:rPr lang="pt-BR" sz="2500" b="1" dirty="0">
                <a:solidFill>
                  <a:srgbClr val="00800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Disjunção (</a:t>
            </a:r>
            <a:r>
              <a:rPr lang="pt-BR" sz="2500" b="1" dirty="0" err="1">
                <a:solidFill>
                  <a:srgbClr val="00800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v</a:t>
            </a:r>
            <a:r>
              <a:rPr lang="pt-BR" sz="2500" b="1" dirty="0">
                <a:solidFill>
                  <a:srgbClr val="00800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)</a:t>
            </a:r>
          </a:p>
          <a:p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Quaisquer duas sentenças podem ser combinadas pela palavra “ou” para formar uma composição chamada de disjunção das sentenças originais.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Simbolicamente,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pvq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(lê-se ‘p ou q’) denota a   disjunção de p e q.     </a:t>
            </a:r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b="1" dirty="0">
                <a:solidFill>
                  <a:srgbClr val="FF000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Exemplo: 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Considere as seguintes sentenças compostas. Qual seu valor verdade?</a:t>
            </a:r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i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)  Paris fica na França </a:t>
            </a:r>
            <a:r>
              <a:rPr lang="pt-BR" sz="2500" dirty="0">
                <a:solidFill>
                  <a:srgbClr val="00B05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ou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2+2=4;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ii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) Paris fica na França </a:t>
            </a:r>
            <a:r>
              <a:rPr lang="pt-BR" sz="2500" dirty="0">
                <a:solidFill>
                  <a:srgbClr val="00B05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ou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2+2=5;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iii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) Paris fica na Inglaterra </a:t>
            </a:r>
            <a:r>
              <a:rPr lang="pt-BR" sz="2500" dirty="0">
                <a:solidFill>
                  <a:srgbClr val="00B05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ou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2+2=4;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iv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) Paris fica na Inglaterra </a:t>
            </a:r>
            <a:r>
              <a:rPr lang="pt-BR" sz="2500" dirty="0">
                <a:solidFill>
                  <a:srgbClr val="00B05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ou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2+2=5;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r>
              <a:rPr lang="pt-BR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                    </a:t>
            </a: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/>
          <p:nvPr/>
        </p:nvSpPr>
        <p:spPr>
          <a:xfrm>
            <a:off x="1524000" y="117694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                              </a:t>
            </a:r>
            <a:endParaRPr sz="2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2855640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rgbClr val="0000CC"/>
              </a:buClr>
              <a:buSzPts val="3000"/>
            </a:pPr>
            <a:r>
              <a:rPr lang="pt-BR" sz="3000" b="1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Tabela Verdade da Disjunção (pvq) </a:t>
            </a:r>
            <a:endParaRPr sz="3000" b="1">
              <a:solidFill>
                <a:srgbClr val="0000CC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63" name="Google Shape;163;p10"/>
          <p:cNvGraphicFramePr/>
          <p:nvPr/>
        </p:nvGraphicFramePr>
        <p:xfrm>
          <a:off x="3935760" y="1484784"/>
          <a:ext cx="4248450" cy="2304250"/>
        </p:xfrm>
        <a:graphic>
          <a:graphicData uri="http://schemas.openxmlformats.org/drawingml/2006/table">
            <a:tbl>
              <a:tblPr firstRow="1" bandRow="1">
                <a:noFill/>
                <a:tableStyleId>{433CC39A-3D33-41EE-9D14-DE0DFDF22F9A}</a:tableStyleId>
              </a:tblPr>
              <a:tblGrid>
                <a:gridCol w="14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q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pvq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4" name="Google Shape;164;p10"/>
          <p:cNvSpPr txBox="1"/>
          <p:nvPr/>
        </p:nvSpPr>
        <p:spPr>
          <a:xfrm>
            <a:off x="902368" y="4221089"/>
            <a:ext cx="10551695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endParaRPr sz="2500" b="1" dirty="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b="1" dirty="0">
                <a:solidFill>
                  <a:srgbClr val="FF0000"/>
                </a:solidFill>
                <a:latin typeface="Lucida Sans"/>
                <a:ea typeface="Lucida Sans"/>
                <a:cs typeface="Lucida Sans"/>
                <a:sym typeface="Lucida Sans"/>
              </a:rPr>
              <a:t>Observação: </a:t>
            </a:r>
            <a:r>
              <a:rPr lang="pt-BR" sz="25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A menos que se explicite o contrário, “</a:t>
            </a:r>
            <a:r>
              <a:rPr lang="pt-BR" sz="25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</a:t>
            </a:r>
            <a:r>
              <a:rPr lang="pt-BR" sz="25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ou </a:t>
            </a:r>
            <a:r>
              <a:rPr lang="pt-BR" sz="25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</a:t>
            </a:r>
            <a:r>
              <a:rPr lang="pt-BR" sz="25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” será utilizado no sentido de “</a:t>
            </a:r>
            <a:r>
              <a:rPr lang="pt-BR" sz="25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p</a:t>
            </a:r>
            <a:r>
              <a:rPr lang="pt-BR" sz="25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ou </a:t>
            </a:r>
            <a:r>
              <a:rPr lang="pt-BR" sz="2500" dirty="0" err="1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q</a:t>
            </a:r>
            <a:r>
              <a:rPr lang="pt-BR" sz="25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ou ambos”.</a:t>
            </a:r>
            <a:endParaRPr sz="25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/>
          <p:nvPr/>
        </p:nvSpPr>
        <p:spPr>
          <a:xfrm>
            <a:off x="830179" y="117692"/>
            <a:ext cx="11032958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AutoNum type="arabicPeriod" startAt="3"/>
            </a:pPr>
            <a:r>
              <a:rPr lang="pt-BR" sz="2500" b="1" dirty="0">
                <a:solidFill>
                  <a:srgbClr val="00800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Negação (~ , ¬ ou  ’)</a:t>
            </a:r>
          </a:p>
          <a:p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Dada qualquer sentença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, outra sentença, denominada negação de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, pode ser formada escrevendo “não ocorre que” ou “é falso que” antes de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, ou, se possível, inserindo em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a palavra “não”. 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Simbolicamente, ¬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, ou ~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, ou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’ (lê-se “não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”) denota a negação de p.                                           </a:t>
            </a:r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                              </a:t>
            </a:r>
            <a:endParaRPr dirty="0"/>
          </a:p>
        </p:txBody>
      </p:sp>
      <p:sp>
        <p:nvSpPr>
          <p:cNvPr id="170" name="Google Shape;170;p11"/>
          <p:cNvSpPr txBox="1"/>
          <p:nvPr/>
        </p:nvSpPr>
        <p:spPr>
          <a:xfrm>
            <a:off x="2775284" y="342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rgbClr val="0000CC"/>
              </a:buClr>
              <a:buSzPts val="3000"/>
            </a:pPr>
            <a:r>
              <a:rPr lang="pt-BR" sz="3000" b="1" dirty="0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Tabela Verdade da Negação (~</a:t>
            </a:r>
            <a:r>
              <a:rPr lang="pt-BR" sz="3000" b="1" dirty="0" err="1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p</a:t>
            </a:r>
            <a:r>
              <a:rPr lang="pt-BR" sz="3000" b="1" dirty="0">
                <a:solidFill>
                  <a:srgbClr val="0000CC"/>
                </a:solidFill>
                <a:latin typeface="Lucida Sans"/>
                <a:ea typeface="Lucida Sans"/>
                <a:cs typeface="Lucida Sans"/>
                <a:sym typeface="Lucida Sans"/>
              </a:rPr>
              <a:t>) </a:t>
            </a:r>
            <a:endParaRPr sz="3000" b="1" dirty="0">
              <a:solidFill>
                <a:srgbClr val="0000CC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aphicFrame>
        <p:nvGraphicFramePr>
          <p:cNvPr id="171" name="Google Shape;171;p11"/>
          <p:cNvGraphicFramePr/>
          <p:nvPr>
            <p:extLst>
              <p:ext uri="{D42A27DB-BD31-4B8C-83A1-F6EECF244321}">
                <p14:modId xmlns:p14="http://schemas.microsoft.com/office/powerpoint/2010/main" val="1303546706"/>
              </p:ext>
            </p:extLst>
          </p:nvPr>
        </p:nvGraphicFramePr>
        <p:xfrm>
          <a:off x="3934326" y="4318974"/>
          <a:ext cx="3898230" cy="1951656"/>
        </p:xfrm>
        <a:graphic>
          <a:graphicData uri="http://schemas.openxmlformats.org/drawingml/2006/table">
            <a:tbl>
              <a:tblPr firstRow="1" bandRow="1">
                <a:noFill/>
                <a:tableStyleId>{433CC39A-3D33-41EE-9D14-DE0DFDF22F9A}</a:tableStyleId>
              </a:tblPr>
              <a:tblGrid>
                <a:gridCol w="194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5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00"/>
                        <a:t>p</a:t>
                      </a:r>
                      <a:endParaRPr sz="25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500" dirty="0"/>
                        <a:t>~</a:t>
                      </a:r>
                      <a:r>
                        <a:rPr lang="pt-BR" sz="2500" dirty="0" err="1"/>
                        <a:t>p</a:t>
                      </a:r>
                      <a:endParaRPr sz="25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55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5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1010653" y="397041"/>
            <a:ext cx="10587789" cy="6244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/>
            <a:r>
              <a:rPr lang="pt-BR" sz="2500" b="1" dirty="0">
                <a:solidFill>
                  <a:srgbClr val="FF000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Exemplos: 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1) Negue as sentenças a seguir.</a:t>
            </a:r>
            <a:endParaRPr sz="2500" dirty="0">
              <a:latin typeface="Lucida Sans" panose="020B0602030504020204" pitchFamily="34" charset="77"/>
            </a:endParaRPr>
          </a:p>
          <a:p>
            <a:pPr marL="457200" indent="-457200"/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marL="457200" indent="-457200">
              <a:buClr>
                <a:schemeClr val="dk1"/>
              </a:buClr>
              <a:buSzPts val="2400"/>
              <a:buFont typeface="Lucida Sans"/>
              <a:buAutoNum type="alphaLcParenR"/>
            </a:pP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Paris fica na França;</a:t>
            </a:r>
            <a:endParaRPr sz="2500" dirty="0">
              <a:latin typeface="Lucida Sans" panose="020B0602030504020204" pitchFamily="34" charset="77"/>
            </a:endParaRPr>
          </a:p>
          <a:p>
            <a:pPr marL="457200" indent="-457200">
              <a:buClr>
                <a:schemeClr val="dk1"/>
              </a:buClr>
              <a:buSzPts val="2400"/>
              <a:buFont typeface="Lucida Sans"/>
              <a:buAutoNum type="alphaLcParenR"/>
            </a:pP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2+2=5;</a:t>
            </a:r>
            <a:endParaRPr sz="2500" dirty="0">
              <a:latin typeface="Lucida Sans" panose="020B0602030504020204" pitchFamily="34" charset="77"/>
            </a:endParaRPr>
          </a:p>
          <a:p>
            <a:pPr marL="457200" indent="-457200">
              <a:buClr>
                <a:schemeClr val="dk1"/>
              </a:buClr>
              <a:buSzPts val="2400"/>
              <a:buFont typeface="Lucida Sans"/>
              <a:buAutoNum type="alphaLcParenR"/>
            </a:pP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2&lt;6;</a:t>
            </a:r>
            <a:endParaRPr sz="2500" dirty="0">
              <a:latin typeface="Lucida Sans" panose="020B0602030504020204" pitchFamily="34" charset="77"/>
            </a:endParaRPr>
          </a:p>
          <a:p>
            <a:pPr marL="457200" indent="-457200">
              <a:buClr>
                <a:schemeClr val="dk1"/>
              </a:buClr>
              <a:buSzPts val="2400"/>
              <a:buFont typeface="Lucida Sans"/>
              <a:buAutoNum type="alphaLcParenR"/>
            </a:pP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Clara é alta;</a:t>
            </a:r>
            <a:endParaRPr sz="2500" dirty="0">
              <a:latin typeface="Lucida Sans" panose="020B0602030504020204" pitchFamily="34" charset="77"/>
            </a:endParaRPr>
          </a:p>
          <a:p>
            <a:pPr marL="457200" indent="-457200">
              <a:buClr>
                <a:schemeClr val="dk1"/>
              </a:buClr>
              <a:buSzPts val="2400"/>
              <a:buFont typeface="Lucida Sans"/>
              <a:buAutoNum type="alphaLcParenR"/>
            </a:pP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Peter é alto e magro;</a:t>
            </a:r>
            <a:endParaRPr sz="2500" dirty="0">
              <a:latin typeface="Lucida Sans" panose="020B0602030504020204" pitchFamily="34" charset="77"/>
            </a:endParaRPr>
          </a:p>
          <a:p>
            <a:pPr marL="457200" indent="-457200">
              <a:buClr>
                <a:schemeClr val="dk1"/>
              </a:buClr>
              <a:buSzPts val="2400"/>
              <a:buFont typeface="Lucida Sans"/>
              <a:buAutoNum type="alphaLcParenR"/>
            </a:pP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O rio é raso ou poluído;</a:t>
            </a:r>
            <a:endParaRPr sz="2500" dirty="0">
              <a:latin typeface="Lucida Sans" panose="020B0602030504020204" pitchFamily="34" charset="77"/>
            </a:endParaRPr>
          </a:p>
          <a:p>
            <a:pPr marL="457200" indent="-304800">
              <a:buClr>
                <a:schemeClr val="dk1"/>
              </a:buClr>
              <a:buSzPts val="2400"/>
            </a:pPr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marL="457200" indent="-457200"/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marL="457200" indent="-457200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2) Escreva a tabela verdade de (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p^q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)’ e de (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pvq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)’.</a:t>
            </a:r>
            <a:endParaRPr sz="2500" dirty="0">
              <a:latin typeface="Lucida Sans" panose="020B0602030504020204" pitchFamily="34" charset="77"/>
            </a:endParaRPr>
          </a:p>
          <a:p>
            <a:pPr marL="457200" indent="-457200"/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indent="-457200"/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indent="-457200"/>
            <a:endParaRPr sz="2400" b="1" dirty="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457200" indent="-457200"/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                                           </a:t>
            </a: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585664" y="899630"/>
            <a:ext cx="8686800" cy="8412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rgbClr val="0000CC"/>
              </a:buClr>
              <a:buSzPts val="4100"/>
            </a:pPr>
            <a:r>
              <a:rPr lang="pt-BR" dirty="0">
                <a:solidFill>
                  <a:srgbClr val="0000CC"/>
                </a:solidFill>
              </a:rPr>
              <a:t> 1 - Lógica Formal</a:t>
            </a:r>
            <a:endParaRPr dirty="0">
              <a:solidFill>
                <a:srgbClr val="0000CC"/>
              </a:solidFill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919536" y="1340768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215900">
              <a:buClr>
                <a:schemeClr val="dk1"/>
              </a:buClr>
              <a:buSzPts val="2000"/>
            </a:pPr>
            <a:endParaRPr sz="2000" b="1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962525" y="1988838"/>
            <a:ext cx="10720137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</a:t>
            </a: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   A ciência computacional depende da Matemática para obter um vocabulário preciso, uma notação poderosa, abstrações úteis e um raciocínio rigoroso.  Este capítulo introduz a </a:t>
            </a:r>
            <a:r>
              <a:rPr lang="pt-BR" sz="2500" b="1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Lógica Formal</a:t>
            </a:r>
            <a:r>
              <a:rPr lang="pt-BR" sz="25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, que delineia o método organizado e cuidadoso de pensar que caracteriza qualquer investigação científica ou qualquer outra atividade de raciocínio.  </a:t>
            </a:r>
            <a:endParaRPr sz="25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1919536" y="1340768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215900">
              <a:buClr>
                <a:schemeClr val="dk1"/>
              </a:buClr>
              <a:buSzPts val="2000"/>
            </a:pPr>
            <a:endParaRPr sz="2000" b="1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235242" y="236586"/>
            <a:ext cx="10206790" cy="58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</a:t>
            </a:r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Dessa maneira os objetivos desse capítulo são:</a:t>
            </a:r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indent="-152400"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Reconhecer e trabalhar com os símbolos formais que são usados nas lógicas proposicional e de predicados;</a:t>
            </a:r>
            <a:endParaRPr sz="2500" dirty="0">
              <a:latin typeface="Lucida Sans" panose="020B0602030504020204" pitchFamily="34" charset="77"/>
            </a:endParaRPr>
          </a:p>
          <a:p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indent="-152400" algn="just"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Achar o valor-verdade de uma expressão na lógica proposicional;</a:t>
            </a:r>
            <a:endParaRPr sz="2500" dirty="0">
              <a:latin typeface="Lucida Sans" panose="020B0602030504020204" pitchFamily="34" charset="77"/>
            </a:endParaRPr>
          </a:p>
          <a:p>
            <a:pPr algn="just">
              <a:buClr>
                <a:schemeClr val="dk1"/>
              </a:buClr>
              <a:buSzPts val="2400"/>
            </a:pPr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indent="-152400"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Achar o valor-verdade de alguma interpretação de uma</a:t>
            </a:r>
            <a:endParaRPr sz="2500" dirty="0">
              <a:latin typeface="Lucida Sans" panose="020B0602030504020204" pitchFamily="34" charset="77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expressão na lógica de predicados;</a:t>
            </a:r>
            <a:endParaRPr sz="2500" dirty="0">
              <a:latin typeface="Lucida Sans" panose="020B0602030504020204" pitchFamily="34" charset="77"/>
            </a:endParaRPr>
          </a:p>
          <a:p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indent="-152400"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Usar a lógica de predicados para representar sentenças da língua portuguesa</a:t>
            </a:r>
            <a:endParaRPr sz="2500" dirty="0">
              <a:latin typeface="Lucida Sans" panose="020B0602030504020204" pitchFamily="34" charset="77"/>
            </a:endParaRPr>
          </a:p>
          <a:p>
            <a:endParaRPr sz="2400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829063" y="686083"/>
            <a:ext cx="10351168" cy="8547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0000CC"/>
              </a:buClr>
              <a:buSzPts val="3000"/>
            </a:pPr>
            <a:r>
              <a:rPr lang="pt-BR" sz="3000" dirty="0">
                <a:solidFill>
                  <a:srgbClr val="0000CC"/>
                </a:solidFill>
              </a:rPr>
              <a:t>1.1 Sentenças, Representação Simbólica e Tautologias</a:t>
            </a:r>
            <a:endParaRPr sz="3000" dirty="0">
              <a:solidFill>
                <a:srgbClr val="0000CC"/>
              </a:solidFill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919536" y="1340768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215900">
              <a:buClr>
                <a:schemeClr val="dk1"/>
              </a:buClr>
              <a:buSzPts val="2000"/>
            </a:pPr>
            <a:endParaRPr sz="2000" b="1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397923" y="2504807"/>
            <a:ext cx="10351168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Geralmente nos expressamos, em português, através de interrogações e exclamações, mas, para comunicar fatos ou informações, usamos sentenças. 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pPr algn="just"/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Tecnicamente, uma </a:t>
            </a:r>
            <a:r>
              <a:rPr lang="pt-BR" sz="2500" b="1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sentença (ou proposição) é uma frase que 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pode ser apenas verdadeira ou falsa.</a:t>
            </a:r>
            <a:endParaRPr sz="2500" dirty="0">
              <a:latin typeface="Lucida Sans" panose="020B0602030504020204" pitchFamily="34" charset="77"/>
            </a:endParaRPr>
          </a:p>
          <a:p>
            <a:pPr algn="just"/>
            <a:endParaRPr sz="2400" b="1" dirty="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A5D2493-7BBC-A861-0A57-D33D95A8CDD1}"/>
              </a:ext>
            </a:extLst>
          </p:cNvPr>
          <p:cNvSpPr txBox="1"/>
          <p:nvPr/>
        </p:nvSpPr>
        <p:spPr>
          <a:xfrm>
            <a:off x="2064853" y="800134"/>
            <a:ext cx="869511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1" dirty="0"/>
              <a:t>Exemplos de proposições:</a:t>
            </a:r>
          </a:p>
          <a:p>
            <a:endParaRPr lang="pt-BR" sz="2200" dirty="0"/>
          </a:p>
          <a:p>
            <a:r>
              <a:rPr lang="pt-BR" sz="2200" dirty="0"/>
              <a:t>1</a:t>
            </a:r>
            <a:r>
              <a:rPr lang="pt-BR" sz="2200" i="1" dirty="0"/>
              <a:t>.  </a:t>
            </a:r>
            <a:r>
              <a:rPr lang="pt-BR" sz="2200" i="1" dirty="0" err="1"/>
              <a:t>sen</a:t>
            </a:r>
            <a:r>
              <a:rPr lang="pt-BR" sz="2200" i="1" dirty="0"/>
              <a:t>(90°) = 1 </a:t>
            </a:r>
          </a:p>
          <a:p>
            <a:r>
              <a:rPr lang="pt-BR" sz="2200" dirty="0"/>
              <a:t>2. </a:t>
            </a:r>
            <a:r>
              <a:rPr lang="pt-BR" sz="2200" i="1" dirty="0"/>
              <a:t>Júpiter está a 1 metro da Terra. </a:t>
            </a:r>
          </a:p>
          <a:p>
            <a:r>
              <a:rPr lang="pt-BR" sz="2200" i="1" dirty="0"/>
              <a:t>3. O morcego é um mamífero</a:t>
            </a:r>
            <a:r>
              <a:rPr lang="pt-BR" sz="2200" dirty="0"/>
              <a:t>.</a:t>
            </a:r>
          </a:p>
          <a:p>
            <a:r>
              <a:rPr lang="pt-BR" sz="2200" dirty="0"/>
              <a:t>4. </a:t>
            </a:r>
            <a:r>
              <a:rPr lang="pt-BR" sz="2200" i="1" dirty="0"/>
              <a:t>Rio de Janeiro é a capital do Brasil</a:t>
            </a:r>
            <a:r>
              <a:rPr lang="pt-BR" sz="2200" dirty="0"/>
              <a:t>.</a:t>
            </a:r>
          </a:p>
          <a:p>
            <a:r>
              <a:rPr lang="pt-BR" sz="2200" dirty="0"/>
              <a:t>5. </a:t>
            </a:r>
            <a:r>
              <a:rPr lang="pt-BR" sz="2200" i="1" dirty="0"/>
              <a:t>Há 36 macacos no zoológico de Londres</a:t>
            </a:r>
            <a:r>
              <a:rPr lang="pt-BR" sz="2200" dirty="0"/>
              <a:t>.</a:t>
            </a:r>
          </a:p>
          <a:p>
            <a:r>
              <a:rPr lang="pt-BR" sz="2200" dirty="0"/>
              <a:t>6. </a:t>
            </a:r>
            <a:r>
              <a:rPr lang="pt-BR" sz="2200" i="1" dirty="0"/>
              <a:t>A taxa de juros do Banco Central vai subir amanhã</a:t>
            </a:r>
            <a:r>
              <a:rPr lang="pt-BR" sz="2200" dirty="0"/>
              <a:t>.</a:t>
            </a:r>
          </a:p>
          <a:p>
            <a:endParaRPr lang="pt-BR" sz="2200" dirty="0"/>
          </a:p>
          <a:p>
            <a:r>
              <a:rPr lang="pt-BR" sz="2200" b="1" dirty="0"/>
              <a:t>Exemplos de frases que </a:t>
            </a:r>
            <a:r>
              <a:rPr lang="pt-BR" sz="2200" b="1" i="1" dirty="0">
                <a:highlight>
                  <a:srgbClr val="FFFF00"/>
                </a:highlight>
              </a:rPr>
              <a:t>não</a:t>
            </a:r>
            <a:r>
              <a:rPr lang="pt-BR" sz="2200" b="1" i="1" dirty="0"/>
              <a:t> </a:t>
            </a:r>
            <a:r>
              <a:rPr lang="pt-BR" sz="2200" b="1" dirty="0"/>
              <a:t>são proposições:</a:t>
            </a:r>
          </a:p>
          <a:p>
            <a:endParaRPr lang="pt-BR" sz="2200" b="1" dirty="0"/>
          </a:p>
          <a:p>
            <a:r>
              <a:rPr lang="pt-BR" sz="2200" dirty="0"/>
              <a:t>1. frases interrogativas, como “</a:t>
            </a:r>
            <a:r>
              <a:rPr lang="pt-BR" sz="2200" i="1" dirty="0"/>
              <a:t>O que é isto?”</a:t>
            </a:r>
            <a:endParaRPr lang="pt-BR" sz="2200" dirty="0"/>
          </a:p>
          <a:p>
            <a:r>
              <a:rPr lang="pt-BR" sz="2200" dirty="0"/>
              <a:t>2. frases imperativas, como “</a:t>
            </a:r>
            <a:r>
              <a:rPr lang="pt-BR" sz="2200" i="1" dirty="0"/>
              <a:t>Leia com cuidado”</a:t>
            </a:r>
            <a:endParaRPr lang="pt-BR" sz="2200" dirty="0"/>
          </a:p>
          <a:p>
            <a:r>
              <a:rPr lang="pt-BR" sz="2200" dirty="0"/>
              <a:t>3. certas sentenças auto referentes, como “</a:t>
            </a:r>
            <a:r>
              <a:rPr lang="pt-BR" sz="2200" i="1" dirty="0"/>
              <a:t>Esta frase é  falsa</a:t>
            </a:r>
            <a:r>
              <a:rPr lang="pt-BR" sz="22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925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1919536" y="1340768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215900">
              <a:buClr>
                <a:schemeClr val="dk1"/>
              </a:buClr>
              <a:buSzPts val="2000"/>
            </a:pPr>
            <a:endParaRPr sz="2000" b="1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006641" y="264694"/>
            <a:ext cx="10952747" cy="58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pt-BR" sz="2400" dirty="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    </a:t>
            </a:r>
            <a:endParaRPr sz="2400" b="1" dirty="0">
              <a:solidFill>
                <a:srgbClr val="FF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r>
              <a:rPr lang="pt-BR" sz="2500" b="1" dirty="0">
                <a:solidFill>
                  <a:srgbClr val="FF0000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Exercício: 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Considere as seguintes frases. Quais são sentenças?  (Aqueles que forem uma sentença, qual o seu valor verdade?)</a:t>
            </a:r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                           </a:t>
            </a:r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   a. Dez é menor do que sete.</a:t>
            </a:r>
            <a:endParaRPr sz="2500" dirty="0">
              <a:latin typeface="Lucida Sans" panose="020B0602030504020204" pitchFamily="34" charset="77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   b. Como vai você?</a:t>
            </a:r>
            <a:endParaRPr sz="2500" dirty="0">
              <a:latin typeface="Lucida Sans" panose="020B0602030504020204" pitchFamily="34" charset="77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   c. Ela é muito talentosa.</a:t>
            </a: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sym typeface="Lucida Sans"/>
              </a:rPr>
              <a:t>               (sujeito indeterminado) </a:t>
            </a:r>
            <a:endParaRPr sz="2500" dirty="0">
              <a:latin typeface="Lucida Sans" panose="020B0602030504020204" pitchFamily="34" charset="77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   d. Existem formas de vida em outros planetas do universo.</a:t>
            </a:r>
            <a:endParaRPr sz="2500" dirty="0">
              <a:latin typeface="Lucida Sans" panose="020B0602030504020204" pitchFamily="34" charset="77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   e. Paris fica na França.</a:t>
            </a:r>
            <a:endParaRPr sz="2500" dirty="0">
              <a:latin typeface="Lucida Sans" panose="020B0602030504020204" pitchFamily="34" charset="77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   f.  x + 2=5</a:t>
            </a:r>
            <a:endParaRPr sz="2500" dirty="0">
              <a:latin typeface="Lucida Sans" panose="020B0602030504020204" pitchFamily="34" charset="77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   g. 1+1 = 2</a:t>
            </a:r>
            <a:endParaRPr sz="2500" dirty="0">
              <a:latin typeface="Lucida Sans" panose="020B0602030504020204" pitchFamily="34" charset="77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   h. 9 &lt; 6</a:t>
            </a:r>
            <a:endParaRPr sz="2500" dirty="0">
              <a:latin typeface="Lucida Sans" panose="020B0602030504020204" pitchFamily="34" charset="77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   i. </a:t>
            </a:r>
            <a:r>
              <a:rPr lang="pt-BR" sz="2500" dirty="0" err="1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x</a:t>
            </a:r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=2 é solução de x²=4</a:t>
            </a:r>
            <a:endParaRPr sz="2500" dirty="0">
              <a:latin typeface="Lucida Sans" panose="020B0602030504020204" pitchFamily="34" charset="77"/>
            </a:endParaRPr>
          </a:p>
          <a:p>
            <a:r>
              <a:rPr lang="pt-BR" sz="2500" dirty="0">
                <a:solidFill>
                  <a:schemeClr val="dk1"/>
                </a:solidFill>
                <a:latin typeface="Lucida Sans" panose="020B0602030504020204" pitchFamily="34" charset="77"/>
                <a:ea typeface="Lucida Sans"/>
                <a:cs typeface="Lucida Sans"/>
                <a:sym typeface="Lucida Sans"/>
              </a:rPr>
              <a:t>           j. Faça seu dever de casa.</a:t>
            </a:r>
            <a:endParaRPr sz="2500" dirty="0">
              <a:solidFill>
                <a:schemeClr val="dk1"/>
              </a:solidFill>
              <a:latin typeface="Lucida Sans" panose="020B0602030504020204" pitchFamily="34" charset="77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700070" y="381998"/>
            <a:ext cx="8820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>
                <a:solidFill>
                  <a:srgbClr val="00B0F0"/>
                </a:solidFill>
              </a:rPr>
              <a:t>PRINCÍPIOS BÁSICOS DA LÓGICA PROPOSICIONAL:</a:t>
            </a:r>
          </a:p>
          <a:p>
            <a:endParaRPr lang="pt-BR" sz="2000" dirty="0"/>
          </a:p>
          <a:p>
            <a:pPr algn="just"/>
            <a:r>
              <a:rPr lang="pt-BR" sz="2000" b="1" dirty="0">
                <a:solidFill>
                  <a:srgbClr val="00B050"/>
                </a:solidFill>
              </a:rPr>
              <a:t>1º - Princípio da identidade</a:t>
            </a:r>
            <a:r>
              <a:rPr lang="pt-BR" sz="2000" dirty="0"/>
              <a:t>: Se um enunciado é verdadeiro, então ele é verdadeiro. Ou seja, todo objeto deve ser pensado como tendo uma natureza imutável. Todo objeto é idêntico a si mesmo. </a:t>
            </a:r>
          </a:p>
          <a:p>
            <a:pPr algn="just"/>
            <a:r>
              <a:rPr lang="pt-BR" sz="2000"/>
              <a:t>   </a:t>
            </a:r>
            <a:endParaRPr lang="pt-BR" sz="2000" i="1" dirty="0"/>
          </a:p>
          <a:p>
            <a:endParaRPr lang="pt-BR" sz="2000" dirty="0"/>
          </a:p>
          <a:p>
            <a:pPr algn="just"/>
            <a:r>
              <a:rPr lang="pt-BR" sz="2000" b="1" dirty="0">
                <a:solidFill>
                  <a:srgbClr val="00B050"/>
                </a:solidFill>
              </a:rPr>
              <a:t>2º Princípio de não contradição</a:t>
            </a:r>
            <a:r>
              <a:rPr lang="pt-BR" sz="2000" dirty="0"/>
              <a:t>:  Não  se pode afirmar e negar uma sentença ao mesmo tempo. Duas proposições contraditórias não podem ser ambas verdadeiras. 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b="1" dirty="0">
                <a:solidFill>
                  <a:srgbClr val="00B050"/>
                </a:solidFill>
              </a:rPr>
              <a:t>3º Princípio do terceiro excluído</a:t>
            </a:r>
            <a:r>
              <a:rPr lang="pt-BR" sz="2000" dirty="0"/>
              <a:t>:  Nenhuma proposição é verdadeira  e  falsa  ao mesmo tempo.  Para qualquer proposição, ou sua afirmação é verdadeira, ou sua negação é verdadeira. Toda proposição tem um, e só um dos valores lógicos V , F.</a:t>
            </a:r>
          </a:p>
        </p:txBody>
      </p:sp>
    </p:spTree>
    <p:extLst>
      <p:ext uri="{BB962C8B-B14F-4D97-AF65-F5344CB8AC3E}">
        <p14:creationId xmlns:p14="http://schemas.microsoft.com/office/powerpoint/2010/main" val="426247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17270" y="342901"/>
            <a:ext cx="108585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pPr algn="ctr"/>
            <a:r>
              <a:rPr lang="pt-BR" sz="2000" b="1" i="1" dirty="0">
                <a:solidFill>
                  <a:srgbClr val="00B0F0"/>
                </a:solidFill>
              </a:rPr>
              <a:t>PROPOSIÇÕES SIMPLES E COMPOSTAS</a:t>
            </a:r>
          </a:p>
          <a:p>
            <a:endParaRPr lang="pt-BR" sz="2000" b="1" i="1" dirty="0">
              <a:solidFill>
                <a:srgbClr val="00B0F0"/>
              </a:solidFill>
            </a:endParaRPr>
          </a:p>
          <a:p>
            <a:r>
              <a:rPr lang="pt-BR" sz="2000" dirty="0"/>
              <a:t>As proposições podem ser classificadas como  simples (ou atômicas) ou compostas (ou moleculares).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rgbClr val="00B050"/>
                </a:solidFill>
              </a:rPr>
              <a:t>Proposição Simples: </a:t>
            </a:r>
          </a:p>
          <a:p>
            <a:endParaRPr lang="pt-BR" sz="2000" b="1" dirty="0">
              <a:solidFill>
                <a:srgbClr val="00B050"/>
              </a:solidFill>
            </a:endParaRPr>
          </a:p>
          <a:p>
            <a:r>
              <a:rPr lang="pt-BR" sz="2000" dirty="0"/>
              <a:t>Uma proposição é simples se contiver uma única proposição. </a:t>
            </a:r>
          </a:p>
          <a:p>
            <a:endParaRPr lang="pt-BR" sz="2000" dirty="0"/>
          </a:p>
          <a:p>
            <a:r>
              <a:rPr lang="pt-BR" sz="2000" dirty="0"/>
              <a:t>As proposições simples são geralmente denotadas por letras minúsculas: </a:t>
            </a:r>
            <a:r>
              <a:rPr lang="pt-BR" sz="2000" i="1" dirty="0"/>
              <a:t>p, q, r, s,...</a:t>
            </a:r>
          </a:p>
          <a:p>
            <a:endParaRPr lang="pt-BR" sz="2000" dirty="0"/>
          </a:p>
          <a:p>
            <a:r>
              <a:rPr lang="pt-BR" sz="2000" dirty="0">
                <a:solidFill>
                  <a:srgbClr val="FF0000"/>
                </a:solidFill>
              </a:rPr>
              <a:t>Exemplos</a:t>
            </a:r>
          </a:p>
          <a:p>
            <a:endParaRPr lang="pt-BR" sz="2000" dirty="0"/>
          </a:p>
          <a:p>
            <a:r>
              <a:rPr lang="pt-BR" sz="2000" i="1" dirty="0"/>
              <a:t>p:</a:t>
            </a:r>
            <a:r>
              <a:rPr lang="pt-BR" sz="2000" dirty="0"/>
              <a:t>   Hoje está frio</a:t>
            </a:r>
          </a:p>
          <a:p>
            <a:r>
              <a:rPr lang="pt-BR" sz="2000" i="1" dirty="0"/>
              <a:t>q:</a:t>
            </a:r>
            <a:r>
              <a:rPr lang="pt-BR" sz="2000" dirty="0"/>
              <a:t>   Paris fica na França.</a:t>
            </a:r>
          </a:p>
          <a:p>
            <a:r>
              <a:rPr lang="pt-BR" sz="2000" i="1" dirty="0"/>
              <a:t>r</a:t>
            </a:r>
            <a:r>
              <a:rPr lang="pt-BR" sz="2000" dirty="0"/>
              <a:t>:   1 + 1 &gt; 2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94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040130" y="181957"/>
            <a:ext cx="1115187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sz="2000" b="1" dirty="0">
                <a:solidFill>
                  <a:srgbClr val="00B050"/>
                </a:solidFill>
              </a:rPr>
              <a:t>Proposição Composta: </a:t>
            </a:r>
          </a:p>
          <a:p>
            <a:endParaRPr lang="pt-BR" sz="2000" dirty="0"/>
          </a:p>
          <a:p>
            <a:r>
              <a:rPr lang="pt-BR" sz="2000" dirty="0"/>
              <a:t>Uma proposição é composta quando for constituída por uma sequência finita de pelo menos duas proposições simples. </a:t>
            </a:r>
          </a:p>
          <a:p>
            <a:endParaRPr lang="pt-BR" sz="2000" dirty="0"/>
          </a:p>
          <a:p>
            <a:r>
              <a:rPr lang="pt-BR" sz="2000" dirty="0"/>
              <a:t>As proposições compostas  são geralmente denotadas por letras maiúsculas: </a:t>
            </a:r>
            <a:r>
              <a:rPr lang="pt-BR" sz="2000" i="1" dirty="0"/>
              <a:t>P, Q, R,...</a:t>
            </a:r>
          </a:p>
          <a:p>
            <a:endParaRPr lang="pt-BR" sz="2000" dirty="0">
              <a:solidFill>
                <a:srgbClr val="FF0000"/>
              </a:solidFill>
            </a:endParaRPr>
          </a:p>
          <a:p>
            <a:r>
              <a:rPr lang="pt-BR" sz="2000" dirty="0">
                <a:solidFill>
                  <a:srgbClr val="FF0000"/>
                </a:solidFill>
              </a:rPr>
              <a:t>Exemplos</a:t>
            </a:r>
            <a:endParaRPr lang="pt-BR" sz="2000" dirty="0">
              <a:solidFill>
                <a:srgbClr val="002060"/>
              </a:solidFill>
            </a:endParaRPr>
          </a:p>
          <a:p>
            <a:r>
              <a:rPr lang="pt-BR" sz="2000" i="1" dirty="0">
                <a:solidFill>
                  <a:srgbClr val="002060"/>
                </a:solidFill>
              </a:rPr>
              <a:t>p: Rosas são vermelhas </a:t>
            </a:r>
          </a:p>
          <a:p>
            <a:r>
              <a:rPr lang="pt-BR" sz="2000" i="1" dirty="0">
                <a:solidFill>
                  <a:srgbClr val="002060"/>
                </a:solidFill>
              </a:rPr>
              <a:t>q: violetas são azuis</a:t>
            </a:r>
          </a:p>
          <a:p>
            <a:endParaRPr lang="pt-BR" sz="2000" i="1" dirty="0">
              <a:solidFill>
                <a:srgbClr val="002060"/>
              </a:solidFill>
            </a:endParaRPr>
          </a:p>
          <a:p>
            <a:r>
              <a:rPr lang="pt-BR" sz="2000" dirty="0"/>
              <a:t>P:  Rosas são vermelhas   </a:t>
            </a:r>
            <a:r>
              <a:rPr lang="pt-BR" sz="2000" i="1" dirty="0">
                <a:solidFill>
                  <a:srgbClr val="FF0000"/>
                </a:solidFill>
              </a:rPr>
              <a:t>e </a:t>
            </a:r>
            <a:r>
              <a:rPr lang="pt-BR" sz="2000" dirty="0"/>
              <a:t>   violetas são azuis. </a:t>
            </a:r>
            <a:r>
              <a:rPr lang="pt-BR" sz="2000" i="1" dirty="0"/>
              <a:t>P(</a:t>
            </a:r>
            <a:r>
              <a:rPr lang="pt-BR" sz="2000" i="1" dirty="0" err="1"/>
              <a:t>p,q</a:t>
            </a:r>
            <a:r>
              <a:rPr lang="pt-BR" sz="2000" i="1" dirty="0"/>
              <a:t>)</a:t>
            </a:r>
          </a:p>
          <a:p>
            <a:endParaRPr lang="pt-BR" sz="2000" dirty="0"/>
          </a:p>
          <a:p>
            <a:r>
              <a:rPr lang="pt-BR" sz="2000" i="1" dirty="0"/>
              <a:t>Q</a:t>
            </a:r>
            <a:r>
              <a:rPr lang="pt-BR" sz="2000" dirty="0"/>
              <a:t>:  Rosas são vermelhas   </a:t>
            </a:r>
            <a:r>
              <a:rPr lang="pt-BR" sz="2000" i="1" dirty="0">
                <a:solidFill>
                  <a:srgbClr val="FF0000"/>
                </a:solidFill>
              </a:rPr>
              <a:t>ou</a:t>
            </a:r>
            <a:r>
              <a:rPr lang="pt-BR" sz="2000" dirty="0"/>
              <a:t>    violetas são azuis. </a:t>
            </a:r>
            <a:r>
              <a:rPr lang="pt-BR" sz="2000" i="1" dirty="0"/>
              <a:t>Q(</a:t>
            </a:r>
            <a:r>
              <a:rPr lang="pt-BR" sz="2000" i="1" dirty="0" err="1"/>
              <a:t>p,q</a:t>
            </a:r>
            <a:r>
              <a:rPr lang="pt-BR" sz="2000" i="1" dirty="0"/>
              <a:t>)</a:t>
            </a:r>
            <a:endParaRPr lang="pt-BR" sz="2000" dirty="0"/>
          </a:p>
          <a:p>
            <a:endParaRPr lang="pt-BR" sz="2000" dirty="0"/>
          </a:p>
          <a:p>
            <a:r>
              <a:rPr lang="pt-BR" sz="2000" i="1" dirty="0"/>
              <a:t>R</a:t>
            </a:r>
            <a:r>
              <a:rPr lang="pt-BR" sz="2000" dirty="0"/>
              <a:t>:   </a:t>
            </a:r>
            <a:r>
              <a:rPr lang="pt-BR" sz="2000" dirty="0">
                <a:solidFill>
                  <a:srgbClr val="FF0000"/>
                </a:solidFill>
              </a:rPr>
              <a:t>Se</a:t>
            </a:r>
            <a:r>
              <a:rPr lang="pt-BR" sz="2000" dirty="0"/>
              <a:t>  Rosas são vermelhas   </a:t>
            </a:r>
            <a:r>
              <a:rPr lang="pt-BR" sz="2000" i="1" dirty="0">
                <a:solidFill>
                  <a:srgbClr val="FF0000"/>
                </a:solidFill>
              </a:rPr>
              <a:t>então</a:t>
            </a:r>
            <a:r>
              <a:rPr lang="pt-BR" sz="2000" dirty="0"/>
              <a:t>   violetas são azuis. </a:t>
            </a:r>
            <a:r>
              <a:rPr lang="pt-BR" sz="2000" i="1" dirty="0"/>
              <a:t>R(</a:t>
            </a:r>
            <a:r>
              <a:rPr lang="pt-BR" sz="2000" i="1" dirty="0" err="1"/>
              <a:t>p,q</a:t>
            </a:r>
            <a:r>
              <a:rPr lang="pt-BR" sz="2000" i="1" dirty="0"/>
              <a:t>)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Podemos indicar quais são as proposições simples que formam a proposição composta usando a notação:  </a:t>
            </a:r>
            <a:r>
              <a:rPr lang="pt-BR" sz="2000" i="1" dirty="0"/>
              <a:t>P(</a:t>
            </a:r>
            <a:r>
              <a:rPr lang="pt-BR" sz="2000" i="1" dirty="0" err="1"/>
              <a:t>p,q</a:t>
            </a:r>
            <a:r>
              <a:rPr lang="pt-BR" sz="2000" i="1" dirty="0"/>
              <a:t>, ....)  </a:t>
            </a:r>
          </a:p>
          <a:p>
            <a:endParaRPr lang="pt-BR" sz="2000" dirty="0">
              <a:solidFill>
                <a:srgbClr val="FF000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1447647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223</TotalTime>
  <Words>1264</Words>
  <Application>Microsoft Office PowerPoint</Application>
  <PresentationFormat>Widescreen</PresentationFormat>
  <Paragraphs>171</Paragraphs>
  <Slides>16</Slides>
  <Notes>11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Franklin Gothic Book</vt:lpstr>
      <vt:lpstr>Lucida Sans</vt:lpstr>
      <vt:lpstr>Cortar</vt:lpstr>
      <vt:lpstr> FUNDAMENTOS DE Matemática Discreta  Sistemas de INformaÇão   Aula 1 – 14/02/2025  </vt:lpstr>
      <vt:lpstr> 1 - Lógica Formal</vt:lpstr>
      <vt:lpstr>Apresentação do PowerPoint</vt:lpstr>
      <vt:lpstr>1.1 Sentenças, Representação Simbólica e Tautologias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Discreta  CIÊNCIA DE DADOS E INTELIGÊNCIA ARTIFICIAL   Aula 1 – 07/08/2023</dc:title>
  <dc:creator>Maria Beatriz Leite</dc:creator>
  <cp:lastModifiedBy>Bia Leite</cp:lastModifiedBy>
  <cp:revision>5</cp:revision>
  <dcterms:created xsi:type="dcterms:W3CDTF">2013-02-06T10:32:10Z</dcterms:created>
  <dcterms:modified xsi:type="dcterms:W3CDTF">2025-02-13T16:38:44Z</dcterms:modified>
</cp:coreProperties>
</file>