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kke-navngivet sektion" id="{3B0D00AD-3BC7-45DE-A6A9-935CC23E6DC4}">
          <p14:sldIdLst>
            <p14:sldId id="257"/>
            <p14:sldId id="262"/>
            <p14:sldId id="256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615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044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4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81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272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76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384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983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849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787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327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A3460-49B2-405F-803A-CE1B44F74557}" type="datetimeFigureOut">
              <a:rPr lang="en-DK" smtClean="0"/>
              <a:t>14 Sept 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0339-168B-4C5F-9BAB-80DF3CC8321A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8454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2A25A9D5-4728-3AC2-42D9-5FC6405CF57E}"/>
              </a:ext>
            </a:extLst>
          </p:cNvPr>
          <p:cNvSpPr txBox="1"/>
          <p:nvPr/>
        </p:nvSpPr>
        <p:spPr>
          <a:xfrm>
            <a:off x="685800" y="612648"/>
            <a:ext cx="107990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Coverage Breakdown</a:t>
            </a:r>
            <a:r>
              <a:rPr lang="en-DK" dirty="0"/>
              <a:t>(Venn Diagram)</a:t>
            </a:r>
            <a:br>
              <a:rPr lang="en-DK" dirty="0"/>
            </a:br>
            <a:br>
              <a:rPr lang="en-DK" dirty="0"/>
            </a:br>
            <a:r>
              <a:rPr lang="en-GB" dirty="0"/>
              <a:t>select count(distinct material) from </a:t>
            </a:r>
            <a:r>
              <a:rPr lang="en-GB" dirty="0" err="1"/>
              <a:t>workspace.default.output</a:t>
            </a:r>
            <a:r>
              <a:rPr lang="en-GB" dirty="0"/>
              <a:t> --591</a:t>
            </a:r>
          </a:p>
          <a:p>
            <a:r>
              <a:rPr lang="en-GB" dirty="0"/>
              <a:t>select count(distinct </a:t>
            </a:r>
            <a:r>
              <a:rPr lang="en-GB" dirty="0" err="1"/>
              <a:t>material_id</a:t>
            </a:r>
            <a:r>
              <a:rPr lang="en-GB" dirty="0"/>
              <a:t>) from </a:t>
            </a:r>
            <a:r>
              <a:rPr lang="en-GB" dirty="0" err="1"/>
              <a:t>workspace.default.routings</a:t>
            </a:r>
            <a:r>
              <a:rPr lang="en-GB" dirty="0"/>
              <a:t> --1392</a:t>
            </a:r>
          </a:p>
          <a:p>
            <a:br>
              <a:rPr lang="en-DK" dirty="0"/>
            </a:br>
            <a:br>
              <a:rPr lang="en-DK" dirty="0"/>
            </a:br>
            <a:r>
              <a:rPr lang="en-GB" b="1" dirty="0"/>
              <a:t>Routing is a master-data set</a:t>
            </a:r>
            <a:r>
              <a:rPr lang="en-GB" dirty="0"/>
              <a:t> → it typically includes </a:t>
            </a:r>
            <a:r>
              <a:rPr lang="en-GB" i="1" dirty="0"/>
              <a:t>all possible</a:t>
            </a:r>
            <a:r>
              <a:rPr lang="en-GB" dirty="0"/>
              <a:t> materials</a:t>
            </a:r>
            <a:endParaRPr lang="en-DK" dirty="0"/>
          </a:p>
          <a:p>
            <a:r>
              <a:rPr lang="en-GB" b="1" dirty="0"/>
              <a:t>Production data is transactional</a:t>
            </a:r>
            <a:r>
              <a:rPr lang="en-GB" dirty="0"/>
              <a:t> → it only shows what was actually produced in the selected period.</a:t>
            </a:r>
          </a:p>
          <a:p>
            <a:endParaRPr lang="en-DK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68D5EF14-01AC-6E94-FB8E-573E01ACC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21473"/>
              </p:ext>
            </p:extLst>
          </p:nvPr>
        </p:nvGraphicFramePr>
        <p:xfrm>
          <a:off x="914400" y="3273552"/>
          <a:ext cx="9537191" cy="1024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1949">
                  <a:extLst>
                    <a:ext uri="{9D8B030D-6E8A-4147-A177-3AD203B41FA5}">
                      <a16:colId xmlns:a16="http://schemas.microsoft.com/office/drawing/2014/main" val="1603365059"/>
                    </a:ext>
                  </a:extLst>
                </a:gridCol>
                <a:gridCol w="2299955">
                  <a:extLst>
                    <a:ext uri="{9D8B030D-6E8A-4147-A177-3AD203B41FA5}">
                      <a16:colId xmlns:a16="http://schemas.microsoft.com/office/drawing/2014/main" val="2951609661"/>
                    </a:ext>
                  </a:extLst>
                </a:gridCol>
                <a:gridCol w="3005287">
                  <a:extLst>
                    <a:ext uri="{9D8B030D-6E8A-4147-A177-3AD203B41FA5}">
                      <a16:colId xmlns:a16="http://schemas.microsoft.com/office/drawing/2014/main" val="53944447"/>
                    </a:ext>
                  </a:extLst>
                </a:gridCol>
              </a:tblGrid>
              <a:tr h="32797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category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material_count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percentage_of_total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0952014"/>
                  </a:ext>
                </a:extLst>
              </a:tr>
              <a:tr h="39688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In Both (Produced + Routing)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591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42.46.00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2145967"/>
                  </a:ext>
                </a:extLst>
              </a:tr>
              <a:tr h="2992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Routing Only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801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57.54.00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807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04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FC514-C5D3-2D0A-C3CD-9D33DCD6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b="1" dirty="0"/>
              <a:t>Routing Variability Analysis</a:t>
            </a:r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9829AD-5711-AF33-F0BC-8048DFE9DF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71979"/>
            <a:ext cx="99761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DK" sz="1800" dirty="0">
                <a:latin typeface="Arial" panose="020B0604020202020204" pitchFamily="34" charset="0"/>
              </a:rPr>
              <a:t>Dynamically pivot routing parameters (</a:t>
            </a:r>
            <a:r>
              <a:rPr lang="en-GB" altLang="en-DK" sz="1800" dirty="0" err="1">
                <a:latin typeface="Arial" panose="020B0604020202020204" pitchFamily="34" charset="0"/>
              </a:rPr>
              <a:t>setup_time_mins</a:t>
            </a:r>
            <a:r>
              <a:rPr lang="en-GB" altLang="en-DK" sz="1800" dirty="0">
                <a:latin typeface="Arial" panose="020B0604020202020204" pitchFamily="34" charset="0"/>
              </a:rPr>
              <a:t>, </a:t>
            </a:r>
            <a:r>
              <a:rPr lang="en-GB" altLang="en-DK" sz="1800" dirty="0" err="1">
                <a:latin typeface="Arial" panose="020B0604020202020204" pitchFamily="34" charset="0"/>
              </a:rPr>
              <a:t>cycle_time_sec</a:t>
            </a:r>
            <a:r>
              <a:rPr lang="en-GB" altLang="en-DK" sz="1800" dirty="0">
                <a:latin typeface="Arial" panose="020B0604020202020204" pitchFamily="34" charset="0"/>
              </a:rPr>
              <a:t>, </a:t>
            </a:r>
            <a:r>
              <a:rPr lang="en-GB" altLang="en-DK" sz="1800" dirty="0" err="1">
                <a:latin typeface="Arial" panose="020B0604020202020204" pitchFamily="34" charset="0"/>
              </a:rPr>
              <a:t>labour_time_sec</a:t>
            </a:r>
            <a:r>
              <a:rPr lang="en-GB" altLang="en-DK" sz="1800" dirty="0">
                <a:latin typeface="Arial" panose="020B0604020202020204" pitchFamily="34" charset="0"/>
              </a:rPr>
              <a:t>) across plants.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DK" sz="1800" dirty="0">
                <a:latin typeface="Arial" panose="020B0604020202020204" pitchFamily="34" charset="0"/>
              </a:rPr>
              <a:t>You identify materials with inconsistent routing setups across sites.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altLang="en-DK" sz="1800" dirty="0">
                <a:latin typeface="Arial" panose="020B0604020202020204" pitchFamily="34" charset="0"/>
              </a:rPr>
              <a:t>Supporting puzzled faces—why identical materials are treated differently.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7A0B3258-B0E9-157A-4A4F-93870A9D4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82531"/>
              </p:ext>
            </p:extLst>
          </p:nvPr>
        </p:nvGraphicFramePr>
        <p:xfrm>
          <a:off x="1143000" y="2414016"/>
          <a:ext cx="8401049" cy="1916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935">
                  <a:extLst>
                    <a:ext uri="{9D8B030D-6E8A-4147-A177-3AD203B41FA5}">
                      <a16:colId xmlns:a16="http://schemas.microsoft.com/office/drawing/2014/main" val="2767146880"/>
                    </a:ext>
                  </a:extLst>
                </a:gridCol>
                <a:gridCol w="1052065">
                  <a:extLst>
                    <a:ext uri="{9D8B030D-6E8A-4147-A177-3AD203B41FA5}">
                      <a16:colId xmlns:a16="http://schemas.microsoft.com/office/drawing/2014/main" val="4157443054"/>
                    </a:ext>
                  </a:extLst>
                </a:gridCol>
                <a:gridCol w="819992">
                  <a:extLst>
                    <a:ext uri="{9D8B030D-6E8A-4147-A177-3AD203B41FA5}">
                      <a16:colId xmlns:a16="http://schemas.microsoft.com/office/drawing/2014/main" val="3754337960"/>
                    </a:ext>
                  </a:extLst>
                </a:gridCol>
                <a:gridCol w="742634">
                  <a:extLst>
                    <a:ext uri="{9D8B030D-6E8A-4147-A177-3AD203B41FA5}">
                      <a16:colId xmlns:a16="http://schemas.microsoft.com/office/drawing/2014/main" val="4043225546"/>
                    </a:ext>
                  </a:extLst>
                </a:gridCol>
                <a:gridCol w="742634">
                  <a:extLst>
                    <a:ext uri="{9D8B030D-6E8A-4147-A177-3AD203B41FA5}">
                      <a16:colId xmlns:a16="http://schemas.microsoft.com/office/drawing/2014/main" val="2802747523"/>
                    </a:ext>
                  </a:extLst>
                </a:gridCol>
                <a:gridCol w="1469797">
                  <a:extLst>
                    <a:ext uri="{9D8B030D-6E8A-4147-A177-3AD203B41FA5}">
                      <a16:colId xmlns:a16="http://schemas.microsoft.com/office/drawing/2014/main" val="161721594"/>
                    </a:ext>
                  </a:extLst>
                </a:gridCol>
                <a:gridCol w="1299610">
                  <a:extLst>
                    <a:ext uri="{9D8B030D-6E8A-4147-A177-3AD203B41FA5}">
                      <a16:colId xmlns:a16="http://schemas.microsoft.com/office/drawing/2014/main" val="445835617"/>
                    </a:ext>
                  </a:extLst>
                </a:gridCol>
                <a:gridCol w="1423382">
                  <a:extLst>
                    <a:ext uri="{9D8B030D-6E8A-4147-A177-3AD203B41FA5}">
                      <a16:colId xmlns:a16="http://schemas.microsoft.com/office/drawing/2014/main" val="1541840461"/>
                    </a:ext>
                  </a:extLst>
                </a:gridCol>
              </a:tblGrid>
              <a:tr h="19357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 err="1">
                          <a:effectLst/>
                        </a:rPr>
                        <a:t>order_id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material_id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plant_id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line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 err="1">
                          <a:effectLst/>
                        </a:rPr>
                        <a:t>setup_time_mins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cycle_time_sec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 err="1">
                          <a:effectLst/>
                        </a:rPr>
                        <a:t>labour_time_sec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8781111"/>
                  </a:ext>
                </a:extLst>
              </a:tr>
              <a:tr h="10817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411362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7835283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97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28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10.909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03.06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79502869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248157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7835283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97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28</a:t>
                      </a:r>
                      <a:endParaRPr lang="en-DK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11.25</a:t>
                      </a:r>
                      <a:endParaRPr lang="en-DK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3.713</a:t>
                      </a:r>
                      <a:endParaRPr lang="en-DK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20178404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497698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7835283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97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28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10.909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03.06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1079324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356503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7835283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106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30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11.25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5.625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91344726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356507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7835283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106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30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11.25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5.625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286691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356502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7835283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106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30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11.25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5.625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2012424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275840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7835283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106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30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12.857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6.429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5206759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184236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7835283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105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12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3.96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2511693"/>
                  </a:ext>
                </a:extLst>
              </a:tr>
              <a:tr h="19357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275857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7835283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4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106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9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30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11.25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5.625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0058311"/>
                  </a:ext>
                </a:extLst>
              </a:tr>
            </a:tbl>
          </a:graphicData>
        </a:graphic>
      </p:graphicFrame>
      <p:sp>
        <p:nvSpPr>
          <p:cNvPr id="18" name="Tekstfelt 17">
            <a:extLst>
              <a:ext uri="{FF2B5EF4-FFF2-40B4-BE49-F238E27FC236}">
                <a16:creationId xmlns:a16="http://schemas.microsoft.com/office/drawing/2014/main" id="{FECA52A5-68AE-1758-49BE-4A9434C3A034}"/>
              </a:ext>
            </a:extLst>
          </p:cNvPr>
          <p:cNvSpPr txBox="1"/>
          <p:nvPr/>
        </p:nvSpPr>
        <p:spPr>
          <a:xfrm>
            <a:off x="868680" y="4791456"/>
            <a:ext cx="1022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Key Question:</a:t>
            </a:r>
            <a:r>
              <a:rPr lang="en-GB" b="1" dirty="0"/>
              <a:t>Are routing standards (setup, cycle, labour) consistent across plants/lines/orders?</a:t>
            </a:r>
            <a:br>
              <a:rPr lang="en-DK" dirty="0"/>
            </a:br>
            <a:r>
              <a:rPr lang="en-DK" dirty="0"/>
              <a:t>Considering </a:t>
            </a:r>
            <a:r>
              <a:rPr lang="en-GB" dirty="0"/>
              <a:t>id = operation step.</a:t>
            </a:r>
          </a:p>
          <a:p>
            <a:r>
              <a:rPr lang="en-GB" dirty="0"/>
              <a:t>Variations can occur across plants, within the same plant </a:t>
            </a:r>
            <a:r>
              <a:rPr lang="en-DK" dirty="0"/>
              <a:t>,same</a:t>
            </a:r>
            <a:r>
              <a:rPr lang="en-GB" dirty="0"/>
              <a:t> lines, or across orders.</a:t>
            </a:r>
          </a:p>
          <a:p>
            <a:r>
              <a:rPr lang="en-GB" dirty="0"/>
              <a:t>Leaves open interpretation whether differences are due to real process differences or data quality issues.</a:t>
            </a:r>
            <a:endParaRPr lang="en-DK" dirty="0"/>
          </a:p>
        </p:txBody>
      </p:sp>
      <p:graphicFrame>
        <p:nvGraphicFramePr>
          <p:cNvPr id="22" name="Tabel 21">
            <a:extLst>
              <a:ext uri="{FF2B5EF4-FFF2-40B4-BE49-F238E27FC236}">
                <a16:creationId xmlns:a16="http://schemas.microsoft.com/office/drawing/2014/main" id="{5C2D56D2-9A9C-88A6-2213-1EC22D1A3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82238"/>
              </p:ext>
            </p:extLst>
          </p:nvPr>
        </p:nvGraphicFramePr>
        <p:xfrm>
          <a:off x="1142999" y="265176"/>
          <a:ext cx="8401049" cy="1801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8681">
                  <a:extLst>
                    <a:ext uri="{9D8B030D-6E8A-4147-A177-3AD203B41FA5}">
                      <a16:colId xmlns:a16="http://schemas.microsoft.com/office/drawing/2014/main" val="3032934573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539432703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3641148302"/>
                    </a:ext>
                  </a:extLst>
                </a:gridCol>
                <a:gridCol w="713232">
                  <a:extLst>
                    <a:ext uri="{9D8B030D-6E8A-4147-A177-3AD203B41FA5}">
                      <a16:colId xmlns:a16="http://schemas.microsoft.com/office/drawing/2014/main" val="1599445793"/>
                    </a:ext>
                  </a:extLst>
                </a:gridCol>
                <a:gridCol w="758952">
                  <a:extLst>
                    <a:ext uri="{9D8B030D-6E8A-4147-A177-3AD203B41FA5}">
                      <a16:colId xmlns:a16="http://schemas.microsoft.com/office/drawing/2014/main" val="4065597578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2038692139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51127517"/>
                    </a:ext>
                  </a:extLst>
                </a:gridCol>
                <a:gridCol w="1442464">
                  <a:extLst>
                    <a:ext uri="{9D8B030D-6E8A-4147-A177-3AD203B41FA5}">
                      <a16:colId xmlns:a16="http://schemas.microsoft.com/office/drawing/2014/main" val="1152050022"/>
                    </a:ext>
                  </a:extLst>
                </a:gridCol>
              </a:tblGrid>
              <a:tr h="1801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order_id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material_id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plant_id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line</a:t>
                      </a:r>
                      <a:endParaRPr lang="en-GB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setup_time_mins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cycle_time_sec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labour_time_sec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3579264"/>
                  </a:ext>
                </a:extLst>
              </a:tr>
              <a:tr h="18013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283328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93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37</a:t>
                      </a:r>
                      <a:endParaRPr lang="en-DK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7.448</a:t>
                      </a:r>
                      <a:endParaRPr lang="en-DK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2.458</a:t>
                      </a:r>
                      <a:endParaRPr lang="en-DK" sz="1100" b="0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1393548"/>
                  </a:ext>
                </a:extLst>
              </a:tr>
              <a:tr h="18013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353023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91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7.448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2.458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0979529"/>
                  </a:ext>
                </a:extLst>
              </a:tr>
              <a:tr h="18013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202000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93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22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7.448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2.458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85787370"/>
                  </a:ext>
                </a:extLst>
              </a:tr>
              <a:tr h="18013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235035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93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7.448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2.458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73068239"/>
                  </a:ext>
                </a:extLst>
              </a:tr>
              <a:tr h="18013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330036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79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46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9.418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9.418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7613404"/>
                  </a:ext>
                </a:extLst>
              </a:tr>
              <a:tr h="18013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357493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79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46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9.418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9.418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1322729"/>
                  </a:ext>
                </a:extLst>
              </a:tr>
              <a:tr h="18013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383708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57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46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9.418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9.418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6435168"/>
                  </a:ext>
                </a:extLst>
              </a:tr>
              <a:tr h="18013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247594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104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07.02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06.03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6245105"/>
                  </a:ext>
                </a:extLst>
              </a:tr>
              <a:tr h="18013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247219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104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44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07.02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06.03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397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90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9FAFD8A2-0822-4C9A-3097-E34D49C5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1448"/>
              </p:ext>
            </p:extLst>
          </p:nvPr>
        </p:nvGraphicFramePr>
        <p:xfrm>
          <a:off x="1097280" y="713233"/>
          <a:ext cx="9583420" cy="1408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7343">
                  <a:extLst>
                    <a:ext uri="{9D8B030D-6E8A-4147-A177-3AD203B41FA5}">
                      <a16:colId xmlns:a16="http://schemas.microsoft.com/office/drawing/2014/main" val="2267250691"/>
                    </a:ext>
                  </a:extLst>
                </a:gridCol>
                <a:gridCol w="902594">
                  <a:extLst>
                    <a:ext uri="{9D8B030D-6E8A-4147-A177-3AD203B41FA5}">
                      <a16:colId xmlns:a16="http://schemas.microsoft.com/office/drawing/2014/main" val="2976483657"/>
                    </a:ext>
                  </a:extLst>
                </a:gridCol>
                <a:gridCol w="716765">
                  <a:extLst>
                    <a:ext uri="{9D8B030D-6E8A-4147-A177-3AD203B41FA5}">
                      <a16:colId xmlns:a16="http://schemas.microsoft.com/office/drawing/2014/main" val="1451788734"/>
                    </a:ext>
                  </a:extLst>
                </a:gridCol>
                <a:gridCol w="451297">
                  <a:extLst>
                    <a:ext uri="{9D8B030D-6E8A-4147-A177-3AD203B41FA5}">
                      <a16:colId xmlns:a16="http://schemas.microsoft.com/office/drawing/2014/main" val="2367368826"/>
                    </a:ext>
                  </a:extLst>
                </a:gridCol>
                <a:gridCol w="703492">
                  <a:extLst>
                    <a:ext uri="{9D8B030D-6E8A-4147-A177-3AD203B41FA5}">
                      <a16:colId xmlns:a16="http://schemas.microsoft.com/office/drawing/2014/main" val="2514844226"/>
                    </a:ext>
                  </a:extLst>
                </a:gridCol>
                <a:gridCol w="1606086">
                  <a:extLst>
                    <a:ext uri="{9D8B030D-6E8A-4147-A177-3AD203B41FA5}">
                      <a16:colId xmlns:a16="http://schemas.microsoft.com/office/drawing/2014/main" val="1107732677"/>
                    </a:ext>
                  </a:extLst>
                </a:gridCol>
                <a:gridCol w="1991015">
                  <a:extLst>
                    <a:ext uri="{9D8B030D-6E8A-4147-A177-3AD203B41FA5}">
                      <a16:colId xmlns:a16="http://schemas.microsoft.com/office/drawing/2014/main" val="4020765418"/>
                    </a:ext>
                  </a:extLst>
                </a:gridCol>
                <a:gridCol w="1884828">
                  <a:extLst>
                    <a:ext uri="{9D8B030D-6E8A-4147-A177-3AD203B41FA5}">
                      <a16:colId xmlns:a16="http://schemas.microsoft.com/office/drawing/2014/main" val="496746583"/>
                    </a:ext>
                  </a:extLst>
                </a:gridCol>
              </a:tblGrid>
              <a:tr h="46939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production_order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material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plant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line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linetype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expected_output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actual_gross_production_time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actual_net_production_time</a:t>
                      </a:r>
                      <a:endParaRPr lang="en-GB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0204575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330036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79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112B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692721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1087655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745655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1718132"/>
                  </a:ext>
                </a:extLst>
              </a:tr>
              <a:tr h="46939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283328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7839956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1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93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2016P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60100563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>
                          <a:effectLst/>
                        </a:rPr>
                        <a:t>74804840</a:t>
                      </a:r>
                      <a:endParaRPr lang="en-DK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DK" sz="1100" u="none" strike="noStrike" dirty="0">
                          <a:effectLst/>
                        </a:rPr>
                        <a:t>44464870</a:t>
                      </a:r>
                      <a:endParaRPr lang="en-DK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8636244"/>
                  </a:ext>
                </a:extLst>
              </a:tr>
            </a:tbl>
          </a:graphicData>
        </a:graphic>
      </p:graphicFrame>
      <p:sp>
        <p:nvSpPr>
          <p:cNvPr id="11" name="Tekstfelt 10">
            <a:extLst>
              <a:ext uri="{FF2B5EF4-FFF2-40B4-BE49-F238E27FC236}">
                <a16:creationId xmlns:a16="http://schemas.microsoft.com/office/drawing/2014/main" id="{9F0C47FE-DB4A-F003-412A-4BF71A4CA62F}"/>
              </a:ext>
            </a:extLst>
          </p:cNvPr>
          <p:cNvSpPr txBox="1"/>
          <p:nvPr/>
        </p:nvSpPr>
        <p:spPr>
          <a:xfrm>
            <a:off x="1453896" y="2697479"/>
            <a:ext cx="95834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Order 283328</a:t>
            </a:r>
            <a:r>
              <a:rPr lang="en-GB" dirty="0"/>
              <a:t> (Plant 1, Line 93):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Massive production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~12,351 hours of net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Indicates a </a:t>
            </a:r>
            <a:r>
              <a:rPr lang="en-GB" b="1" dirty="0"/>
              <a:t>long-duration, high-volume</a:t>
            </a:r>
            <a:r>
              <a:rPr lang="en-GB" dirty="0"/>
              <a:t>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Order 330036</a:t>
            </a:r>
            <a:r>
              <a:rPr lang="en-GB" dirty="0"/>
              <a:t> (Plant 3, Line 79):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Much shorter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~207 hours of net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Suggests a </a:t>
            </a:r>
            <a:r>
              <a:rPr lang="en-GB" b="1" dirty="0"/>
              <a:t>smaller batch or faster turnaround</a:t>
            </a:r>
            <a:endParaRPr lang="en-GB" dirty="0"/>
          </a:p>
          <a:p>
            <a:pPr>
              <a:buNone/>
            </a:pPr>
            <a:r>
              <a:rPr lang="en-GB" dirty="0"/>
              <a:t>Despite both using the same material and routing ID, the </a:t>
            </a:r>
            <a:r>
              <a:rPr lang="en-GB" b="1" dirty="0"/>
              <a:t>scale and duration</a:t>
            </a:r>
            <a:r>
              <a:rPr lang="en-GB" dirty="0"/>
              <a:t> of production are vastly different. Plant 1 handles larger orders with lower hourly efficiency, while Plant 3 runs shorter, more efficient batches.</a:t>
            </a:r>
          </a:p>
        </p:txBody>
      </p:sp>
    </p:spTree>
    <p:extLst>
      <p:ext uri="{BB962C8B-B14F-4D97-AF65-F5344CB8AC3E}">
        <p14:creationId xmlns:p14="http://schemas.microsoft.com/office/powerpoint/2010/main" val="22335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58E5910D-4CC4-EF86-DE75-D2EF595AA705}"/>
              </a:ext>
            </a:extLst>
          </p:cNvPr>
          <p:cNvSpPr txBox="1"/>
          <p:nvPr/>
        </p:nvSpPr>
        <p:spPr>
          <a:xfrm>
            <a:off x="1042416" y="859536"/>
            <a:ext cx="81267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Routing vs. Execution</a:t>
            </a:r>
            <a:r>
              <a:rPr lang="en-GB" dirty="0"/>
              <a:t>: even with the same routing ID, execution varies by plant and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Linetype</a:t>
            </a:r>
            <a:r>
              <a:rPr lang="en-GB" b="1" dirty="0"/>
              <a:t> Influence</a:t>
            </a:r>
            <a:r>
              <a:rPr lang="en-GB" dirty="0"/>
              <a:t>: </a:t>
            </a:r>
            <a:r>
              <a:rPr lang="en-GB" dirty="0" err="1"/>
              <a:t>linetype</a:t>
            </a:r>
            <a:r>
              <a:rPr lang="en-GB" dirty="0"/>
              <a:t> affects throughput and efficiency.</a:t>
            </a:r>
            <a:endParaRPr lang="en-DK" dirty="0"/>
          </a:p>
          <a:p>
            <a:pPr>
              <a:buFont typeface="Arial" panose="020B0604020202020204" pitchFamily="34" charset="0"/>
              <a:buChar char="•"/>
            </a:pPr>
            <a:endParaRPr lang="en-DK" dirty="0"/>
          </a:p>
          <a:p>
            <a:pPr>
              <a:buFont typeface="Arial" panose="020B0604020202020204" pitchFamily="34" charset="0"/>
              <a:buChar char="•"/>
            </a:pPr>
            <a:endParaRPr lang="en-DK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F30B3881-C944-24B8-46AE-5E662C27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73050"/>
              </p:ext>
            </p:extLst>
          </p:nvPr>
        </p:nvGraphicFramePr>
        <p:xfrm>
          <a:off x="838200" y="2812574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9503200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8865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94749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4984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Factor</a:t>
                      </a:r>
                      <a:r>
                        <a:rPr lang="en-DK" dirty="0"/>
                        <a:t>s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6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Machine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Older CNC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Newer robotic cell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214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Operator Skill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Junior staff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Experienced team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26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Shift Pattern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Mixed shifts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Dedicated day shift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16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Environmental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Humid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Climate-controlled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850143"/>
                  </a:ext>
                </a:extLst>
              </a:tr>
            </a:tbl>
          </a:graphicData>
        </a:graphic>
      </p:graphicFrame>
      <p:sp>
        <p:nvSpPr>
          <p:cNvPr id="6" name="Tekstfelt 5">
            <a:extLst>
              <a:ext uri="{FF2B5EF4-FFF2-40B4-BE49-F238E27FC236}">
                <a16:creationId xmlns:a16="http://schemas.microsoft.com/office/drawing/2014/main" id="{23414099-D84E-F06C-4A21-93C5B44E4CAF}"/>
              </a:ext>
            </a:extLst>
          </p:cNvPr>
          <p:cNvSpPr txBox="1"/>
          <p:nvPr/>
        </p:nvSpPr>
        <p:spPr>
          <a:xfrm>
            <a:off x="838200" y="2057400"/>
            <a:ext cx="993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Hypothesis can be </a:t>
            </a:r>
          </a:p>
        </p:txBody>
      </p:sp>
    </p:spTree>
    <p:extLst>
      <p:ext uri="{BB962C8B-B14F-4D97-AF65-F5344CB8AC3E}">
        <p14:creationId xmlns:p14="http://schemas.microsoft.com/office/powerpoint/2010/main" val="122129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F26248C1-3C96-32A5-E732-A581509A9C3A}"/>
              </a:ext>
            </a:extLst>
          </p:cNvPr>
          <p:cNvSpPr txBox="1"/>
          <p:nvPr/>
        </p:nvSpPr>
        <p:spPr>
          <a:xfrm>
            <a:off x="886968" y="777240"/>
            <a:ext cx="97840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🤔 Puzzled 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Where things didn’t add up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Same material, same routing ID—but vastly different results across sites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Inconsistent cycle times and rate accuracy hint at deeper process variability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Some lines had high setup times but low output, raising questions</a:t>
            </a:r>
          </a:p>
          <a:p>
            <a:pPr>
              <a:buNone/>
            </a:pPr>
            <a:r>
              <a:rPr lang="en-GB" dirty="0"/>
              <a:t>“These puzzled expressions ask: Why does identical planning yield such different outcomes?”</a:t>
            </a:r>
            <a:endParaRPr lang="en-DK" dirty="0"/>
          </a:p>
          <a:p>
            <a:pPr>
              <a:buNone/>
            </a:pPr>
            <a:endParaRPr lang="en-DK" dirty="0"/>
          </a:p>
          <a:p>
            <a:r>
              <a:rPr lang="en-GB" b="1" dirty="0"/>
              <a:t>😊 Happy Face: What’s Working Well</a:t>
            </a:r>
          </a:p>
          <a:p>
            <a:r>
              <a:rPr lang="en-GB" b="1" dirty="0"/>
              <a:t>High throughput</a:t>
            </a:r>
            <a:r>
              <a:rPr lang="en-GB" dirty="0"/>
              <a:t> in some plants shows that </a:t>
            </a:r>
            <a:r>
              <a:rPr lang="en-GB" b="1" dirty="0"/>
              <a:t>optimized execution is possible</a:t>
            </a:r>
            <a:r>
              <a:rPr lang="en-GB" dirty="0"/>
              <a:t>.</a:t>
            </a:r>
          </a:p>
          <a:p>
            <a:pPr>
              <a:buNone/>
            </a:pPr>
            <a:endParaRPr lang="en-DK" dirty="0"/>
          </a:p>
          <a:p>
            <a:pPr>
              <a:buNone/>
            </a:pPr>
            <a:endParaRPr lang="en-DK" dirty="0"/>
          </a:p>
          <a:p>
            <a:r>
              <a:rPr lang="en-GB" b="1" dirty="0"/>
              <a:t>😟 Sad Face: What’s Not Working</a:t>
            </a:r>
          </a:p>
          <a:p>
            <a:r>
              <a:rPr lang="en-GB" b="1" dirty="0"/>
              <a:t>Same routing ID, different setup parameters</a:t>
            </a:r>
            <a:r>
              <a:rPr lang="en-GB" dirty="0"/>
              <a:t> → lack of standardization across plants.</a:t>
            </a:r>
          </a:p>
          <a:p>
            <a:r>
              <a:rPr lang="en-GB" b="1" dirty="0"/>
              <a:t>Lower throughput</a:t>
            </a:r>
            <a:r>
              <a:rPr lang="en-GB" dirty="0"/>
              <a:t> in some plants despite similar routing plans suggests </a:t>
            </a:r>
            <a:r>
              <a:rPr lang="en-GB" b="1" dirty="0"/>
              <a:t>inefficiencies or missed opportunities</a:t>
            </a:r>
            <a:r>
              <a:rPr lang="en-GB" dirty="0"/>
              <a:t>.</a:t>
            </a:r>
          </a:p>
          <a:p>
            <a:r>
              <a:rPr lang="en-GB" b="1" dirty="0"/>
              <a:t>Long durations with low output</a:t>
            </a:r>
            <a:r>
              <a:rPr lang="en-GB" dirty="0"/>
              <a:t> hint at idle time, poor scheduling, or resource constraints.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66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683</TotalTime>
  <Words>718</Words>
  <Application>Microsoft Office PowerPoint</Application>
  <PresentationFormat>Widescreen</PresentationFormat>
  <Paragraphs>245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PowerPoint-præsentation</vt:lpstr>
      <vt:lpstr>1. Routing Variability Analysis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Neena Joseph</dc:creator>
  <cp:lastModifiedBy>Neena Joseph</cp:lastModifiedBy>
  <cp:revision>4</cp:revision>
  <dcterms:created xsi:type="dcterms:W3CDTF">2025-09-14T07:40:36Z</dcterms:created>
  <dcterms:modified xsi:type="dcterms:W3CDTF">2025-09-14T19:25:26Z</dcterms:modified>
</cp:coreProperties>
</file>