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9" r:id="rId5"/>
    <p:sldId id="258"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09D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5" d="100"/>
          <a:sy n="75" d="100"/>
        </p:scale>
        <p:origin x="-37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50E646-73CC-443E-86EE-B4BB90481092}" type="datetimeFigureOut">
              <a:rPr lang="en-US" smtClean="0"/>
              <a:pPr/>
              <a:t>8/17/2012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2E07A-553D-4590-B3A5-5FBD4B5F213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50E646-73CC-443E-86EE-B4BB90481092}" type="datetimeFigureOut">
              <a:rPr lang="en-US" smtClean="0"/>
              <a:pPr/>
              <a:t>8/17/2012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2E07A-553D-4590-B3A5-5FBD4B5F21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50E646-73CC-443E-86EE-B4BB90481092}" type="datetimeFigureOut">
              <a:rPr lang="en-US" smtClean="0"/>
              <a:pPr/>
              <a:t>8/17/2012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2E07A-553D-4590-B3A5-5FBD4B5F21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50E646-73CC-443E-86EE-B4BB90481092}" type="datetimeFigureOut">
              <a:rPr lang="en-US" smtClean="0"/>
              <a:pPr/>
              <a:t>8/17/2012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2E07A-553D-4590-B3A5-5FBD4B5F213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50E646-73CC-443E-86EE-B4BB90481092}" type="datetimeFigureOut">
              <a:rPr lang="en-US" smtClean="0"/>
              <a:pPr/>
              <a:t>8/17/2012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2E07A-553D-4590-B3A5-5FBD4B5F213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50E646-73CC-443E-86EE-B4BB90481092}" type="datetimeFigureOut">
              <a:rPr lang="en-US" smtClean="0"/>
              <a:pPr/>
              <a:t>8/17/2012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2E07A-553D-4590-B3A5-5FBD4B5F213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50E646-73CC-443E-86EE-B4BB90481092}" type="datetimeFigureOut">
              <a:rPr lang="en-US" smtClean="0"/>
              <a:pPr/>
              <a:t>8/17/2012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12E07A-553D-4590-B3A5-5FBD4B5F213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50E646-73CC-443E-86EE-B4BB90481092}" type="datetimeFigureOut">
              <a:rPr lang="en-US" smtClean="0"/>
              <a:pPr/>
              <a:t>8/17/2012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12E07A-553D-4590-B3A5-5FBD4B5F21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50E646-73CC-443E-86EE-B4BB90481092}" type="datetimeFigureOut">
              <a:rPr lang="en-US" smtClean="0"/>
              <a:pPr/>
              <a:t>8/17/2012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12E07A-553D-4590-B3A5-5FBD4B5F21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50E646-73CC-443E-86EE-B4BB90481092}" type="datetimeFigureOut">
              <a:rPr lang="en-US" smtClean="0"/>
              <a:pPr/>
              <a:t>8/17/2012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2E07A-553D-4590-B3A5-5FBD4B5F213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50E646-73CC-443E-86EE-B4BB90481092}" type="datetimeFigureOut">
              <a:rPr lang="en-US" smtClean="0"/>
              <a:pPr/>
              <a:t>8/17/2012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2E07A-553D-4590-B3A5-5FBD4B5F213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50E646-73CC-443E-86EE-B4BB90481092}" type="datetimeFigureOut">
              <a:rPr lang="en-US" smtClean="0"/>
              <a:pPr/>
              <a:t>8/17/2012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12E07A-553D-4590-B3A5-5FBD4B5F213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latin typeface="Verdana" pitchFamily="34" charset="0"/>
                <a:ea typeface="Verdana" pitchFamily="34" charset="0"/>
                <a:cs typeface="Verdana" pitchFamily="34" charset="0"/>
              </a:rPr>
              <a:t>SilenceIt</a:t>
            </a:r>
            <a:r>
              <a:rPr lang="en-US" dirty="0" smtClean="0">
                <a:latin typeface="Verdana" pitchFamily="34" charset="0"/>
                <a:ea typeface="Verdana" pitchFamily="34" charset="0"/>
                <a:cs typeface="Verdana" pitchFamily="34" charset="0"/>
              </a:rPr>
              <a:t> – An Android App</a:t>
            </a:r>
            <a:endParaRPr lang="en-US" dirty="0">
              <a:latin typeface="Verdana" pitchFamily="34" charset="0"/>
              <a:ea typeface="Verdana" pitchFamily="34" charset="0"/>
              <a:cs typeface="Verdana" pitchFamily="34" charset="0"/>
            </a:endParaRPr>
          </a:p>
        </p:txBody>
      </p:sp>
      <p:sp>
        <p:nvSpPr>
          <p:cNvPr id="3" name="Subtitle 2"/>
          <p:cNvSpPr>
            <a:spLocks noGrp="1"/>
          </p:cNvSpPr>
          <p:nvPr>
            <p:ph type="subTitle" idx="1"/>
          </p:nvPr>
        </p:nvSpPr>
        <p:spPr/>
        <p:txBody>
          <a:bodyPr/>
          <a:lstStyle/>
          <a:p>
            <a:r>
              <a:rPr lang="en-US" dirty="0" smtClean="0">
                <a:latin typeface="Verdana" pitchFamily="34" charset="0"/>
                <a:ea typeface="Verdana" pitchFamily="34" charset="0"/>
                <a:cs typeface="Verdana" pitchFamily="34" charset="0"/>
              </a:rPr>
              <a:t>By Neena Maldikar</a:t>
            </a:r>
            <a:endParaRPr lang="en-US"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 Why do we need it?</a:t>
            </a:r>
            <a:endParaRPr lang="en-US" dirty="0"/>
          </a:p>
        </p:txBody>
      </p:sp>
      <p:pic>
        <p:nvPicPr>
          <p:cNvPr id="1026" name="Picture 2" descr="C:\Neena\PSU\CS 510 - Open Source Development\Images\images.jpg"/>
          <p:cNvPicPr>
            <a:picLocks noGrp="1" noChangeAspect="1" noChangeArrowheads="1"/>
          </p:cNvPicPr>
          <p:nvPr>
            <p:ph idx="1"/>
          </p:nvPr>
        </p:nvPicPr>
        <p:blipFill>
          <a:blip r:embed="rId2" cstate="print"/>
          <a:srcRect/>
          <a:stretch>
            <a:fillRect/>
          </a:stretch>
        </p:blipFill>
        <p:spPr bwMode="auto">
          <a:xfrm>
            <a:off x="1076325" y="1600200"/>
            <a:ext cx="4257675" cy="3792551"/>
          </a:xfrm>
          <a:prstGeom prst="rect">
            <a:avLst/>
          </a:prstGeom>
          <a:noFill/>
        </p:spPr>
      </p:pic>
      <p:pic>
        <p:nvPicPr>
          <p:cNvPr id="1029" name="Picture 5" descr="C:\Neena\PSU\CS 510 - Open Source Development\Images\images (1).jpg"/>
          <p:cNvPicPr>
            <a:picLocks noChangeAspect="1" noChangeArrowheads="1"/>
          </p:cNvPicPr>
          <p:nvPr/>
        </p:nvPicPr>
        <p:blipFill>
          <a:blip r:embed="rId3" cstate="print"/>
          <a:srcRect/>
          <a:stretch>
            <a:fillRect/>
          </a:stretch>
        </p:blipFill>
        <p:spPr bwMode="auto">
          <a:xfrm>
            <a:off x="5029200" y="2590800"/>
            <a:ext cx="2935605" cy="2628900"/>
          </a:xfrm>
          <a:prstGeom prst="rect">
            <a:avLst/>
          </a:prstGeom>
          <a:noFill/>
        </p:spPr>
      </p:pic>
      <p:sp>
        <p:nvSpPr>
          <p:cNvPr id="8" name="Cloud Callout 7"/>
          <p:cNvSpPr/>
          <p:nvPr/>
        </p:nvSpPr>
        <p:spPr>
          <a:xfrm>
            <a:off x="6248400" y="1219200"/>
            <a:ext cx="2209800" cy="1981200"/>
          </a:xfrm>
          <a:prstGeom prst="cloud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9144" tIns="9144" rIns="9144" bIns="9144" rtlCol="0" anchor="ctr"/>
          <a:lstStyle/>
          <a:p>
            <a:pPr algn="ctr"/>
            <a:r>
              <a:rPr lang="en-US" sz="1600" dirty="0" smtClean="0">
                <a:solidFill>
                  <a:schemeClr val="tx1"/>
                </a:solidFill>
                <a:latin typeface="Verdana" pitchFamily="34" charset="0"/>
                <a:ea typeface="Verdana" pitchFamily="34" charset="0"/>
                <a:cs typeface="Verdana" pitchFamily="34" charset="0"/>
              </a:rPr>
              <a:t>  10 Missed calls!! </a:t>
            </a:r>
          </a:p>
          <a:p>
            <a:pPr algn="ctr"/>
            <a:r>
              <a:rPr lang="en-US" sz="1600" dirty="0" smtClean="0">
                <a:solidFill>
                  <a:schemeClr val="tx1"/>
                </a:solidFill>
                <a:latin typeface="Verdana" pitchFamily="34" charset="0"/>
                <a:ea typeface="Verdana" pitchFamily="34" charset="0"/>
                <a:cs typeface="Verdana" pitchFamily="34" charset="0"/>
              </a:rPr>
              <a:t>I left it on silent </a:t>
            </a:r>
          </a:p>
          <a:p>
            <a:pPr algn="ctr"/>
            <a:r>
              <a:rPr lang="en-US" sz="1600" dirty="0" smtClean="0">
                <a:solidFill>
                  <a:schemeClr val="tx1"/>
                </a:solidFill>
                <a:latin typeface="Verdana" pitchFamily="34" charset="0"/>
                <a:ea typeface="Verdana" pitchFamily="34" charset="0"/>
                <a:cs typeface="Verdana" pitchFamily="34" charset="0"/>
              </a:rPr>
              <a:t>Again!!!</a:t>
            </a:r>
            <a:endParaRPr lang="en-US" sz="1600" dirty="0">
              <a:solidFill>
                <a:schemeClr val="tx1"/>
              </a:solidFill>
              <a:latin typeface="Verdana" pitchFamily="34" charset="0"/>
              <a:ea typeface="Verdana" pitchFamily="34" charset="0"/>
              <a:cs typeface="Verdana" pitchFamily="34" charset="0"/>
            </a:endParaRPr>
          </a:p>
        </p:txBody>
      </p:sp>
      <p:pic>
        <p:nvPicPr>
          <p:cNvPr id="1031" name="Picture 7"/>
          <p:cNvPicPr>
            <a:picLocks noChangeAspect="1" noChangeArrowheads="1"/>
          </p:cNvPicPr>
          <p:nvPr/>
        </p:nvPicPr>
        <p:blipFill>
          <a:blip r:embed="rId4" cstate="print"/>
          <a:srcRect/>
          <a:stretch>
            <a:fillRect/>
          </a:stretch>
        </p:blipFill>
        <p:spPr bwMode="auto">
          <a:xfrm>
            <a:off x="2905125" y="4191000"/>
            <a:ext cx="609599" cy="896275"/>
          </a:xfrm>
          <a:prstGeom prst="rect">
            <a:avLst/>
          </a:prstGeom>
          <a:noFill/>
          <a:ln w="9525">
            <a:noFill/>
            <a:miter lim="800000"/>
            <a:headEnd/>
            <a:tailEnd/>
          </a:ln>
          <a:effectLst/>
        </p:spPr>
      </p:pic>
      <p:sp>
        <p:nvSpPr>
          <p:cNvPr id="11" name="Cloud Callout 10"/>
          <p:cNvSpPr/>
          <p:nvPr/>
        </p:nvSpPr>
        <p:spPr>
          <a:xfrm>
            <a:off x="304800" y="1981200"/>
            <a:ext cx="1447800" cy="1371600"/>
          </a:xfrm>
          <a:prstGeom prst="cloudCallout">
            <a:avLst>
              <a:gd name="adj1" fmla="val 18561"/>
              <a:gd name="adj2" fmla="val 625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 tIns="9144" rIns="9144" bIns="9144" rtlCol="0" anchor="ctr"/>
          <a:lstStyle/>
          <a:p>
            <a:pPr algn="ctr"/>
            <a:r>
              <a:rPr lang="en-US" sz="1600" dirty="0" smtClean="0">
                <a:solidFill>
                  <a:schemeClr val="tx1"/>
                </a:solidFill>
                <a:latin typeface="Verdana" pitchFamily="34" charset="0"/>
                <a:ea typeface="Verdana" pitchFamily="34" charset="0"/>
                <a:cs typeface="Verdana" pitchFamily="34" charset="0"/>
              </a:rPr>
              <a:t>Oh! I forgot to turn it to silent!!</a:t>
            </a:r>
            <a:endParaRPr lang="en-US" sz="1600" dirty="0">
              <a:solidFill>
                <a:schemeClr val="tx1"/>
              </a:solidFill>
              <a:latin typeface="Verdana" pitchFamily="34" charset="0"/>
              <a:ea typeface="Verdana" pitchFamily="34" charset="0"/>
              <a:cs typeface="Verdana" pitchFamily="34" charset="0"/>
            </a:endParaRPr>
          </a:p>
        </p:txBody>
      </p:sp>
      <p:sp>
        <p:nvSpPr>
          <p:cNvPr id="15" name="Curved Down Ribbon 14"/>
          <p:cNvSpPr/>
          <p:nvPr/>
        </p:nvSpPr>
        <p:spPr>
          <a:xfrm>
            <a:off x="609600" y="5562600"/>
            <a:ext cx="8001000" cy="762000"/>
          </a:xfrm>
          <a:prstGeom prst="ellipseRibbon">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 tIns="9144" rIns="9144" bIns="9144" rtlCol="0" anchor="ctr"/>
          <a:lstStyle/>
          <a:p>
            <a:pPr algn="ctr"/>
            <a:endParaRPr lang="en-US" sz="2000" b="1" dirty="0" smtClean="0">
              <a:solidFill>
                <a:schemeClr val="bg1"/>
              </a:solidFill>
              <a:latin typeface="Verdana" pitchFamily="34" charset="0"/>
              <a:ea typeface="Verdana" pitchFamily="34" charset="0"/>
              <a:cs typeface="Verdana" pitchFamily="34" charset="0"/>
            </a:endParaRPr>
          </a:p>
          <a:p>
            <a:pPr algn="ctr"/>
            <a:r>
              <a:rPr lang="en-US" sz="2000" dirty="0" err="1" smtClean="0">
                <a:solidFill>
                  <a:schemeClr val="bg1"/>
                </a:solidFill>
                <a:latin typeface="Verdana" pitchFamily="34" charset="0"/>
                <a:ea typeface="Verdana" pitchFamily="34" charset="0"/>
                <a:cs typeface="Verdana" pitchFamily="34" charset="0"/>
              </a:rPr>
              <a:t>SilenceIt</a:t>
            </a:r>
            <a:r>
              <a:rPr lang="en-US" sz="2000" dirty="0" smtClean="0">
                <a:solidFill>
                  <a:schemeClr val="bg1"/>
                </a:solidFill>
                <a:latin typeface="Verdana" pitchFamily="34" charset="0"/>
                <a:ea typeface="Verdana" pitchFamily="34" charset="0"/>
                <a:cs typeface="Verdana" pitchFamily="34" charset="0"/>
              </a:rPr>
              <a:t> </a:t>
            </a:r>
            <a:r>
              <a:rPr lang="en-US" sz="1400" dirty="0" smtClean="0">
                <a:solidFill>
                  <a:schemeClr val="bg1"/>
                </a:solidFill>
                <a:latin typeface="Verdana" pitchFamily="34" charset="0"/>
                <a:ea typeface="Verdana" pitchFamily="34" charset="0"/>
                <a:cs typeface="Verdana" pitchFamily="34" charset="0"/>
              </a:rPr>
              <a:t>- changes your cell phone volume according to your calendar</a:t>
            </a:r>
          </a:p>
          <a:p>
            <a:pPr algn="ctr"/>
            <a:endParaRPr lang="en-US" sz="2000" dirty="0">
              <a:solidFill>
                <a:schemeClr val="tx1"/>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lowchart: Terminator 10"/>
          <p:cNvSpPr/>
          <p:nvPr/>
        </p:nvSpPr>
        <p:spPr>
          <a:xfrm>
            <a:off x="4370696" y="353704"/>
            <a:ext cx="1309048" cy="318448"/>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 tIns="9144" rIns="9144" bIns="9144" rtlCol="0" anchor="ctr"/>
          <a:lstStyle/>
          <a:p>
            <a:pPr algn="ctr"/>
            <a:r>
              <a:rPr lang="en-US" sz="1400" dirty="0" smtClean="0">
                <a:solidFill>
                  <a:schemeClr val="tx1"/>
                </a:solidFill>
                <a:latin typeface="Verdana" pitchFamily="34" charset="0"/>
                <a:ea typeface="Verdana" pitchFamily="34" charset="0"/>
                <a:cs typeface="Verdana" pitchFamily="34" charset="0"/>
              </a:rPr>
              <a:t>START</a:t>
            </a:r>
            <a:endParaRPr lang="en-US" sz="1400" dirty="0">
              <a:solidFill>
                <a:schemeClr val="tx1"/>
              </a:solidFill>
              <a:latin typeface="Verdana" pitchFamily="34" charset="0"/>
              <a:ea typeface="Verdana" pitchFamily="34" charset="0"/>
              <a:cs typeface="Verdana" pitchFamily="34" charset="0"/>
            </a:endParaRPr>
          </a:p>
        </p:txBody>
      </p:sp>
      <p:sp>
        <p:nvSpPr>
          <p:cNvPr id="12" name="Flowchart: Process 11"/>
          <p:cNvSpPr/>
          <p:nvPr/>
        </p:nvSpPr>
        <p:spPr>
          <a:xfrm>
            <a:off x="4267200" y="1054100"/>
            <a:ext cx="1524000" cy="83820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 tIns="9144" rIns="9144" bIns="9144" rtlCol="0" anchor="ctr"/>
          <a:lstStyle/>
          <a:p>
            <a:pPr algn="ctr"/>
            <a:r>
              <a:rPr lang="en-US" sz="1400" dirty="0" smtClean="0">
                <a:solidFill>
                  <a:schemeClr val="tx1"/>
                </a:solidFill>
                <a:latin typeface="Verdana" pitchFamily="34" charset="0"/>
                <a:ea typeface="Verdana" pitchFamily="34" charset="0"/>
                <a:cs typeface="Verdana" pitchFamily="34" charset="0"/>
              </a:rPr>
              <a:t>Get account details from the phone setting.</a:t>
            </a:r>
            <a:endParaRPr lang="en-US" sz="1400" dirty="0">
              <a:solidFill>
                <a:schemeClr val="tx1"/>
              </a:solidFill>
              <a:latin typeface="Verdana" pitchFamily="34" charset="0"/>
              <a:ea typeface="Verdana" pitchFamily="34" charset="0"/>
              <a:cs typeface="Verdana" pitchFamily="34" charset="0"/>
            </a:endParaRPr>
          </a:p>
        </p:txBody>
      </p:sp>
      <p:sp>
        <p:nvSpPr>
          <p:cNvPr id="13" name="Flowchart: Decision 12"/>
          <p:cNvSpPr/>
          <p:nvPr/>
        </p:nvSpPr>
        <p:spPr>
          <a:xfrm>
            <a:off x="2057400" y="2184400"/>
            <a:ext cx="1676400" cy="8382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 tIns="9144" rIns="9144" bIns="9144" rtlCol="0" anchor="ctr"/>
          <a:lstStyle/>
          <a:p>
            <a:pPr algn="ctr"/>
            <a:endParaRPr lang="en-US" sz="1400" dirty="0" smtClean="0">
              <a:solidFill>
                <a:schemeClr val="tx1"/>
              </a:solidFill>
              <a:latin typeface="Verdana" pitchFamily="34" charset="0"/>
              <a:ea typeface="Verdana" pitchFamily="34" charset="0"/>
              <a:cs typeface="Verdana" pitchFamily="34" charset="0"/>
            </a:endParaRPr>
          </a:p>
          <a:p>
            <a:pPr algn="ctr"/>
            <a:r>
              <a:rPr lang="en-US" sz="1400" dirty="0" smtClean="0">
                <a:solidFill>
                  <a:schemeClr val="tx1"/>
                </a:solidFill>
                <a:latin typeface="Verdana" pitchFamily="34" charset="0"/>
                <a:ea typeface="Verdana" pitchFamily="34" charset="0"/>
                <a:cs typeface="Verdana" pitchFamily="34" charset="0"/>
              </a:rPr>
              <a:t>Multiple accounts?</a:t>
            </a:r>
            <a:endParaRPr lang="en-US" sz="1400" dirty="0">
              <a:solidFill>
                <a:schemeClr val="tx1"/>
              </a:solidFill>
              <a:latin typeface="Verdana" pitchFamily="34" charset="0"/>
              <a:ea typeface="Verdana" pitchFamily="34" charset="0"/>
              <a:cs typeface="Verdana" pitchFamily="34" charset="0"/>
            </a:endParaRPr>
          </a:p>
        </p:txBody>
      </p:sp>
      <p:sp>
        <p:nvSpPr>
          <p:cNvPr id="14" name="Flowchart: Process 13"/>
          <p:cNvSpPr/>
          <p:nvPr/>
        </p:nvSpPr>
        <p:spPr>
          <a:xfrm>
            <a:off x="4267200" y="2184400"/>
            <a:ext cx="1524000" cy="83820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 tIns="9144" rIns="9144" bIns="9144" rtlCol="0" anchor="ctr"/>
          <a:lstStyle/>
          <a:p>
            <a:pPr algn="ctr"/>
            <a:r>
              <a:rPr lang="en-US" sz="1400" dirty="0" smtClean="0">
                <a:solidFill>
                  <a:schemeClr val="tx1"/>
                </a:solidFill>
                <a:latin typeface="Verdana" pitchFamily="34" charset="0"/>
                <a:ea typeface="Verdana" pitchFamily="34" charset="0"/>
                <a:cs typeface="Verdana" pitchFamily="34" charset="0"/>
              </a:rPr>
              <a:t>Ask user to select one</a:t>
            </a:r>
            <a:endParaRPr lang="en-US" sz="1400" dirty="0">
              <a:solidFill>
                <a:schemeClr val="tx1"/>
              </a:solidFill>
              <a:latin typeface="Verdana" pitchFamily="34" charset="0"/>
              <a:ea typeface="Verdana" pitchFamily="34" charset="0"/>
              <a:cs typeface="Verdana" pitchFamily="34" charset="0"/>
            </a:endParaRPr>
          </a:p>
        </p:txBody>
      </p:sp>
      <p:sp>
        <p:nvSpPr>
          <p:cNvPr id="15" name="Flowchart: Process 14"/>
          <p:cNvSpPr/>
          <p:nvPr/>
        </p:nvSpPr>
        <p:spPr>
          <a:xfrm>
            <a:off x="4267200" y="3276600"/>
            <a:ext cx="1524000" cy="83820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 tIns="9144" rIns="9144" bIns="9144" rtlCol="0" anchor="ctr"/>
          <a:lstStyle/>
          <a:p>
            <a:pPr algn="ctr"/>
            <a:r>
              <a:rPr lang="en-US" sz="1400" dirty="0" smtClean="0">
                <a:solidFill>
                  <a:schemeClr val="tx1"/>
                </a:solidFill>
                <a:latin typeface="Verdana" pitchFamily="34" charset="0"/>
                <a:ea typeface="Verdana" pitchFamily="34" charset="0"/>
                <a:cs typeface="Verdana" pitchFamily="34" charset="0"/>
              </a:rPr>
              <a:t>Get first busy event that begins in next one hour.</a:t>
            </a:r>
            <a:endParaRPr lang="en-US" sz="1400" dirty="0">
              <a:solidFill>
                <a:schemeClr val="tx1"/>
              </a:solidFill>
              <a:latin typeface="Verdana" pitchFamily="34" charset="0"/>
              <a:ea typeface="Verdana" pitchFamily="34" charset="0"/>
              <a:cs typeface="Verdana" pitchFamily="34" charset="0"/>
            </a:endParaRPr>
          </a:p>
        </p:txBody>
      </p:sp>
      <p:sp>
        <p:nvSpPr>
          <p:cNvPr id="16" name="Flowchart: Decision 15"/>
          <p:cNvSpPr/>
          <p:nvPr/>
        </p:nvSpPr>
        <p:spPr>
          <a:xfrm>
            <a:off x="4191000" y="4533900"/>
            <a:ext cx="1676400" cy="8382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 tIns="9144" rIns="9144" bIns="9144" rtlCol="0" anchor="ctr"/>
          <a:lstStyle/>
          <a:p>
            <a:pPr algn="ctr"/>
            <a:r>
              <a:rPr lang="en-US" sz="1400" dirty="0" smtClean="0">
                <a:solidFill>
                  <a:schemeClr val="tx1"/>
                </a:solidFill>
                <a:latin typeface="Verdana" pitchFamily="34" charset="0"/>
                <a:ea typeface="Verdana" pitchFamily="34" charset="0"/>
                <a:cs typeface="Verdana" pitchFamily="34" charset="0"/>
              </a:rPr>
              <a:t>Event found?</a:t>
            </a:r>
            <a:endParaRPr lang="en-US" sz="1400" dirty="0">
              <a:solidFill>
                <a:schemeClr val="tx1"/>
              </a:solidFill>
              <a:latin typeface="Verdana" pitchFamily="34" charset="0"/>
              <a:ea typeface="Verdana" pitchFamily="34" charset="0"/>
              <a:cs typeface="Verdana" pitchFamily="34" charset="0"/>
            </a:endParaRPr>
          </a:p>
        </p:txBody>
      </p:sp>
      <p:sp>
        <p:nvSpPr>
          <p:cNvPr id="19" name="Flowchart: Process 18"/>
          <p:cNvSpPr/>
          <p:nvPr/>
        </p:nvSpPr>
        <p:spPr>
          <a:xfrm>
            <a:off x="6553200" y="4533900"/>
            <a:ext cx="1524000" cy="83820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 tIns="9144" rIns="9144" bIns="9144" rtlCol="0" anchor="ctr"/>
          <a:lstStyle/>
          <a:p>
            <a:pPr algn="ctr"/>
            <a:r>
              <a:rPr lang="en-US" sz="1400" dirty="0" smtClean="0">
                <a:solidFill>
                  <a:schemeClr val="tx1"/>
                </a:solidFill>
                <a:latin typeface="Verdana" pitchFamily="34" charset="0"/>
                <a:ea typeface="Verdana" pitchFamily="34" charset="0"/>
                <a:cs typeface="Verdana" pitchFamily="34" charset="0"/>
              </a:rPr>
              <a:t>Set “Silent” &amp; “Normal” at the beginning and end of the event</a:t>
            </a:r>
            <a:endParaRPr lang="en-US" sz="1400" dirty="0">
              <a:solidFill>
                <a:schemeClr val="tx1"/>
              </a:solidFill>
              <a:latin typeface="Verdana" pitchFamily="34" charset="0"/>
              <a:ea typeface="Verdana" pitchFamily="34" charset="0"/>
              <a:cs typeface="Verdana" pitchFamily="34" charset="0"/>
            </a:endParaRPr>
          </a:p>
        </p:txBody>
      </p:sp>
      <p:sp>
        <p:nvSpPr>
          <p:cNvPr id="20" name="Flowchart: Process 19"/>
          <p:cNvSpPr/>
          <p:nvPr/>
        </p:nvSpPr>
        <p:spPr>
          <a:xfrm>
            <a:off x="4267200" y="5715000"/>
            <a:ext cx="1524000" cy="83820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 tIns="9144" rIns="9144" bIns="9144" rtlCol="0" anchor="ctr"/>
          <a:lstStyle/>
          <a:p>
            <a:pPr algn="ctr"/>
            <a:r>
              <a:rPr lang="en-US" sz="1400" dirty="0" smtClean="0">
                <a:solidFill>
                  <a:schemeClr val="tx1"/>
                </a:solidFill>
                <a:latin typeface="Verdana" pitchFamily="34" charset="0"/>
                <a:ea typeface="Verdana" pitchFamily="34" charset="0"/>
                <a:cs typeface="Verdana" pitchFamily="34" charset="0"/>
              </a:rPr>
              <a:t>Set an alarm to check after one hour</a:t>
            </a:r>
            <a:endParaRPr lang="en-US" sz="1400" dirty="0">
              <a:solidFill>
                <a:schemeClr val="tx1"/>
              </a:solidFill>
              <a:latin typeface="Verdana" pitchFamily="34" charset="0"/>
              <a:ea typeface="Verdana" pitchFamily="34" charset="0"/>
              <a:cs typeface="Verdana" pitchFamily="34" charset="0"/>
            </a:endParaRPr>
          </a:p>
        </p:txBody>
      </p:sp>
      <p:cxnSp>
        <p:nvCxnSpPr>
          <p:cNvPr id="30" name="Straight Arrow Connector 29"/>
          <p:cNvCxnSpPr>
            <a:stCxn id="11" idx="2"/>
            <a:endCxn id="12" idx="0"/>
          </p:cNvCxnSpPr>
          <p:nvPr/>
        </p:nvCxnSpPr>
        <p:spPr>
          <a:xfrm>
            <a:off x="5025220" y="672152"/>
            <a:ext cx="3980" cy="3819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hape 33"/>
          <p:cNvCxnSpPr>
            <a:stCxn id="12" idx="1"/>
            <a:endCxn id="13" idx="0"/>
          </p:cNvCxnSpPr>
          <p:nvPr/>
        </p:nvCxnSpPr>
        <p:spPr>
          <a:xfrm rot="10800000" flipV="1">
            <a:off x="2895600" y="1473200"/>
            <a:ext cx="1371600" cy="711200"/>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3" idx="3"/>
            <a:endCxn id="14" idx="1"/>
          </p:cNvCxnSpPr>
          <p:nvPr/>
        </p:nvCxnSpPr>
        <p:spPr>
          <a:xfrm>
            <a:off x="3733800" y="2603500"/>
            <a:ext cx="5334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hape 37"/>
          <p:cNvCxnSpPr>
            <a:stCxn id="13" idx="2"/>
            <a:endCxn id="15" idx="1"/>
          </p:cNvCxnSpPr>
          <p:nvPr/>
        </p:nvCxnSpPr>
        <p:spPr>
          <a:xfrm rot="16200000" flipH="1">
            <a:off x="3244850" y="2673350"/>
            <a:ext cx="673100" cy="1371600"/>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5" idx="2"/>
            <a:endCxn id="16" idx="0"/>
          </p:cNvCxnSpPr>
          <p:nvPr/>
        </p:nvCxnSpPr>
        <p:spPr>
          <a:xfrm>
            <a:off x="5029200" y="4114800"/>
            <a:ext cx="0" cy="4191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6" idx="3"/>
            <a:endCxn id="19" idx="1"/>
          </p:cNvCxnSpPr>
          <p:nvPr/>
        </p:nvCxnSpPr>
        <p:spPr>
          <a:xfrm>
            <a:off x="5867400" y="4953000"/>
            <a:ext cx="6858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6" idx="2"/>
            <a:endCxn id="20" idx="0"/>
          </p:cNvCxnSpPr>
          <p:nvPr/>
        </p:nvCxnSpPr>
        <p:spPr>
          <a:xfrm>
            <a:off x="5029200" y="5372100"/>
            <a:ext cx="0" cy="3429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hape 48"/>
          <p:cNvCxnSpPr>
            <a:stCxn id="19" idx="0"/>
            <a:endCxn id="15" idx="3"/>
          </p:cNvCxnSpPr>
          <p:nvPr/>
        </p:nvCxnSpPr>
        <p:spPr>
          <a:xfrm rot="16200000" flipV="1">
            <a:off x="6134100" y="3352800"/>
            <a:ext cx="838200" cy="1524000"/>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20" idx="1"/>
            <a:endCxn id="15" idx="1"/>
          </p:cNvCxnSpPr>
          <p:nvPr/>
        </p:nvCxnSpPr>
        <p:spPr>
          <a:xfrm rot="10800000">
            <a:off x="4267200" y="3695700"/>
            <a:ext cx="12700" cy="2438400"/>
          </a:xfrm>
          <a:prstGeom prst="bentConnector3">
            <a:avLst>
              <a:gd name="adj1" fmla="val 1090000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28600" y="392668"/>
            <a:ext cx="1600200" cy="707886"/>
          </a:xfrm>
          <a:prstGeom prst="rect">
            <a:avLst/>
          </a:prstGeom>
          <a:noFill/>
        </p:spPr>
        <p:txBody>
          <a:bodyPr wrap="square" rtlCol="0">
            <a:spAutoFit/>
          </a:bodyPr>
          <a:lstStyle/>
          <a:p>
            <a:r>
              <a:rPr lang="en-US" sz="2000" b="1" u="sng" dirty="0" err="1" smtClean="0"/>
              <a:t>SilenceIt</a:t>
            </a:r>
            <a:r>
              <a:rPr lang="en-US" sz="2000" b="1" u="sng" dirty="0" smtClean="0"/>
              <a:t> WORKFLOW</a:t>
            </a:r>
            <a:endParaRPr lang="en-US" sz="2000" b="1" u="sng" dirty="0"/>
          </a:p>
        </p:txBody>
      </p:sp>
      <p:grpSp>
        <p:nvGrpSpPr>
          <p:cNvPr id="63" name="Group 62"/>
          <p:cNvGrpSpPr/>
          <p:nvPr/>
        </p:nvGrpSpPr>
        <p:grpSpPr>
          <a:xfrm>
            <a:off x="1905000" y="292100"/>
            <a:ext cx="6629400" cy="3975100"/>
            <a:chOff x="1447800" y="292100"/>
            <a:chExt cx="5867400" cy="3975100"/>
          </a:xfrm>
        </p:grpSpPr>
        <p:sp>
          <p:nvSpPr>
            <p:cNvPr id="59" name="Rectangle 58"/>
            <p:cNvSpPr/>
            <p:nvPr/>
          </p:nvSpPr>
          <p:spPr>
            <a:xfrm>
              <a:off x="1447800" y="304800"/>
              <a:ext cx="5867400" cy="3962400"/>
            </a:xfrm>
            <a:prstGeom prst="rect">
              <a:avLst/>
            </a:prstGeom>
            <a:noFill/>
            <a:ln>
              <a:solidFill>
                <a:srgbClr val="2F09D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4" tIns="9144" rIns="9144" bIns="9144" rtlCol="0" anchor="ctr"/>
            <a:lstStyle/>
            <a:p>
              <a:pPr algn="ctr"/>
              <a:endParaRPr lang="en-US" sz="1400" dirty="0">
                <a:solidFill>
                  <a:schemeClr val="tx1"/>
                </a:solidFill>
                <a:latin typeface="Verdana" pitchFamily="34" charset="0"/>
                <a:ea typeface="Verdana" pitchFamily="34" charset="0"/>
                <a:cs typeface="Verdana" pitchFamily="34" charset="0"/>
              </a:endParaRPr>
            </a:p>
          </p:txBody>
        </p:sp>
        <p:sp>
          <p:nvSpPr>
            <p:cNvPr id="61" name="TextBox 60"/>
            <p:cNvSpPr txBox="1"/>
            <p:nvPr/>
          </p:nvSpPr>
          <p:spPr>
            <a:xfrm>
              <a:off x="1447800" y="292100"/>
              <a:ext cx="1219200" cy="381000"/>
            </a:xfrm>
            <a:prstGeom prst="rect">
              <a:avLst/>
            </a:prstGeom>
            <a:noFill/>
          </p:spPr>
          <p:txBody>
            <a:bodyPr wrap="square" rtlCol="0">
              <a:spAutoFit/>
            </a:bodyPr>
            <a:lstStyle/>
            <a:p>
              <a:r>
                <a:rPr lang="en-US" b="1" dirty="0" smtClean="0">
                  <a:solidFill>
                    <a:srgbClr val="2F09D1"/>
                  </a:solidFill>
                </a:rPr>
                <a:t>Activity</a:t>
              </a:r>
              <a:endParaRPr lang="en-US" b="1" dirty="0">
                <a:solidFill>
                  <a:srgbClr val="2F09D1"/>
                </a:solidFill>
              </a:endParaRPr>
            </a:p>
          </p:txBody>
        </p:sp>
      </p:grpSp>
      <p:sp>
        <p:nvSpPr>
          <p:cNvPr id="26" name="TextBox 25"/>
          <p:cNvSpPr txBox="1"/>
          <p:nvPr/>
        </p:nvSpPr>
        <p:spPr>
          <a:xfrm>
            <a:off x="3810000" y="2297668"/>
            <a:ext cx="381000" cy="307777"/>
          </a:xfrm>
          <a:prstGeom prst="rect">
            <a:avLst/>
          </a:prstGeom>
          <a:noFill/>
        </p:spPr>
        <p:txBody>
          <a:bodyPr wrap="square" rtlCol="0">
            <a:spAutoFit/>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p:txBody>
      </p:sp>
      <p:sp>
        <p:nvSpPr>
          <p:cNvPr id="27" name="TextBox 26"/>
          <p:cNvSpPr txBox="1"/>
          <p:nvPr/>
        </p:nvSpPr>
        <p:spPr>
          <a:xfrm>
            <a:off x="2514600" y="3135868"/>
            <a:ext cx="381000" cy="307777"/>
          </a:xfrm>
          <a:prstGeom prst="rect">
            <a:avLst/>
          </a:prstGeom>
          <a:noFill/>
        </p:spPr>
        <p:txBody>
          <a:bodyPr wrap="square" rtlCol="0">
            <a:spAutoFit/>
          </a:bodyPr>
          <a:lstStyle/>
          <a:p>
            <a:r>
              <a:rPr lang="en-US" sz="1400" dirty="0" smtClean="0">
                <a:latin typeface="Verdana" pitchFamily="34" charset="0"/>
                <a:ea typeface="Verdana" pitchFamily="34" charset="0"/>
                <a:cs typeface="Verdana" pitchFamily="34" charset="0"/>
              </a:rPr>
              <a:t>N</a:t>
            </a:r>
            <a:endParaRPr lang="en-US" sz="1400" dirty="0">
              <a:latin typeface="Verdana" pitchFamily="34" charset="0"/>
              <a:ea typeface="Verdana" pitchFamily="34" charset="0"/>
              <a:cs typeface="Verdana" pitchFamily="34" charset="0"/>
            </a:endParaRPr>
          </a:p>
        </p:txBody>
      </p:sp>
      <p:grpSp>
        <p:nvGrpSpPr>
          <p:cNvPr id="64" name="Group 63"/>
          <p:cNvGrpSpPr/>
          <p:nvPr/>
        </p:nvGrpSpPr>
        <p:grpSpPr>
          <a:xfrm>
            <a:off x="1905000" y="3124200"/>
            <a:ext cx="6629400" cy="3505200"/>
            <a:chOff x="1447800" y="3124200"/>
            <a:chExt cx="5867400" cy="3505200"/>
          </a:xfrm>
        </p:grpSpPr>
        <p:sp>
          <p:nvSpPr>
            <p:cNvPr id="60" name="Rectangle 59"/>
            <p:cNvSpPr/>
            <p:nvPr/>
          </p:nvSpPr>
          <p:spPr>
            <a:xfrm>
              <a:off x="1447800" y="3124200"/>
              <a:ext cx="5867400" cy="3505200"/>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4" tIns="9144" rIns="9144" bIns="9144" rtlCol="0" anchor="ctr"/>
            <a:lstStyle/>
            <a:p>
              <a:pPr algn="ctr"/>
              <a:endParaRPr lang="en-US" sz="1400" dirty="0">
                <a:solidFill>
                  <a:schemeClr val="tx1"/>
                </a:solidFill>
                <a:latin typeface="Verdana" pitchFamily="34" charset="0"/>
                <a:ea typeface="Verdana" pitchFamily="34" charset="0"/>
                <a:cs typeface="Verdana" pitchFamily="34" charset="0"/>
              </a:endParaRPr>
            </a:p>
          </p:txBody>
        </p:sp>
        <p:sp>
          <p:nvSpPr>
            <p:cNvPr id="62" name="TextBox 61"/>
            <p:cNvSpPr txBox="1"/>
            <p:nvPr/>
          </p:nvSpPr>
          <p:spPr>
            <a:xfrm>
              <a:off x="1447800" y="6235700"/>
              <a:ext cx="1219200" cy="381000"/>
            </a:xfrm>
            <a:prstGeom prst="rect">
              <a:avLst/>
            </a:prstGeom>
            <a:noFill/>
          </p:spPr>
          <p:txBody>
            <a:bodyPr wrap="square" rtlCol="0">
              <a:spAutoFit/>
            </a:bodyPr>
            <a:lstStyle/>
            <a:p>
              <a:r>
                <a:rPr lang="en-US" b="1" dirty="0" smtClean="0">
                  <a:solidFill>
                    <a:srgbClr val="00B050"/>
                  </a:solidFill>
                </a:rPr>
                <a:t>Service</a:t>
              </a:r>
              <a:endParaRPr lang="en-US" b="1" dirty="0">
                <a:solidFill>
                  <a:srgbClr val="00B050"/>
                </a:solidFill>
              </a:endParaRPr>
            </a:p>
          </p:txBody>
        </p:sp>
      </p:grpSp>
      <p:sp>
        <p:nvSpPr>
          <p:cNvPr id="28" name="TextBox 27"/>
          <p:cNvSpPr txBox="1"/>
          <p:nvPr/>
        </p:nvSpPr>
        <p:spPr>
          <a:xfrm>
            <a:off x="4648200" y="5331023"/>
            <a:ext cx="381000" cy="307777"/>
          </a:xfrm>
          <a:prstGeom prst="rect">
            <a:avLst/>
          </a:prstGeom>
          <a:noFill/>
        </p:spPr>
        <p:txBody>
          <a:bodyPr wrap="square" rtlCol="0">
            <a:spAutoFit/>
          </a:bodyPr>
          <a:lstStyle/>
          <a:p>
            <a:r>
              <a:rPr lang="en-US" sz="1400" dirty="0" smtClean="0">
                <a:latin typeface="Verdana" pitchFamily="34" charset="0"/>
                <a:ea typeface="Verdana" pitchFamily="34" charset="0"/>
                <a:cs typeface="Verdana" pitchFamily="34" charset="0"/>
              </a:rPr>
              <a:t>N</a:t>
            </a:r>
            <a:endParaRPr lang="en-US" sz="1400" dirty="0">
              <a:latin typeface="Verdana" pitchFamily="34" charset="0"/>
              <a:ea typeface="Verdana" pitchFamily="34" charset="0"/>
              <a:cs typeface="Verdana" pitchFamily="34" charset="0"/>
            </a:endParaRPr>
          </a:p>
        </p:txBody>
      </p:sp>
      <p:sp>
        <p:nvSpPr>
          <p:cNvPr id="29" name="TextBox 28"/>
          <p:cNvSpPr txBox="1"/>
          <p:nvPr/>
        </p:nvSpPr>
        <p:spPr>
          <a:xfrm>
            <a:off x="6019800" y="4645223"/>
            <a:ext cx="381000" cy="307777"/>
          </a:xfrm>
          <a:prstGeom prst="rect">
            <a:avLst/>
          </a:prstGeom>
          <a:noFill/>
        </p:spPr>
        <p:txBody>
          <a:bodyPr wrap="square" rtlCol="0">
            <a:spAutoFit/>
          </a:bodyPr>
          <a:lstStyle/>
          <a:p>
            <a:r>
              <a:rPr lang="en-US" sz="1400" dirty="0" smtClean="0">
                <a:latin typeface="Verdana" pitchFamily="34" charset="0"/>
                <a:ea typeface="Verdana" pitchFamily="34" charset="0"/>
                <a:cs typeface="Verdana" pitchFamily="34" charset="0"/>
              </a:rPr>
              <a:t>Y</a:t>
            </a:r>
          </a:p>
        </p:txBody>
      </p:sp>
      <p:cxnSp>
        <p:nvCxnSpPr>
          <p:cNvPr id="32" name="Straight Arrow Connector 31"/>
          <p:cNvCxnSpPr>
            <a:stCxn id="14" idx="2"/>
            <a:endCxn id="15" idx="0"/>
          </p:cNvCxnSpPr>
          <p:nvPr/>
        </p:nvCxnSpPr>
        <p:spPr>
          <a:xfrm>
            <a:off x="5029200" y="3022600"/>
            <a:ext cx="0" cy="254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4"/>
                                        </p:tgtEl>
                                        <p:attrNameLst>
                                          <p:attrName>style.visibility</p:attrName>
                                        </p:attrNameLst>
                                      </p:cBhvr>
                                      <p:to>
                                        <p:strVal val="visible"/>
                                      </p:to>
                                    </p:set>
                                    <p:anim calcmode="lin" valueType="num">
                                      <p:cBhvr additive="base">
                                        <p:cTn id="13" dur="500" fill="hold"/>
                                        <p:tgtEl>
                                          <p:spTgt spid="64"/>
                                        </p:tgtEl>
                                        <p:attrNameLst>
                                          <p:attrName>ppt_x</p:attrName>
                                        </p:attrNameLst>
                                      </p:cBhvr>
                                      <p:tavLst>
                                        <p:tav tm="0">
                                          <p:val>
                                            <p:strVal val="1+#ppt_w/2"/>
                                          </p:val>
                                        </p:tav>
                                        <p:tav tm="100000">
                                          <p:val>
                                            <p:strVal val="#ppt_x"/>
                                          </p:val>
                                        </p:tav>
                                      </p:tavLst>
                                    </p:anim>
                                    <p:anim calcmode="lin" valueType="num">
                                      <p:cBhvr additive="base">
                                        <p:cTn id="14" dur="500" fill="hold"/>
                                        <p:tgtEl>
                                          <p:spTgt spid="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sz="3600" dirty="0" err="1" smtClean="0">
                <a:latin typeface="Verdana" pitchFamily="34" charset="0"/>
                <a:ea typeface="Verdana" pitchFamily="34" charset="0"/>
                <a:cs typeface="Verdana" pitchFamily="34" charset="0"/>
              </a:rPr>
              <a:t>SilenceIt</a:t>
            </a:r>
            <a:r>
              <a:rPr lang="en-US" sz="3600" dirty="0" smtClean="0">
                <a:latin typeface="Verdana" pitchFamily="34" charset="0"/>
                <a:ea typeface="Verdana" pitchFamily="34" charset="0"/>
                <a:cs typeface="Verdana" pitchFamily="34" charset="0"/>
              </a:rPr>
              <a:t> – Future Enhancements</a:t>
            </a:r>
            <a:endParaRPr lang="en-US" sz="3600" dirty="0">
              <a:latin typeface="Verdana" pitchFamily="34" charset="0"/>
              <a:ea typeface="Verdana" pitchFamily="34" charset="0"/>
              <a:cs typeface="Verdana" pitchFamily="34" charset="0"/>
            </a:endParaRPr>
          </a:p>
        </p:txBody>
      </p:sp>
      <p:sp>
        <p:nvSpPr>
          <p:cNvPr id="8" name="Content Placeholder 7"/>
          <p:cNvSpPr>
            <a:spLocks noGrp="1"/>
          </p:cNvSpPr>
          <p:nvPr>
            <p:ph idx="1"/>
          </p:nvPr>
        </p:nvSpPr>
        <p:spPr>
          <a:xfrm>
            <a:off x="457200" y="1600200"/>
            <a:ext cx="8229600" cy="4876800"/>
          </a:xfrm>
        </p:spPr>
        <p:txBody>
          <a:bodyPr>
            <a:noAutofit/>
          </a:bodyPr>
          <a:lstStyle/>
          <a:p>
            <a:pPr>
              <a:spcAft>
                <a:spcPts val="600"/>
              </a:spcAft>
              <a:buAutoNum type="arabicPeriod"/>
            </a:pPr>
            <a:r>
              <a:rPr lang="en-US" sz="2000" dirty="0" smtClean="0">
                <a:latin typeface="Verdana" pitchFamily="34" charset="0"/>
                <a:ea typeface="Verdana" pitchFamily="34" charset="0"/>
                <a:cs typeface="Verdana" pitchFamily="34" charset="0"/>
              </a:rPr>
              <a:t>Clean-up Technical Debt:</a:t>
            </a:r>
          </a:p>
          <a:p>
            <a:pPr marL="342900" lvl="1" indent="0">
              <a:spcAft>
                <a:spcPts val="600"/>
              </a:spcAft>
              <a:buNone/>
            </a:pPr>
            <a:r>
              <a:rPr lang="en-US" sz="1600" dirty="0" smtClean="0">
                <a:latin typeface="Verdana" pitchFamily="34" charset="0"/>
                <a:ea typeface="Verdana" pitchFamily="34" charset="0"/>
                <a:cs typeface="Verdana" pitchFamily="34" charset="0"/>
              </a:rPr>
              <a:t>Currently when the user clicks "Stop" button, it updates user’s intention to stop the app in the ‘</a:t>
            </a:r>
            <a:r>
              <a:rPr lang="en-US" sz="1600" dirty="0" err="1" smtClean="0">
                <a:latin typeface="Verdana" pitchFamily="34" charset="0"/>
                <a:ea typeface="Verdana" pitchFamily="34" charset="0"/>
                <a:cs typeface="Verdana" pitchFamily="34" charset="0"/>
              </a:rPr>
              <a:t>SharedPreferences</a:t>
            </a:r>
            <a:r>
              <a:rPr lang="en-US" sz="1600" dirty="0" smtClean="0">
                <a:latin typeface="Verdana" pitchFamily="34" charset="0"/>
                <a:ea typeface="Verdana" pitchFamily="34" charset="0"/>
                <a:cs typeface="Verdana" pitchFamily="34" charset="0"/>
              </a:rPr>
              <a:t>’ file. Any service triggered by an alarm checks this variable in the file and stops itself if the variable is set. This is not the best way to stop the application activities.</a:t>
            </a:r>
          </a:p>
          <a:p>
            <a:pPr marL="342900" lvl="1" indent="0">
              <a:spcAft>
                <a:spcPts val="600"/>
              </a:spcAft>
              <a:buNone/>
            </a:pPr>
            <a:r>
              <a:rPr lang="en-US" sz="1600" dirty="0" smtClean="0">
                <a:latin typeface="Verdana" pitchFamily="34" charset="0"/>
                <a:ea typeface="Verdana" pitchFamily="34" charset="0"/>
                <a:cs typeface="Verdana" pitchFamily="34" charset="0"/>
              </a:rPr>
              <a:t>Right way: Cancel all the alarms scheduled by the app, when the user clicks on "Stop".</a:t>
            </a:r>
          </a:p>
          <a:p>
            <a:pPr>
              <a:spcAft>
                <a:spcPts val="600"/>
              </a:spcAft>
              <a:buAutoNum type="arabicPeriod"/>
            </a:pPr>
            <a:r>
              <a:rPr lang="en-US" sz="2000" dirty="0" smtClean="0">
                <a:latin typeface="Verdana" pitchFamily="34" charset="0"/>
                <a:ea typeface="Verdana" pitchFamily="34" charset="0"/>
                <a:cs typeface="Verdana" pitchFamily="34" charset="0"/>
              </a:rPr>
              <a:t>Make it interactive:</a:t>
            </a:r>
          </a:p>
          <a:p>
            <a:pPr marL="342900" lvl="1" indent="0">
              <a:spcAft>
                <a:spcPts val="600"/>
              </a:spcAft>
              <a:buNone/>
            </a:pPr>
            <a:r>
              <a:rPr lang="en-US" sz="1600" dirty="0" smtClean="0">
                <a:latin typeface="Verdana" pitchFamily="34" charset="0"/>
                <a:ea typeface="Verdana" pitchFamily="34" charset="0"/>
                <a:cs typeface="Verdana" pitchFamily="34" charset="0"/>
              </a:rPr>
              <a:t>The application displays toast notifications, when it changes the phone volume to silent or normal. This can be changed to “snooze” notification that will allow the user to snooze it.</a:t>
            </a:r>
          </a:p>
          <a:p>
            <a:pPr>
              <a:spcAft>
                <a:spcPts val="600"/>
              </a:spcAft>
              <a:buAutoNum type="arabicPeriod"/>
            </a:pPr>
            <a:r>
              <a:rPr lang="en-US" sz="2000" dirty="0" smtClean="0">
                <a:latin typeface="Verdana" pitchFamily="34" charset="0"/>
                <a:ea typeface="Verdana" pitchFamily="34" charset="0"/>
                <a:cs typeface="Verdana" pitchFamily="34" charset="0"/>
              </a:rPr>
              <a:t>Make it customizable: </a:t>
            </a:r>
          </a:p>
          <a:p>
            <a:pPr marL="342900" lvl="1" indent="0">
              <a:spcAft>
                <a:spcPts val="600"/>
              </a:spcAft>
              <a:buNone/>
            </a:pPr>
            <a:r>
              <a:rPr lang="en-US" sz="1600" dirty="0" smtClean="0">
                <a:latin typeface="Verdana" pitchFamily="34" charset="0"/>
                <a:ea typeface="Verdana" pitchFamily="34" charset="0"/>
                <a:cs typeface="Verdana" pitchFamily="34" charset="0"/>
              </a:rPr>
              <a:t>Provide user with the settings that will allow to change between silent, vibrate and normal for the appointments and any other ideas.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latin typeface="Verdana" pitchFamily="34" charset="0"/>
                <a:ea typeface="Verdana" pitchFamily="34" charset="0"/>
                <a:cs typeface="Verdana" pitchFamily="34" charset="0"/>
              </a:rPr>
              <a:t>Thank You!</a:t>
            </a:r>
            <a:endParaRPr lang="en-US" dirty="0">
              <a:latin typeface="Verdana" pitchFamily="34" charset="0"/>
              <a:ea typeface="Verdana" pitchFamily="34" charset="0"/>
              <a:cs typeface="Verdana" pitchFamily="34" charset="0"/>
            </a:endParaRPr>
          </a:p>
        </p:txBody>
      </p:sp>
      <p:sp>
        <p:nvSpPr>
          <p:cNvPr id="8" name="Subtitle 7"/>
          <p:cNvSpPr>
            <a:spLocks noGrp="1"/>
          </p:cNvSpPr>
          <p:nvPr>
            <p:ph type="subTitle" idx="1"/>
          </p:nvPr>
        </p:nvSpPr>
        <p:spPr/>
        <p:txBody>
          <a:bodyPr/>
          <a:lstStyle/>
          <a:p>
            <a:endParaRPr lang="en-US">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lIns="9144" tIns="9144" rIns="9144" bIns="9144" rtlCol="0" anchor="ctr"/>
      <a:lstStyle>
        <a:defPPr algn="ctr">
          <a:defRPr sz="1400" dirty="0">
            <a:solidFill>
              <a:schemeClr val="tx1"/>
            </a:solidFill>
            <a:latin typeface="Verdana" pitchFamily="34" charset="0"/>
            <a:ea typeface="Verdana" pitchFamily="34" charset="0"/>
            <a:cs typeface="Verdana"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1063</TotalTime>
  <Words>270</Words>
  <Application>Microsoft Office PowerPoint</Application>
  <PresentationFormat>On-screen Show (4:3)</PresentationFormat>
  <Paragraphs>34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SilenceIt – An Android App</vt:lpstr>
      <vt:lpstr>What is it? Why do we need it?</vt:lpstr>
      <vt:lpstr>Slide 3</vt:lpstr>
      <vt:lpstr>SilenceIt – Future Enhancements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SilenceIt – An Android App</dc:title>
  <dc:creator>Arya</dc:creator>
  <cp:lastModifiedBy>Arya</cp:lastModifiedBy>
  <cp:revision>7</cp:revision>
  <dcterms:created xsi:type="dcterms:W3CDTF">2012-08-13T16:50:57Z</dcterms:created>
  <dcterms:modified xsi:type="dcterms:W3CDTF">2012-08-17T20:52:23Z</dcterms:modified>
</cp:coreProperties>
</file>