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5CD918-061F-BB2D-0629-BC038096CA62}" name="Song, Shuang" initials="SS" userId="S::song.1634@buckeyemail.osu.edu::544f69e3-aa45-4669-a08a-f481f87498d5" providerId="AD"/>
  <p188:author id="{9BA22124-E173-AABB-090B-4FBA97F04BD7}" name="Naikar, Neena" initials="" userId="S::naikar.2@buckeyemail.osu.edu::33f172b1-c28b-4466-b1e9-a8aaf01f10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CB296-46B0-A06D-E3BB-8F7960DE3E7D}" v="22" dt="2023-11-07T05:40:38"/>
    <p1510:client id="{582BD847-3E98-FD4B-A641-EFE4377D6764}" v="297" dt="2023-11-07T05:50:27.377"/>
    <p1510:client id="{F044015A-647E-47FE-5314-76E42F860D23}" v="303" dt="2023-11-07T05:38:30.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7"/>
    <p:restoredTop sz="94509"/>
  </p:normalViewPr>
  <p:slideViewPr>
    <p:cSldViewPr snapToGrid="0">
      <p:cViewPr varScale="1">
        <p:scale>
          <a:sx n="16" d="100"/>
          <a:sy n="16" d="100"/>
        </p:scale>
        <p:origin x="323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14CD06-66D0-AA45-AAA5-B63FDAA272AC}"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189157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4CD06-66D0-AA45-AAA5-B63FDAA272AC}"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144977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4CD06-66D0-AA45-AAA5-B63FDAA272AC}"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420143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4CD06-66D0-AA45-AAA5-B63FDAA272AC}"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90840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14CD06-66D0-AA45-AAA5-B63FDAA272AC}"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27971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14CD06-66D0-AA45-AAA5-B63FDAA272AC}"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21509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14CD06-66D0-AA45-AAA5-B63FDAA272AC}"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51104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4CD06-66D0-AA45-AAA5-B63FDAA272AC}"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412977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4CD06-66D0-AA45-AAA5-B63FDAA272AC}"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372658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914CD06-66D0-AA45-AAA5-B63FDAA272AC}"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157662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914CD06-66D0-AA45-AAA5-B63FDAA272AC}"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34B-D49D-C345-A756-917BCE780E47}" type="slidenum">
              <a:rPr lang="en-US" smtClean="0"/>
              <a:t>‹#›</a:t>
            </a:fld>
            <a:endParaRPr lang="en-US"/>
          </a:p>
        </p:txBody>
      </p:sp>
    </p:spTree>
    <p:extLst>
      <p:ext uri="{BB962C8B-B14F-4D97-AF65-F5344CB8AC3E}">
        <p14:creationId xmlns:p14="http://schemas.microsoft.com/office/powerpoint/2010/main" val="382827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9914CD06-66D0-AA45-AAA5-B63FDAA272AC}" type="datetimeFigureOut">
              <a:rPr lang="en-US" smtClean="0"/>
              <a:t>11/7/2023</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8740B34B-D49D-C345-A756-917BCE780E47}" type="slidenum">
              <a:rPr lang="en-US" smtClean="0"/>
              <a:t>‹#›</a:t>
            </a:fld>
            <a:endParaRPr lang="en-US"/>
          </a:p>
        </p:txBody>
      </p:sp>
    </p:spTree>
    <p:extLst>
      <p:ext uri="{BB962C8B-B14F-4D97-AF65-F5344CB8AC3E}">
        <p14:creationId xmlns:p14="http://schemas.microsoft.com/office/powerpoint/2010/main" val="1415334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68EAE8-A0F1-8915-D6D5-702BCE0C222A}"/>
              </a:ext>
            </a:extLst>
          </p:cNvPr>
          <p:cNvSpPr>
            <a:spLocks noGrp="1" noRot="1" noMove="1" noResize="1" noEditPoints="1" noAdjustHandles="1" noChangeArrowheads="1" noChangeShapeType="1"/>
          </p:cNvSpPr>
          <p:nvPr/>
        </p:nvSpPr>
        <p:spPr>
          <a:xfrm>
            <a:off x="360614" y="797538"/>
            <a:ext cx="32197172" cy="428461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B81450A-E086-2114-A51C-E76800D6D35B}"/>
              </a:ext>
            </a:extLst>
          </p:cNvPr>
          <p:cNvSpPr/>
          <p:nvPr/>
        </p:nvSpPr>
        <p:spPr>
          <a:xfrm>
            <a:off x="827315" y="4570779"/>
            <a:ext cx="30436736" cy="3040832"/>
          </a:xfrm>
          <a:prstGeom prst="rect">
            <a:avLst/>
          </a:prstGeom>
          <a:noFill/>
        </p:spPr>
        <p:txBody>
          <a:bodyPr wrap="square" lIns="329184" tIns="164592" rIns="329184" bIns="164592" anchor="t">
            <a:spAutoFit/>
          </a:bodyPr>
          <a:lstStyle/>
          <a:p>
            <a:r>
              <a:rPr lang="en-US" sz="8800" b="1" dirty="0">
                <a:ln w="0"/>
                <a:solidFill>
                  <a:schemeClr val="tx1">
                    <a:lumMod val="65000"/>
                    <a:lumOff val="35000"/>
                  </a:schemeClr>
                </a:solidFill>
                <a:effectLst>
                  <a:outerShdw blurRad="38100" dist="25400" dir="5400000" algn="ctr" rotWithShape="0">
                    <a:srgbClr val="6E747A">
                      <a:alpha val="43000"/>
                    </a:srgbClr>
                  </a:outerShdw>
                </a:effectLst>
              </a:rPr>
              <a:t>Greedy-Driven Algorithm for Snow Plow Route Optimization </a:t>
            </a:r>
            <a:endParaRPr lang="zh-CN" altLang="en-US" dirty="0">
              <a:solidFill>
                <a:schemeClr val="tx1">
                  <a:lumMod val="65000"/>
                  <a:lumOff val="35000"/>
                </a:schemeClr>
              </a:solidFill>
            </a:endParaRPr>
          </a:p>
          <a:p>
            <a:pPr algn="r"/>
            <a:r>
              <a:rPr lang="en-US" sz="8800" b="1" dirty="0">
                <a:ln w="0"/>
                <a:solidFill>
                  <a:schemeClr val="tx1">
                    <a:lumMod val="65000"/>
                    <a:lumOff val="35000"/>
                  </a:schemeClr>
                </a:solidFill>
                <a:effectLst>
                  <a:outerShdw blurRad="38100" dist="25400" dir="5400000" algn="ctr" rotWithShape="0">
                    <a:srgbClr val="6E747A">
                      <a:alpha val="43000"/>
                    </a:srgbClr>
                  </a:outerShdw>
                </a:effectLst>
              </a:rPr>
              <a:t>– A case study in Powell, OH</a:t>
            </a:r>
            <a:endParaRPr lang="en-US" dirty="0">
              <a:solidFill>
                <a:schemeClr val="tx1">
                  <a:lumMod val="65000"/>
                  <a:lumOff val="35000"/>
                </a:schemeClr>
              </a:solidFill>
              <a:cs typeface="Calibri" panose="020F0502020204030204"/>
            </a:endParaRPr>
          </a:p>
        </p:txBody>
      </p:sp>
      <p:sp>
        <p:nvSpPr>
          <p:cNvPr id="10" name="TextBox 9">
            <a:extLst>
              <a:ext uri="{FF2B5EF4-FFF2-40B4-BE49-F238E27FC236}">
                <a16:creationId xmlns:a16="http://schemas.microsoft.com/office/drawing/2014/main" id="{FC50493A-12C8-A7BF-25FA-F5A07D3AAE8D}"/>
              </a:ext>
            </a:extLst>
          </p:cNvPr>
          <p:cNvSpPr txBox="1"/>
          <p:nvPr/>
        </p:nvSpPr>
        <p:spPr>
          <a:xfrm>
            <a:off x="1140013" y="896202"/>
            <a:ext cx="29232338" cy="3785652"/>
          </a:xfrm>
          <a:prstGeom prst="rect">
            <a:avLst/>
          </a:prstGeom>
          <a:noFill/>
        </p:spPr>
        <p:txBody>
          <a:bodyPr wrap="square" lIns="91440" tIns="45720" rIns="91440" bIns="45720" rtlCol="0" anchor="t">
            <a:spAutoFit/>
          </a:bodyPr>
          <a:lstStyle/>
          <a:p>
            <a:r>
              <a:rPr lang="en-US" sz="4800" dirty="0">
                <a:solidFill>
                  <a:srgbClr val="C00000"/>
                </a:solidFill>
                <a:latin typeface="Aptos"/>
              </a:rPr>
              <a:t>1 Olentangy</a:t>
            </a:r>
            <a:r>
              <a:rPr lang="en-US" sz="4800" b="0" i="0" u="none" strike="noStrike" dirty="0">
                <a:solidFill>
                  <a:srgbClr val="C00000"/>
                </a:solidFill>
                <a:effectLst/>
                <a:latin typeface="Aptos"/>
              </a:rPr>
              <a:t> Liberty High School</a:t>
            </a:r>
            <a:endParaRPr lang="zh-CN" sz="4800" dirty="0">
              <a:ea typeface="等线"/>
              <a:cs typeface="Calibri" panose="020F0502020204030204"/>
            </a:endParaRPr>
          </a:p>
          <a:p>
            <a:r>
              <a:rPr lang="en-US" sz="4800" dirty="0">
                <a:solidFill>
                  <a:srgbClr val="C00000"/>
                </a:solidFill>
                <a:latin typeface="Aptos"/>
              </a:rPr>
              <a:t>2 Department</a:t>
            </a:r>
            <a:r>
              <a:rPr lang="en-US" sz="4800" b="0" i="0" u="none" strike="noStrike" dirty="0">
                <a:solidFill>
                  <a:srgbClr val="C00000"/>
                </a:solidFill>
                <a:effectLst/>
                <a:latin typeface="Aptos"/>
              </a:rPr>
              <a:t> of Civil, Environmental and Geodetic Engineering​</a:t>
            </a:r>
            <a:r>
              <a:rPr lang="en-US" sz="4800" dirty="0">
                <a:solidFill>
                  <a:srgbClr val="C00000"/>
                </a:solidFill>
                <a:ea typeface="+mn-lt"/>
                <a:cs typeface="+mn-lt"/>
              </a:rPr>
              <a:t>,</a:t>
            </a:r>
            <a:r>
              <a:rPr lang="en-US" sz="4800" dirty="0">
                <a:solidFill>
                  <a:srgbClr val="C00000"/>
                </a:solidFill>
                <a:latin typeface="Aptos"/>
              </a:rPr>
              <a:t> The Ohio State University</a:t>
            </a:r>
            <a:endParaRPr lang="en-US" sz="4800" b="0" i="0" u="none" strike="noStrike" dirty="0">
              <a:solidFill>
                <a:srgbClr val="C00000"/>
              </a:solidFill>
              <a:effectLst/>
              <a:latin typeface="Aptos" panose="020B0004020202020204" pitchFamily="34" charset="0"/>
            </a:endParaRPr>
          </a:p>
          <a:p>
            <a:r>
              <a:rPr lang="en-US" sz="4800" dirty="0">
                <a:solidFill>
                  <a:srgbClr val="C00000"/>
                </a:solidFill>
                <a:latin typeface="Aptos"/>
              </a:rPr>
              <a:t>3 Department</a:t>
            </a:r>
            <a:r>
              <a:rPr lang="en-US" sz="4800" b="0" i="0" u="none" strike="noStrike" dirty="0">
                <a:solidFill>
                  <a:srgbClr val="C00000"/>
                </a:solidFill>
                <a:effectLst/>
                <a:latin typeface="Aptos"/>
              </a:rPr>
              <a:t> of Electrical and Computer Engineering​</a:t>
            </a:r>
            <a:r>
              <a:rPr lang="en-US" sz="4800" dirty="0">
                <a:solidFill>
                  <a:srgbClr val="C00000"/>
                </a:solidFill>
                <a:ea typeface="+mn-lt"/>
                <a:cs typeface="+mn-lt"/>
              </a:rPr>
              <a:t>, The Ohio State University</a:t>
            </a:r>
            <a:endParaRPr lang="en-US" sz="4800" b="0" i="0" u="none" strike="noStrike" dirty="0">
              <a:solidFill>
                <a:srgbClr val="C00000"/>
              </a:solidFill>
              <a:effectLst/>
              <a:ea typeface="+mn-lt"/>
              <a:cs typeface="+mn-lt"/>
            </a:endParaRPr>
          </a:p>
          <a:p>
            <a:r>
              <a:rPr lang="en-US" sz="4800" dirty="0">
                <a:solidFill>
                  <a:srgbClr val="C00000"/>
                </a:solidFill>
                <a:latin typeface="Calibri" panose="020F0502020204030204"/>
                <a:cs typeface="Calibri" panose="020F0502020204030204"/>
              </a:rPr>
              <a:t>4 Geospatial Data Analytics, </a:t>
            </a:r>
            <a:r>
              <a:rPr lang="en-US" sz="4800" dirty="0">
                <a:solidFill>
                  <a:srgbClr val="C00000"/>
                </a:solidFill>
                <a:ea typeface="+mn-lt"/>
                <a:cs typeface="+mn-lt"/>
              </a:rPr>
              <a:t>The Ohio State University</a:t>
            </a:r>
          </a:p>
          <a:p>
            <a:r>
              <a:rPr lang="en-US" sz="4800" dirty="0">
                <a:solidFill>
                  <a:srgbClr val="C00000"/>
                </a:solidFill>
                <a:latin typeface="Aptos"/>
              </a:rPr>
              <a:t>5 Translational</a:t>
            </a:r>
            <a:r>
              <a:rPr lang="en-US" sz="4800" b="0" i="0" u="none" strike="noStrike" dirty="0">
                <a:solidFill>
                  <a:srgbClr val="C00000"/>
                </a:solidFill>
                <a:effectLst/>
                <a:latin typeface="Aptos"/>
              </a:rPr>
              <a:t> Data Analytics Institute</a:t>
            </a:r>
            <a:r>
              <a:rPr lang="en-US" sz="4800" dirty="0">
                <a:solidFill>
                  <a:srgbClr val="C00000"/>
                </a:solidFill>
                <a:ea typeface="+mn-lt"/>
                <a:cs typeface="+mn-lt"/>
              </a:rPr>
              <a:t>, The Ohio State University</a:t>
            </a:r>
            <a:endParaRPr lang="en-US" sz="4800" b="0" i="0" u="none" strike="noStrike" dirty="0">
              <a:solidFill>
                <a:srgbClr val="C00000"/>
              </a:solidFill>
              <a:effectLst/>
              <a:ea typeface="+mn-lt"/>
              <a:cs typeface="+mn-lt"/>
            </a:endParaRPr>
          </a:p>
        </p:txBody>
      </p:sp>
      <p:sp>
        <p:nvSpPr>
          <p:cNvPr id="13" name="Rectangle 12">
            <a:extLst>
              <a:ext uri="{FF2B5EF4-FFF2-40B4-BE49-F238E27FC236}">
                <a16:creationId xmlns:a16="http://schemas.microsoft.com/office/drawing/2014/main" id="{CCBC569C-9FCD-D652-9A1B-3B23BCA6C2F3}"/>
              </a:ext>
            </a:extLst>
          </p:cNvPr>
          <p:cNvSpPr/>
          <p:nvPr/>
        </p:nvSpPr>
        <p:spPr>
          <a:xfrm>
            <a:off x="827315" y="8802838"/>
            <a:ext cx="31220228" cy="316185"/>
          </a:xfrm>
          <a:prstGeom prst="rect">
            <a:avLst/>
          </a:prstGeom>
          <a:solidFill>
            <a:srgbClr val="C0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47"/>
          </a:p>
        </p:txBody>
      </p:sp>
      <p:sp>
        <p:nvSpPr>
          <p:cNvPr id="14" name="TextBox 13">
            <a:extLst>
              <a:ext uri="{FF2B5EF4-FFF2-40B4-BE49-F238E27FC236}">
                <a16:creationId xmlns:a16="http://schemas.microsoft.com/office/drawing/2014/main" id="{311B3DCC-8046-A7F1-7D0A-5807C84606E9}"/>
              </a:ext>
            </a:extLst>
          </p:cNvPr>
          <p:cNvSpPr txBox="1"/>
          <p:nvPr/>
        </p:nvSpPr>
        <p:spPr>
          <a:xfrm>
            <a:off x="1187929" y="7623220"/>
            <a:ext cx="22588524" cy="938719"/>
          </a:xfrm>
          <a:prstGeom prst="rect">
            <a:avLst/>
          </a:prstGeom>
          <a:noFill/>
        </p:spPr>
        <p:txBody>
          <a:bodyPr wrap="square" lIns="91440" tIns="45720" rIns="91440" bIns="45720" rtlCol="0" anchor="t">
            <a:spAutoFit/>
          </a:bodyPr>
          <a:lstStyle/>
          <a:p>
            <a:r>
              <a:rPr lang="en-US" sz="5500">
                <a:solidFill>
                  <a:srgbClr val="C00000"/>
                </a:solidFill>
                <a:latin typeface="Calibri"/>
                <a:cs typeface="Calibri"/>
              </a:rPr>
              <a:t>Neena Naikar</a:t>
            </a:r>
            <a:r>
              <a:rPr lang="en-US" sz="5500" baseline="30000">
                <a:solidFill>
                  <a:srgbClr val="C00000"/>
                </a:solidFill>
                <a:latin typeface="Calibri"/>
                <a:cs typeface="Calibri"/>
              </a:rPr>
              <a:t>1,4</a:t>
            </a:r>
            <a:r>
              <a:rPr lang="en-US" sz="5500">
                <a:solidFill>
                  <a:srgbClr val="C00000"/>
                </a:solidFill>
                <a:latin typeface="Calibri"/>
                <a:cs typeface="Calibri"/>
              </a:rPr>
              <a:t>, Shuang Song</a:t>
            </a:r>
            <a:r>
              <a:rPr lang="en-US" sz="5500" baseline="30000">
                <a:solidFill>
                  <a:srgbClr val="C00000"/>
                </a:solidFill>
                <a:latin typeface="Calibri"/>
                <a:cs typeface="Calibri"/>
              </a:rPr>
              <a:t>2,4</a:t>
            </a:r>
            <a:r>
              <a:rPr lang="en-US" sz="5500">
                <a:solidFill>
                  <a:srgbClr val="C00000"/>
                </a:solidFill>
                <a:latin typeface="Calibri"/>
                <a:cs typeface="Calibri"/>
              </a:rPr>
              <a:t>, </a:t>
            </a:r>
            <a:r>
              <a:rPr lang="en-US" sz="5500" err="1">
                <a:solidFill>
                  <a:srgbClr val="C00000"/>
                </a:solidFill>
                <a:latin typeface="Calibri"/>
                <a:cs typeface="Calibri"/>
              </a:rPr>
              <a:t>Rongjun</a:t>
            </a:r>
            <a:r>
              <a:rPr lang="en-US" sz="5500">
                <a:solidFill>
                  <a:srgbClr val="C00000"/>
                </a:solidFill>
                <a:latin typeface="Calibri"/>
                <a:cs typeface="Calibri"/>
              </a:rPr>
              <a:t> Qin</a:t>
            </a:r>
            <a:r>
              <a:rPr lang="en-US" sz="5500" baseline="30000">
                <a:solidFill>
                  <a:srgbClr val="C00000"/>
                </a:solidFill>
                <a:latin typeface="Calibri"/>
                <a:cs typeface="Calibri"/>
              </a:rPr>
              <a:t>2,3,4,5</a:t>
            </a:r>
          </a:p>
        </p:txBody>
      </p:sp>
      <p:sp>
        <p:nvSpPr>
          <p:cNvPr id="15" name="TextBox 14">
            <a:extLst>
              <a:ext uri="{FF2B5EF4-FFF2-40B4-BE49-F238E27FC236}">
                <a16:creationId xmlns:a16="http://schemas.microsoft.com/office/drawing/2014/main" id="{4059BFDE-39B1-70AC-2A64-28019F6A8377}"/>
              </a:ext>
            </a:extLst>
          </p:cNvPr>
          <p:cNvSpPr txBox="1"/>
          <p:nvPr/>
        </p:nvSpPr>
        <p:spPr>
          <a:xfrm>
            <a:off x="1000189" y="9382876"/>
            <a:ext cx="9571197" cy="6001643"/>
          </a:xfrm>
          <a:prstGeom prst="rect">
            <a:avLst/>
          </a:prstGeom>
          <a:noFill/>
        </p:spPr>
        <p:txBody>
          <a:bodyPr wrap="square" lIns="91440" tIns="45720" rIns="91440" bIns="45720" rtlCol="0" anchor="t">
            <a:spAutoFit/>
          </a:bodyPr>
          <a:lstStyle/>
          <a:p>
            <a:pPr algn="ctr"/>
            <a:r>
              <a:rPr lang="en-US" sz="3200" b="1" dirty="0">
                <a:latin typeface="Times New Roman"/>
                <a:cs typeface="Calibri"/>
              </a:rPr>
              <a:t>1. Introduction</a:t>
            </a:r>
            <a:endParaRPr lang="en-US" sz="3200" b="1" dirty="0">
              <a:latin typeface="Times New Roman"/>
              <a:cs typeface="Calibri" panose="020F0502020204030204" pitchFamily="34" charset="0"/>
            </a:endParaRPr>
          </a:p>
          <a:p>
            <a:r>
              <a:rPr lang="en-US" sz="3200" dirty="0">
                <a:solidFill>
                  <a:srgbClr val="000000"/>
                </a:solidFill>
                <a:latin typeface="Times New Roman"/>
                <a:ea typeface="Times New Roman" panose="02020603050405020304" pitchFamily="18" charset="0"/>
                <a:cs typeface="Calibri"/>
              </a:rPr>
              <a:t>Winter road preparation is difficult, in both timely implementation and cost-efficiency to the taxpayer. Currently the City of Powell has separated the city into districts, with each district assigned to a driver. The roads are assigned priorities ranging from 1-4 (4 being the highest), ideally the driver would choose a road with a higher priority over a road with a lower priority, but it is not a requirement. The current approach involves drivers using their discretion to navigate the roads without a premeditated route, leading to an inconsistent and less efficient process.</a:t>
            </a:r>
          </a:p>
        </p:txBody>
      </p:sp>
      <p:sp>
        <p:nvSpPr>
          <p:cNvPr id="16" name="TextBox 15">
            <a:extLst>
              <a:ext uri="{FF2B5EF4-FFF2-40B4-BE49-F238E27FC236}">
                <a16:creationId xmlns:a16="http://schemas.microsoft.com/office/drawing/2014/main" id="{37A0DBAD-5B2A-8821-799A-510CBB911592}"/>
              </a:ext>
            </a:extLst>
          </p:cNvPr>
          <p:cNvSpPr txBox="1"/>
          <p:nvPr/>
        </p:nvSpPr>
        <p:spPr>
          <a:xfrm>
            <a:off x="1000189" y="22251772"/>
            <a:ext cx="9514624" cy="3046988"/>
          </a:xfrm>
          <a:prstGeom prst="rect">
            <a:avLst/>
          </a:prstGeom>
          <a:noFill/>
        </p:spPr>
        <p:txBody>
          <a:bodyPr wrap="square" lIns="91440" tIns="45720" rIns="91440" bIns="45720" rtlCol="0" anchor="t">
            <a:spAutoFit/>
          </a:bodyPr>
          <a:lstStyle/>
          <a:p>
            <a:pPr algn="ctr"/>
            <a:r>
              <a:rPr lang="en-US" sz="3200" b="1" dirty="0">
                <a:latin typeface="Times New Roman"/>
                <a:cs typeface="Times New Roman"/>
              </a:rPr>
              <a:t>2. Aim</a:t>
            </a:r>
          </a:p>
          <a:p>
            <a:r>
              <a:rPr lang="en-US" sz="3200" dirty="0">
                <a:solidFill>
                  <a:srgbClr val="000000"/>
                </a:solidFill>
                <a:latin typeface="Times New Roman"/>
                <a:ea typeface="Times New Roman" panose="02020603050405020304" pitchFamily="18" charset="0"/>
                <a:cs typeface="Calibri"/>
              </a:rPr>
              <a:t>Prototyping an optimal predetermined route for the snow plowing/ salting process that takes into account:</a:t>
            </a:r>
            <a:endParaRPr lang="en-US" sz="3200" dirty="0">
              <a:latin typeface="Times New Roman"/>
              <a:ea typeface="Calibri" panose="020F0502020204030204" pitchFamily="34" charset="0"/>
              <a:cs typeface="Calibri"/>
            </a:endParaRPr>
          </a:p>
          <a:p>
            <a:pPr marL="1234440" indent="-1234440" fontAlgn="base">
              <a:buSzPct val="100000"/>
              <a:buFont typeface="Wingdings" panose="05000000000000000000" pitchFamily="2" charset="2"/>
              <a:buChar char="v"/>
              <a:tabLst>
                <a:tab pos="1645920" algn="l"/>
              </a:tabLst>
            </a:pPr>
            <a:r>
              <a:rPr lang="en-US" sz="3200" dirty="0">
                <a:solidFill>
                  <a:srgbClr val="000000"/>
                </a:solidFill>
                <a:latin typeface="Times New Roman"/>
                <a:ea typeface="Times New Roman" panose="02020603050405020304" pitchFamily="18" charset="0"/>
                <a:cs typeface="Calibri"/>
              </a:rPr>
              <a:t>Priority</a:t>
            </a:r>
            <a:endParaRPr lang="en-US" sz="3200" dirty="0">
              <a:solidFill>
                <a:srgbClr val="000000"/>
              </a:solidFill>
              <a:latin typeface="Times New Roman"/>
              <a:ea typeface="Calibri" panose="020F0502020204030204" pitchFamily="34" charset="0"/>
              <a:cs typeface="Calibri"/>
            </a:endParaRPr>
          </a:p>
          <a:p>
            <a:pPr marL="1234440" indent="-1234440" fontAlgn="base">
              <a:buSzPct val="100000"/>
              <a:buFont typeface="Wingdings" panose="05000000000000000000" pitchFamily="2" charset="2"/>
              <a:buChar char="v"/>
              <a:tabLst>
                <a:tab pos="1645920" algn="l"/>
              </a:tabLst>
            </a:pPr>
            <a:r>
              <a:rPr lang="en-US" sz="3200" dirty="0">
                <a:solidFill>
                  <a:srgbClr val="000000"/>
                </a:solidFill>
                <a:latin typeface="Times New Roman"/>
                <a:ea typeface="Times New Roman" panose="02020603050405020304" pitchFamily="18" charset="0"/>
                <a:cs typeface="Calibri"/>
              </a:rPr>
              <a:t>Road distance </a:t>
            </a:r>
            <a:endParaRPr lang="en-US" sz="3200" dirty="0">
              <a:solidFill>
                <a:srgbClr val="000000"/>
              </a:solidFill>
              <a:latin typeface="Times New Roman"/>
              <a:ea typeface="Calibri" panose="020F0502020204030204" pitchFamily="34" charset="0"/>
              <a:cs typeface="Calibri"/>
            </a:endParaRPr>
          </a:p>
          <a:p>
            <a:pPr marL="1234440" indent="-1234440" fontAlgn="base">
              <a:buSzPct val="100000"/>
              <a:buFont typeface="Wingdings" panose="05000000000000000000" pitchFamily="2" charset="2"/>
              <a:buChar char="v"/>
              <a:tabLst>
                <a:tab pos="1645920" algn="l"/>
              </a:tabLst>
            </a:pPr>
            <a:r>
              <a:rPr lang="en-US" sz="3200" dirty="0">
                <a:solidFill>
                  <a:srgbClr val="000000"/>
                </a:solidFill>
                <a:latin typeface="Times New Roman"/>
                <a:ea typeface="Times New Roman" panose="02020603050405020304" pitchFamily="18" charset="0"/>
                <a:cs typeface="Calibri"/>
              </a:rPr>
              <a:t>Cost</a:t>
            </a:r>
            <a:endParaRPr lang="en-US" sz="3200" dirty="0">
              <a:solidFill>
                <a:srgbClr val="000000"/>
              </a:solidFill>
              <a:latin typeface="Times New Roman"/>
              <a:ea typeface="Calibri" panose="020F0502020204030204" pitchFamily="34" charset="0"/>
              <a:cs typeface="Calibri"/>
            </a:endParaRPr>
          </a:p>
        </p:txBody>
      </p:sp>
      <p:sp>
        <p:nvSpPr>
          <p:cNvPr id="17" name="TextBox 16">
            <a:extLst>
              <a:ext uri="{FF2B5EF4-FFF2-40B4-BE49-F238E27FC236}">
                <a16:creationId xmlns:a16="http://schemas.microsoft.com/office/drawing/2014/main" id="{B8027AC2-0D28-9D98-C833-C9D8EAADB328}"/>
              </a:ext>
            </a:extLst>
          </p:cNvPr>
          <p:cNvSpPr txBox="1"/>
          <p:nvPr/>
        </p:nvSpPr>
        <p:spPr>
          <a:xfrm>
            <a:off x="882477" y="25701413"/>
            <a:ext cx="9688910" cy="3046988"/>
          </a:xfrm>
          <a:prstGeom prst="rect">
            <a:avLst/>
          </a:prstGeom>
          <a:noFill/>
        </p:spPr>
        <p:txBody>
          <a:bodyPr wrap="square" lIns="91440" tIns="45720" rIns="91440" bIns="45720" rtlCol="0" anchor="t">
            <a:spAutoFit/>
          </a:bodyPr>
          <a:lstStyle/>
          <a:p>
            <a:pPr algn="ctr"/>
            <a:r>
              <a:rPr lang="en-US" sz="3200" b="1" dirty="0">
                <a:solidFill>
                  <a:srgbClr val="000000"/>
                </a:solidFill>
                <a:latin typeface="Times New Roman"/>
                <a:ea typeface="Times New Roman" panose="02020603050405020304" pitchFamily="18" charset="0"/>
                <a:cs typeface="Calibri"/>
              </a:rPr>
              <a:t>3. Objective</a:t>
            </a:r>
            <a:endParaRPr lang="en-US" sz="3200" dirty="0">
              <a:latin typeface="Times New Roman"/>
              <a:ea typeface="Calibri" panose="020F0502020204030204" pitchFamily="34" charset="0"/>
              <a:cs typeface="Calibri"/>
            </a:endParaRPr>
          </a:p>
          <a:p>
            <a:pPr marL="514350" indent="-514350" fontAlgn="base">
              <a:buFont typeface="+mj-lt"/>
              <a:buAutoNum type="arabicPeriod"/>
              <a:tabLst>
                <a:tab pos="1645920" algn="l"/>
              </a:tabLst>
            </a:pPr>
            <a:r>
              <a:rPr lang="en-US" sz="3200" dirty="0">
                <a:solidFill>
                  <a:srgbClr val="000000"/>
                </a:solidFill>
                <a:latin typeface="Times New Roman"/>
                <a:ea typeface="Times New Roman" panose="02020603050405020304" pitchFamily="18" charset="0"/>
                <a:cs typeface="Calibri"/>
              </a:rPr>
              <a:t>Determine an optimal route that will traverse all the roads in a district that considers priority, distance, and cost.</a:t>
            </a:r>
            <a:endParaRPr lang="en-US" sz="3200" dirty="0">
              <a:solidFill>
                <a:srgbClr val="000000"/>
              </a:solidFill>
              <a:latin typeface="Times New Roman"/>
              <a:ea typeface="Calibri" panose="020F0502020204030204" pitchFamily="34" charset="0"/>
              <a:cs typeface="Calibri"/>
            </a:endParaRPr>
          </a:p>
          <a:p>
            <a:pPr marL="514350" indent="-514350" fontAlgn="base">
              <a:buFont typeface="+mj-lt"/>
              <a:buAutoNum type="arabicPeriod"/>
              <a:tabLst>
                <a:tab pos="1645920" algn="l"/>
              </a:tabLst>
            </a:pPr>
            <a:r>
              <a:rPr lang="en-US" sz="3200" dirty="0">
                <a:solidFill>
                  <a:srgbClr val="000000"/>
                </a:solidFill>
                <a:latin typeface="Times New Roman"/>
                <a:ea typeface="Times New Roman" panose="02020603050405020304" pitchFamily="18" charset="0"/>
                <a:cs typeface="Calibri"/>
              </a:rPr>
              <a:t>Compare the optimal route to the current process and compare the estimated distance traveled for each route.</a:t>
            </a:r>
            <a:endParaRPr lang="en-US" sz="3200" dirty="0">
              <a:solidFill>
                <a:srgbClr val="000000"/>
              </a:solidFill>
              <a:latin typeface="Times New Roman"/>
              <a:ea typeface="Calibri" panose="020F0502020204030204" pitchFamily="34" charset="0"/>
              <a:cs typeface="Calibri"/>
            </a:endParaRPr>
          </a:p>
        </p:txBody>
      </p:sp>
      <p:sp>
        <p:nvSpPr>
          <p:cNvPr id="18" name="TextBox 17">
            <a:extLst>
              <a:ext uri="{FF2B5EF4-FFF2-40B4-BE49-F238E27FC236}">
                <a16:creationId xmlns:a16="http://schemas.microsoft.com/office/drawing/2014/main" id="{35D6F885-6C57-8905-5178-40EFC3FC0D31}"/>
              </a:ext>
            </a:extLst>
          </p:cNvPr>
          <p:cNvSpPr txBox="1"/>
          <p:nvPr/>
        </p:nvSpPr>
        <p:spPr>
          <a:xfrm>
            <a:off x="11559089" y="9357903"/>
            <a:ext cx="15166506" cy="3046988"/>
          </a:xfrm>
          <a:prstGeom prst="rect">
            <a:avLst/>
          </a:prstGeom>
          <a:noFill/>
        </p:spPr>
        <p:txBody>
          <a:bodyPr wrap="square" lIns="91440" tIns="45720" rIns="91440" bIns="45720" rtlCol="0" anchor="t">
            <a:spAutoFit/>
          </a:bodyPr>
          <a:lstStyle/>
          <a:p>
            <a:pPr algn="ctr"/>
            <a:r>
              <a:rPr lang="en-US" sz="3200" b="1" dirty="0">
                <a:solidFill>
                  <a:srgbClr val="000000"/>
                </a:solidFill>
                <a:latin typeface="Times New Roman"/>
                <a:ea typeface="Times New Roman" panose="02020603050405020304" pitchFamily="18" charset="0"/>
                <a:cs typeface="Calibri"/>
              </a:rPr>
              <a:t>4. Method</a:t>
            </a:r>
            <a:endParaRPr lang="en-US" sz="3200" dirty="0">
              <a:latin typeface="Times New Roman"/>
              <a:ea typeface="Calibri" panose="020F0502020204030204" pitchFamily="34" charset="0"/>
              <a:cs typeface="Calibri"/>
            </a:endParaRPr>
          </a:p>
          <a:p>
            <a:pPr fontAlgn="base"/>
            <a:r>
              <a:rPr lang="en-US" sz="3200" dirty="0">
                <a:solidFill>
                  <a:srgbClr val="000000"/>
                </a:solidFill>
                <a:latin typeface="Times New Roman"/>
                <a:ea typeface="Times New Roman" panose="02020603050405020304" pitchFamily="18" charset="0"/>
                <a:cs typeface="Calibri"/>
              </a:rPr>
              <a:t>This problem requires the driver to travel all the roads in the district at least once and should aim to prioritize roads with a higher priority designation. This problem differs from the Travelling Salesman Problem, because although TSP requires all edges in the graph to be traversed, there is no prioritization. We created weights for the edges that considers road distance and priority (distance / priority). </a:t>
            </a:r>
            <a:endParaRPr lang="en-US" sz="3200" dirty="0">
              <a:latin typeface="Times New Roman"/>
              <a:ea typeface="Calibri" panose="020F0502020204030204" pitchFamily="34" charset="0"/>
              <a:cs typeface="Calibri" panose="020F0502020204030204" pitchFamily="34" charset="0"/>
            </a:endParaRPr>
          </a:p>
        </p:txBody>
      </p:sp>
      <p:pic>
        <p:nvPicPr>
          <p:cNvPr id="20" name="Picture 19" descr="A diagram of a process&#10;&#10;Description automatically generated">
            <a:extLst>
              <a:ext uri="{FF2B5EF4-FFF2-40B4-BE49-F238E27FC236}">
                <a16:creationId xmlns:a16="http://schemas.microsoft.com/office/drawing/2014/main" id="{35348924-1FC5-E815-287F-599C0A9E65ED}"/>
              </a:ext>
            </a:extLst>
          </p:cNvPr>
          <p:cNvPicPr>
            <a:picLocks noChangeAspect="1"/>
          </p:cNvPicPr>
          <p:nvPr/>
        </p:nvPicPr>
        <p:blipFill rotWithShape="1">
          <a:blip r:embed="rId2"/>
          <a:srcRect l="-1" t="10139" r="-509" b="8527"/>
          <a:stretch/>
        </p:blipFill>
        <p:spPr>
          <a:xfrm>
            <a:off x="11379394" y="12969660"/>
            <a:ext cx="15816166" cy="5673134"/>
          </a:xfrm>
          <a:prstGeom prst="rect">
            <a:avLst/>
          </a:prstGeom>
        </p:spPr>
      </p:pic>
      <p:pic>
        <p:nvPicPr>
          <p:cNvPr id="24" name="Picture 23">
            <a:extLst>
              <a:ext uri="{FF2B5EF4-FFF2-40B4-BE49-F238E27FC236}">
                <a16:creationId xmlns:a16="http://schemas.microsoft.com/office/drawing/2014/main" id="{D135A179-536E-8A7F-18D6-431DBB6F2595}"/>
              </a:ext>
            </a:extLst>
          </p:cNvPr>
          <p:cNvPicPr>
            <a:picLocks noChangeAspect="1"/>
          </p:cNvPicPr>
          <p:nvPr/>
        </p:nvPicPr>
        <p:blipFill>
          <a:blip r:embed="rId3"/>
          <a:stretch>
            <a:fillRect/>
          </a:stretch>
        </p:blipFill>
        <p:spPr>
          <a:xfrm>
            <a:off x="659927" y="30508153"/>
            <a:ext cx="9937857" cy="9301027"/>
          </a:xfrm>
          <a:prstGeom prst="rect">
            <a:avLst/>
          </a:prstGeom>
        </p:spPr>
      </p:pic>
      <p:sp>
        <p:nvSpPr>
          <p:cNvPr id="26" name="TextBox 25">
            <a:extLst>
              <a:ext uri="{FF2B5EF4-FFF2-40B4-BE49-F238E27FC236}">
                <a16:creationId xmlns:a16="http://schemas.microsoft.com/office/drawing/2014/main" id="{D3A0C39A-0A07-725F-B2F0-1515F11E5875}"/>
              </a:ext>
            </a:extLst>
          </p:cNvPr>
          <p:cNvSpPr txBox="1"/>
          <p:nvPr/>
        </p:nvSpPr>
        <p:spPr>
          <a:xfrm>
            <a:off x="11379394" y="18777330"/>
            <a:ext cx="15174051" cy="2554545"/>
          </a:xfrm>
          <a:prstGeom prst="rect">
            <a:avLst/>
          </a:prstGeom>
          <a:noFill/>
        </p:spPr>
        <p:txBody>
          <a:bodyPr wrap="square" lIns="91440" tIns="45720" rIns="91440" bIns="45720" rtlCol="0" anchor="t">
            <a:spAutoFit/>
          </a:bodyPr>
          <a:lstStyle/>
          <a:p>
            <a:pPr algn="ctr"/>
            <a:r>
              <a:rPr lang="en-US" sz="3200" b="1" dirty="0">
                <a:latin typeface="Times New Roman"/>
                <a:cs typeface="Calibri"/>
              </a:rPr>
              <a:t>5. Experiment Setup</a:t>
            </a:r>
            <a:endParaRPr lang="en-US" sz="3200" b="1" dirty="0">
              <a:latin typeface="Times New Roman"/>
              <a:cs typeface="Calibri" panose="020F0502020204030204" pitchFamily="34" charset="0"/>
            </a:endParaRPr>
          </a:p>
          <a:p>
            <a:r>
              <a:rPr lang="en-US" sz="3200" dirty="0">
                <a:solidFill>
                  <a:srgbClr val="000000"/>
                </a:solidFill>
                <a:latin typeface="Times New Roman"/>
                <a:ea typeface="Times New Roman" panose="02020603050405020304" pitchFamily="18" charset="0"/>
                <a:cs typeface="Calibri"/>
              </a:rPr>
              <a:t>Currently the process is up to the driver’s discretion, with the priority designated roads as a guideline. We created the optimal program and the intuitive driver route program, which prioritizes the designated road priority and then the road distance. While the optimal program uses the weighted edges as guidelines in its controlled exploration process. </a:t>
            </a:r>
            <a:endParaRPr lang="en-US" sz="3200" dirty="0">
              <a:latin typeface="Times New Roman"/>
              <a:cs typeface="Calibri" panose="020F0502020204030204" pitchFamily="34" charset="0"/>
            </a:endParaRPr>
          </a:p>
        </p:txBody>
      </p:sp>
      <p:sp>
        <p:nvSpPr>
          <p:cNvPr id="39" name="TextBox 38">
            <a:extLst>
              <a:ext uri="{FF2B5EF4-FFF2-40B4-BE49-F238E27FC236}">
                <a16:creationId xmlns:a16="http://schemas.microsoft.com/office/drawing/2014/main" id="{8921B6DC-02C6-D4B2-33E6-90A2960D907A}"/>
              </a:ext>
            </a:extLst>
          </p:cNvPr>
          <p:cNvSpPr txBox="1"/>
          <p:nvPr/>
        </p:nvSpPr>
        <p:spPr>
          <a:xfrm>
            <a:off x="27289258" y="9382876"/>
            <a:ext cx="4978701" cy="29638883"/>
          </a:xfrm>
          <a:prstGeom prst="rect">
            <a:avLst/>
          </a:prstGeom>
          <a:noFill/>
        </p:spPr>
        <p:txBody>
          <a:bodyPr wrap="square" lIns="91440" tIns="45720" rIns="91440" bIns="45720" anchor="t">
            <a:spAutoFit/>
          </a:bodyPr>
          <a:lstStyle/>
          <a:p>
            <a:pPr algn="ctr"/>
            <a:r>
              <a:rPr lang="en-US" sz="3200" b="1" dirty="0">
                <a:solidFill>
                  <a:srgbClr val="000000"/>
                </a:solidFill>
                <a:latin typeface="Times New Roman"/>
                <a:ea typeface="Times New Roman" panose="02020603050405020304" pitchFamily="18" charset="0"/>
                <a:cs typeface="Calibri"/>
              </a:rPr>
              <a:t>7. Conclusion</a:t>
            </a:r>
            <a:endParaRPr lang="en-US" sz="3200" b="1" dirty="0">
              <a:latin typeface="Times New Roman"/>
              <a:ea typeface="Calibri" panose="020F0502020204030204" pitchFamily="34" charset="0"/>
              <a:cs typeface="Calibri"/>
            </a:endParaRPr>
          </a:p>
          <a:p>
            <a:r>
              <a:rPr lang="en-US" sz="3200" dirty="0">
                <a:solidFill>
                  <a:srgbClr val="000000"/>
                </a:solidFill>
                <a:latin typeface="Times New Roman"/>
                <a:ea typeface="Times New Roman" panose="02020603050405020304" pitchFamily="18" charset="0"/>
                <a:cs typeface="Calibri"/>
              </a:rPr>
              <a:t>The purpose of this project was to create an optimal route planning program, so the City of Powell could have a predetermined route for their snow plowing and road salting, that would consider priority and road distance. This project proves that our route planning program reduces the total distance travelled by 31.25%. Furthermore, it creates a scalable program to apply to the other districts and other cities. </a:t>
            </a:r>
            <a:endParaRPr lang="en-US" sz="3200" dirty="0">
              <a:latin typeface="Times New Roman"/>
              <a:ea typeface="Times New Roman" panose="02020603050405020304" pitchFamily="18" charset="0"/>
              <a:cs typeface="Calibri" panose="020F0502020204030204" pitchFamily="34" charset="0"/>
            </a:endParaRPr>
          </a:p>
          <a:p>
            <a:endParaRPr lang="en-US" sz="3200" dirty="0">
              <a:solidFill>
                <a:srgbClr val="000000"/>
              </a:solidFill>
              <a:latin typeface="Times New Roman"/>
              <a:ea typeface="Times New Roman" panose="02020603050405020304" pitchFamily="18" charset="0"/>
              <a:cs typeface="Calibri" panose="020F0502020204030204" pitchFamily="34" charset="0"/>
            </a:endParaRPr>
          </a:p>
          <a:p>
            <a:pPr marL="514350" indent="-514350">
              <a:buFont typeface="+mj-lt"/>
              <a:buAutoNum type="arabicPeriod"/>
            </a:pPr>
            <a:r>
              <a:rPr lang="en-US" sz="3200" dirty="0">
                <a:solidFill>
                  <a:srgbClr val="000000"/>
                </a:solidFill>
                <a:latin typeface="Times New Roman"/>
                <a:ea typeface="Times New Roman" panose="02020603050405020304" pitchFamily="18" charset="0"/>
                <a:cs typeface="Calibri"/>
              </a:rPr>
              <a:t>Our program with its controlled exploration process performs better than our driver simulation, where priority and distance were factors.</a:t>
            </a:r>
            <a:endParaRPr lang="en-US" sz="3200" dirty="0">
              <a:latin typeface="Times New Roman"/>
              <a:ea typeface="Times New Roman" panose="02020603050405020304" pitchFamily="18" charset="0"/>
              <a:cs typeface="Calibri"/>
            </a:endParaRPr>
          </a:p>
          <a:p>
            <a:pPr marL="514350" indent="-514350">
              <a:buFont typeface="+mj-lt"/>
              <a:buAutoNum type="arabicPeriod"/>
            </a:pPr>
            <a:r>
              <a:rPr lang="en-US" sz="3200" dirty="0">
                <a:solidFill>
                  <a:srgbClr val="000000"/>
                </a:solidFill>
                <a:latin typeface="Times New Roman"/>
                <a:ea typeface="Times New Roman" panose="02020603050405020304" pitchFamily="18" charset="0"/>
                <a:cs typeface="Calibri"/>
              </a:rPr>
              <a:t>In the controlled exploration process, priority and distance was combined to create an edge weight.</a:t>
            </a:r>
            <a:endParaRPr lang="en-US" sz="3200" dirty="0">
              <a:latin typeface="Times New Roman"/>
              <a:ea typeface="Times New Roman" panose="02020603050405020304" pitchFamily="18" charset="0"/>
              <a:cs typeface="Calibri"/>
            </a:endParaRPr>
          </a:p>
          <a:p>
            <a:pPr marL="514350" indent="-514350">
              <a:buFont typeface="+mj-lt"/>
              <a:buAutoNum type="arabicPeriod"/>
            </a:pPr>
            <a:r>
              <a:rPr lang="en-US" sz="3200" dirty="0">
                <a:solidFill>
                  <a:srgbClr val="000000"/>
                </a:solidFill>
                <a:latin typeface="Times New Roman"/>
                <a:ea typeface="Times New Roman" panose="02020603050405020304" pitchFamily="18" charset="0"/>
                <a:cs typeface="Calibri"/>
              </a:rPr>
              <a:t>In Ohio, around 50 million dollars are spent on snow and ice control each year, our program has the possibility to make the process more efficient and reduce the cost to the taxpayers.</a:t>
            </a:r>
            <a:endParaRPr lang="en-US" sz="3200" dirty="0">
              <a:latin typeface="Times New Roman"/>
              <a:ea typeface="Times New Roman" panose="02020603050405020304" pitchFamily="18" charset="0"/>
              <a:cs typeface="Calibri"/>
            </a:endParaRPr>
          </a:p>
          <a:p>
            <a:pPr marL="514350" indent="-514350">
              <a:buFont typeface="+mj-lt"/>
              <a:buAutoNum type="arabicPeriod"/>
            </a:pPr>
            <a:r>
              <a:rPr lang="en-US" sz="3200" dirty="0">
                <a:solidFill>
                  <a:srgbClr val="000000"/>
                </a:solidFill>
                <a:latin typeface="Times New Roman"/>
                <a:ea typeface="Times New Roman" panose="02020603050405020304" pitchFamily="18" charset="0"/>
                <a:cs typeface="Calibri"/>
              </a:rPr>
              <a:t>A drawback to scaling this program would be that you have to manually create a file with all of the nodes to create the district and city graphs.</a:t>
            </a:r>
            <a:endParaRPr lang="en-US" sz="3200" dirty="0">
              <a:latin typeface="Times New Roman"/>
              <a:ea typeface="Calibri" panose="020F0502020204030204" pitchFamily="34" charset="0"/>
              <a:cs typeface="Calibri"/>
            </a:endParaRPr>
          </a:p>
          <a:p>
            <a:endParaRPr lang="en-US" sz="3200" dirty="0">
              <a:latin typeface="Times New Roman"/>
              <a:ea typeface="Calibri" panose="020F0502020204030204" pitchFamily="34" charset="0"/>
              <a:cs typeface="Calibri"/>
            </a:endParaRPr>
          </a:p>
          <a:p>
            <a:endParaRPr lang="en-US" sz="3200" dirty="0">
              <a:latin typeface="Times New Roman"/>
              <a:ea typeface="Calibri" panose="020F0502020204030204" pitchFamily="34" charset="0"/>
              <a:cs typeface="Calibri"/>
            </a:endParaRPr>
          </a:p>
          <a:p>
            <a:endParaRPr lang="en-US" sz="3200" dirty="0">
              <a:latin typeface="Times New Roman"/>
              <a:ea typeface="Calibri" panose="020F0502020204030204" pitchFamily="34" charset="0"/>
              <a:cs typeface="Calibri"/>
            </a:endParaRPr>
          </a:p>
          <a:p>
            <a:pPr algn="ctr"/>
            <a:r>
              <a:rPr lang="en-US" sz="3200" b="1" dirty="0">
                <a:solidFill>
                  <a:srgbClr val="000000"/>
                </a:solidFill>
                <a:latin typeface="Times New Roman"/>
                <a:ea typeface="Times New Roman" panose="02020603050405020304" pitchFamily="18" charset="0"/>
                <a:cs typeface="Calibri"/>
              </a:rPr>
              <a:t>8. Future Work</a:t>
            </a:r>
            <a:endParaRPr lang="en-US" sz="3200" dirty="0">
              <a:latin typeface="Times New Roman"/>
              <a:ea typeface="Calibri" panose="020F0502020204030204" pitchFamily="34" charset="0"/>
              <a:cs typeface="Calibri"/>
            </a:endParaRPr>
          </a:p>
          <a:p>
            <a:r>
              <a:rPr lang="en-US" sz="3200" dirty="0">
                <a:solidFill>
                  <a:srgbClr val="000000"/>
                </a:solidFill>
                <a:latin typeface="Times New Roman"/>
                <a:ea typeface="Times New Roman" panose="02020603050405020304" pitchFamily="18" charset="0"/>
                <a:cs typeface="Calibri"/>
              </a:rPr>
              <a:t>We would like to integrate reinforcement learning, specifically a Q-learning model to see if the total distance can be reduced. We would use our algorithm on the entire city and possibly increase our scope to the county level, to do this we would need to find a way to input the maps automatically.  </a:t>
            </a:r>
            <a:br>
              <a:rPr lang="en-US" sz="3200" dirty="0">
                <a:latin typeface="Times New Roman"/>
                <a:ea typeface="Times New Roman" panose="02020603050405020304" pitchFamily="18" charset="0"/>
                <a:cs typeface="Calibri" panose="020F0502020204030204" pitchFamily="34" charset="0"/>
              </a:rPr>
            </a:br>
            <a:endParaRPr lang="en-US" sz="3200" dirty="0">
              <a:latin typeface="Times New Roman"/>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67D0EC84-E47D-0C5F-6A6C-7825C7CF1955}"/>
              </a:ext>
            </a:extLst>
          </p:cNvPr>
          <p:cNvSpPr txBox="1"/>
          <p:nvPr/>
        </p:nvSpPr>
        <p:spPr>
          <a:xfrm>
            <a:off x="4089827" y="40163144"/>
            <a:ext cx="17132970" cy="2062103"/>
          </a:xfrm>
          <a:prstGeom prst="rect">
            <a:avLst/>
          </a:prstGeom>
          <a:noFill/>
        </p:spPr>
        <p:txBody>
          <a:bodyPr wrap="square" lIns="91440" tIns="45720" rIns="91440" bIns="45720" rtlCol="0" anchor="t">
            <a:spAutoFit/>
          </a:bodyPr>
          <a:lstStyle/>
          <a:p>
            <a:r>
              <a:rPr lang="en-US" sz="3200" b="1" dirty="0">
                <a:solidFill>
                  <a:srgbClr val="000000"/>
                </a:solidFill>
                <a:latin typeface="Times New Roman"/>
                <a:ea typeface="Times New Roman" panose="02020603050405020304" pitchFamily="18" charset="0"/>
                <a:cs typeface="Calibri"/>
              </a:rPr>
              <a:t>Reference:</a:t>
            </a:r>
          </a:p>
          <a:p>
            <a:r>
              <a:rPr lang="en-US" sz="3200" dirty="0">
                <a:latin typeface="Times New Roman"/>
                <a:cs typeface="Times New Roman"/>
              </a:rPr>
              <a:t>ODOT. (n.d.). </a:t>
            </a:r>
            <a:r>
              <a:rPr lang="en-US" sz="3200" i="1" dirty="0">
                <a:latin typeface="Times New Roman"/>
                <a:cs typeface="Times New Roman"/>
              </a:rPr>
              <a:t>Snow and ice practices - Ohio</a:t>
            </a:r>
            <a:r>
              <a:rPr lang="en-US" sz="3200" dirty="0">
                <a:latin typeface="Times New Roman"/>
                <a:cs typeface="Times New Roman"/>
              </a:rPr>
              <a:t>. Snow and Ice Practices . https://www.transportation.ohio.gov/programs/snow-and-ice/snow-ice-practices </a:t>
            </a:r>
          </a:p>
          <a:p>
            <a:endParaRPr lang="en-US" sz="3200" dirty="0">
              <a:latin typeface="Times New Roman"/>
              <a:ea typeface="Calibri" panose="020F0502020204030204" pitchFamily="34" charset="0"/>
              <a:cs typeface="Calibri" panose="020F0502020204030204" pitchFamily="34" charset="0"/>
            </a:endParaRPr>
          </a:p>
        </p:txBody>
      </p:sp>
      <p:sp>
        <p:nvSpPr>
          <p:cNvPr id="2" name="object 6">
            <a:extLst>
              <a:ext uri="{FF2B5EF4-FFF2-40B4-BE49-F238E27FC236}">
                <a16:creationId xmlns:a16="http://schemas.microsoft.com/office/drawing/2014/main" id="{79B34994-3D24-2CA2-2273-CA6D2CD3BE8C}"/>
              </a:ext>
            </a:extLst>
          </p:cNvPr>
          <p:cNvSpPr/>
          <p:nvPr/>
        </p:nvSpPr>
        <p:spPr>
          <a:xfrm>
            <a:off x="1006265" y="40202547"/>
            <a:ext cx="31041278" cy="2817836"/>
          </a:xfrm>
          <a:prstGeom prst="rect">
            <a:avLst/>
          </a:prstGeom>
          <a:solidFill>
            <a:srgbClr val="BFBFBF"/>
          </a:solidFill>
          <a:ln w="12700">
            <a:miter lim="400000"/>
          </a:ln>
        </p:spPr>
        <p:txBody>
          <a:bodyPr lIns="0" tIns="0" rIns="0" bIns="0"/>
          <a:lstStyle/>
          <a:p>
            <a:pPr algn="l" defTabSz="997585">
              <a:defRPr sz="3900">
                <a:solidFill>
                  <a:srgbClr val="000000"/>
                </a:solidFill>
                <a:latin typeface="Calibri"/>
                <a:ea typeface="Calibri"/>
                <a:cs typeface="Calibri"/>
                <a:sym typeface="Calibri"/>
              </a:defRPr>
            </a:pPr>
            <a:endParaRPr/>
          </a:p>
        </p:txBody>
      </p:sp>
      <p:pic>
        <p:nvPicPr>
          <p:cNvPr id="3" name="Picture 42" descr="Picture 42">
            <a:extLst>
              <a:ext uri="{FF2B5EF4-FFF2-40B4-BE49-F238E27FC236}">
                <a16:creationId xmlns:a16="http://schemas.microsoft.com/office/drawing/2014/main" id="{5626C211-35C1-34E5-6506-5DB9281EEB4E}"/>
              </a:ext>
            </a:extLst>
          </p:cNvPr>
          <p:cNvPicPr>
            <a:picLocks noChangeAspect="1"/>
          </p:cNvPicPr>
          <p:nvPr/>
        </p:nvPicPr>
        <p:blipFill>
          <a:blip r:embed="rId4"/>
          <a:stretch>
            <a:fillRect/>
          </a:stretch>
        </p:blipFill>
        <p:spPr>
          <a:xfrm>
            <a:off x="1817002" y="40927877"/>
            <a:ext cx="8241398" cy="1193871"/>
          </a:xfrm>
          <a:prstGeom prst="rect">
            <a:avLst/>
          </a:prstGeom>
          <a:ln w="12700">
            <a:miter lim="400000"/>
          </a:ln>
        </p:spPr>
      </p:pic>
      <p:pic>
        <p:nvPicPr>
          <p:cNvPr id="4" name="Image" descr="Image">
            <a:extLst>
              <a:ext uri="{FF2B5EF4-FFF2-40B4-BE49-F238E27FC236}">
                <a16:creationId xmlns:a16="http://schemas.microsoft.com/office/drawing/2014/main" id="{31CA5160-745F-E640-368B-ACC08D953289}"/>
              </a:ext>
            </a:extLst>
          </p:cNvPr>
          <p:cNvPicPr>
            <a:picLocks noChangeAspect="1"/>
          </p:cNvPicPr>
          <p:nvPr/>
        </p:nvPicPr>
        <p:blipFill>
          <a:blip r:embed="rId5"/>
          <a:stretch>
            <a:fillRect/>
          </a:stretch>
        </p:blipFill>
        <p:spPr>
          <a:xfrm>
            <a:off x="11449408" y="40909968"/>
            <a:ext cx="4234869" cy="1319959"/>
          </a:xfrm>
          <a:prstGeom prst="rect">
            <a:avLst/>
          </a:prstGeom>
          <a:ln w="12700">
            <a:miter lim="400000"/>
          </a:ln>
        </p:spPr>
      </p:pic>
      <p:sp>
        <p:nvSpPr>
          <p:cNvPr id="7" name="object 40">
            <a:extLst>
              <a:ext uri="{FF2B5EF4-FFF2-40B4-BE49-F238E27FC236}">
                <a16:creationId xmlns:a16="http://schemas.microsoft.com/office/drawing/2014/main" id="{AB178588-E5E6-2EFC-DBDF-DCE358179379}"/>
              </a:ext>
            </a:extLst>
          </p:cNvPr>
          <p:cNvSpPr txBox="1"/>
          <p:nvPr/>
        </p:nvSpPr>
        <p:spPr>
          <a:xfrm>
            <a:off x="12979137" y="40909968"/>
            <a:ext cx="18020975" cy="74039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indent="27940" algn="r" defTabSz="997585">
              <a:lnSpc>
                <a:spcPct val="120000"/>
              </a:lnSpc>
              <a:defRPr sz="5200" spc="11">
                <a:solidFill>
                  <a:srgbClr val="9B002D"/>
                </a:solidFill>
                <a:latin typeface="Arial"/>
                <a:ea typeface="Arial"/>
                <a:cs typeface="Arial"/>
                <a:sym typeface="Arial"/>
              </a:defRPr>
            </a:lvl1pPr>
          </a:lstStyle>
          <a:p>
            <a:r>
              <a:t>https://</a:t>
            </a:r>
            <a:r>
              <a:rPr err="1"/>
              <a:t>ceg.osu.edu</a:t>
            </a:r>
            <a:r>
              <a:t>/</a:t>
            </a:r>
          </a:p>
        </p:txBody>
      </p:sp>
      <p:sp>
        <p:nvSpPr>
          <p:cNvPr id="5" name="TextBox 4">
            <a:extLst>
              <a:ext uri="{FF2B5EF4-FFF2-40B4-BE49-F238E27FC236}">
                <a16:creationId xmlns:a16="http://schemas.microsoft.com/office/drawing/2014/main" id="{DBE650EB-BE34-DA80-DE6C-30F40859803B}"/>
              </a:ext>
            </a:extLst>
          </p:cNvPr>
          <p:cNvSpPr txBox="1"/>
          <p:nvPr/>
        </p:nvSpPr>
        <p:spPr>
          <a:xfrm>
            <a:off x="913966" y="29352066"/>
            <a:ext cx="9397266" cy="1077218"/>
          </a:xfrm>
          <a:prstGeom prst="rect">
            <a:avLst/>
          </a:prstGeom>
          <a:noFill/>
        </p:spPr>
        <p:txBody>
          <a:bodyPr wrap="square" lIns="91440" tIns="45720" rIns="91440" bIns="45720" anchor="t">
            <a:spAutoFit/>
          </a:bodyPr>
          <a:lstStyle/>
          <a:p>
            <a:pPr>
              <a:spcAft>
                <a:spcPts val="4320"/>
              </a:spcAft>
            </a:pPr>
            <a:r>
              <a:rPr lang="en-US" sz="3200" dirty="0">
                <a:solidFill>
                  <a:srgbClr val="000000"/>
                </a:solidFill>
                <a:latin typeface="Times New Roman"/>
                <a:ea typeface="Times New Roman" panose="02020603050405020304" pitchFamily="18" charset="0"/>
                <a:cs typeface="Calibri"/>
              </a:rPr>
              <a:t>This is the map of District 1 with the priorities designated to the roads:</a:t>
            </a:r>
            <a:endParaRPr lang="en-US" sz="3200" dirty="0">
              <a:latin typeface="Times New Roman"/>
              <a:ea typeface="Calibri" panose="020F0502020204030204" pitchFamily="34" charset="0"/>
              <a:cs typeface="Calibri"/>
            </a:endParaRPr>
          </a:p>
        </p:txBody>
      </p:sp>
      <p:cxnSp>
        <p:nvCxnSpPr>
          <p:cNvPr id="12" name="Straight Connector 11">
            <a:extLst>
              <a:ext uri="{FF2B5EF4-FFF2-40B4-BE49-F238E27FC236}">
                <a16:creationId xmlns:a16="http://schemas.microsoft.com/office/drawing/2014/main" id="{046A4B18-E528-E237-04AD-FD4332F7D0BF}"/>
              </a:ext>
            </a:extLst>
          </p:cNvPr>
          <p:cNvCxnSpPr>
            <a:cxnSpLocks/>
          </p:cNvCxnSpPr>
          <p:nvPr/>
        </p:nvCxnSpPr>
        <p:spPr>
          <a:xfrm>
            <a:off x="10808109" y="9357903"/>
            <a:ext cx="0" cy="30805241"/>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82F915A4-77C9-3C80-963B-C60774B05134}"/>
              </a:ext>
            </a:extLst>
          </p:cNvPr>
          <p:cNvSpPr txBox="1"/>
          <p:nvPr/>
        </p:nvSpPr>
        <p:spPr>
          <a:xfrm>
            <a:off x="17535357" y="33142768"/>
            <a:ext cx="3199604" cy="4031873"/>
          </a:xfrm>
          <a:prstGeom prst="rect">
            <a:avLst/>
          </a:prstGeom>
          <a:noFill/>
        </p:spPr>
        <p:txBody>
          <a:bodyPr wrap="square" lIns="91440" tIns="45720" rIns="91440" bIns="45720" anchor="t">
            <a:spAutoFit/>
          </a:bodyPr>
          <a:lstStyle/>
          <a:p>
            <a:pPr>
              <a:spcAft>
                <a:spcPts val="4320"/>
              </a:spcAft>
            </a:pPr>
            <a:r>
              <a:rPr lang="en-US" sz="3200" dirty="0">
                <a:solidFill>
                  <a:srgbClr val="000000"/>
                </a:solidFill>
                <a:latin typeface="Times New Roman"/>
                <a:ea typeface="Times New Roman" panose="02020603050405020304" pitchFamily="18" charset="0"/>
                <a:cs typeface="Calibri"/>
              </a:rPr>
              <a:t>In this neighborhood specifically, we can see how our program reduces the number of second and third passes.</a:t>
            </a:r>
            <a:endParaRPr lang="en-US" sz="3200" dirty="0">
              <a:latin typeface="Times New Roman"/>
              <a:ea typeface="Calibri" panose="020F0502020204030204" pitchFamily="34" charset="0"/>
              <a:cs typeface="Calibri"/>
            </a:endParaRPr>
          </a:p>
        </p:txBody>
      </p:sp>
      <p:sp>
        <p:nvSpPr>
          <p:cNvPr id="25" name="TextBox 24">
            <a:extLst>
              <a:ext uri="{FF2B5EF4-FFF2-40B4-BE49-F238E27FC236}">
                <a16:creationId xmlns:a16="http://schemas.microsoft.com/office/drawing/2014/main" id="{9EDC106E-28E5-56A5-0C7E-FDA3344C211C}"/>
              </a:ext>
            </a:extLst>
          </p:cNvPr>
          <p:cNvSpPr txBox="1"/>
          <p:nvPr/>
        </p:nvSpPr>
        <p:spPr>
          <a:xfrm>
            <a:off x="11259911" y="21880335"/>
            <a:ext cx="15217873" cy="2062103"/>
          </a:xfrm>
          <a:prstGeom prst="rect">
            <a:avLst/>
          </a:prstGeom>
          <a:noFill/>
        </p:spPr>
        <p:txBody>
          <a:bodyPr wrap="square" lIns="91440" tIns="45720" rIns="91440" bIns="45720" rtlCol="0" anchor="t">
            <a:spAutoFit/>
          </a:bodyPr>
          <a:lstStyle/>
          <a:p>
            <a:pPr algn="ctr"/>
            <a:r>
              <a:rPr lang="en-US" sz="3200" b="1" dirty="0">
                <a:solidFill>
                  <a:srgbClr val="000000"/>
                </a:solidFill>
                <a:latin typeface="Times New Roman"/>
                <a:ea typeface="Times New Roman" panose="02020603050405020304" pitchFamily="18" charset="0"/>
                <a:cs typeface="Calibri"/>
              </a:rPr>
              <a:t>6. Experiment</a:t>
            </a:r>
            <a:endParaRPr lang="en-US" sz="3200" dirty="0">
              <a:latin typeface="Times New Roman"/>
              <a:ea typeface="Calibri" panose="020F0502020204030204" pitchFamily="34" charset="0"/>
              <a:cs typeface="Calibri"/>
            </a:endParaRPr>
          </a:p>
          <a:p>
            <a:pPr>
              <a:spcAft>
                <a:spcPts val="4320"/>
              </a:spcAft>
            </a:pPr>
            <a:r>
              <a:rPr lang="en-US" sz="3200" dirty="0">
                <a:solidFill>
                  <a:srgbClr val="000000"/>
                </a:solidFill>
                <a:latin typeface="Times New Roman"/>
                <a:ea typeface="Times New Roman" panose="02020603050405020304" pitchFamily="18" charset="0"/>
                <a:cs typeface="Calibri"/>
              </a:rPr>
              <a:t>We compared the distances that each route traveled to traverse all the edges in the district. The optimal program was able to traverse all the edges in the district through less passes, compared to the baseline program.</a:t>
            </a:r>
            <a:endParaRPr lang="en-US" sz="3200" dirty="0">
              <a:latin typeface="Times New Roman"/>
              <a:cs typeface="Calibri" panose="020F0502020204030204" pitchFamily="34" charset="0"/>
            </a:endParaRPr>
          </a:p>
        </p:txBody>
      </p:sp>
      <p:grpSp>
        <p:nvGrpSpPr>
          <p:cNvPr id="46" name="Group 45">
            <a:extLst>
              <a:ext uri="{FF2B5EF4-FFF2-40B4-BE49-F238E27FC236}">
                <a16:creationId xmlns:a16="http://schemas.microsoft.com/office/drawing/2014/main" id="{D86242FA-A687-336A-72D5-627595CD14A8}"/>
              </a:ext>
            </a:extLst>
          </p:cNvPr>
          <p:cNvGrpSpPr/>
          <p:nvPr/>
        </p:nvGrpSpPr>
        <p:grpSpPr>
          <a:xfrm>
            <a:off x="11111222" y="24004107"/>
            <a:ext cx="15816166" cy="7766851"/>
            <a:chOff x="10477787" y="17448804"/>
            <a:chExt cx="14197069" cy="6971760"/>
          </a:xfrm>
        </p:grpSpPr>
        <p:pic>
          <p:nvPicPr>
            <p:cNvPr id="31" name="Picture 30" descr="A close-up of a graph&#10;&#10;Description automatically generated">
              <a:extLst>
                <a:ext uri="{FF2B5EF4-FFF2-40B4-BE49-F238E27FC236}">
                  <a16:creationId xmlns:a16="http://schemas.microsoft.com/office/drawing/2014/main" id="{B59CBF92-F3B4-A71E-4BDB-EF674815E915}"/>
                </a:ext>
              </a:extLst>
            </p:cNvPr>
            <p:cNvPicPr>
              <a:picLocks noChangeAspect="1"/>
            </p:cNvPicPr>
            <p:nvPr/>
          </p:nvPicPr>
          <p:blipFill rotWithShape="1">
            <a:blip r:embed="rId6"/>
            <a:srcRect l="5905" r="56469" b="-3503"/>
            <a:stretch/>
          </p:blipFill>
          <p:spPr>
            <a:xfrm>
              <a:off x="10477787" y="17448804"/>
              <a:ext cx="6242491" cy="6971760"/>
            </a:xfrm>
            <a:prstGeom prst="rect">
              <a:avLst/>
            </a:prstGeom>
          </p:spPr>
        </p:pic>
        <p:pic>
          <p:nvPicPr>
            <p:cNvPr id="30" name="Picture 29" descr="A close-up of a graph&#10;&#10;Description automatically generated">
              <a:extLst>
                <a:ext uri="{FF2B5EF4-FFF2-40B4-BE49-F238E27FC236}">
                  <a16:creationId xmlns:a16="http://schemas.microsoft.com/office/drawing/2014/main" id="{A658E7D4-469C-A741-C1D9-82C4875DF92E}"/>
                </a:ext>
              </a:extLst>
            </p:cNvPr>
            <p:cNvPicPr>
              <a:picLocks noChangeAspect="1"/>
            </p:cNvPicPr>
            <p:nvPr/>
          </p:nvPicPr>
          <p:blipFill rotWithShape="1">
            <a:blip r:embed="rId6"/>
            <a:srcRect l="51679" r="179" b="-3503"/>
            <a:stretch/>
          </p:blipFill>
          <p:spPr>
            <a:xfrm>
              <a:off x="16687802" y="17448804"/>
              <a:ext cx="7987054" cy="6971760"/>
            </a:xfrm>
            <a:prstGeom prst="rect">
              <a:avLst/>
            </a:prstGeom>
          </p:spPr>
        </p:pic>
      </p:grpSp>
      <p:pic>
        <p:nvPicPr>
          <p:cNvPr id="42" name="Picture 41">
            <a:extLst>
              <a:ext uri="{FF2B5EF4-FFF2-40B4-BE49-F238E27FC236}">
                <a16:creationId xmlns:a16="http://schemas.microsoft.com/office/drawing/2014/main" id="{CBC69C49-1D42-4505-E310-761B3A164077}"/>
              </a:ext>
            </a:extLst>
          </p:cNvPr>
          <p:cNvPicPr>
            <a:picLocks noChangeAspect="1"/>
          </p:cNvPicPr>
          <p:nvPr/>
        </p:nvPicPr>
        <p:blipFill rotWithShape="1">
          <a:blip r:embed="rId7"/>
          <a:srcRect l="6787" t="6337" r="63475" b="10995"/>
          <a:stretch/>
        </p:blipFill>
        <p:spPr>
          <a:xfrm>
            <a:off x="11358595" y="32304806"/>
            <a:ext cx="5409099" cy="6354385"/>
          </a:xfrm>
          <a:prstGeom prst="rect">
            <a:avLst/>
          </a:prstGeom>
          <a:ln w="28575">
            <a:solidFill>
              <a:schemeClr val="tx1"/>
            </a:solidFill>
          </a:ln>
        </p:spPr>
      </p:pic>
      <p:pic>
        <p:nvPicPr>
          <p:cNvPr id="44" name="Picture 43">
            <a:extLst>
              <a:ext uri="{FF2B5EF4-FFF2-40B4-BE49-F238E27FC236}">
                <a16:creationId xmlns:a16="http://schemas.microsoft.com/office/drawing/2014/main" id="{4AE6C22F-9037-0399-93F3-07771442AAEF}"/>
              </a:ext>
            </a:extLst>
          </p:cNvPr>
          <p:cNvPicPr>
            <a:picLocks noChangeAspect="1"/>
          </p:cNvPicPr>
          <p:nvPr/>
        </p:nvPicPr>
        <p:blipFill rotWithShape="1">
          <a:blip r:embed="rId7"/>
          <a:srcRect l="62487" t="6198" r="7775" b="11133"/>
          <a:stretch/>
        </p:blipFill>
        <p:spPr>
          <a:xfrm>
            <a:off x="21222797" y="32229246"/>
            <a:ext cx="5409100" cy="6354386"/>
          </a:xfrm>
          <a:prstGeom prst="rect">
            <a:avLst/>
          </a:prstGeom>
          <a:ln w="28575">
            <a:solidFill>
              <a:schemeClr val="tx1"/>
            </a:solidFill>
          </a:ln>
        </p:spPr>
      </p:pic>
      <p:sp>
        <p:nvSpPr>
          <p:cNvPr id="59" name="Arrow: Right 58">
            <a:extLst>
              <a:ext uri="{FF2B5EF4-FFF2-40B4-BE49-F238E27FC236}">
                <a16:creationId xmlns:a16="http://schemas.microsoft.com/office/drawing/2014/main" id="{D77562B4-6411-E391-1125-20BBCF60F1D8}"/>
              </a:ext>
            </a:extLst>
          </p:cNvPr>
          <p:cNvSpPr/>
          <p:nvPr/>
        </p:nvSpPr>
        <p:spPr>
          <a:xfrm>
            <a:off x="20606960" y="34710873"/>
            <a:ext cx="490929" cy="96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D6FE5957-691A-779B-6CAD-D09A4FD187FD}"/>
              </a:ext>
            </a:extLst>
          </p:cNvPr>
          <p:cNvSpPr/>
          <p:nvPr/>
        </p:nvSpPr>
        <p:spPr>
          <a:xfrm rot="10800000">
            <a:off x="16837668" y="34763984"/>
            <a:ext cx="490929" cy="96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F73D1D8-BDAF-3540-B57B-8BE927DD22A9}"/>
              </a:ext>
            </a:extLst>
          </p:cNvPr>
          <p:cNvSpPr/>
          <p:nvPr/>
        </p:nvSpPr>
        <p:spPr>
          <a:xfrm>
            <a:off x="14762297" y="26786165"/>
            <a:ext cx="934581" cy="12556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711728F-C7D7-05D4-625F-A1B21B3E38C8}"/>
              </a:ext>
            </a:extLst>
          </p:cNvPr>
          <p:cNvSpPr/>
          <p:nvPr/>
        </p:nvSpPr>
        <p:spPr>
          <a:xfrm>
            <a:off x="22710928" y="26783687"/>
            <a:ext cx="934581" cy="12556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17D54D79-180C-D4E5-3DDC-FFD260683EB8}"/>
              </a:ext>
            </a:extLst>
          </p:cNvPr>
          <p:cNvCxnSpPr>
            <a:cxnSpLocks/>
            <a:stCxn id="47" idx="2"/>
            <a:endCxn id="42" idx="0"/>
          </p:cNvCxnSpPr>
          <p:nvPr/>
        </p:nvCxnSpPr>
        <p:spPr>
          <a:xfrm flipH="1">
            <a:off x="14063145" y="28041817"/>
            <a:ext cx="1166443" cy="42629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83488E9-D592-A4F4-0349-32D93DBF3510}"/>
              </a:ext>
            </a:extLst>
          </p:cNvPr>
          <p:cNvCxnSpPr>
            <a:cxnSpLocks/>
            <a:stCxn id="48" idx="2"/>
            <a:endCxn id="44" idx="0"/>
          </p:cNvCxnSpPr>
          <p:nvPr/>
        </p:nvCxnSpPr>
        <p:spPr>
          <a:xfrm>
            <a:off x="23178219" y="28039339"/>
            <a:ext cx="749128" cy="41899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576EF-FDA6-651A-90FA-02EE97032F9A}"/>
              </a:ext>
            </a:extLst>
          </p:cNvPr>
          <p:cNvCxnSpPr>
            <a:cxnSpLocks/>
          </p:cNvCxnSpPr>
          <p:nvPr/>
        </p:nvCxnSpPr>
        <p:spPr>
          <a:xfrm>
            <a:off x="26960577" y="9595845"/>
            <a:ext cx="0" cy="29428387"/>
          </a:xfrm>
          <a:prstGeom prst="line">
            <a:avLst/>
          </a:prstGeom>
          <a:ln w="38100">
            <a:prstDash val="dash"/>
          </a:ln>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9DB8C8A4-A3F7-BE4B-4E3B-B60198C180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89" y="15528031"/>
            <a:ext cx="9482709" cy="6324682"/>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679DC716-A300-5396-CF89-3E4341171F1A}"/>
              </a:ext>
            </a:extLst>
          </p:cNvPr>
          <p:cNvSpPr txBox="1"/>
          <p:nvPr/>
        </p:nvSpPr>
        <p:spPr>
          <a:xfrm>
            <a:off x="5525265" y="21448952"/>
            <a:ext cx="4957633" cy="369332"/>
          </a:xfrm>
          <a:prstGeom prst="rect">
            <a:avLst/>
          </a:prstGeom>
          <a:noFill/>
        </p:spPr>
        <p:txBody>
          <a:bodyPr wrap="square">
            <a:spAutoFit/>
          </a:bodyPr>
          <a:lstStyle/>
          <a:p>
            <a:r>
              <a:rPr lang="nl-NL" b="1" i="0" dirty="0">
                <a:solidFill>
                  <a:schemeClr val="bg1"/>
                </a:solidFill>
                <a:effectLst/>
                <a:latin typeface="Segoe UI" panose="020B0502040204020203" pitchFamily="34" charset="0"/>
              </a:rPr>
              <a:t>Jeroen Kransen, Netherlands - CC BY-SA 2.5</a:t>
            </a:r>
            <a:endParaRPr lang="en-US" b="1" dirty="0">
              <a:solidFill>
                <a:schemeClr val="bg1"/>
              </a:solidFill>
            </a:endParaRPr>
          </a:p>
        </p:txBody>
      </p:sp>
      <p:cxnSp>
        <p:nvCxnSpPr>
          <p:cNvPr id="73" name="Straight Connector 72">
            <a:extLst>
              <a:ext uri="{FF2B5EF4-FFF2-40B4-BE49-F238E27FC236}">
                <a16:creationId xmlns:a16="http://schemas.microsoft.com/office/drawing/2014/main" id="{EA81D641-CDC5-DA09-9D59-317C6EE9994C}"/>
              </a:ext>
            </a:extLst>
          </p:cNvPr>
          <p:cNvCxnSpPr>
            <a:cxnSpLocks/>
          </p:cNvCxnSpPr>
          <p:nvPr/>
        </p:nvCxnSpPr>
        <p:spPr>
          <a:xfrm>
            <a:off x="10922995" y="39024232"/>
            <a:ext cx="21335478"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4335F465-A7AB-40BF-7AA0-D0851B2A40DB}"/>
              </a:ext>
            </a:extLst>
          </p:cNvPr>
          <p:cNvSpPr txBox="1"/>
          <p:nvPr/>
        </p:nvSpPr>
        <p:spPr>
          <a:xfrm>
            <a:off x="10834506" y="39090016"/>
            <a:ext cx="21845116" cy="1384995"/>
          </a:xfrm>
          <a:prstGeom prst="rect">
            <a:avLst/>
          </a:prstGeom>
          <a:noFill/>
        </p:spPr>
        <p:txBody>
          <a:bodyPr wrap="square">
            <a:spAutoFit/>
          </a:bodyPr>
          <a:lstStyle/>
          <a:p>
            <a:pPr algn="l" rtl="0" fontAlgn="base"/>
            <a:r>
              <a:rPr lang="en-US" sz="2800" b="1" i="0" u="none" strike="noStrike" dirty="0">
                <a:solidFill>
                  <a:srgbClr val="000000"/>
                </a:solidFill>
                <a:effectLst/>
                <a:latin typeface="Times New Roman" panose="02020603050405020304" pitchFamily="18" charset="0"/>
                <a:cs typeface="Times New Roman" panose="02020603050405020304" pitchFamily="18" charset="0"/>
              </a:rPr>
              <a:t>Reference:</a:t>
            </a:r>
            <a:r>
              <a:rPr lang="en-US" sz="2800" b="0" i="0" dirty="0">
                <a:solidFill>
                  <a:srgbClr val="000000"/>
                </a:solidFill>
                <a:effectLst/>
                <a:latin typeface="Times New Roman" panose="02020603050405020304" pitchFamily="18" charset="0"/>
                <a:cs typeface="Times New Roman" panose="02020603050405020304" pitchFamily="18" charset="0"/>
              </a:rPr>
              <a:t>​</a:t>
            </a:r>
          </a:p>
          <a:p>
            <a:pPr algn="l" rtl="0" fontAlgn="base"/>
            <a:r>
              <a:rPr lang="en-US" sz="2800" b="0" i="0" u="none" strike="noStrike" dirty="0">
                <a:solidFill>
                  <a:srgbClr val="000000"/>
                </a:solidFill>
                <a:effectLst/>
                <a:latin typeface="Times New Roman" panose="02020603050405020304" pitchFamily="18" charset="0"/>
                <a:cs typeface="Times New Roman" panose="02020603050405020304" pitchFamily="18" charset="0"/>
              </a:rPr>
              <a:t>ODOT. (n.d.). </a:t>
            </a:r>
            <a:r>
              <a:rPr lang="en-US" sz="2800" b="0" i="1" u="none" strike="noStrike" dirty="0">
                <a:solidFill>
                  <a:srgbClr val="000000"/>
                </a:solidFill>
                <a:effectLst/>
                <a:latin typeface="Times New Roman" panose="02020603050405020304" pitchFamily="18" charset="0"/>
                <a:cs typeface="Times New Roman" panose="02020603050405020304" pitchFamily="18" charset="0"/>
              </a:rPr>
              <a:t>Snow and ice practices - Ohio</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Snow and Ice Practices . https://www.transportation.ohio.gov/programs/snow-and-ice/snow-ice-practices </a:t>
            </a:r>
            <a:r>
              <a:rPr lang="en-US" sz="2800" b="0" i="0" dirty="0">
                <a:solidFill>
                  <a:srgbClr val="000000"/>
                </a:solidFill>
                <a:effectLst/>
                <a:latin typeface="Times New Roman" panose="02020603050405020304" pitchFamily="18" charset="0"/>
                <a:cs typeface="Times New Roman" panose="02020603050405020304" pitchFamily="18" charset="0"/>
              </a:rPr>
              <a:t>​</a:t>
            </a:r>
          </a:p>
          <a:p>
            <a:pPr algn="l" rtl="0" fontAlgn="base"/>
            <a:r>
              <a:rPr lang="en-US" sz="28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094327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524</TotalTime>
  <Words>795</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Arial</vt:lpstr>
      <vt:lpstr>Calibri</vt:lpstr>
      <vt:lpstr>Calibri Light</vt:lpstr>
      <vt:lpstr>Segoe UI</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Naikar, Neena</dc:creator>
  <cp:lastModifiedBy>Song, Shuang</cp:lastModifiedBy>
  <cp:revision>14</cp:revision>
  <dcterms:created xsi:type="dcterms:W3CDTF">2023-11-07T01:58:55Z</dcterms:created>
  <dcterms:modified xsi:type="dcterms:W3CDTF">2023-11-07T15:44:15Z</dcterms:modified>
</cp:coreProperties>
</file>