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b5bc88a56_0_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eb5bc88a56_0_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b5bc88a56_0_3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eb5bc88a56_0_3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29325" y="257922"/>
            <a:ext cx="8285349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84725" y="1136346"/>
            <a:ext cx="8374549" cy="3262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29325" y="257922"/>
            <a:ext cx="8285349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29325" y="257922"/>
            <a:ext cx="8285349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29325" y="257922"/>
            <a:ext cx="8285349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725" y="1136346"/>
            <a:ext cx="8374549" cy="3262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542225" y="1035275"/>
            <a:ext cx="75138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Running GenAI on Intel AI Laptops and Simple LLM Inference on CPU and fine-tuning of LLM Models using Intel® OpenVINO™</a:t>
            </a:r>
            <a:endParaRPr sz="3200"/>
          </a:p>
        </p:txBody>
      </p:sp>
      <p:sp>
        <p:nvSpPr>
          <p:cNvPr id="44" name="Google Shape;44;p7"/>
          <p:cNvSpPr txBox="1"/>
          <p:nvPr/>
        </p:nvSpPr>
        <p:spPr>
          <a:xfrm>
            <a:off x="2043921" y="2914210"/>
            <a:ext cx="4510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Team Name : 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CodeCadets</a:t>
            </a:r>
            <a:endParaRPr b="0" i="0" sz="29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6403225" y="3447600"/>
            <a:ext cx="26445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67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Hemal Shaji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7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Leya Kurian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7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Mayakha Sara Saji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7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Neenu Ann Varghese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7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Swathy Mahesh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" name="Google Shape;46;p7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47" name="Google Shape;47;p7"/>
            <p:cNvSpPr/>
            <p:nvPr/>
          </p:nvSpPr>
          <p:spPr>
            <a:xfrm>
              <a:off x="3950" y="4906124"/>
              <a:ext cx="9140190" cy="237490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3950" y="4906124"/>
              <a:ext cx="9140190" cy="237490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</a:path>
                <a:path extrusionOk="0" h="237489" w="914019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9" name="Google Shape;49;p7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50" name="Google Shape;5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429325" y="257922"/>
            <a:ext cx="2127250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384725" y="1046496"/>
            <a:ext cx="83655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Running Generative AI applications like BlenderBot on Intel AI Laptops using Intel® OpenVINO™ showcases the feasibility of high-performance AI on consumer-grade hardware. By optimizing models to run efficiently on CPUs, this approach makes advanced AI more accessible, portable, and cost-effective, reducing reliance on specialized GPUs. This project successfully demonstrates that sophisticated AI models can deliver robust performance on standard Intel hardware, paving the way for more widely accessible AI solutions.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8" name="Google Shape;168;p16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169" name="Google Shape;169;p16"/>
            <p:cNvSpPr/>
            <p:nvPr/>
          </p:nvSpPr>
          <p:spPr>
            <a:xfrm>
              <a:off x="3950" y="4906124"/>
              <a:ext cx="9140190" cy="237490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950" y="4906124"/>
              <a:ext cx="9140190" cy="237490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</a:path>
                <a:path extrusionOk="0" h="237489" w="914019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72" name="Google Shape;17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21900" y="188860"/>
            <a:ext cx="35159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Problem Statement</a:t>
            </a:r>
            <a:endParaRPr sz="3600"/>
          </a:p>
        </p:txBody>
      </p:sp>
      <p:sp>
        <p:nvSpPr>
          <p:cNvPr id="57" name="Google Shape;57;p8"/>
          <p:cNvSpPr txBox="1"/>
          <p:nvPr/>
        </p:nvSpPr>
        <p:spPr>
          <a:xfrm>
            <a:off x="384725" y="895982"/>
            <a:ext cx="83637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0" lvl="0" marL="12700" marR="5080" rtl="0" algn="just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Generative AI usually needs a lot of computing power and often relies on GPUs, making it hard to use on-the-go. Regular CPUs are seen as too slow for these tasks. Running Generative AI on Intel AI laptops and using CPUs for simple LLM tasks with Intel® OpenVINO™ can solve these problems. This approach makes advanced AI more accessible and affordable by using standard hardware instead of specialized equipment.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59" name="Google Shape;59;p8"/>
            <p:cNvSpPr/>
            <p:nvPr/>
          </p:nvSpPr>
          <p:spPr>
            <a:xfrm>
              <a:off x="3950" y="4906124"/>
              <a:ext cx="9140190" cy="237490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3950" y="4906124"/>
              <a:ext cx="9140190" cy="237490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</a:path>
                <a:path extrusionOk="0" h="237489" w="914019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1" name="Google Shape;61;p8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62" name="Google Shape;6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21900" y="347247"/>
            <a:ext cx="5229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/>
              <a:t>Unique Idea Brief(Solution)</a:t>
            </a:r>
            <a:endParaRPr sz="3550"/>
          </a:p>
        </p:txBody>
      </p:sp>
      <p:sp>
        <p:nvSpPr>
          <p:cNvPr id="69" name="Google Shape;69;p9"/>
          <p:cNvSpPr txBox="1"/>
          <p:nvPr/>
        </p:nvSpPr>
        <p:spPr>
          <a:xfrm>
            <a:off x="384725" y="1083797"/>
            <a:ext cx="8362200" cy="27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This project proposes utilizing Intel AI Laptops equipped with Intel® OpenVINO™ toolkit to optimize and run LLM inference and fine-tuning on CPUs.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We aim to implement the BlenderBot-400M-distilled model, which balances performance and computational resource requirements and achieve comparable performance to larger models while using less memory and computational power.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By leveraging the optimization capabilities of OpenVINO™, we aim to enhance the performance of LLMs on Intel hardware, making high-performance AI accessible and portable. This approach not only reduces the dependency on GPUs but also demonstrates the viability of using advanced AI applications on consumer-grade laptops.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0" name="Google Shape;70;p9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71" name="Google Shape;71;p9"/>
            <p:cNvSpPr/>
            <p:nvPr/>
          </p:nvSpPr>
          <p:spPr>
            <a:xfrm>
              <a:off x="3950" y="4906124"/>
              <a:ext cx="9140190" cy="237490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3950" y="4906124"/>
              <a:ext cx="9140190" cy="237490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</a:path>
                <a:path extrusionOk="0" h="237489" w="914019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3" name="Google Shape;73;p9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74" name="Google Shape;7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436337" y="146497"/>
            <a:ext cx="3134995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Offered</a:t>
            </a:r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490625" y="815450"/>
            <a:ext cx="82494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9250" lvl="0" marL="457200" marR="52705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b="1" lang="en-US">
                <a:solidFill>
                  <a:schemeClr val="dk1"/>
                </a:solidFill>
              </a:rPr>
              <a:t>Optimization of LLM Inference and Fine-Tuning on CPUs</a:t>
            </a:r>
            <a:r>
              <a:rPr lang="en-US">
                <a:solidFill>
                  <a:schemeClr val="dk1"/>
                </a:solidFill>
              </a:rPr>
              <a:t>: Utilize Intel AI Laptops with Intel® OpenVINO™ toolkit to efficiently run and optimize LLM tasks on CPUs.</a:t>
            </a:r>
            <a:endParaRPr>
              <a:solidFill>
                <a:schemeClr val="dk1"/>
              </a:solidFill>
            </a:endParaRPr>
          </a:p>
          <a:p>
            <a:pPr indent="-349250" lvl="0" marL="457200" marR="52705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b="1" lang="en-US">
                <a:solidFill>
                  <a:schemeClr val="dk1"/>
                </a:solidFill>
              </a:rPr>
              <a:t>Enhanced Performance on Intel Hardware</a:t>
            </a:r>
            <a:r>
              <a:rPr lang="en-US">
                <a:solidFill>
                  <a:schemeClr val="dk1"/>
                </a:solidFill>
              </a:rPr>
              <a:t>: Leverage the optimization capabilities of OpenVINO™ to boost the performance of LLMs on Intel hardware.</a:t>
            </a:r>
            <a:endParaRPr>
              <a:solidFill>
                <a:schemeClr val="dk1"/>
              </a:solidFill>
            </a:endParaRPr>
          </a:p>
          <a:p>
            <a:pPr indent="-349250" lvl="0" marL="457200" marR="52705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b="1" lang="en-US">
                <a:solidFill>
                  <a:schemeClr val="dk1"/>
                </a:solidFill>
              </a:rPr>
              <a:t>High-Performance AI Accessibility</a:t>
            </a:r>
            <a:r>
              <a:rPr lang="en-US">
                <a:solidFill>
                  <a:schemeClr val="dk1"/>
                </a:solidFill>
              </a:rPr>
              <a:t>: Make high-performance AI capabilities available and portable by reducing the dependency on GPUs.</a:t>
            </a:r>
            <a:endParaRPr>
              <a:solidFill>
                <a:schemeClr val="dk1"/>
              </a:solidFill>
            </a:endParaRPr>
          </a:p>
          <a:p>
            <a:pPr indent="-349250" lvl="0" marL="457200" marR="52705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b="1" lang="en-US">
                <a:solidFill>
                  <a:schemeClr val="dk1"/>
                </a:solidFill>
              </a:rPr>
              <a:t>Cost-Effective AI Solutions</a:t>
            </a:r>
            <a:r>
              <a:rPr lang="en-US">
                <a:solidFill>
                  <a:schemeClr val="dk1"/>
                </a:solidFill>
              </a:rPr>
              <a:t>: Enable advanced AI applications on consumer-grade laptops, reducing the need for expensive specialized hardware.</a:t>
            </a:r>
            <a:endParaRPr>
              <a:solidFill>
                <a:schemeClr val="dk1"/>
              </a:solidFill>
            </a:endParaRPr>
          </a:p>
          <a:p>
            <a:pPr indent="-349250" lvl="0" marL="457200" marR="52705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b="1" lang="en-US">
                <a:solidFill>
                  <a:schemeClr val="dk1"/>
                </a:solidFill>
              </a:rPr>
              <a:t>Portability of AI Applications</a:t>
            </a:r>
            <a:r>
              <a:rPr lang="en-US">
                <a:solidFill>
                  <a:schemeClr val="dk1"/>
                </a:solidFill>
              </a:rPr>
              <a:t>: Facilitate the use of AI applications on-the-go, making them more accessible for mobile and remote use cases.</a:t>
            </a:r>
            <a:endParaRPr>
              <a:solidFill>
                <a:schemeClr val="dk1"/>
              </a:solidFill>
            </a:endParaRPr>
          </a:p>
          <a:p>
            <a:pPr indent="-349250" lvl="0" marL="457200" marR="52705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b="1" lang="en-US">
                <a:solidFill>
                  <a:schemeClr val="dk1"/>
                </a:solidFill>
              </a:rPr>
              <a:t>Demonstration of Viability</a:t>
            </a:r>
            <a:r>
              <a:rPr lang="en-US">
                <a:solidFill>
                  <a:schemeClr val="dk1"/>
                </a:solidFill>
              </a:rPr>
              <a:t>: Show the feasibility and effectiveness of running advanced AI applications on standard consumer laptops.</a:t>
            </a:r>
            <a:endParaRPr>
              <a:solidFill>
                <a:schemeClr val="dk1"/>
              </a:solidFill>
            </a:endParaRPr>
          </a:p>
          <a:p>
            <a:pPr indent="0" lvl="0" marL="457200" marR="527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3954886" y="3741541"/>
            <a:ext cx="4742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490621" y="3985381"/>
            <a:ext cx="8241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4" name="Google Shape;84;p10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85" name="Google Shape;85;p10"/>
            <p:cNvSpPr/>
            <p:nvPr/>
          </p:nvSpPr>
          <p:spPr>
            <a:xfrm>
              <a:off x="3950" y="4906124"/>
              <a:ext cx="9140190" cy="237490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3950" y="4906124"/>
              <a:ext cx="9140190" cy="237490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</a:path>
                <a:path extrusionOk="0" h="237489" w="914019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7" name="Google Shape;87;p10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88" name="Google Shape;8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type="title"/>
          </p:nvPr>
        </p:nvSpPr>
        <p:spPr>
          <a:xfrm>
            <a:off x="436774" y="272597"/>
            <a:ext cx="2503170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Flow</a:t>
            </a: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384725" y="1009146"/>
            <a:ext cx="83679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System Setup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Install and configure the Intel® OpenVINO™ toolkit on the system.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Choose the Large Language Model (LLM) for inference and fine-tuning.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Here, we use Blenderbot model.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Model Optimization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 the Intel® OpenVINO™ toolkit to optimize the chosen LLM (Blenderbot) for CPU inference.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Convert the model into an Intermediate Representation (IR) format suitable for OpenVINO™.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97" name="Google Shape;97;p11"/>
            <p:cNvSpPr/>
            <p:nvPr/>
          </p:nvSpPr>
          <p:spPr>
            <a:xfrm>
              <a:off x="3950" y="4906124"/>
              <a:ext cx="9140190" cy="237490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950" y="4906124"/>
              <a:ext cx="9140190" cy="237490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</a:path>
                <a:path extrusionOk="0" h="237489" w="914019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99" name="Google Shape;99;p11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00" name="Google Shape;10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436774" y="272597"/>
            <a:ext cx="2503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Flow</a:t>
            </a:r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384725" y="1009146"/>
            <a:ext cx="83679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Inference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the optimized model on the Intel AI laptop.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inference tasks using the CPU, leveraging OpenVINO™ to enhance performance.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Fine-Tuning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OpenVINO™ to fine-tune the LLM on the CPU.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transfer learning if needed to adapt the model to specific tasks.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Evaluation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performance of the optimized and fine-tuned model.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results with GPU-based solutions to ensure competitive performance.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8" name="Google Shape;108;p12"/>
          <p:cNvGrpSpPr/>
          <p:nvPr/>
        </p:nvGrpSpPr>
        <p:grpSpPr>
          <a:xfrm>
            <a:off x="3950" y="4906124"/>
            <a:ext cx="9140190" cy="237489"/>
            <a:chOff x="3950" y="4906124"/>
            <a:chExt cx="9140190" cy="237489"/>
          </a:xfrm>
        </p:grpSpPr>
        <p:sp>
          <p:nvSpPr>
            <p:cNvPr id="109" name="Google Shape;109;p12"/>
            <p:cNvSpPr/>
            <p:nvPr/>
          </p:nvSpPr>
          <p:spPr>
            <a:xfrm>
              <a:off x="3950" y="4906124"/>
              <a:ext cx="9140190" cy="237489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3950" y="4906124"/>
              <a:ext cx="9140190" cy="237489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</a:path>
                <a:path extrusionOk="0" h="237489" w="914019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11" name="Google Shape;111;p12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12" name="Google Shape;112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415100" y="44597"/>
            <a:ext cx="40665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Diagram</a:t>
            </a:r>
            <a:endParaRPr/>
          </a:p>
        </p:txBody>
      </p:sp>
      <p:grpSp>
        <p:nvGrpSpPr>
          <p:cNvPr id="119" name="Google Shape;119;p13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120" name="Google Shape;120;p13"/>
            <p:cNvSpPr/>
            <p:nvPr/>
          </p:nvSpPr>
          <p:spPr>
            <a:xfrm>
              <a:off x="3950" y="4906124"/>
              <a:ext cx="9140190" cy="237490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950" y="4906124"/>
              <a:ext cx="9140190" cy="237490"/>
            </a:xfrm>
            <a:custGeom>
              <a:rect b="b" l="l" r="r" t="t"/>
              <a:pathLst>
                <a:path extrusionOk="0" h="237489" w="9140190">
                  <a:moveTo>
                    <a:pt x="0" y="0"/>
                  </a:moveTo>
                  <a:lnTo>
                    <a:pt x="9140049" y="0"/>
                  </a:lnTo>
                </a:path>
                <a:path extrusionOk="0" h="237489" w="914019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22" name="Google Shape;122;p13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23" name="Google Shape;123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3"/>
          <p:cNvSpPr/>
          <p:nvPr/>
        </p:nvSpPr>
        <p:spPr>
          <a:xfrm>
            <a:off x="2147425" y="694950"/>
            <a:ext cx="4322400" cy="10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3409975" y="1097250"/>
            <a:ext cx="1797300" cy="54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Intel AI Laptops (CPU)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2152000" y="1860600"/>
            <a:ext cx="4322400" cy="9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2370350" y="2286225"/>
            <a:ext cx="1317000" cy="4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Operating System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4136500" y="2286225"/>
            <a:ext cx="1983000" cy="4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Intel® OpenVINO™ toolkit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85900" y="2869900"/>
            <a:ext cx="3764700" cy="13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Selection &amp; optimization using OpenVINO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4136500" y="2869850"/>
            <a:ext cx="3764700" cy="13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Inference &amp; Fine Tuning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264625" y="3489600"/>
            <a:ext cx="1131000" cy="5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LLM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(Blenderbot)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1501500" y="3489600"/>
            <a:ext cx="1131000" cy="5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Conversion (IR Format)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2738375" y="3489600"/>
            <a:ext cx="1131000" cy="5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4257925" y="3401825"/>
            <a:ext cx="1691100" cy="4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Inference Engine (CPU)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6256350" y="3401825"/>
            <a:ext cx="1577700" cy="4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Fine-Tuning Engine (CPU)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2385850" y="4291425"/>
            <a:ext cx="3346500" cy="5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Application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(UI)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421879" y="366472"/>
            <a:ext cx="3501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Technologies Used</a:t>
            </a:r>
            <a:endParaRPr sz="36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84725" y="907746"/>
            <a:ext cx="8374500" cy="4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9972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Hardware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 sz="1400"/>
              <a:t>Intel AI Laptops</a:t>
            </a:r>
            <a:r>
              <a:rPr lang="en-US" sz="1400"/>
              <a:t>: High-performance laptops equipped with Intel CPUs.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Software and Toolkits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 sz="1400"/>
              <a:t>Operating System</a:t>
            </a:r>
            <a:r>
              <a:rPr lang="en-US" sz="1400"/>
              <a:t>: The operating system installed on Intel AI Laptops ( Windows).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 sz="1400"/>
              <a:t>Intel® OpenVINO™ Toolkit</a:t>
            </a:r>
            <a:r>
              <a:rPr lang="en-US" sz="1400"/>
              <a:t>: A toolkit for optimizing and deploying deep learning models on Intel hardware.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 sz="1400"/>
              <a:t>Python</a:t>
            </a:r>
            <a:r>
              <a:rPr lang="en-US" sz="1400"/>
              <a:t>: A programming language commonly used for AI and machine learning development.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Model and Frameworks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 sz="1400"/>
              <a:t>BlenderBot</a:t>
            </a:r>
            <a:r>
              <a:rPr lang="en-US" sz="1400"/>
              <a:t>: A conversational AI model developed by Facebook AI, part of the Transformer-based models.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 sz="1400"/>
              <a:t>PyTorch</a:t>
            </a:r>
            <a:r>
              <a:rPr lang="en-US" sz="1400"/>
              <a:t>: An open-source machine learning framework used for developing and training BlenderBot.</a:t>
            </a:r>
            <a:endParaRPr sz="1400"/>
          </a:p>
          <a:p>
            <a:pPr indent="0" lvl="0" marL="0" marR="29972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NLP Libraries</a:t>
            </a:r>
            <a:endParaRPr b="1" sz="1500"/>
          </a:p>
          <a:p>
            <a:pPr indent="0" lvl="0" marL="0" marR="29972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/>
              <a:t>Transformers by Hugging Face (!pip install transformers)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2700" marR="29972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grpSp>
        <p:nvGrpSpPr>
          <p:cNvPr id="144" name="Google Shape;144;p14"/>
          <p:cNvGrpSpPr/>
          <p:nvPr/>
        </p:nvGrpSpPr>
        <p:grpSpPr>
          <a:xfrm>
            <a:off x="0" y="4906200"/>
            <a:ext cx="9144000" cy="237490"/>
            <a:chOff x="0" y="4906200"/>
            <a:chExt cx="9144000" cy="237490"/>
          </a:xfrm>
        </p:grpSpPr>
        <p:sp>
          <p:nvSpPr>
            <p:cNvPr id="145" name="Google Shape;145;p14"/>
            <p:cNvSpPr/>
            <p:nvPr/>
          </p:nvSpPr>
          <p:spPr>
            <a:xfrm>
              <a:off x="0" y="4906200"/>
              <a:ext cx="9144000" cy="237490"/>
            </a:xfrm>
            <a:custGeom>
              <a:rect b="b" l="l" r="r" t="t"/>
              <a:pathLst>
                <a:path extrusionOk="0" h="237489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0" y="4906200"/>
              <a:ext cx="9144000" cy="237490"/>
            </a:xfrm>
            <a:custGeom>
              <a:rect b="b" l="l" r="r" t="t"/>
              <a:pathLst>
                <a:path extrusionOk="0" h="237489" w="9144000">
                  <a:moveTo>
                    <a:pt x="0" y="0"/>
                  </a:moveTo>
                  <a:lnTo>
                    <a:pt x="9143999" y="0"/>
                  </a:lnTo>
                </a:path>
                <a:path extrusionOk="0" h="237489" w="9144000">
                  <a:moveTo>
                    <a:pt x="0" y="2372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48" name="Google Shape;14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421879" y="290272"/>
            <a:ext cx="3501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Technologies Used</a:t>
            </a:r>
            <a:endParaRPr sz="3600"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384725" y="983946"/>
            <a:ext cx="8374500" cy="5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997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Model Interchange Format</a:t>
            </a:r>
            <a:endParaRPr b="1" sz="1500"/>
          </a:p>
          <a:p>
            <a:pPr indent="0" lvl="0" marL="0" marR="2997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500"/>
              <a:t>ONNX (Open Neural Network Exchange)</a:t>
            </a:r>
            <a:endParaRPr sz="1500"/>
          </a:p>
          <a:p>
            <a:pPr indent="0" lvl="0" marL="12700" marR="29972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 sz="1500"/>
              <a:t>Model Optimization and Deployment</a:t>
            </a:r>
            <a:endParaRPr b="1" sz="1500"/>
          </a:p>
          <a:p>
            <a:pPr indent="0" lvl="0" marL="0" marR="29972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500"/>
              <a:t>OpenVINO by Intel (!pip install openvino, !pip install openvino-dev)</a:t>
            </a:r>
            <a:endParaRPr sz="1500"/>
          </a:p>
          <a:p>
            <a:pPr indent="0" lvl="0" marL="12700" marR="29972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500"/>
              <a:t>Optimum by Hugging Face (!pip install optimum[openvino])</a:t>
            </a:r>
            <a:endParaRPr sz="1500"/>
          </a:p>
          <a:p>
            <a:pPr indent="0" lvl="0" marL="12700" marR="29972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500"/>
              <a:t>NNCF (Neural Network Compression Framework) (!pip install nncf)</a:t>
            </a:r>
            <a:endParaRPr sz="1500"/>
          </a:p>
          <a:p>
            <a:pPr indent="0" lvl="0" marL="12700" marR="29972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 sz="1500"/>
              <a:t>Data Handling</a:t>
            </a:r>
            <a:endParaRPr b="1" sz="1500"/>
          </a:p>
          <a:p>
            <a:pPr indent="0" lvl="0" marL="12700" marR="29972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500"/>
              <a:t>PyTorch DataLoader and Dataset</a:t>
            </a:r>
            <a:endParaRPr sz="1500"/>
          </a:p>
          <a:p>
            <a:pPr indent="0" lvl="0" marL="12700" marR="29972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 sz="1500"/>
              <a:t>Inference API</a:t>
            </a:r>
            <a:endParaRPr b="1" sz="1500"/>
          </a:p>
          <a:p>
            <a:pPr indent="0" lvl="0" marL="12700" marR="29972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500"/>
              <a:t>Hugging Face Pipeline (Part of Transformers library)</a:t>
            </a:r>
            <a:endParaRPr sz="1500"/>
          </a:p>
          <a:p>
            <a:pPr indent="0" lvl="0" marL="12700" marR="29972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500"/>
          </a:p>
          <a:p>
            <a:pPr indent="0" lvl="0" marL="0" marR="2997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12700" marR="29972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grpSp>
        <p:nvGrpSpPr>
          <p:cNvPr id="156" name="Google Shape;156;p15"/>
          <p:cNvGrpSpPr/>
          <p:nvPr/>
        </p:nvGrpSpPr>
        <p:grpSpPr>
          <a:xfrm>
            <a:off x="0" y="4906200"/>
            <a:ext cx="9144000" cy="237489"/>
            <a:chOff x="0" y="4906200"/>
            <a:chExt cx="9144000" cy="237489"/>
          </a:xfrm>
        </p:grpSpPr>
        <p:sp>
          <p:nvSpPr>
            <p:cNvPr id="157" name="Google Shape;157;p15"/>
            <p:cNvSpPr/>
            <p:nvPr/>
          </p:nvSpPr>
          <p:spPr>
            <a:xfrm>
              <a:off x="0" y="4906200"/>
              <a:ext cx="9144000" cy="237489"/>
            </a:xfrm>
            <a:custGeom>
              <a:rect b="b" l="l" r="r" t="t"/>
              <a:pathLst>
                <a:path extrusionOk="0" h="237489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0" y="4906200"/>
              <a:ext cx="9144000" cy="237489"/>
            </a:xfrm>
            <a:custGeom>
              <a:rect b="b" l="l" r="r" t="t"/>
              <a:pathLst>
                <a:path extrusionOk="0" h="237489" w="9144000">
                  <a:moveTo>
                    <a:pt x="0" y="0"/>
                  </a:moveTo>
                  <a:lnTo>
                    <a:pt x="9143999" y="0"/>
                  </a:lnTo>
                </a:path>
                <a:path extrusionOk="0" h="237489" w="9144000">
                  <a:moveTo>
                    <a:pt x="0" y="2372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59" name="Google Shape;159;p15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