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57" r:id="rId5"/>
    <p:sldId id="258" r:id="rId6"/>
    <p:sldId id="259" r:id="rId7"/>
    <p:sldId id="260" r:id="rId8"/>
    <p:sldId id="261" r:id="rId9"/>
    <p:sldId id="262" r:id="rId10"/>
    <p:sldId id="268" r:id="rId11"/>
    <p:sldId id="263" r:id="rId12"/>
    <p:sldId id="264" r:id="rId13"/>
    <p:sldId id="267" r:id="rId14"/>
    <p:sldId id="265" r:id="rId15"/>
    <p:sldId id="266"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am rajashekar" userId="2a05e05a8c1b27eb" providerId="LiveId" clId="{01804097-1C36-4010-9794-D23015146388}"/>
    <pc:docChg chg="modSld">
      <pc:chgData name="badam rajashekar" userId="2a05e05a8c1b27eb" providerId="LiveId" clId="{01804097-1C36-4010-9794-D23015146388}" dt="2021-12-23T03:42:38.049" v="0" actId="20577"/>
      <pc:docMkLst>
        <pc:docMk/>
      </pc:docMkLst>
      <pc:sldChg chg="modSp mod">
        <pc:chgData name="badam rajashekar" userId="2a05e05a8c1b27eb" providerId="LiveId" clId="{01804097-1C36-4010-9794-D23015146388}" dt="2021-12-23T03:42:38.049" v="0" actId="20577"/>
        <pc:sldMkLst>
          <pc:docMk/>
          <pc:sldMk cId="0" sldId="268"/>
        </pc:sldMkLst>
        <pc:spChg chg="mod">
          <ac:chgData name="badam rajashekar" userId="2a05e05a8c1b27eb" providerId="LiveId" clId="{01804097-1C36-4010-9794-D23015146388}" dt="2021-12-23T03:42:38.049" v="0" actId="20577"/>
          <ac:spMkLst>
            <pc:docMk/>
            <pc:sldMk cId="0" sldId="26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39975"/>
            <a:ext cx="7772400" cy="1470025"/>
          </a:xfrm>
        </p:spPr>
        <p:txBody>
          <a:bodyPr>
            <a:normAutofit fontScale="90000"/>
          </a:bodyPr>
          <a:lstStyle/>
          <a:p>
            <a:r>
              <a:rPr lang="en-US" sz="4900" b="1" dirty="0"/>
              <a:t>Technology Infrastructure for</a:t>
            </a:r>
            <a:br>
              <a:rPr lang="en-US" sz="4900" b="1" dirty="0"/>
            </a:br>
            <a:r>
              <a:rPr lang="en-US" sz="4900" b="1" dirty="0"/>
              <a:t> E-commerce</a:t>
            </a:r>
            <a:br>
              <a:rPr lang="en-US" dirty="0"/>
            </a:br>
            <a:endParaRPr lang="en-US" dirty="0"/>
          </a:p>
        </p:txBody>
      </p:sp>
      <p:sp>
        <p:nvSpPr>
          <p:cNvPr id="3" name="Subtitle 2"/>
          <p:cNvSpPr>
            <a:spLocks noGrp="1"/>
          </p:cNvSpPr>
          <p:nvPr>
            <p:ph type="subTitle" idx="1"/>
          </p:nvPr>
        </p:nvSpPr>
        <p:spPr/>
        <p:txBody>
          <a:bodyPr/>
          <a:lstStyle/>
          <a:p>
            <a:r>
              <a:rPr lang="en-US" b="1" dirty="0"/>
              <a:t>UNIT 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Protocol - TCP</a:t>
            </a:r>
          </a:p>
        </p:txBody>
      </p:sp>
      <p:sp>
        <p:nvSpPr>
          <p:cNvPr id="3" name="Content Placeholder 2"/>
          <p:cNvSpPr>
            <a:spLocks noGrp="1"/>
          </p:cNvSpPr>
          <p:nvPr>
            <p:ph idx="1"/>
          </p:nvPr>
        </p:nvSpPr>
        <p:spPr/>
        <p:txBody>
          <a:bodyPr>
            <a:normAutofit fontScale="77500" lnSpcReduction="20000"/>
          </a:bodyPr>
          <a:lstStyle/>
          <a:p>
            <a:pPr algn="just"/>
            <a:r>
              <a:rPr lang="en-US" dirty="0"/>
              <a:t>While packet switching was an enormous advance in communications capacity, there was </a:t>
            </a:r>
            <a:r>
              <a:rPr lang="en-US" b="1" dirty="0"/>
              <a:t>no universally agreed-upon method for breaking up digital messages </a:t>
            </a:r>
            <a:r>
              <a:rPr lang="en-US" dirty="0"/>
              <a:t>into packets, routing them to the proper address, and then reassembling them into a coherent message. </a:t>
            </a:r>
          </a:p>
          <a:p>
            <a:pPr algn="just"/>
            <a:r>
              <a:rPr lang="en-US" dirty="0"/>
              <a:t>This was like having a system for producing stamps but no postal system (a series of post offices and a set of addresses).</a:t>
            </a:r>
          </a:p>
          <a:p>
            <a:pPr algn="just"/>
            <a:r>
              <a:rPr lang="en-US" dirty="0"/>
              <a:t> The answer was to develop a </a:t>
            </a:r>
            <a:r>
              <a:rPr lang="en-US" b="1" dirty="0"/>
              <a:t>protocol </a:t>
            </a:r>
            <a:r>
              <a:rPr lang="en-US" dirty="0"/>
              <a:t>(a set of rules and standards for data transfer) to govern the formatting, ordering, compressing, and error-checking of messages, as well as specify the speed of transmission and means by which devices on the network will indicate they have stopped sending and/or receiving messages.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81000" y="1676400"/>
            <a:ext cx="8339185" cy="3595688"/>
          </a:xfrm>
          <a:prstGeom prst="rect">
            <a:avLst/>
          </a:prstGeom>
          <a:noFill/>
          <a:ln w="9525">
            <a:noFill/>
            <a:miter lim="800000"/>
            <a:headEnd/>
            <a:tailEnd/>
          </a:ln>
          <a:effectLst/>
        </p:spPr>
      </p:pic>
      <p:sp>
        <p:nvSpPr>
          <p:cNvPr id="5" name="TextBox 4"/>
          <p:cNvSpPr txBox="1"/>
          <p:nvPr/>
        </p:nvSpPr>
        <p:spPr>
          <a:xfrm>
            <a:off x="990600" y="533400"/>
            <a:ext cx="7010400" cy="707886"/>
          </a:xfrm>
          <a:prstGeom prst="rect">
            <a:avLst/>
          </a:prstGeom>
          <a:noFill/>
        </p:spPr>
        <p:txBody>
          <a:bodyPr wrap="square" rtlCol="0">
            <a:spAutoFit/>
          </a:bodyPr>
          <a:lstStyle/>
          <a:p>
            <a:r>
              <a:rPr lang="en-US" dirty="0"/>
              <a:t>			</a:t>
            </a:r>
            <a:r>
              <a:rPr lang="en-US" sz="4000" b="1" dirty="0"/>
              <a:t>TCP/IP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TCP/IP</a:t>
            </a:r>
            <a:endParaRPr lang="en-US" dirty="0"/>
          </a:p>
        </p:txBody>
      </p:sp>
      <p:sp>
        <p:nvSpPr>
          <p:cNvPr id="3" name="Content Placeholder 2"/>
          <p:cNvSpPr>
            <a:spLocks noGrp="1"/>
          </p:cNvSpPr>
          <p:nvPr>
            <p:ph idx="1"/>
          </p:nvPr>
        </p:nvSpPr>
        <p:spPr/>
        <p:txBody>
          <a:bodyPr>
            <a:normAutofit fontScale="92500" lnSpcReduction="10000"/>
          </a:bodyPr>
          <a:lstStyle/>
          <a:p>
            <a:r>
              <a:rPr lang="en-US" dirty="0"/>
              <a:t>TCP</a:t>
            </a:r>
          </a:p>
          <a:p>
            <a:pPr algn="just">
              <a:buNone/>
            </a:pPr>
            <a:r>
              <a:rPr lang="en-US" dirty="0"/>
              <a:t>    Protocol that </a:t>
            </a:r>
            <a:r>
              <a:rPr lang="en-US" b="1" dirty="0"/>
              <a:t>establishes  the connections </a:t>
            </a:r>
            <a:r>
              <a:rPr lang="en-US" dirty="0"/>
              <a:t>among sending and receiving Web computers and handles the </a:t>
            </a:r>
            <a:r>
              <a:rPr lang="en-US" b="1" dirty="0"/>
              <a:t>assembly of packets </a:t>
            </a:r>
            <a:r>
              <a:rPr lang="en-US" dirty="0"/>
              <a:t>at the point of transmission, and their reassembly at the receiving end.</a:t>
            </a:r>
          </a:p>
          <a:p>
            <a:pPr algn="just"/>
            <a:r>
              <a:rPr lang="en-US" dirty="0"/>
              <a:t>IP</a:t>
            </a:r>
          </a:p>
          <a:p>
            <a:pPr algn="just">
              <a:buNone/>
            </a:pPr>
            <a:r>
              <a:rPr lang="en-US" dirty="0"/>
              <a:t>    Protocol that provides the </a:t>
            </a:r>
            <a:r>
              <a:rPr lang="en-US" b="1" dirty="0"/>
              <a:t>Internet’s address in scheme</a:t>
            </a:r>
            <a:r>
              <a:rPr lang="en-US" dirty="0"/>
              <a:t> and is responsible for the actual delivery of the packets.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a:t>
            </a:r>
          </a:p>
        </p:txBody>
      </p:sp>
      <p:sp>
        <p:nvSpPr>
          <p:cNvPr id="3" name="Content Placeholder 2"/>
          <p:cNvSpPr>
            <a:spLocks noGrp="1"/>
          </p:cNvSpPr>
          <p:nvPr>
            <p:ph idx="1"/>
          </p:nvPr>
        </p:nvSpPr>
        <p:spPr/>
        <p:txBody>
          <a:bodyPr/>
          <a:lstStyle/>
          <a:p>
            <a:r>
              <a:rPr lang="en-US" dirty="0"/>
              <a:t>TCP/IP is divided into four separate layers, with each layer handling a different aspect of the communication problem:</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a:t>
            </a:r>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algn="just"/>
            <a:r>
              <a:rPr lang="en-US" dirty="0"/>
              <a:t>There are two versions of IP currently in use: IPv4 and IPv6. An </a:t>
            </a:r>
            <a:r>
              <a:rPr lang="en-US" b="1" dirty="0"/>
              <a:t>IPv4 Internet address is a 32-bit number that appears as a series of four separate numbers marked </a:t>
            </a:r>
            <a:r>
              <a:rPr lang="en-US" dirty="0"/>
              <a:t>off by periods, such as 64.49.254.91. Each of the four numbers can range from 0–255.</a:t>
            </a:r>
          </a:p>
          <a:p>
            <a:pPr algn="just"/>
            <a:r>
              <a:rPr lang="en-US" dirty="0"/>
              <a:t>Because many large corporate and government domains have been given millions of IP addresses each (to accommodate their current and future work forces), and with all the new networks and new Internet-enabled devices requiring unique IP addresses being attached to the Internet, by 2011, there were only an estimated 76 million IPv4 addresses left, declining at the rate of 1 million per week.</a:t>
            </a:r>
          </a:p>
          <a:p>
            <a:pPr algn="just"/>
            <a:r>
              <a:rPr lang="en-US" dirty="0"/>
              <a:t> IPv6 was created to address this problem. An </a:t>
            </a:r>
            <a:r>
              <a:rPr lang="en-US" b="1" dirty="0"/>
              <a:t>IPv6 Internet address is 128 bits, so it can support up to 2128 </a:t>
            </a:r>
            <a:r>
              <a:rPr lang="en-US" dirty="0"/>
              <a:t>(3.4×1038) addresses, many more than IPv4.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Domain Name , DNS , URL</a:t>
            </a:r>
          </a:p>
        </p:txBody>
      </p:sp>
      <p:sp>
        <p:nvSpPr>
          <p:cNvPr id="3" name="Content Placeholder 2"/>
          <p:cNvSpPr>
            <a:spLocks noGrp="1"/>
          </p:cNvSpPr>
          <p:nvPr>
            <p:ph idx="1"/>
          </p:nvPr>
        </p:nvSpPr>
        <p:spPr/>
        <p:txBody>
          <a:bodyPr>
            <a:normAutofit/>
          </a:bodyPr>
          <a:lstStyle/>
          <a:p>
            <a:r>
              <a:rPr lang="en-US" b="1" dirty="0"/>
              <a:t>Domain name</a:t>
            </a:r>
            <a:r>
              <a:rPr lang="en-US" dirty="0"/>
              <a:t>:</a:t>
            </a:r>
          </a:p>
          <a:p>
            <a:pPr>
              <a:buNone/>
            </a:pPr>
            <a:r>
              <a:rPr lang="en-US" dirty="0"/>
              <a:t>    IP address expressed in natural language.</a:t>
            </a:r>
          </a:p>
          <a:p>
            <a:r>
              <a:rPr lang="en-US" b="1" dirty="0"/>
              <a:t>Domain Name System(DNS):</a:t>
            </a:r>
          </a:p>
          <a:p>
            <a:pPr>
              <a:buNone/>
            </a:pPr>
            <a:r>
              <a:rPr lang="en-US" dirty="0"/>
              <a:t>    system for expressing numeric IP addresses in natural language.</a:t>
            </a:r>
          </a:p>
          <a:p>
            <a:r>
              <a:rPr lang="en-US" b="1" dirty="0"/>
              <a:t>Uniform Resource Locator (URL)</a:t>
            </a:r>
            <a:r>
              <a:rPr lang="en-US" dirty="0"/>
              <a:t>:</a:t>
            </a:r>
          </a:p>
          <a:p>
            <a:pPr>
              <a:buNone/>
            </a:pPr>
            <a:r>
              <a:rPr lang="en-US" dirty="0"/>
              <a:t>    The address used by a Web browser to identify the location of content on the Web.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Future Internet</a:t>
            </a:r>
          </a:p>
        </p:txBody>
      </p:sp>
      <p:sp>
        <p:nvSpPr>
          <p:cNvPr id="3" name="Content Placeholder 2"/>
          <p:cNvSpPr>
            <a:spLocks noGrp="1"/>
          </p:cNvSpPr>
          <p:nvPr>
            <p:ph idx="1"/>
          </p:nvPr>
        </p:nvSpPr>
        <p:spPr/>
        <p:txBody>
          <a:bodyPr>
            <a:normAutofit fontScale="85000" lnSpcReduction="20000"/>
          </a:bodyPr>
          <a:lstStyle/>
          <a:p>
            <a:pPr algn="just"/>
            <a:r>
              <a:rPr lang="en-US" b="1" dirty="0"/>
              <a:t>Latency Solutions</a:t>
            </a:r>
            <a:r>
              <a:rPr lang="en-US" dirty="0"/>
              <a:t>:</a:t>
            </a:r>
          </a:p>
          <a:p>
            <a:pPr algn="just"/>
            <a:r>
              <a:rPr lang="en-US" dirty="0"/>
              <a:t>One of the challenges of packet switching, where data is divided into chunks and then sent separately to meet again at the destination, is that the Internet does not differentiate between high-priority packets, such as video clips, and those of lower priority, such as self-contained e-mail messages. Because the packets cannot yet be simultaneously reassembled, the result can be distorted audio and video streams.</a:t>
            </a:r>
          </a:p>
          <a:p>
            <a:pPr algn="just"/>
            <a:r>
              <a:rPr lang="en-US" dirty="0"/>
              <a:t>Differentiated quality of service (</a:t>
            </a:r>
            <a:r>
              <a:rPr lang="en-US" b="1" dirty="0" err="1"/>
              <a:t>diffserv</a:t>
            </a:r>
            <a:r>
              <a:rPr lang="en-US" b="1" dirty="0"/>
              <a:t>) is a technology that assigns levels of </a:t>
            </a:r>
            <a:r>
              <a:rPr lang="en-US" dirty="0"/>
              <a:t>priority to packets based on the type of data being transmitted.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Guaranteed Service Levels and Lower Error Rates</a:t>
            </a:r>
          </a:p>
        </p:txBody>
      </p:sp>
      <p:sp>
        <p:nvSpPr>
          <p:cNvPr id="3" name="Content Placeholder 2"/>
          <p:cNvSpPr>
            <a:spLocks noGrp="1"/>
          </p:cNvSpPr>
          <p:nvPr>
            <p:ph idx="1"/>
          </p:nvPr>
        </p:nvSpPr>
        <p:spPr/>
        <p:txBody>
          <a:bodyPr>
            <a:normAutofit fontScale="92500"/>
          </a:bodyPr>
          <a:lstStyle/>
          <a:p>
            <a:pPr algn="just"/>
            <a:r>
              <a:rPr lang="en-US" dirty="0"/>
              <a:t>In today’s Internet, there is no service-level guarantee and </a:t>
            </a:r>
            <a:r>
              <a:rPr lang="en-US" b="1" dirty="0"/>
              <a:t>no way to purchase</a:t>
            </a:r>
            <a:r>
              <a:rPr lang="en-US" dirty="0"/>
              <a:t> the right to move data through the Internet at a fixed pace. </a:t>
            </a:r>
            <a:r>
              <a:rPr lang="en-US" dirty="0">
                <a:highlight>
                  <a:srgbClr val="FFFF00"/>
                </a:highlight>
              </a:rPr>
              <a:t>Today’s Internet promises only “best effort.” </a:t>
            </a:r>
          </a:p>
          <a:p>
            <a:pPr algn="just"/>
            <a:r>
              <a:rPr lang="en-US" dirty="0"/>
              <a:t>The Internet is democratic—it speeds or slows </a:t>
            </a:r>
            <a:r>
              <a:rPr lang="en-US" b="1" dirty="0"/>
              <a:t>everyone’s traffic alike</a:t>
            </a:r>
            <a:r>
              <a:rPr lang="en-US" dirty="0"/>
              <a:t>. </a:t>
            </a:r>
          </a:p>
          <a:p>
            <a:pPr algn="just"/>
            <a:r>
              <a:rPr lang="en-US" b="1" dirty="0"/>
              <a:t>In the future</a:t>
            </a:r>
            <a:r>
              <a:rPr lang="en-US" dirty="0"/>
              <a:t>, it will be possible to purchase the right to move data through the network at a </a:t>
            </a:r>
            <a:r>
              <a:rPr lang="en-US" b="1" dirty="0"/>
              <a:t>guaranteed speed in return for higher fees</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Declining Costs</a:t>
            </a:r>
          </a:p>
        </p:txBody>
      </p:sp>
      <p:sp>
        <p:nvSpPr>
          <p:cNvPr id="3" name="Content Placeholder 2"/>
          <p:cNvSpPr>
            <a:spLocks noGrp="1"/>
          </p:cNvSpPr>
          <p:nvPr>
            <p:ph idx="1"/>
          </p:nvPr>
        </p:nvSpPr>
        <p:spPr/>
        <p:txBody>
          <a:bodyPr>
            <a:normAutofit/>
          </a:bodyPr>
          <a:lstStyle/>
          <a:p>
            <a:pPr algn="just"/>
            <a:r>
              <a:rPr lang="en-US" dirty="0"/>
              <a:t>As the Internet pipeline is upgraded, the availability of broadband service will expand beyond major metropolitan areas, significantly reducing the cost of access.</a:t>
            </a:r>
          </a:p>
          <a:p>
            <a:pPr algn="just"/>
            <a:r>
              <a:rPr lang="en-US" dirty="0"/>
              <a:t>Both broadband and wireless service fees are expected to decline as geographic service areas increase, in part due to competition for that business.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Internet of Things</a:t>
            </a:r>
          </a:p>
        </p:txBody>
      </p:sp>
      <p:sp>
        <p:nvSpPr>
          <p:cNvPr id="3" name="Content Placeholder 2"/>
          <p:cNvSpPr>
            <a:spLocks noGrp="1"/>
          </p:cNvSpPr>
          <p:nvPr>
            <p:ph idx="1"/>
          </p:nvPr>
        </p:nvSpPr>
        <p:spPr>
          <a:xfrm>
            <a:off x="457200" y="1295400"/>
            <a:ext cx="8229600" cy="5257800"/>
          </a:xfrm>
        </p:spPr>
        <p:txBody>
          <a:bodyPr>
            <a:normAutofit fontScale="77500" lnSpcReduction="20000"/>
          </a:bodyPr>
          <a:lstStyle/>
          <a:p>
            <a:pPr algn="just"/>
            <a:r>
              <a:rPr lang="en-US" dirty="0"/>
              <a:t>Internet technology is spreading beyond the desktop, laptop, and tablet computer, and beyond the </a:t>
            </a:r>
            <a:r>
              <a:rPr lang="en-US" dirty="0" err="1"/>
              <a:t>smartphone</a:t>
            </a:r>
            <a:r>
              <a:rPr lang="en-US" dirty="0"/>
              <a:t>, to consumer electronics, electrical appliances, cars, medical devices, utility systems, machines of all types, even clothing—just about anything that can be equipped with sensors that collect data and connect to the Internet.</a:t>
            </a:r>
          </a:p>
          <a:p>
            <a:pPr algn="just"/>
            <a:r>
              <a:rPr lang="en-US" b="1" dirty="0" err="1"/>
              <a:t>IoT</a:t>
            </a:r>
            <a:r>
              <a:rPr lang="en-US" dirty="0"/>
              <a:t>:</a:t>
            </a:r>
          </a:p>
          <a:p>
            <a:pPr algn="just">
              <a:buNone/>
            </a:pPr>
            <a:r>
              <a:rPr lang="en-US" dirty="0"/>
              <a:t>     Use of the Internet to connect a wide variety of devices, machines, and sensors.</a:t>
            </a:r>
          </a:p>
          <a:p>
            <a:pPr algn="just"/>
            <a:r>
              <a:rPr lang="en-US" dirty="0"/>
              <a:t>The Internet of Things builds on a foundation of existing technologies, such as RFID, and is being enabled by the availability of low-cost sensors, the drop in price of data storage, the development of “Big Data” analytics software that can work with trillions of pieces of data, as well as implementation of IPV6, which will allow Internet addresses to be assigned to all of these new devices.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A54E-50F0-4EC9-8953-F73C06546910}"/>
              </a:ext>
            </a:extLst>
          </p:cNvPr>
          <p:cNvSpPr>
            <a:spLocks noGrp="1"/>
          </p:cNvSpPr>
          <p:nvPr>
            <p:ph type="title"/>
          </p:nvPr>
        </p:nvSpPr>
        <p:spPr/>
        <p:txBody>
          <a:bodyPr>
            <a:normAutofit fontScale="90000"/>
          </a:bodyPr>
          <a:lstStyle/>
          <a:p>
            <a:br>
              <a:rPr lang="en-US" sz="44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UNIT II: Technology Infrastructure for E-commerce</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B7AAC0-26F9-4338-A513-759871E68802}"/>
              </a:ext>
            </a:extLst>
          </p:cNvPr>
          <p:cNvSpPr>
            <a:spLocks noGrp="1"/>
          </p:cNvSpPr>
          <p:nvPr>
            <p:ph idx="1"/>
          </p:nvPr>
        </p:nvSpPr>
        <p:spPr/>
        <p:txBody>
          <a:bodyPr/>
          <a:lstStyle/>
          <a:p>
            <a:pPr marL="0" indent="0">
              <a:lnSpc>
                <a:spcPct val="115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E-Commerce Infrastructure: </a:t>
            </a:r>
          </a:p>
          <a:p>
            <a:pPr>
              <a:lnSpc>
                <a:spcPct val="115000"/>
              </a:lnSpc>
              <a:spcAft>
                <a:spcPts val="1000"/>
              </a:spcAft>
            </a:pP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Key Technology Concepts, </a:t>
            </a:r>
          </a:p>
          <a:p>
            <a:pPr>
              <a:lnSpc>
                <a:spcPct val="115000"/>
              </a:lnSpc>
              <a:spcAft>
                <a:spcPts val="1000"/>
              </a:spcAft>
            </a:pP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Limitations of the Current Internet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Future Internet.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Building an E-commerce Presence: </a:t>
            </a: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Systematic Approach, </a:t>
            </a: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Simple versus Multi-tiered Web Site Architecture, </a:t>
            </a: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Tools for Interactivity and Active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224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8106-42D3-4C08-9938-997D92DB3373}"/>
              </a:ext>
            </a:extLst>
          </p:cNvPr>
          <p:cNvSpPr>
            <a:spLocks noGrp="1"/>
          </p:cNvSpPr>
          <p:nvPr>
            <p:ph type="title"/>
          </p:nvPr>
        </p:nvSpPr>
        <p:spPr/>
        <p:txBody>
          <a:bodyPr/>
          <a:lstStyle/>
          <a:p>
            <a:r>
              <a:rPr lang="en-IN" dirty="0"/>
              <a:t>Assignment 1</a:t>
            </a:r>
          </a:p>
        </p:txBody>
      </p:sp>
      <p:sp>
        <p:nvSpPr>
          <p:cNvPr id="3" name="Content Placeholder 2">
            <a:extLst>
              <a:ext uri="{FF2B5EF4-FFF2-40B4-BE49-F238E27FC236}">
                <a16:creationId xmlns:a16="http://schemas.microsoft.com/office/drawing/2014/main" id="{FB6ED431-D495-4C3B-ABB3-0009A071C60F}"/>
              </a:ext>
            </a:extLst>
          </p:cNvPr>
          <p:cNvSpPr>
            <a:spLocks noGrp="1"/>
          </p:cNvSpPr>
          <p:nvPr>
            <p:ph idx="1"/>
          </p:nvPr>
        </p:nvSpPr>
        <p:spPr/>
        <p:txBody>
          <a:bodyPr>
            <a:normAutofit/>
          </a:bodyPr>
          <a:lstStyle/>
          <a:p>
            <a:pPr marL="0" indent="0">
              <a:buNone/>
            </a:pPr>
            <a:r>
              <a:rPr lang="en-IN" sz="2600" dirty="0"/>
              <a:t>1.Describe in detail eight </a:t>
            </a:r>
            <a:r>
              <a:rPr lang="en-US" sz="2600" dirty="0">
                <a:latin typeface="Times New Roman" panose="02020603050405020304" pitchFamily="18" charset="0"/>
                <a:ea typeface="Calibri" panose="020F0502020204030204" pitchFamily="34" charset="0"/>
                <a:cs typeface="Times New Roman" panose="02020603050405020304" pitchFamily="18" charset="0"/>
              </a:rPr>
              <a:t>Unique Features of E-commerce Technology.</a:t>
            </a:r>
          </a:p>
          <a:p>
            <a:pPr marL="0" indent="0">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2.Illutrate the eight Key Elements of a Business Model.</a:t>
            </a:r>
          </a:p>
          <a:p>
            <a:pPr marL="0" indent="0">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3.Discuss the key technology concepts for an ecommerce ecosystem.</a:t>
            </a:r>
          </a:p>
          <a:p>
            <a:pPr marL="0" indent="0">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4.What are the current limitation on the internet. Suggest any two techniques to overcome these limitations.</a:t>
            </a:r>
          </a:p>
          <a:p>
            <a:pPr marL="0" indent="0">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5.Discuss various </a:t>
            </a:r>
            <a:r>
              <a:rPr lang="en-US" sz="2600" dirty="0">
                <a:effectLst/>
                <a:latin typeface="Times New Roman" panose="02020603050405020304" pitchFamily="18" charset="0"/>
                <a:ea typeface="Calibri" panose="020F0502020204030204" pitchFamily="34" charset="0"/>
              </a:rPr>
              <a:t>Digital Commerce Marketing and Advertising Strategies and Tools.</a:t>
            </a:r>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32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0000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 commerce –Technology Road Map</a:t>
            </a:r>
          </a:p>
        </p:txBody>
      </p:sp>
      <p:sp>
        <p:nvSpPr>
          <p:cNvPr id="3" name="Content Placeholder 2"/>
          <p:cNvSpPr>
            <a:spLocks noGrp="1"/>
          </p:cNvSpPr>
          <p:nvPr>
            <p:ph idx="1"/>
          </p:nvPr>
        </p:nvSpPr>
        <p:spPr/>
        <p:txBody>
          <a:bodyPr/>
          <a:lstStyle/>
          <a:p>
            <a:r>
              <a:rPr lang="en-US" dirty="0"/>
              <a:t>First Gen – Tele call, Tele Vision, Radio etc.</a:t>
            </a:r>
          </a:p>
          <a:p>
            <a:r>
              <a:rPr lang="en-US" dirty="0"/>
              <a:t>Second Gen – Desktop + Internet</a:t>
            </a:r>
          </a:p>
          <a:p>
            <a:r>
              <a:rPr lang="en-US" dirty="0"/>
              <a:t>Third Gen – Mobile + Internet</a:t>
            </a:r>
          </a:p>
          <a:p>
            <a:r>
              <a:rPr lang="en-US" dirty="0"/>
              <a:t>Fourth Gen – Social networking apps + internet</a:t>
            </a:r>
          </a:p>
          <a:p>
            <a:r>
              <a:rPr lang="en-US" dirty="0">
                <a:highlight>
                  <a:srgbClr val="00FF00"/>
                </a:highlight>
              </a:rPr>
              <a:t>Fifth Gen- Wearable devices + AR/VR + Google glass+ IoT </a:t>
            </a:r>
            <a:r>
              <a:rPr lang="en-US" dirty="0">
                <a:highlight>
                  <a:srgbClr val="FFFF00"/>
                </a:highlight>
              </a:rPr>
              <a:t>( Future Internet)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History</a:t>
            </a:r>
          </a:p>
        </p:txBody>
      </p:sp>
      <p:sp>
        <p:nvSpPr>
          <p:cNvPr id="3" name="Content Placeholder 2"/>
          <p:cNvSpPr>
            <a:spLocks noGrp="1"/>
          </p:cNvSpPr>
          <p:nvPr>
            <p:ph idx="1"/>
          </p:nvPr>
        </p:nvSpPr>
        <p:spPr/>
        <p:txBody>
          <a:bodyPr>
            <a:normAutofit fontScale="92500" lnSpcReduction="20000"/>
          </a:bodyPr>
          <a:lstStyle/>
          <a:p>
            <a:r>
              <a:rPr lang="en-US" dirty="0"/>
              <a:t>1961-The idea of </a:t>
            </a:r>
            <a:r>
              <a:rPr lang="en-US" dirty="0">
                <a:highlight>
                  <a:srgbClr val="FFFF00"/>
                </a:highlight>
              </a:rPr>
              <a:t>Packet switching</a:t>
            </a:r>
          </a:p>
          <a:p>
            <a:r>
              <a:rPr lang="en-US" dirty="0"/>
              <a:t>1969-ARPANET( </a:t>
            </a:r>
            <a:r>
              <a:rPr lang="en-US" dirty="0" err="1"/>
              <a:t>Defence</a:t>
            </a:r>
            <a:r>
              <a:rPr lang="en-US" dirty="0"/>
              <a:t>)</a:t>
            </a:r>
          </a:p>
          <a:p>
            <a:r>
              <a:rPr lang="en-US" dirty="0"/>
              <a:t>1972- e-mail</a:t>
            </a:r>
          </a:p>
          <a:p>
            <a:r>
              <a:rPr lang="en-US" dirty="0"/>
              <a:t>1980- TCP/IP, PC Invented</a:t>
            </a:r>
          </a:p>
          <a:p>
            <a:r>
              <a:rPr lang="en-US" dirty="0"/>
              <a:t>1989 – HTML is standardized</a:t>
            </a:r>
          </a:p>
          <a:p>
            <a:r>
              <a:rPr lang="en-US" dirty="0">
                <a:highlight>
                  <a:srgbClr val="FFFF00"/>
                </a:highlight>
              </a:rPr>
              <a:t>1990- Internet </a:t>
            </a:r>
            <a:r>
              <a:rPr lang="en-US" dirty="0"/>
              <a:t>open to public Through NSF</a:t>
            </a:r>
          </a:p>
          <a:p>
            <a:r>
              <a:rPr lang="en-US" dirty="0"/>
              <a:t>1993- first Web Browser –Mosaic</a:t>
            </a:r>
          </a:p>
          <a:p>
            <a:r>
              <a:rPr lang="en-US" dirty="0"/>
              <a:t>1994- Netscape Web Browser</a:t>
            </a:r>
          </a:p>
          <a:p>
            <a:r>
              <a:rPr lang="en-US" dirty="0"/>
              <a:t>1995- Amazon, </a:t>
            </a:r>
            <a:r>
              <a:rPr lang="en-US" dirty="0" err="1"/>
              <a:t>ebay</a:t>
            </a:r>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Circuit Switching and Packet Switching</a:t>
            </a:r>
          </a:p>
        </p:txBody>
      </p:sp>
      <p:sp>
        <p:nvSpPr>
          <p:cNvPr id="3" name="Content Placeholder 2"/>
          <p:cNvSpPr>
            <a:spLocks noGrp="1"/>
          </p:cNvSpPr>
          <p:nvPr>
            <p:ph idx="1"/>
          </p:nvPr>
        </p:nvSpPr>
        <p:spPr/>
        <p:txBody>
          <a:bodyPr>
            <a:normAutofit fontScale="85000" lnSpcReduction="20000"/>
          </a:bodyPr>
          <a:lstStyle/>
          <a:p>
            <a:pPr algn="just"/>
            <a:r>
              <a:rPr lang="en-US" dirty="0"/>
              <a:t>Prior to the development of packet switching, early computer networks used leased, </a:t>
            </a:r>
            <a:r>
              <a:rPr lang="en-US" b="1" dirty="0"/>
              <a:t>dedicated telephone circuits to communicate </a:t>
            </a:r>
            <a:r>
              <a:rPr lang="en-US" dirty="0"/>
              <a:t>with terminals and other computers.</a:t>
            </a:r>
          </a:p>
          <a:p>
            <a:pPr algn="just"/>
            <a:r>
              <a:rPr lang="en-US" dirty="0"/>
              <a:t>In circuit-switched networks such as the telephone system, a complete point-to-point circuit is put together, and then communication can proceed. However, these “dedicated” circuit-switching techniques were expensive and wasted available communications </a:t>
            </a:r>
            <a:r>
              <a:rPr lang="en-US" b="1" dirty="0"/>
              <a:t>capacity—the circuit would be maintained regardless of whether any data was being sent.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457200"/>
            <a:ext cx="8129572" cy="3338513"/>
          </a:xfrm>
          <a:prstGeom prst="rect">
            <a:avLst/>
          </a:prstGeom>
          <a:noFill/>
          <a:ln w="9525">
            <a:noFill/>
            <a:miter lim="800000"/>
            <a:headEnd/>
            <a:tailEnd/>
          </a:ln>
          <a:effectLst/>
        </p:spPr>
      </p:pic>
      <p:sp>
        <p:nvSpPr>
          <p:cNvPr id="5" name="TextBox 4"/>
          <p:cNvSpPr txBox="1"/>
          <p:nvPr/>
        </p:nvSpPr>
        <p:spPr>
          <a:xfrm>
            <a:off x="762000" y="4267200"/>
            <a:ext cx="7924800" cy="1477328"/>
          </a:xfrm>
          <a:prstGeom prst="rect">
            <a:avLst/>
          </a:prstGeom>
          <a:noFill/>
        </p:spPr>
        <p:txBody>
          <a:bodyPr wrap="square" rtlCol="0">
            <a:spAutoFit/>
          </a:bodyPr>
          <a:lstStyle/>
          <a:p>
            <a:r>
              <a:rPr lang="en-US" dirty="0"/>
              <a:t>In packet switching, digital messages are divided into fixed-length packets of bits (generally about 1,500 bytes). </a:t>
            </a:r>
          </a:p>
          <a:p>
            <a:r>
              <a:rPr lang="en-US" dirty="0"/>
              <a:t>Header information indicates both the origin and the ultimate destination address of the packet, the size of the message, and the number of packets the receiving node should expect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FFFF00"/>
                </a:highlight>
              </a:rPr>
              <a:t>Packet Switching</a:t>
            </a:r>
          </a:p>
        </p:txBody>
      </p:sp>
      <p:sp>
        <p:nvSpPr>
          <p:cNvPr id="3" name="Content Placeholder 2"/>
          <p:cNvSpPr>
            <a:spLocks noGrp="1"/>
          </p:cNvSpPr>
          <p:nvPr>
            <p:ph idx="1"/>
          </p:nvPr>
        </p:nvSpPr>
        <p:spPr/>
        <p:txBody>
          <a:bodyPr>
            <a:normAutofit fontScale="92500" lnSpcReduction="10000"/>
          </a:bodyPr>
          <a:lstStyle/>
          <a:p>
            <a:pPr algn="just"/>
            <a:r>
              <a:rPr lang="en-US" dirty="0"/>
              <a:t>In packet-switched networks, messages are first broken down into packets. Appended to each packet are digital codes that indicate a source address (the origination point) and a destination address, as well as sequencing information and error control information for the packet.</a:t>
            </a:r>
          </a:p>
          <a:p>
            <a:pPr algn="just"/>
            <a:r>
              <a:rPr lang="en-US" dirty="0"/>
              <a:t> Rather than being sent directly to the destination address, in a packet network, the packets travel from computer to computer until they reach their destination. These computers are called routers.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Packet Switching</a:t>
            </a:r>
            <a:endParaRPr lang="en-US" dirty="0"/>
          </a:p>
        </p:txBody>
      </p:sp>
      <p:sp>
        <p:nvSpPr>
          <p:cNvPr id="3" name="Content Placeholder 2"/>
          <p:cNvSpPr>
            <a:spLocks noGrp="1"/>
          </p:cNvSpPr>
          <p:nvPr>
            <p:ph idx="1"/>
          </p:nvPr>
        </p:nvSpPr>
        <p:spPr>
          <a:xfrm>
            <a:off x="457200" y="1447800"/>
            <a:ext cx="8229600" cy="5257800"/>
          </a:xfrm>
        </p:spPr>
        <p:txBody>
          <a:bodyPr>
            <a:normAutofit fontScale="77500" lnSpcReduction="20000"/>
          </a:bodyPr>
          <a:lstStyle/>
          <a:p>
            <a:pPr algn="just"/>
            <a:r>
              <a:rPr lang="en-US" dirty="0"/>
              <a:t>A router</a:t>
            </a:r>
            <a:r>
              <a:rPr lang="en-US" b="1" dirty="0"/>
              <a:t> is a special purpose </a:t>
            </a:r>
            <a:r>
              <a:rPr lang="en-US" dirty="0"/>
              <a:t>computer that interconnects the different computer networks that make up the Internet and routes packets along to their ultimate destination as they travel. </a:t>
            </a:r>
          </a:p>
          <a:p>
            <a:pPr algn="just"/>
            <a:r>
              <a:rPr lang="en-US" dirty="0"/>
              <a:t>To ensure that packets take the best available path toward their destination, routers use a computer program called a </a:t>
            </a:r>
            <a:r>
              <a:rPr lang="en-US" b="1" dirty="0">
                <a:highlight>
                  <a:srgbClr val="FFFF00"/>
                </a:highlight>
              </a:rPr>
              <a:t>routing algorithm.</a:t>
            </a:r>
          </a:p>
          <a:p>
            <a:pPr algn="just"/>
            <a:r>
              <a:rPr lang="en-US" dirty="0"/>
              <a:t>Packet switching does not require a dedicated circuit, but can make use of any spare capacity that is available on any of several hundred circuits. Packet switching makes nearly full use of almost all available communication lines and capacity.</a:t>
            </a:r>
          </a:p>
          <a:p>
            <a:pPr algn="just"/>
            <a:r>
              <a:rPr lang="en-US" dirty="0"/>
              <a:t>Moreover, if some lines are disabled or too busy, the packets can be sent on any available line that eventually leads to the destination point.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6766</TotalTime>
  <Words>1400</Words>
  <Application>Microsoft Office PowerPoint</Application>
  <PresentationFormat>On-screen Show (4:3)</PresentationFormat>
  <Paragraphs>84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Technology Infrastructure for  E-commerce </vt:lpstr>
      <vt:lpstr> UNIT II: Technology Infrastructure for E-commerce </vt:lpstr>
      <vt:lpstr>Assignment 1</vt:lpstr>
      <vt:lpstr>E commerce –Technology Road Map</vt:lpstr>
      <vt:lpstr>Internet History</vt:lpstr>
      <vt:lpstr>Circuit Switching and Packet Switching</vt:lpstr>
      <vt:lpstr>PowerPoint Presentation</vt:lpstr>
      <vt:lpstr>Packet Switching</vt:lpstr>
      <vt:lpstr>Packet Switching</vt:lpstr>
      <vt:lpstr>Universal Protocol - TCP</vt:lpstr>
      <vt:lpstr>PowerPoint Presentation</vt:lpstr>
      <vt:lpstr>TCP/IP</vt:lpstr>
      <vt:lpstr>TCP</vt:lpstr>
      <vt:lpstr>IP</vt:lpstr>
      <vt:lpstr>Domain Name , DNS , URL</vt:lpstr>
      <vt:lpstr>The Future Internet</vt:lpstr>
      <vt:lpstr>Guaranteed Service Levels and Lower Error Rates</vt:lpstr>
      <vt:lpstr>Declining Costs</vt:lpstr>
      <vt:lpstr>The Internet of Things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Infrastructure for  E-commerce </dc:title>
  <dc:creator>anupkant Sabnekar</dc:creator>
  <cp:lastModifiedBy>badam rajashekar</cp:lastModifiedBy>
  <cp:revision>114</cp:revision>
  <dcterms:created xsi:type="dcterms:W3CDTF">2006-08-16T00:00:00Z</dcterms:created>
  <dcterms:modified xsi:type="dcterms:W3CDTF">2021-12-23T03:42:40Z</dcterms:modified>
</cp:coreProperties>
</file>