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59" r:id="rId9"/>
    <p:sldId id="277" r:id="rId10"/>
    <p:sldId id="278" r:id="rId11"/>
    <p:sldId id="260" r:id="rId12"/>
    <p:sldId id="279" r:id="rId13"/>
    <p:sldId id="271" r:id="rId14"/>
    <p:sldId id="280" r:id="rId15"/>
    <p:sldId id="281" r:id="rId16"/>
    <p:sldId id="268" r:id="rId17"/>
    <p:sldId id="282" r:id="rId18"/>
    <p:sldId id="267" r:id="rId19"/>
    <p:sldId id="266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etharmaiah Ramisetti" userId="c609f6bc48e0ff8a" providerId="LiveId" clId="{5152CCCD-69D4-4587-8797-6FC70421296A}"/>
    <pc:docChg chg="custSel modSld">
      <pc:chgData name="Seetharmaiah Ramisetti" userId="c609f6bc48e0ff8a" providerId="LiveId" clId="{5152CCCD-69D4-4587-8797-6FC70421296A}" dt="2021-09-14T08:56:51.476" v="92" actId="207"/>
      <pc:docMkLst>
        <pc:docMk/>
      </pc:docMkLst>
      <pc:sldChg chg="modSp mod">
        <pc:chgData name="Seetharmaiah Ramisetti" userId="c609f6bc48e0ff8a" providerId="LiveId" clId="{5152CCCD-69D4-4587-8797-6FC70421296A}" dt="2021-09-14T08:48:23.069" v="58" actId="20577"/>
        <pc:sldMkLst>
          <pc:docMk/>
          <pc:sldMk cId="0" sldId="256"/>
        </pc:sldMkLst>
        <pc:spChg chg="mod">
          <ac:chgData name="Seetharmaiah Ramisetti" userId="c609f6bc48e0ff8a" providerId="LiveId" clId="{5152CCCD-69D4-4587-8797-6FC70421296A}" dt="2021-09-14T08:48:23.069" v="58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152CCCD-69D4-4587-8797-6FC70421296A}" dt="2021-09-14T08:54:16.442" v="88" actId="207"/>
        <pc:sldMkLst>
          <pc:docMk/>
          <pc:sldMk cId="0" sldId="258"/>
        </pc:sldMkLst>
        <pc:spChg chg="mod">
          <ac:chgData name="Seetharmaiah Ramisetti" userId="c609f6bc48e0ff8a" providerId="LiveId" clId="{5152CCCD-69D4-4587-8797-6FC70421296A}" dt="2021-09-14T08:54:16.442" v="88" actId="207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152CCCD-69D4-4587-8797-6FC70421296A}" dt="2021-09-14T08:55:11.689" v="90" actId="207"/>
        <pc:sldMkLst>
          <pc:docMk/>
          <pc:sldMk cId="0" sldId="259"/>
        </pc:sldMkLst>
        <pc:spChg chg="mod">
          <ac:chgData name="Seetharmaiah Ramisetti" userId="c609f6bc48e0ff8a" providerId="LiveId" clId="{5152CCCD-69D4-4587-8797-6FC70421296A}" dt="2021-09-14T08:55:11.689" v="90" actId="207"/>
          <ac:spMkLst>
            <pc:docMk/>
            <pc:sldMk cId="0" sldId="259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152CCCD-69D4-4587-8797-6FC70421296A}" dt="2021-09-14T08:56:04.411" v="91" actId="207"/>
        <pc:sldMkLst>
          <pc:docMk/>
          <pc:sldMk cId="0" sldId="260"/>
        </pc:sldMkLst>
        <pc:spChg chg="mod">
          <ac:chgData name="Seetharmaiah Ramisetti" userId="c609f6bc48e0ff8a" providerId="LiveId" clId="{5152CCCD-69D4-4587-8797-6FC70421296A}" dt="2021-09-14T08:56:04.411" v="91" actId="207"/>
          <ac:spMkLst>
            <pc:docMk/>
            <pc:sldMk cId="0" sldId="260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152CCCD-69D4-4587-8797-6FC70421296A}" dt="2021-09-14T08:52:48.994" v="87" actId="13926"/>
        <pc:sldMkLst>
          <pc:docMk/>
          <pc:sldMk cId="0" sldId="263"/>
        </pc:sldMkLst>
        <pc:spChg chg="mod">
          <ac:chgData name="Seetharmaiah Ramisetti" userId="c609f6bc48e0ff8a" providerId="LiveId" clId="{5152CCCD-69D4-4587-8797-6FC70421296A}" dt="2021-09-14T08:52:48.994" v="87" actId="13926"/>
          <ac:spMkLst>
            <pc:docMk/>
            <pc:sldMk cId="0" sldId="263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152CCCD-69D4-4587-8797-6FC70421296A}" dt="2021-09-14T08:56:51.476" v="92" actId="207"/>
        <pc:sldMkLst>
          <pc:docMk/>
          <pc:sldMk cId="0" sldId="268"/>
        </pc:sldMkLst>
        <pc:spChg chg="mod">
          <ac:chgData name="Seetharmaiah Ramisetti" userId="c609f6bc48e0ff8a" providerId="LiveId" clId="{5152CCCD-69D4-4587-8797-6FC70421296A}" dt="2021-09-14T08:56:51.476" v="92" actId="207"/>
          <ac:spMkLst>
            <pc:docMk/>
            <pc:sldMk cId="0" sldId="268"/>
            <ac:spMk id="5" creationId="{00000000-0000-0000-0000-000000000000}"/>
          </ac:spMkLst>
        </pc:spChg>
      </pc:sldChg>
      <pc:sldChg chg="modSp mod">
        <pc:chgData name="Seetharmaiah Ramisetti" userId="c609f6bc48e0ff8a" providerId="LiveId" clId="{5152CCCD-69D4-4587-8797-6FC70421296A}" dt="2021-09-14T08:51:35.653" v="60" actId="207"/>
        <pc:sldMkLst>
          <pc:docMk/>
          <pc:sldMk cId="0" sldId="282"/>
        </pc:sldMkLst>
        <pc:spChg chg="mod">
          <ac:chgData name="Seetharmaiah Ramisetti" userId="c609f6bc48e0ff8a" providerId="LiveId" clId="{5152CCCD-69D4-4587-8797-6FC70421296A}" dt="2021-09-14T08:51:35.653" v="60" actId="207"/>
          <ac:spMkLst>
            <pc:docMk/>
            <pc:sldMk cId="0" sldId="28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64655-741E-4677-AE51-9454C865BB74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C5634-E172-4EFA-87A3-863B390A3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C5634-E172-4EFA-87A3-863B390A3C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3F8B40-E54A-4C71-AA26-FAA17529C0E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5013" y="685800"/>
            <a:ext cx="5337175" cy="4002088"/>
          </a:xfrm>
          <a:noFill/>
          <a:ln>
            <a:solidFill>
              <a:srgbClr val="8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8" y="4960938"/>
            <a:ext cx="4984750" cy="3497262"/>
          </a:xfrm>
          <a:noFill/>
        </p:spPr>
        <p:txBody>
          <a:bodyPr wrap="square" lIns="88604" tIns="44303" rIns="88604" bIns="4430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009B-A700-41D4-B355-1FB8863D97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C191-84AA-46CE-A458-2A764FD94B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rds.yahoo.com/S=96062857/K=microprocessor/v=2/SID=w/l=II/R=14/SS=i/OID=3687cae1a9f30154/SIG=1gb0kkujn/EXP=1121298252/*-http:/images.search.yahoo.com/search/images/view?back=http://images.search.yahoo.com/search/images?p=microprocessor&amp;ei=UTF-8&amp;fr=FP-tab-img-t&amp;fl=0&amp;x=wrt&amp;h=184&amp;w=245&amp;imgcurl=www.goldkist.net/IBM-MICROPROCESSOR1.jpg&amp;imgurl=www.goldkist.net/IBM-MICROPROCESSOR1.jpg&amp;size=26.0kB&amp;name=IBM-MICROPROCESSOR1.jpg&amp;rcurl=http://www.goldkist.net/../IBM-686cpu.htm&amp;rurl=http://www.goldkist.net/../IBM-686cpu.htm&amp;p=microprocessor&amp;type=jpeg&amp;no=14&amp;tt=30,550&amp;ei=UTF-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en.wikipedia.org/wiki/Image:Transistor-photo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rds.yahoo.com/S=96062857/K=first+integrated+circuit/v=2/SID=w/l=II/R=3/SS=i/OID=76b6b666a8b43dee/SIG=1m4g8lg8e/EXP=1121298336/*-http:/images.search.yahoo.com/search/images/view?back=http://images.search.yahoo.com/search/images?p=first+integrated+circuit&amp;rs=0&amp;toggle=1&amp;ei=UTF-8&amp;fr=FP-tab-img-t&amp;vf=&amp;h=274&amp;w=410&amp;imgcurl=us.news1.yimg.com/us.yimg.com/p/rids/20050622/i/r1248960023.jpg&amp;imgurl=us.news1.yimg.com/us.yimg.com/p/rids/20050622/i/r1248960023.jpg&amp;size=18.9kB&amp;name=r1248960023.jpg&amp;rcurl=http://news.yahoo.com/news?tmpl=story&amp;u=/050622/ids_photos_wl/r1248960023.jpg&amp;rurl=http://news.yahoo.com/news?tmpl=story&amp;u=/050622/ids_photos_wl/r1248960023.jpg&amp;p=first+integrated+circuit&amp;type=jpeg&amp;no=3&amp;tt=262&amp;ei=UTF-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Evolution of Cloud Computing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Hardware Evolution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First-Generation Computers- vacuum tubes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Second-Generation Computers-transistors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Third-Generation Computers-integrated circuits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Fourth-Generation Computers-LSI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Fifth-Generation Computers-VLSI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Software Generations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History of Internet Software Evolution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Server Virtualization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Third generation computers:1964-1971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run\Desktop\images (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40386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arun\Desktop\images (6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00200"/>
            <a:ext cx="3810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13716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Fourth generation computers: 1971-present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 microprocessor brought the fourth generation of computers, as thousands of integrated circuits were built onto a single silicon chip.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Intel 4004 chip, developed in 1971, located all the components of the computer.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From the central</a:t>
            </a:r>
            <a:r>
              <a:rPr lang="en-IN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IN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unit and memory to input/output controls—on a single chip.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Fourth generation computers also saw the development of GUIs, the mouse and handheld devices.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13716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Fourth generation computers: 1971-present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MICROPROCESSOR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– is a silicon chip that contains 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– part of the computer where all processing takes place.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4004 chip –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was the first microprocessor introduced by Intel Corporation. 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86000" y="4495800"/>
            <a:ext cx="4724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Fourth generation computers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1971-present</a:t>
            </a:r>
          </a:p>
        </p:txBody>
      </p:sp>
      <p:pic>
        <p:nvPicPr>
          <p:cNvPr id="6" name="Picture 2" descr="C:\Users\arun\Desktop\images (8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981200"/>
            <a:ext cx="4227600" cy="430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arun\Desktop\images (9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1812" y="2180604"/>
            <a:ext cx="3416387" cy="376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260350"/>
            <a:ext cx="8431213" cy="15684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laws influencing Information Technology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382000" cy="4343400"/>
          </a:xfrm>
        </p:spPr>
        <p:txBody>
          <a:bodyPr/>
          <a:lstStyle/>
          <a:p>
            <a:pPr marL="381000" indent="-381000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laws that are generally accepted as governing the spread of technology: </a:t>
            </a:r>
          </a:p>
          <a:p>
            <a:pPr marL="1295400" lvl="2" indent="-381000">
              <a:buFont typeface="Wingdings" pitchFamily="2" charset="2"/>
              <a:buAutoNum type="arabicPeriod"/>
            </a:pPr>
            <a:r>
              <a:rPr lang="en-US" sz="3600" b="1" dirty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Moore's Law</a:t>
            </a:r>
          </a:p>
          <a:p>
            <a:pPr marL="1295400" lvl="2" indent="-381000">
              <a:buFont typeface="Wingdings" pitchFamily="2" charset="2"/>
              <a:buAutoNum type="arabicPeriod"/>
            </a:pPr>
            <a:r>
              <a:rPr lang="en-US" sz="3600" b="1" dirty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Gilder's Law</a:t>
            </a:r>
          </a:p>
          <a:p>
            <a:pPr marL="1295400" lvl="2" indent="-381000">
              <a:buFont typeface="Wingdings" pitchFamily="2" charset="2"/>
              <a:buAutoNum type="arabicPeriod"/>
            </a:pPr>
            <a:r>
              <a:rPr lang="en-US" sz="3600" b="1" dirty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Metcalfe's Law</a:t>
            </a:r>
          </a:p>
          <a:p>
            <a:pPr marL="1295400" lvl="2" indent="-381000">
              <a:buFont typeface="Wingdings" pitchFamily="2" charset="2"/>
              <a:buAutoNum type="arabicPeriod"/>
            </a:pPr>
            <a:r>
              <a:rPr lang="en-US" sz="3600" b="1" dirty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Disk Law</a:t>
            </a:r>
          </a:p>
          <a:p>
            <a:pPr marL="381000" indent="-381000"/>
            <a:endParaRPr lang="en-US" sz="3900" b="1" dirty="0">
              <a:solidFill>
                <a:srgbClr val="6666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Putting together network, storage and computing speed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…rates of growth of digital power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05200" y="1581150"/>
            <a:ext cx="5562600" cy="4800600"/>
            <a:chOff x="1968" y="1268"/>
            <a:chExt cx="3312" cy="2284"/>
          </a:xfrm>
        </p:grpSpPr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1968" y="1296"/>
              <a:ext cx="3312" cy="2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5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8" y="1268"/>
              <a:ext cx="3312" cy="2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53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9525" y="1066800"/>
            <a:ext cx="3648075" cy="5791200"/>
          </a:xfrm>
          <a:noFill/>
        </p:spPr>
        <p:txBody>
          <a:bodyPr lIns="92054" tIns="46028" rIns="92054" bIns="46028">
            <a:normAutofit fontScale="85000" lnSpcReduction="20000"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Moore’s Law. </a:t>
            </a:r>
          </a:p>
          <a:p>
            <a:pPr marL="2857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b="1" dirty="0">
                <a:solidFill>
                  <a:srgbClr val="F22227"/>
                </a:solidFill>
                <a:latin typeface="Times New Roman" pitchFamily="18" charset="0"/>
                <a:cs typeface="Times New Roman" pitchFamily="18" charset="0"/>
              </a:rPr>
              <a:t>Transistors on a single chip doubles approximately every 18–24 months.</a:t>
            </a:r>
            <a:endParaRPr lang="en-US" sz="2100" b="1" dirty="0">
              <a:solidFill>
                <a:srgbClr val="F22227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Gilder’s Law. </a:t>
            </a:r>
          </a:p>
          <a:p>
            <a:pPr marL="2857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Aggregate bandwidth triples approximately every year.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Metcalfe’s Law. </a:t>
            </a:r>
          </a:p>
          <a:p>
            <a:pPr marL="2857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b="1" dirty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The value of a network may grow exponentially with the number of participants(community Law).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Disk Law</a:t>
            </a:r>
          </a:p>
          <a:p>
            <a:pPr marL="2857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Storage doubles every 12 months </a:t>
            </a:r>
          </a:p>
          <a:p>
            <a:pPr marL="685800" lvl="1" indent="-228600">
              <a:lnSpc>
                <a:spcPct val="75000"/>
              </a:lnSpc>
            </a:pPr>
            <a:endParaRPr lang="en-US" sz="20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Fifth generation computers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Fifth Generation Computer Systems project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(FGCS) was an initiative by Japan's Ministry of International Trade and Industry, begun in 1982, to create a computer using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massively parallel computing/processing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It was to be the result of a massive government/industry research project in Japan during the 1980s. It aimed to create an "epoch-making computer" with-supercomputer-like performance and to provide a platform for future developments in artificial intelligence.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Fifth generation computers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(present and beyond)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953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Fifth generation computing devices, based on artificial</a:t>
            </a:r>
            <a:r>
              <a:rPr lang="en-IN" sz="35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intelligence</a:t>
            </a:r>
            <a:r>
              <a:rPr lang="en-IN" sz="35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500" dirty="0">
                <a:latin typeface="Times New Roman" pitchFamily="18" charset="0"/>
                <a:cs typeface="Times New Roman" pitchFamily="18" charset="0"/>
              </a:rPr>
              <a:t>Are still in development, though there are some applications, such as voice</a:t>
            </a:r>
            <a:r>
              <a:rPr lang="en-IN" sz="35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dirty="0"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IN" sz="3500" u="sng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500" dirty="0">
                <a:latin typeface="Times New Roman" pitchFamily="18" charset="0"/>
                <a:cs typeface="Times New Roman" pitchFamily="18" charset="0"/>
              </a:rPr>
              <a:t>The use of </a:t>
            </a:r>
            <a:r>
              <a:rPr lang="en-IN" sz="3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IN" sz="35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 and superconductors </a:t>
            </a:r>
            <a:r>
              <a:rPr lang="en-IN" sz="3500" dirty="0">
                <a:latin typeface="Times New Roman" pitchFamily="18" charset="0"/>
                <a:cs typeface="Times New Roman" pitchFamily="18" charset="0"/>
              </a:rPr>
              <a:t>is helping to make artificial intelligence a reality.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500" dirty="0">
                <a:latin typeface="Times New Roman" pitchFamily="18" charset="0"/>
                <a:cs typeface="Times New Roman" pitchFamily="18" charset="0"/>
              </a:rPr>
              <a:t>The goal of fifth-generation computing is to develop devices that respond to natural</a:t>
            </a:r>
            <a:r>
              <a:rPr lang="en-IN" sz="35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dirty="0">
                <a:latin typeface="Times New Roman" pitchFamily="18" charset="0"/>
                <a:cs typeface="Times New Roman" pitchFamily="18" charset="0"/>
              </a:rPr>
              <a:t>language input and are capable of learning and self-organization.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Fifth generation computers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6" name="Picture 5" descr="image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3352800" cy="3276600"/>
          </a:xfrm>
          <a:prstGeom prst="rect">
            <a:avLst/>
          </a:prstGeom>
        </p:spPr>
      </p:pic>
      <p:pic>
        <p:nvPicPr>
          <p:cNvPr id="7" name="Picture 6" descr="image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066800"/>
            <a:ext cx="4419600" cy="3200400"/>
          </a:xfrm>
          <a:prstGeom prst="rect">
            <a:avLst/>
          </a:prstGeom>
        </p:spPr>
      </p:pic>
      <p:pic>
        <p:nvPicPr>
          <p:cNvPr id="8" name="Picture 7" descr="image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00600"/>
            <a:ext cx="59436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Fifth generation computers</a:t>
            </a:r>
          </a:p>
        </p:txBody>
      </p:sp>
      <p:pic>
        <p:nvPicPr>
          <p:cNvPr id="6" name="Content Placeholder 5" descr="image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0"/>
            <a:ext cx="2857500" cy="2362200"/>
          </a:xfrm>
        </p:spPr>
      </p:pic>
      <p:pic>
        <p:nvPicPr>
          <p:cNvPr id="7" name="Picture 6" descr="image5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71600"/>
            <a:ext cx="3848100" cy="2590799"/>
          </a:xfrm>
          <a:prstGeom prst="rect">
            <a:avLst/>
          </a:prstGeom>
        </p:spPr>
      </p:pic>
      <p:pic>
        <p:nvPicPr>
          <p:cNvPr id="8" name="Picture 7" descr="image3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114800"/>
            <a:ext cx="662940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First-Generation Computers: 1940-1956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The first computers used vacuum tubes for circuitry and magnetic drums for memory.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They were often enormous and taking up entire room.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First generation computers relied on machine language.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.They were very expensive to operate and in addition to using a great deal of electricity, generated a lot of heat, which was often the cause of malfunctions.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UNIVAC and ENIAC 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computers are examples of first-generation computing devices.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Software Generations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There was also a parallel set of generations for software:</a:t>
            </a:r>
          </a:p>
          <a:p>
            <a:pPr marL="914400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generation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Machine language.</a:t>
            </a:r>
          </a:p>
          <a:p>
            <a:pPr marL="914400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 generation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Assembly language.</a:t>
            </a:r>
          </a:p>
          <a:p>
            <a:pPr marL="914400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Third generation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Structured programming languages such as C, COBOL and FORTRAN.</a:t>
            </a:r>
          </a:p>
          <a:p>
            <a:pPr marL="914400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Fourth generation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Domain-specific languages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such as SQL (for database access) and TeX (for text formatting),object oriented languages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First-Generation Computers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UNIVAC (Universal Automatic Computer)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tabulating machine which won the contest for the fastest machine which could count the US 1890 census.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VACUUM TUBES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electronic tubes about the size of light bulbs.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 descr="univa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2000" y="2895600"/>
            <a:ext cx="762000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First-Generation Computers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1940-1956</a:t>
            </a:r>
          </a:p>
        </p:txBody>
      </p:sp>
      <p:pic>
        <p:nvPicPr>
          <p:cNvPr id="6" name="Picture 2" descr="C:\Users\arun\Desktop\200px-Classic_shot_of_the_ENIA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4038599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aru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1600200"/>
            <a:ext cx="3983037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Second-Generation Computers:1956-1963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IN" sz="3500" u="sng" dirty="0">
                <a:latin typeface="Times New Roman" pitchFamily="18" charset="0"/>
                <a:cs typeface="Times New Roman" pitchFamily="18" charset="0"/>
              </a:rPr>
              <a:t> Transistors </a:t>
            </a:r>
            <a:r>
              <a:rPr lang="en-IN" sz="3500" dirty="0">
                <a:latin typeface="Times New Roman" pitchFamily="18" charset="0"/>
                <a:cs typeface="Times New Roman" pitchFamily="18" charset="0"/>
              </a:rPr>
              <a:t>replaced vacuum tubes and ushered in the second generation of computers.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IN" sz="3500" dirty="0">
                <a:latin typeface="Times New Roman" pitchFamily="18" charset="0"/>
                <a:cs typeface="Times New Roman" pitchFamily="18" charset="0"/>
              </a:rPr>
              <a:t>Second-generation computers moved from cryptic binary machine language to symbolic.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IN" sz="3500" dirty="0">
                <a:latin typeface="Times New Roman" pitchFamily="18" charset="0"/>
                <a:cs typeface="Times New Roman" pitchFamily="18" charset="0"/>
              </a:rPr>
              <a:t> High-level programming languages were also being developed at this time, such as early versions of COBOL and FORTRAN.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IN" sz="3500" dirty="0">
                <a:latin typeface="Times New Roman" pitchFamily="18" charset="0"/>
                <a:cs typeface="Times New Roman" pitchFamily="18" charset="0"/>
              </a:rPr>
              <a:t>These were also the first computers that stored their instructions in their memory.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Second-Generation Computers:1956-1963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TRANSISTOR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was a three-legged component which shrunk the size of the first generation computers. Occupied only 1/100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space occupied by a vacuum tube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More reliable, had greater computational speed, required no warm-up time and consumed far less electricity.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 Through hole transistors (tape measure marked in centimeters)">
            <a:hlinkClick r:id="rId2" tooltip=" Through hole transistors (tape measure marked in centimeters)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0600" y="4191000"/>
            <a:ext cx="7391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Second-Generation Computers:1956-1963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Figs</a:t>
            </a:r>
          </a:p>
        </p:txBody>
      </p:sp>
      <p:pic>
        <p:nvPicPr>
          <p:cNvPr id="7" name="Picture 2" descr="C:\Users\arun\Desktop\images (5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3742566" cy="426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arun\Desktop\images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0438" y="2111838"/>
            <a:ext cx="3687761" cy="42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Third generation computers:1964-1971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The development of the integrated</a:t>
            </a:r>
            <a:r>
              <a:rPr lang="en-IN" sz="34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circuit was the hallmark of the third generation of computers.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IN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Transistors were miniaturized and placed on silicon chips, called semiconductors</a:t>
            </a:r>
            <a:r>
              <a:rPr lang="en-IN" sz="3400" u="sng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Instead of </a:t>
            </a:r>
            <a:r>
              <a:rPr lang="en-IN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punched cards and printouts, users interacted with third generation computers through keyboards and monitors and interfaced with an operating</a:t>
            </a:r>
            <a:r>
              <a:rPr lang="en-IN" sz="3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IN" sz="3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Allowed the device to run many different applications at one time.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Third generation computers:1964-1971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INTEGRATED CIRCUITS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are square silicon chips containing circuitry that can perform the functions of hundreds of transistors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8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3400" y="2819400"/>
            <a:ext cx="8153400" cy="3581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810</Words>
  <Application>Microsoft Office PowerPoint</Application>
  <PresentationFormat>On-screen Show (4:3)</PresentationFormat>
  <Paragraphs>87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The Evolution of Cloud Computing</vt:lpstr>
      <vt:lpstr>First-Generation Computers: 1940-1956</vt:lpstr>
      <vt:lpstr>First-Generation Computers</vt:lpstr>
      <vt:lpstr>First-Generation Computers</vt:lpstr>
      <vt:lpstr>Second-Generation Computers:1956-1963</vt:lpstr>
      <vt:lpstr>Second-Generation Computers:1956-1963</vt:lpstr>
      <vt:lpstr>Second-Generation Computers:1956-1963</vt:lpstr>
      <vt:lpstr>Third generation computers:1964-1971</vt:lpstr>
      <vt:lpstr>Third generation computers:1964-1971</vt:lpstr>
      <vt:lpstr>Third generation computers:1964-1971</vt:lpstr>
      <vt:lpstr>Fourth generation computers: 1971-present</vt:lpstr>
      <vt:lpstr>Fourth generation computers: 1971-present</vt:lpstr>
      <vt:lpstr>Fourth generation computers</vt:lpstr>
      <vt:lpstr>The laws influencing Information Technology</vt:lpstr>
      <vt:lpstr>Putting together network, storage and computing speed  …rates of growth of digital power</vt:lpstr>
      <vt:lpstr>Fifth generation computers</vt:lpstr>
      <vt:lpstr>Fifth generation computers (present and beyond)</vt:lpstr>
      <vt:lpstr>Fifth generation computers</vt:lpstr>
      <vt:lpstr>Fifth generation computers</vt:lpstr>
      <vt:lpstr>Software Generations</vt:lpstr>
    </vt:vector>
  </TitlesOfParts>
  <Company>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Cloud Computing</dc:title>
  <dc:creator>room213vkr</dc:creator>
  <cp:lastModifiedBy>Seetharmaiah Ramisetti</cp:lastModifiedBy>
  <cp:revision>36</cp:revision>
  <dcterms:created xsi:type="dcterms:W3CDTF">2015-01-17T07:52:18Z</dcterms:created>
  <dcterms:modified xsi:type="dcterms:W3CDTF">2021-09-14T08:56:57Z</dcterms:modified>
</cp:coreProperties>
</file>