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3" r:id="rId18"/>
    <p:sldId id="274" r:id="rId19"/>
    <p:sldId id="271" r:id="rId20"/>
    <p:sldId id="272" r:id="rId21"/>
    <p:sldId id="290" r:id="rId22"/>
    <p:sldId id="289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0470C-9F49-48EA-BB0B-A64C6EEF7739}" v="2" dt="2021-09-16T04:24:56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450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tharmaiah Ramisetti" userId="c609f6bc48e0ff8a" providerId="LiveId" clId="{5A40470C-9F49-48EA-BB0B-A64C6EEF7739}"/>
    <pc:docChg chg="custSel addSld modSld">
      <pc:chgData name="Seetharmaiah Ramisetti" userId="c609f6bc48e0ff8a" providerId="LiveId" clId="{5A40470C-9F49-48EA-BB0B-A64C6EEF7739}" dt="2021-09-16T05:53:28.932" v="985" actId="13926"/>
      <pc:docMkLst>
        <pc:docMk/>
      </pc:docMkLst>
      <pc:sldChg chg="modSp mod">
        <pc:chgData name="Seetharmaiah Ramisetti" userId="c609f6bc48e0ff8a" providerId="LiveId" clId="{5A40470C-9F49-48EA-BB0B-A64C6EEF7739}" dt="2021-09-16T05:18:26.588" v="977" actId="13926"/>
        <pc:sldMkLst>
          <pc:docMk/>
          <pc:sldMk cId="0" sldId="257"/>
        </pc:sldMkLst>
        <pc:spChg chg="mod">
          <ac:chgData name="Seetharmaiah Ramisetti" userId="c609f6bc48e0ff8a" providerId="LiveId" clId="{5A40470C-9F49-48EA-BB0B-A64C6EEF7739}" dt="2021-09-16T05:18:26.588" v="977" actId="13926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07:40.123" v="14" actId="207"/>
        <pc:sldMkLst>
          <pc:docMk/>
          <pc:sldMk cId="0" sldId="258"/>
        </pc:sldMkLst>
        <pc:spChg chg="mod">
          <ac:chgData name="Seetharmaiah Ramisetti" userId="c609f6bc48e0ff8a" providerId="LiveId" clId="{5A40470C-9F49-48EA-BB0B-A64C6EEF7739}" dt="2021-09-16T04:07:40.123" v="14" actId="207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5:27:40.959" v="978" actId="13926"/>
        <pc:sldMkLst>
          <pc:docMk/>
          <pc:sldMk cId="0" sldId="259"/>
        </pc:sldMkLst>
        <pc:spChg chg="mod">
          <ac:chgData name="Seetharmaiah Ramisetti" userId="c609f6bc48e0ff8a" providerId="LiveId" clId="{5A40470C-9F49-48EA-BB0B-A64C6EEF7739}" dt="2021-09-16T05:27:40.959" v="978" actId="13926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4T09:12:52.258" v="1" actId="207"/>
        <pc:sldMkLst>
          <pc:docMk/>
          <pc:sldMk cId="0" sldId="261"/>
        </pc:sldMkLst>
        <pc:spChg chg="mod">
          <ac:chgData name="Seetharmaiah Ramisetti" userId="c609f6bc48e0ff8a" providerId="LiveId" clId="{5A40470C-9F49-48EA-BB0B-A64C6EEF7739}" dt="2021-09-14T09:12:52.258" v="1" actId="207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20:36.322" v="399" actId="207"/>
        <pc:sldMkLst>
          <pc:docMk/>
          <pc:sldMk cId="0" sldId="262"/>
        </pc:sldMkLst>
        <pc:spChg chg="mod">
          <ac:chgData name="Seetharmaiah Ramisetti" userId="c609f6bc48e0ff8a" providerId="LiveId" clId="{5A40470C-9F49-48EA-BB0B-A64C6EEF7739}" dt="2021-09-16T04:20:36.322" v="399" actId="207"/>
          <ac:spMkLst>
            <pc:docMk/>
            <pc:sldMk cId="0" sldId="262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21:57.308" v="401" actId="207"/>
        <pc:sldMkLst>
          <pc:docMk/>
          <pc:sldMk cId="0" sldId="263"/>
        </pc:sldMkLst>
        <pc:spChg chg="mod">
          <ac:chgData name="Seetharmaiah Ramisetti" userId="c609f6bc48e0ff8a" providerId="LiveId" clId="{5A40470C-9F49-48EA-BB0B-A64C6EEF7739}" dt="2021-09-16T04:21:57.308" v="401" actId="207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4T09:12:11.977" v="0" actId="20577"/>
        <pc:sldMkLst>
          <pc:docMk/>
          <pc:sldMk cId="0" sldId="264"/>
        </pc:sldMkLst>
        <pc:spChg chg="mod">
          <ac:chgData name="Seetharmaiah Ramisetti" userId="c609f6bc48e0ff8a" providerId="LiveId" clId="{5A40470C-9F49-48EA-BB0B-A64C6EEF7739}" dt="2021-09-14T09:12:11.977" v="0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27:55.563" v="468" actId="207"/>
        <pc:sldMkLst>
          <pc:docMk/>
          <pc:sldMk cId="0" sldId="266"/>
        </pc:sldMkLst>
        <pc:spChg chg="mod">
          <ac:chgData name="Seetharmaiah Ramisetti" userId="c609f6bc48e0ff8a" providerId="LiveId" clId="{5A40470C-9F49-48EA-BB0B-A64C6EEF7739}" dt="2021-09-16T04:27:55.563" v="468" actId="207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33:37.262" v="939" actId="27636"/>
        <pc:sldMkLst>
          <pc:docMk/>
          <pc:sldMk cId="0" sldId="267"/>
        </pc:sldMkLst>
        <pc:spChg chg="mod">
          <ac:chgData name="Seetharmaiah Ramisetti" userId="c609f6bc48e0ff8a" providerId="LiveId" clId="{5A40470C-9F49-48EA-BB0B-A64C6EEF7739}" dt="2021-09-16T04:33:37.262" v="939" actId="27636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5:48:01.227" v="980" actId="13926"/>
        <pc:sldMkLst>
          <pc:docMk/>
          <pc:sldMk cId="0" sldId="268"/>
        </pc:sldMkLst>
        <pc:spChg chg="mod">
          <ac:chgData name="Seetharmaiah Ramisetti" userId="c609f6bc48e0ff8a" providerId="LiveId" clId="{5A40470C-9F49-48EA-BB0B-A64C6EEF7739}" dt="2021-09-16T05:48:01.227" v="980" actId="13926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5T09:23:06.025" v="9" actId="20577"/>
        <pc:sldMkLst>
          <pc:docMk/>
          <pc:sldMk cId="0" sldId="269"/>
        </pc:sldMkLst>
        <pc:spChg chg="mod">
          <ac:chgData name="Seetharmaiah Ramisetti" userId="c609f6bc48e0ff8a" providerId="LiveId" clId="{5A40470C-9F49-48EA-BB0B-A64C6EEF7739}" dt="2021-09-15T09:23:06.025" v="9" actId="20577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34:57.460" v="948" actId="207"/>
        <pc:sldMkLst>
          <pc:docMk/>
          <pc:sldMk cId="0" sldId="270"/>
        </pc:sldMkLst>
        <pc:spChg chg="mod">
          <ac:chgData name="Seetharmaiah Ramisetti" userId="c609f6bc48e0ff8a" providerId="LiveId" clId="{5A40470C-9F49-48EA-BB0B-A64C6EEF7739}" dt="2021-09-16T04:34:57.460" v="948" actId="207"/>
          <ac:spMkLst>
            <pc:docMk/>
            <pc:sldMk cId="0" sldId="270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5:52:41.291" v="984" actId="13926"/>
        <pc:sldMkLst>
          <pc:docMk/>
          <pc:sldMk cId="0" sldId="271"/>
        </pc:sldMkLst>
        <pc:spChg chg="mod">
          <ac:chgData name="Seetharmaiah Ramisetti" userId="c609f6bc48e0ff8a" providerId="LiveId" clId="{5A40470C-9F49-48EA-BB0B-A64C6EEF7739}" dt="2021-09-16T05:52:41.291" v="984" actId="13926"/>
          <ac:spMkLst>
            <pc:docMk/>
            <pc:sldMk cId="0" sldId="271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35:28.738" v="949" actId="207"/>
        <pc:sldMkLst>
          <pc:docMk/>
          <pc:sldMk cId="0" sldId="273"/>
        </pc:sldMkLst>
        <pc:spChg chg="mod">
          <ac:chgData name="Seetharmaiah Ramisetti" userId="c609f6bc48e0ff8a" providerId="LiveId" clId="{5A40470C-9F49-48EA-BB0B-A64C6EEF7739}" dt="2021-09-16T04:35:28.738" v="949" actId="207"/>
          <ac:spMkLst>
            <pc:docMk/>
            <pc:sldMk cId="0" sldId="273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5:52:10.214" v="982" actId="13926"/>
        <pc:sldMkLst>
          <pc:docMk/>
          <pc:sldMk cId="0" sldId="274"/>
        </pc:sldMkLst>
        <pc:spChg chg="mod">
          <ac:chgData name="Seetharmaiah Ramisetti" userId="c609f6bc48e0ff8a" providerId="LiveId" clId="{5A40470C-9F49-48EA-BB0B-A64C6EEF7739}" dt="2021-09-16T05:52:10.214" v="982" actId="13926"/>
          <ac:spMkLst>
            <pc:docMk/>
            <pc:sldMk cId="0" sldId="274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5:53:28.932" v="985" actId="13926"/>
        <pc:sldMkLst>
          <pc:docMk/>
          <pc:sldMk cId="0" sldId="275"/>
        </pc:sldMkLst>
        <pc:spChg chg="mod">
          <ac:chgData name="Seetharmaiah Ramisetti" userId="c609f6bc48e0ff8a" providerId="LiveId" clId="{5A40470C-9F49-48EA-BB0B-A64C6EEF7739}" dt="2021-09-16T05:53:28.932" v="985" actId="13926"/>
          <ac:spMkLst>
            <pc:docMk/>
            <pc:sldMk cId="0" sldId="275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36:28.872" v="952" actId="207"/>
        <pc:sldMkLst>
          <pc:docMk/>
          <pc:sldMk cId="0" sldId="277"/>
        </pc:sldMkLst>
        <pc:spChg chg="mod">
          <ac:chgData name="Seetharmaiah Ramisetti" userId="c609f6bc48e0ff8a" providerId="LiveId" clId="{5A40470C-9F49-48EA-BB0B-A64C6EEF7739}" dt="2021-09-16T04:36:28.872" v="952" actId="207"/>
          <ac:spMkLst>
            <pc:docMk/>
            <pc:sldMk cId="0" sldId="277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5T09:54:00.578" v="13" actId="207"/>
        <pc:sldMkLst>
          <pc:docMk/>
          <pc:sldMk cId="0" sldId="279"/>
        </pc:sldMkLst>
        <pc:spChg chg="mod">
          <ac:chgData name="Seetharmaiah Ramisetti" userId="c609f6bc48e0ff8a" providerId="LiveId" clId="{5A40470C-9F49-48EA-BB0B-A64C6EEF7739}" dt="2021-09-15T09:54:00.578" v="13" actId="207"/>
          <ac:spMkLst>
            <pc:docMk/>
            <pc:sldMk cId="0" sldId="279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37:15.993" v="953" actId="207"/>
        <pc:sldMkLst>
          <pc:docMk/>
          <pc:sldMk cId="0" sldId="281"/>
        </pc:sldMkLst>
        <pc:spChg chg="mod">
          <ac:chgData name="Seetharmaiah Ramisetti" userId="c609f6bc48e0ff8a" providerId="LiveId" clId="{5A40470C-9F49-48EA-BB0B-A64C6EEF7739}" dt="2021-09-16T04:37:15.993" v="953" actId="207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A40470C-9F49-48EA-BB0B-A64C6EEF7739}" dt="2021-09-16T04:37:46.566" v="954" actId="13926"/>
        <pc:sldMkLst>
          <pc:docMk/>
          <pc:sldMk cId="0" sldId="286"/>
        </pc:sldMkLst>
        <pc:spChg chg="mod">
          <ac:chgData name="Seetharmaiah Ramisetti" userId="c609f6bc48e0ff8a" providerId="LiveId" clId="{5A40470C-9F49-48EA-BB0B-A64C6EEF7739}" dt="2021-09-16T04:37:46.566" v="954" actId="13926"/>
          <ac:spMkLst>
            <pc:docMk/>
            <pc:sldMk cId="0" sldId="286"/>
            <ac:spMk id="5" creationId="{00000000-0000-0000-0000-000000000000}"/>
          </ac:spMkLst>
        </pc:spChg>
      </pc:sldChg>
      <pc:sldChg chg="modSp new mod">
        <pc:chgData name="Seetharmaiah Ramisetti" userId="c609f6bc48e0ff8a" providerId="LiveId" clId="{5A40470C-9F49-48EA-BB0B-A64C6EEF7739}" dt="2021-09-16T04:18:50.840" v="397" actId="20577"/>
        <pc:sldMkLst>
          <pc:docMk/>
          <pc:sldMk cId="2184939662" sldId="287"/>
        </pc:sldMkLst>
        <pc:spChg chg="mod">
          <ac:chgData name="Seetharmaiah Ramisetti" userId="c609f6bc48e0ff8a" providerId="LiveId" clId="{5A40470C-9F49-48EA-BB0B-A64C6EEF7739}" dt="2021-09-16T04:18:01.452" v="380" actId="20577"/>
          <ac:spMkLst>
            <pc:docMk/>
            <pc:sldMk cId="2184939662" sldId="287"/>
            <ac:spMk id="2" creationId="{1FD733CC-8652-45CC-8790-F924E2CD3BB3}"/>
          </ac:spMkLst>
        </pc:spChg>
        <pc:spChg chg="mod">
          <ac:chgData name="Seetharmaiah Ramisetti" userId="c609f6bc48e0ff8a" providerId="LiveId" clId="{5A40470C-9F49-48EA-BB0B-A64C6EEF7739}" dt="2021-09-16T04:18:50.840" v="397" actId="20577"/>
          <ac:spMkLst>
            <pc:docMk/>
            <pc:sldMk cId="2184939662" sldId="287"/>
            <ac:spMk id="3" creationId="{980D46BE-5DBD-4974-96AA-524E6E37D466}"/>
          </ac:spMkLst>
        </pc:spChg>
      </pc:sldChg>
      <pc:sldChg chg="modSp new mod">
        <pc:chgData name="Seetharmaiah Ramisetti" userId="c609f6bc48e0ff8a" providerId="LiveId" clId="{5A40470C-9F49-48EA-BB0B-A64C6EEF7739}" dt="2021-09-16T05:46:23.829" v="979" actId="207"/>
        <pc:sldMkLst>
          <pc:docMk/>
          <pc:sldMk cId="2710611955" sldId="288"/>
        </pc:sldMkLst>
        <pc:spChg chg="mod">
          <ac:chgData name="Seetharmaiah Ramisetti" userId="c609f6bc48e0ff8a" providerId="LiveId" clId="{5A40470C-9F49-48EA-BB0B-A64C6EEF7739}" dt="2021-09-16T04:34:02.604" v="944" actId="27636"/>
          <ac:spMkLst>
            <pc:docMk/>
            <pc:sldMk cId="2710611955" sldId="288"/>
            <ac:spMk id="2" creationId="{9517A4A3-D070-4D5C-9713-932933A84EC2}"/>
          </ac:spMkLst>
        </pc:spChg>
        <pc:spChg chg="mod">
          <ac:chgData name="Seetharmaiah Ramisetti" userId="c609f6bc48e0ff8a" providerId="LiveId" clId="{5A40470C-9F49-48EA-BB0B-A64C6EEF7739}" dt="2021-09-16T05:46:23.829" v="979" actId="207"/>
          <ac:spMkLst>
            <pc:docMk/>
            <pc:sldMk cId="2710611955" sldId="288"/>
            <ac:spMk id="3" creationId="{AE016B6E-4EF8-4E8E-AD97-E217BE85BE41}"/>
          </ac:spMkLst>
        </pc:spChg>
      </pc:sldChg>
      <pc:sldChg chg="modSp new mod">
        <pc:chgData name="Seetharmaiah Ramisetti" userId="c609f6bc48e0ff8a" providerId="LiveId" clId="{5A40470C-9F49-48EA-BB0B-A64C6EEF7739}" dt="2021-09-16T04:49:51.439" v="966" actId="20577"/>
        <pc:sldMkLst>
          <pc:docMk/>
          <pc:sldMk cId="1081488270" sldId="289"/>
        </pc:sldMkLst>
        <pc:spChg chg="mod">
          <ac:chgData name="Seetharmaiah Ramisetti" userId="c609f6bc48e0ff8a" providerId="LiveId" clId="{5A40470C-9F49-48EA-BB0B-A64C6EEF7739}" dt="2021-09-16T04:49:51.439" v="966" actId="20577"/>
          <ac:spMkLst>
            <pc:docMk/>
            <pc:sldMk cId="1081488270" sldId="289"/>
            <ac:spMk id="2" creationId="{C4EE2673-938B-4D62-BABC-7202856E4EEA}"/>
          </ac:spMkLst>
        </pc:spChg>
        <pc:spChg chg="mod">
          <ac:chgData name="Seetharmaiah Ramisetti" userId="c609f6bc48e0ff8a" providerId="LiveId" clId="{5A40470C-9F49-48EA-BB0B-A64C6EEF7739}" dt="2021-09-16T04:49:38.624" v="958" actId="13926"/>
          <ac:spMkLst>
            <pc:docMk/>
            <pc:sldMk cId="1081488270" sldId="289"/>
            <ac:spMk id="3" creationId="{B784F2E4-5131-47E1-B96F-E320505F580D}"/>
          </ac:spMkLst>
        </pc:spChg>
      </pc:sldChg>
      <pc:sldChg chg="modSp new mod">
        <pc:chgData name="Seetharmaiah Ramisetti" userId="c609f6bc48e0ff8a" providerId="LiveId" clId="{5A40470C-9F49-48EA-BB0B-A64C6EEF7739}" dt="2021-09-16T04:56:59.449" v="975" actId="20577"/>
        <pc:sldMkLst>
          <pc:docMk/>
          <pc:sldMk cId="2814869870" sldId="290"/>
        </pc:sldMkLst>
        <pc:spChg chg="mod">
          <ac:chgData name="Seetharmaiah Ramisetti" userId="c609f6bc48e0ff8a" providerId="LiveId" clId="{5A40470C-9F49-48EA-BB0B-A64C6EEF7739}" dt="2021-09-16T04:56:59.449" v="975" actId="20577"/>
          <ac:spMkLst>
            <pc:docMk/>
            <pc:sldMk cId="2814869870" sldId="290"/>
            <ac:spMk id="2" creationId="{44D8C907-3AD1-488A-84D3-2EA6801C8859}"/>
          </ac:spMkLst>
        </pc:spChg>
        <pc:spChg chg="mod">
          <ac:chgData name="Seetharmaiah Ramisetti" userId="c609f6bc48e0ff8a" providerId="LiveId" clId="{5A40470C-9F49-48EA-BB0B-A64C6EEF7739}" dt="2021-09-16T04:56:44.909" v="968"/>
          <ac:spMkLst>
            <pc:docMk/>
            <pc:sldMk cId="2814869870" sldId="290"/>
            <ac:spMk id="3" creationId="{4F5FBC59-3AE8-420E-9F77-D0D3372440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96D3-7E1F-4EA0-AC96-2A9EB92E032D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9059-8737-4E1F-847B-9D1627829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History Internet Software Evolution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Internet Software Evolution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Establishing a Common Protocol for the Internet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Evolution of Ipv6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Finding a Common Method to Communicate Using the Internet Protocol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Building a Common Interface to the Internet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Appearance of Cloud Formations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minicomputer was created specifically to realize the design of the IMP to provide a system-independent interface to the ARPANET.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IMP for the ARPANET went live in early October 1969.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MP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6553200" cy="3962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Software Evolution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networking protocol that was used on the ARPANET was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Control Program (NCP).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NCP provided the middle layers of a protocol stack running on an ARPANET-connected host computer.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NCP managed the connections and flow control among the various processes running on different ARPANET host computers.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layer, built on top of the NCP, provided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services such 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email and file transfer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These applications used the NCP to handle connections to other host computers.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Establishing a Common Protocol for the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5257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 at each site will handle Interface to ARPA Network.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IMP host interface  provided the lower-level protocol layers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NCP essentially provided a transport layer consisting of the ARPANET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Host-to-Host Protocol (AHHP)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 Connection Protocol (ICP).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AHHP specified how to transmit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unidirectional, flow-controlled data stream between two hosts.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ICP specified how to establish a bidirectional pair of data streams between a pair of connected host processes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A4A3-D070-4D5C-9713-932933A8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6B6E-4EF8-4E8E-AD97-E217BE85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Each site would only have to one interface to the commonly deployed IMP.</a:t>
            </a:r>
          </a:p>
          <a:p>
            <a:r>
              <a:rPr lang="en-IN" dirty="0">
                <a:solidFill>
                  <a:srgbClr val="FF0000"/>
                </a:solidFill>
              </a:rPr>
              <a:t>The host at each site connects </a:t>
            </a:r>
            <a:r>
              <a:rPr lang="en-IN" dirty="0" err="1">
                <a:solidFill>
                  <a:srgbClr val="FF0000"/>
                </a:solidFill>
              </a:rPr>
              <a:t>iteself</a:t>
            </a:r>
            <a:r>
              <a:rPr lang="en-IN" dirty="0">
                <a:solidFill>
                  <a:srgbClr val="FF0000"/>
                </a:solidFill>
              </a:rPr>
              <a:t> using another type of interface that had different physical, data link and network layer specification.</a:t>
            </a:r>
          </a:p>
          <a:p>
            <a:r>
              <a:rPr lang="en-IN" dirty="0"/>
              <a:t>The first network protocol used in </a:t>
            </a:r>
            <a:r>
              <a:rPr lang="en-IN" dirty="0" err="1"/>
              <a:t>ARPANet</a:t>
            </a:r>
            <a:r>
              <a:rPr lang="en-IN" dirty="0"/>
              <a:t> was NCP</a:t>
            </a:r>
          </a:p>
          <a:p>
            <a:r>
              <a:rPr lang="en-IN" dirty="0"/>
              <a:t>NCP managed connections and flow control among various processes running on different host computers.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protocols such as File Transfer Protocol (FTP) and Simple Mail Transfer Protocol (SMTP) accessed network services through an interface of top layer of the NCP.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1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Common Protocol for the Internet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Robert Kahn and Vinton Cerf developed the TCP/IP networking protocol.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 January 1, 1983, NCP was rendered obsolete when the ARPANET changed its core networking protocols from NCP to the more flexible and powerful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TCP/IP protocol suite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 time, there evolved four increasingly better versions of TCP/IP (TCP v1, TCP v2, a split into TCP v3 and IP v3, and TCP v4 and IPv4).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IPv4 is in the process of being replaced by IPv6.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1990, the ARPANET was retired and transferred to the NSFNET ( National Science Foundation NET)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/>
              <a:t>Evolution of Ipv6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amazing growth of the Internet throughout the 1990s caused a vast reduction in the number of free IP addresses available under IPv4.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for longer IP address.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Internet Engineering Task Force (IETF) settled on IPv6, which was released in January 1995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Ipv6 is sometimes called the Next Generation Internet Protocol (IPNG) or TCP/IP v6.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for the design, development, and implementation of a new architecture and new hardware to support IP v6.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29540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Finding a Common Method to Communicate Using the Internet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1960s, twenty years after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Vannevar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Bush proposed MEMEX, the word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hypertext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coined by Ted Nelson.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Nelson popularized the hypertext concept, but it was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Douglas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Engelbart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who developed the first working hypertext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Douglas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Engelbart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was a U.S. Navy radar technician in the Philippines. One day, in a Red Cross library, he picked up a copy of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Atlantic Monthly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dated July 1945. He happened to come across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Vannevar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Bush’s article about the MEMEX automated library system and was strongly influenced by this vision of the future of information technology.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37160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Finding a Common Method to Communicate Using the Internet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Sixteen years later, </a:t>
            </a:r>
            <a:r>
              <a:rPr lang="en-US" dirty="0" err="1"/>
              <a:t>Engelbart</a:t>
            </a:r>
            <a:r>
              <a:rPr lang="en-US" dirty="0"/>
              <a:t> published his own version of Bush’s vision in a paper “Augmenting Human Intellect: A Conceptual Framework,”.</a:t>
            </a:r>
          </a:p>
          <a:p>
            <a:r>
              <a:rPr lang="en-US" dirty="0"/>
              <a:t>He described an advanced electronic information system.</a:t>
            </a:r>
          </a:p>
          <a:p>
            <a:r>
              <a:rPr lang="en-US" dirty="0" err="1"/>
              <a:t>Engelbart</a:t>
            </a:r>
            <a:r>
              <a:rPr lang="en-US" dirty="0"/>
              <a:t> joined Stanford Research Institute in 1962.</a:t>
            </a:r>
          </a:p>
          <a:p>
            <a:r>
              <a:rPr lang="en-US" dirty="0"/>
              <a:t>His first project was </a:t>
            </a:r>
            <a:r>
              <a:rPr lang="en-US" i="1" dirty="0">
                <a:solidFill>
                  <a:srgbClr val="FF0000"/>
                </a:solidFill>
              </a:rPr>
              <a:t>Augment,</a:t>
            </a:r>
            <a:r>
              <a:rPr lang="en-US" i="1" dirty="0"/>
              <a:t> </a:t>
            </a:r>
            <a:r>
              <a:rPr lang="en-US" dirty="0"/>
              <a:t>and its purpose was to develop computer tools to augment human capabilities.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First working hypertext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Part of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Augment,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Engelbart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developed the mouse, the graphical user interface (GUI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and the first working hypertext system, named NLS (derived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ystem).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NLS provided groupware capabilities, screen sharing among remote users, and reference links for moving between sentences within a research paper and from one research paper to another.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1990s, Marc Andreessen and a team at the National Center for Supercomputer Applications (NCSA), a research institute at the University of Illinois, developed the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Mosaic and Netscape browsers.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192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Building a Common Interface to the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81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fall of 1990,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Berners-Lee developed the first web browser featuring an integrated editor that could create hypertext documents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 installed the application on two computers, and they both began communicating via the world’s first web server, at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info.cern.ch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December 25, 1990.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Once this information hit the newsgroup, new web servers began appearing all over the world almost immediately.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Internet Software Evolution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conceptual foundation </a:t>
            </a:r>
            <a:r>
              <a:rPr lang="en-US" dirty="0"/>
              <a:t>for creation of the Internet was significantly developed by three individuals.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Vannevar</a:t>
            </a:r>
            <a:r>
              <a:rPr lang="en-US" dirty="0"/>
              <a:t> Bush</a:t>
            </a:r>
          </a:p>
          <a:p>
            <a:pPr lvl="1"/>
            <a:r>
              <a:rPr lang="en-US" dirty="0"/>
              <a:t>Wrote a visionary description of an automated library system named MEMEX</a:t>
            </a:r>
          </a:p>
          <a:p>
            <a:pPr lvl="1"/>
            <a:r>
              <a:rPr lang="en-US" dirty="0"/>
              <a:t>Wrote an essay entitled “As We May Think” in 1936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Norbert Wiener</a:t>
            </a:r>
          </a:p>
          <a:p>
            <a:pPr lvl="1"/>
            <a:r>
              <a:rPr lang="en-US" dirty="0"/>
              <a:t>Founded the field of cybernetics.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Marshall McLuhan</a:t>
            </a:r>
          </a:p>
          <a:p>
            <a:pPr lvl="1"/>
            <a:r>
              <a:rPr lang="en-US" dirty="0"/>
              <a:t>Put forth the idea of a </a:t>
            </a:r>
            <a:r>
              <a:rPr lang="en-US" i="1" dirty="0">
                <a:highlight>
                  <a:srgbClr val="FFFF00"/>
                </a:highlight>
              </a:rPr>
              <a:t>global village </a:t>
            </a:r>
            <a:r>
              <a:rPr lang="en-US" dirty="0">
                <a:highlight>
                  <a:srgbClr val="FFFF00"/>
                </a:highlight>
              </a:rPr>
              <a:t>that was interconnected by an electronic nervous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/>
              <a:t>The first web browser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BrowserFir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8534400" cy="5486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C907-3AD1-488A-84D3-2EA6801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BC59-3AE8-420E-9F77-D0D33724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browser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software that accesses and displays pages and files on the web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Browsers require a connection to the Internet (e.g., through a cable modem, a direct Ethernet connection, or Wi-Fi). Popular web browsers include Firefox, Internet Explorer, and Safari. Firefox is available for both Windows and Mac computers.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86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673-938B-4D62-BABC-7202856E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Browser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F2E4-5131-47E1-B96F-E320505F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web browser takes you anywhere on the internet.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retrieves information from other parts of the web and displays it on your desktop or mobile device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When the web browser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fetches data from an internet connected server, it uses a piece of software called a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rendering engine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 translate that data into text and images.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8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Common Interface to the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Marc Andreessen and Eric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Bina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of NCSA began work on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browser version for X-Windows on Unix computers, first released as version 0.5 on January 23, 1993.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Mosaic was the first widely popular web browser available to the general public. It helped spread use and knowledge of the web across the world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Mosaic provided </a:t>
            </a:r>
            <a:r>
              <a:rPr lang="en-US" sz="3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support for graphics, sound, and video clips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original NCSA Mosaic browser</a:t>
            </a:r>
          </a:p>
        </p:txBody>
      </p:sp>
      <p:pic>
        <p:nvPicPr>
          <p:cNvPr id="6" name="Content Placeholder 5" descr="BrowserMosa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8382000" cy="54864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Common Interface to the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 mid 1994, Silicon Graphics founder Jim Clark collaborated with Andreessen to found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Mosaic Communications, which was later renamed Netscape Communications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 October 1994, Netscape released the first beta version of its browser.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 became the very first commercial web browser.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original Netscape browser</a:t>
            </a:r>
          </a:p>
        </p:txBody>
      </p:sp>
      <p:pic>
        <p:nvPicPr>
          <p:cNvPr id="6" name="Content Placeholder 5" descr="BrowserNetscap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8153399" cy="5486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Common Interface to the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During this period, Microsoft was not asleep at the wheel. Bill Gates realized that the WWW was the future and focused vast resources to begin developing a product to compete with Netscape.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1995, Microsoft Internet Explorer arrived as both a graphical Web browser and the name for a set of technologies.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Explorer 1.0 was included in Windows 95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Internet Explorer established lead by 1999 due to its distribution advantage ( because it was included in every version of Microsoft Windows.)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Internet Explorer version 1.0</a:t>
            </a:r>
          </a:p>
        </p:txBody>
      </p:sp>
      <p:pic>
        <p:nvPicPr>
          <p:cNvPr id="6" name="Content Placeholder 5" descr="BrowserMSNi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686800" cy="56388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Common Interface to the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In response to Microsoft’s move, Netscape decided in 2002 to release a free, open source software version of </a:t>
            </a:r>
            <a:r>
              <a:rPr lang="en-US" sz="3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Netscape named Mozilla.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Mozilla has steadily gained market share, particularly on non-Windows platforms such as Linux, largely because of its open source foundation.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Mozilla Firefox, released in November 2004, became very popular almost immediately.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MEMEX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r>
              <a:rPr lang="en-US" dirty="0"/>
              <a:t>Bush introduced the concept of the MEMEX in the 1930s as a microfilm-based </a:t>
            </a:r>
            <a:r>
              <a:rPr lang="en-US" dirty="0">
                <a:solidFill>
                  <a:srgbClr val="FF0000"/>
                </a:solidFill>
              </a:rPr>
              <a:t>“device in which an individual stores all his books, records, and communications, </a:t>
            </a:r>
            <a:r>
              <a:rPr lang="en-US" dirty="0"/>
              <a:t>and which is mechanized so that it may be consulted with exceeding speed and flexibility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mem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38600"/>
            <a:ext cx="7239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open source version of Netscape, named Mozilla</a:t>
            </a:r>
          </a:p>
        </p:txBody>
      </p:sp>
      <p:pic>
        <p:nvPicPr>
          <p:cNvPr id="6" name="Content Placeholder 5" descr="BrowserMozill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382000" cy="502919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Appearance of Cloud Formations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allowed one to configure computers  using special protocols so they could “talk” to each other.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purpose of Clustering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was to balance the computational load across several machines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key to efficient cluster management was engineering where the data was to be held (data residency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Appearance of Cloud Formations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 the early 1990s, Ian Foster and Carl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Kesselman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presented their concept of “The Grid.”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Grid Computing is a form of distributed computing that implements a Virtual Super Computer made up of a cluster of networked or internetworked computers acting in unison to perform very large task.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Users could plug in and use a (metered) utility service.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 major obstacle to overcome in the migration from a clustering model to grid computing was data residency.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Appearance of Cloud Formations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issues of storage management, migration of data, and security provisioning were key to any proposed solution in order for a grid model to succeed.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Globus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Toolkit is an open source software toolkit used for building grid systems and applications.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toolkit provided by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Globus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allows people to share computing power, databases, instruments, and other online tools securely across corporate, institutional, and geographic boundaries without sacrificing local autonomy.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Appearance of Cloud Formations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cloud is helping to further propagate the grid computing model.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Cloud-resident entities such as data centers have taken the concepts of grid computing and bundled them into service offerings.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of the most well known of the new cloud service providers is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Amazon’s S3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(Simple Storage Service)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2002, EMC offered a Content Addressable Storage (CAS) solution called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yet another cloud-based data storage service that competes with Amazon’s offering.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Amazon S3 suffered a “massive” outage in February 2008, which served to highlight the risks involved with adopting such cloud-based service offerings.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Internet Software Evolution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Soviet Union launched the first satellite called “</a:t>
            </a:r>
            <a:r>
              <a:rPr lang="en-US" i="1" dirty="0"/>
              <a:t>Sputnik I” in 1957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Advanced Research Projects Agency (ARPA) is </a:t>
            </a:r>
            <a:r>
              <a:rPr lang="en-US" dirty="0"/>
              <a:t>created by U.S. President Dwight Eisenhower to regain the technological lead in the arms race.</a:t>
            </a:r>
          </a:p>
          <a:p>
            <a:pPr algn="just"/>
            <a:r>
              <a:rPr lang="en-US" dirty="0"/>
              <a:t>ARPA appointed J. C. R. </a:t>
            </a:r>
            <a:r>
              <a:rPr lang="en-US" dirty="0" err="1"/>
              <a:t>Licklider</a:t>
            </a:r>
            <a:r>
              <a:rPr lang="en-US" dirty="0"/>
              <a:t> to head the new </a:t>
            </a:r>
            <a:r>
              <a:rPr lang="fr-FR" dirty="0"/>
              <a:t>Information </a:t>
            </a:r>
            <a:r>
              <a:rPr lang="fr-FR" dirty="0" err="1"/>
              <a:t>Processing</a:t>
            </a:r>
            <a:r>
              <a:rPr lang="fr-FR" dirty="0"/>
              <a:t> Techniques Office (IPTO).</a:t>
            </a:r>
          </a:p>
          <a:p>
            <a:pPr algn="just"/>
            <a:r>
              <a:rPr lang="en-US" dirty="0" err="1"/>
              <a:t>Licklider</a:t>
            </a:r>
            <a:r>
              <a:rPr lang="en-US" dirty="0"/>
              <a:t> lead the research of the SAGE </a:t>
            </a:r>
            <a:r>
              <a:rPr lang="en-US" dirty="0">
                <a:highlight>
                  <a:srgbClr val="FFFF00"/>
                </a:highlight>
              </a:rPr>
              <a:t>(Semi-Automatic Ground Environment) system</a:t>
            </a:r>
          </a:p>
          <a:p>
            <a:pPr algn="just"/>
            <a:r>
              <a:rPr lang="en-US" dirty="0"/>
              <a:t>ARPA  was renamed as DARPA, the Defense Advanced Research Projects Agency, in </a:t>
            </a:r>
            <a:r>
              <a:rPr lang="en-US" dirty="0">
                <a:solidFill>
                  <a:srgbClr val="FF0000"/>
                </a:solidFill>
              </a:rPr>
              <a:t>1972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33CC-8652-45CC-8790-F924E2CD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Licklider</a:t>
            </a:r>
            <a:r>
              <a:rPr lang="en-IN" dirty="0"/>
              <a:t> Ideas(vision)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46BE-5DBD-4974-96AA-524E6E37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First </a:t>
            </a:r>
            <a:r>
              <a:rPr lang="en-IN" dirty="0">
                <a:highlight>
                  <a:srgbClr val="FFFF00"/>
                </a:highlight>
              </a:rPr>
              <a:t>to propose and talk about </a:t>
            </a:r>
            <a:r>
              <a:rPr lang="en-IN" dirty="0" err="1">
                <a:highlight>
                  <a:srgbClr val="FFFF00"/>
                </a:highlight>
              </a:rPr>
              <a:t>wayback</a:t>
            </a:r>
            <a:r>
              <a:rPr lang="en-IN" dirty="0">
                <a:highlight>
                  <a:srgbClr val="FFFF00"/>
                </a:highlight>
              </a:rPr>
              <a:t>  in 1972</a:t>
            </a:r>
          </a:p>
          <a:p>
            <a:r>
              <a:rPr lang="en-IN" dirty="0"/>
              <a:t> need for networked computers with easy user interface.</a:t>
            </a:r>
          </a:p>
          <a:p>
            <a:r>
              <a:rPr lang="en-IN" dirty="0"/>
              <a:t>Graphical Computing</a:t>
            </a:r>
          </a:p>
          <a:p>
            <a:r>
              <a:rPr lang="en-IN" dirty="0"/>
              <a:t>Point and Click interface</a:t>
            </a:r>
          </a:p>
          <a:p>
            <a:r>
              <a:rPr lang="en-IN" dirty="0"/>
              <a:t>Digital Libraries </a:t>
            </a:r>
          </a:p>
          <a:p>
            <a:r>
              <a:rPr lang="en-IN" dirty="0"/>
              <a:t>E-commerce</a:t>
            </a:r>
          </a:p>
          <a:p>
            <a:r>
              <a:rPr lang="en-IN" dirty="0"/>
              <a:t>On-line Banking</a:t>
            </a:r>
          </a:p>
          <a:p>
            <a:r>
              <a:rPr lang="en-IN" dirty="0"/>
              <a:t>Software that would exist on network and migrate whenever it was needed.</a:t>
            </a:r>
          </a:p>
        </p:txBody>
      </p:sp>
    </p:spTree>
    <p:extLst>
      <p:ext uri="{BB962C8B-B14F-4D97-AF65-F5344CB8AC3E}">
        <p14:creationId xmlns:p14="http://schemas.microsoft.com/office/powerpoint/2010/main" val="21849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Semi-Automatic Ground Environment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SAGE system was a continental air-defense network commissioned by the U.S. military and designed to help protect the United States against a space based nuclear attack.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SAGE, started in the 1950s, became operational in 1963 and remained in continuous operation for over 20 years, until 1983.</a:t>
            </a:r>
          </a:p>
          <a:p>
            <a:endParaRPr lang="en-US" dirty="0"/>
          </a:p>
        </p:txBody>
      </p:sp>
      <p:pic>
        <p:nvPicPr>
          <p:cNvPr id="6" name="Picture 5" descr="S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64008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Internet Software Evolution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/>
          </a:bodyPr>
          <a:lstStyle/>
          <a:p>
            <a:r>
              <a:rPr lang="en-US" dirty="0" err="1"/>
              <a:t>Licklider</a:t>
            </a:r>
            <a:r>
              <a:rPr lang="en-US" dirty="0"/>
              <a:t> (Head </a:t>
            </a:r>
            <a:r>
              <a:rPr lang="fr-FR" dirty="0"/>
              <a:t>IPTO ) </a:t>
            </a:r>
            <a:r>
              <a:rPr lang="en-US" dirty="0"/>
              <a:t>evangelized the potential benefits of a country-wide communications network. </a:t>
            </a:r>
          </a:p>
          <a:p>
            <a:r>
              <a:rPr lang="en-US" dirty="0"/>
              <a:t>He foresaw the need for networked computers with easy user interfaces. </a:t>
            </a:r>
            <a:r>
              <a:rPr lang="en-US" dirty="0">
                <a:solidFill>
                  <a:srgbClr val="FF0000"/>
                </a:solidFill>
              </a:rPr>
              <a:t>His ideas foretold of graphical computing, point-and-click interfaces, digital libraries, e-commerce, online banking, and software that would exist on a network and migrate to wherever it was needed.</a:t>
            </a:r>
          </a:p>
          <a:p>
            <a:r>
              <a:rPr lang="en-US" dirty="0" err="1"/>
              <a:t>Licklider</a:t>
            </a:r>
            <a:r>
              <a:rPr lang="en-US" dirty="0"/>
              <a:t> worked for several years at ARPA, where he set the stage for the creation of the ARPANET.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Internet Software Evolution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Lawrence Roberts</a:t>
            </a:r>
            <a:r>
              <a:rPr lang="en-US" dirty="0"/>
              <a:t>, the successor to </a:t>
            </a:r>
            <a:r>
              <a:rPr lang="en-US" dirty="0" err="1"/>
              <a:t>Licklider</a:t>
            </a:r>
            <a:r>
              <a:rPr lang="en-US" dirty="0"/>
              <a:t> at ARPA, set up an ARPANET design session in April 1967.</a:t>
            </a:r>
          </a:p>
          <a:p>
            <a:pPr algn="just"/>
            <a:r>
              <a:rPr lang="en-US" dirty="0"/>
              <a:t> The idea for a common interface to the ARPANET was first suggested by </a:t>
            </a:r>
            <a:r>
              <a:rPr lang="en-US" dirty="0">
                <a:solidFill>
                  <a:srgbClr val="FF0000"/>
                </a:solidFill>
              </a:rPr>
              <a:t>Wesley Clark </a:t>
            </a:r>
            <a:r>
              <a:rPr lang="en-US" dirty="0"/>
              <a:t>in the session.</a:t>
            </a:r>
          </a:p>
          <a:p>
            <a:pPr algn="just"/>
            <a:r>
              <a:rPr lang="en-US" dirty="0"/>
              <a:t>Clark elaborated on his concept to </a:t>
            </a:r>
            <a:r>
              <a:rPr lang="en-US" dirty="0">
                <a:solidFill>
                  <a:srgbClr val="FF0000"/>
                </a:solidFill>
              </a:rPr>
              <a:t>deploy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minicomputer</a:t>
            </a:r>
            <a:r>
              <a:rPr lang="en-US" dirty="0"/>
              <a:t> called an </a:t>
            </a:r>
            <a:r>
              <a:rPr lang="en-US" dirty="0">
                <a:solidFill>
                  <a:srgbClr val="FF0000"/>
                </a:solidFill>
              </a:rPr>
              <a:t>Interface Message Processor (IMP) at each site.</a:t>
            </a:r>
          </a:p>
          <a:p>
            <a:r>
              <a:rPr lang="en-US" dirty="0"/>
              <a:t>The IMP would handle the interface to the ARPANET network.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Interface Message Processor (IMP)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layer, the data link layer, and the network layer protocols used internally on the ARPANET were implemented on this IMP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Using this approach, each site would only have to write one interface to the commonly deployed IMP.</a:t>
            </a:r>
          </a:p>
          <a:p>
            <a:endParaRPr lang="en-US" dirty="0"/>
          </a:p>
        </p:txBody>
      </p:sp>
      <p:pic>
        <p:nvPicPr>
          <p:cNvPr id="6" name="Picture 5" descr="I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19400"/>
            <a:ext cx="61722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2213</Words>
  <Application>Microsoft Office PowerPoint</Application>
  <PresentationFormat>On-screen Show (4:3)</PresentationFormat>
  <Paragraphs>140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</vt:lpstr>
      <vt:lpstr>Calibri</vt:lpstr>
      <vt:lpstr>Times New Roman</vt:lpstr>
      <vt:lpstr>Office Theme</vt:lpstr>
      <vt:lpstr>History Internet Software Evolution</vt:lpstr>
      <vt:lpstr>Internet Software Evolution</vt:lpstr>
      <vt:lpstr>MEMEX</vt:lpstr>
      <vt:lpstr>Internet Software Evolution</vt:lpstr>
      <vt:lpstr>Licklider Ideas(vision)</vt:lpstr>
      <vt:lpstr>Semi-Automatic Ground Environment</vt:lpstr>
      <vt:lpstr>Internet Software Evolution</vt:lpstr>
      <vt:lpstr>Internet Software Evolution</vt:lpstr>
      <vt:lpstr>Interface Message Processor (IMP)</vt:lpstr>
      <vt:lpstr>IMP Architecture</vt:lpstr>
      <vt:lpstr>Internet Software Evolution</vt:lpstr>
      <vt:lpstr>Establishing a Common Protocol for the Internet</vt:lpstr>
      <vt:lpstr>PowerPoint Presentation</vt:lpstr>
      <vt:lpstr>Common Protocol for the Internet</vt:lpstr>
      <vt:lpstr>Evolution of Ipv6</vt:lpstr>
      <vt:lpstr>Finding a Common Method to Communicate Using the Internet Protocol</vt:lpstr>
      <vt:lpstr>Finding a Common Method to Communicate Using the Internet Protocol</vt:lpstr>
      <vt:lpstr>First working hypertext system</vt:lpstr>
      <vt:lpstr>Building a Common Interface to the Internet</vt:lpstr>
      <vt:lpstr>The first web browser</vt:lpstr>
      <vt:lpstr>Browser</vt:lpstr>
      <vt:lpstr>Browser </vt:lpstr>
      <vt:lpstr>Common Interface to the Internet</vt:lpstr>
      <vt:lpstr>The original NCSA Mosaic browser</vt:lpstr>
      <vt:lpstr>Common Interface to the Internet</vt:lpstr>
      <vt:lpstr>The original Netscape browser</vt:lpstr>
      <vt:lpstr>Common Interface to the Internet</vt:lpstr>
      <vt:lpstr>Internet Explorer version 1.0</vt:lpstr>
      <vt:lpstr>Common Interface to the Internet</vt:lpstr>
      <vt:lpstr>The open source version of Netscape, named Mozilla</vt:lpstr>
      <vt:lpstr>The Appearance of Cloud Formations</vt:lpstr>
      <vt:lpstr>The Appearance of Cloud Formations</vt:lpstr>
      <vt:lpstr>The Appearance of Cloud Formations</vt:lpstr>
      <vt:lpstr>The Appearance of Cloud 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Software Evolution</dc:title>
  <dc:creator>K.Venkateswara Rao</dc:creator>
  <cp:lastModifiedBy>Seetharmaiah Ramisetti</cp:lastModifiedBy>
  <cp:revision>62</cp:revision>
  <dcterms:created xsi:type="dcterms:W3CDTF">2015-01-26T06:13:23Z</dcterms:created>
  <dcterms:modified xsi:type="dcterms:W3CDTF">2021-09-16T05:53:34Z</dcterms:modified>
</cp:coreProperties>
</file>