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5"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11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4F99E3-8B4E-4899-A3C1-6116255C7ACB}"/>
              </a:ext>
            </a:extLst>
          </p:cNvPr>
          <p:cNvSpPr txBox="1">
            <a:spLocks noGrp="1"/>
          </p:cNvSpPr>
          <p:nvPr>
            <p:ph type="hdr" sz="quarter"/>
          </p:nvPr>
        </p:nvSpPr>
        <p:spPr>
          <a:xfrm>
            <a:off x="0" y="0"/>
            <a:ext cx="3372837" cy="502563"/>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Liberation Sans" pitchFamily="18"/>
              <a:ea typeface="Arial Unicode MS" pitchFamily="2"/>
              <a:cs typeface="Mangal" pitchFamily="2"/>
            </a:endParaRPr>
          </a:p>
        </p:txBody>
      </p:sp>
      <p:sp>
        <p:nvSpPr>
          <p:cNvPr id="3" name="Date Placeholder 2">
            <a:extLst>
              <a:ext uri="{FF2B5EF4-FFF2-40B4-BE49-F238E27FC236}">
                <a16:creationId xmlns:a16="http://schemas.microsoft.com/office/drawing/2014/main" id="{64111915-3018-4FB1-9271-4EA0EE1C847A}"/>
              </a:ext>
            </a:extLst>
          </p:cNvPr>
          <p:cNvSpPr txBox="1">
            <a:spLocks noGrp="1"/>
          </p:cNvSpPr>
          <p:nvPr>
            <p:ph type="dt" sz="quarter" idx="1"/>
          </p:nvPr>
        </p:nvSpPr>
        <p:spPr>
          <a:xfrm>
            <a:off x="4399196" y="0"/>
            <a:ext cx="3372837" cy="502563"/>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Liberation Sans" pitchFamily="18"/>
              <a:ea typeface="Arial Unicode MS" pitchFamily="2"/>
              <a:cs typeface="Mangal" pitchFamily="2"/>
            </a:endParaRPr>
          </a:p>
        </p:txBody>
      </p:sp>
      <p:sp>
        <p:nvSpPr>
          <p:cNvPr id="4" name="Footer Placeholder 3">
            <a:extLst>
              <a:ext uri="{FF2B5EF4-FFF2-40B4-BE49-F238E27FC236}">
                <a16:creationId xmlns:a16="http://schemas.microsoft.com/office/drawing/2014/main" id="{402BC12B-C426-4CCA-A1D6-9F52C29BACA9}"/>
              </a:ext>
            </a:extLst>
          </p:cNvPr>
          <p:cNvSpPr txBox="1">
            <a:spLocks noGrp="1"/>
          </p:cNvSpPr>
          <p:nvPr>
            <p:ph type="ftr" sz="quarter" idx="2"/>
          </p:nvPr>
        </p:nvSpPr>
        <p:spPr>
          <a:xfrm>
            <a:off x="0" y="9555480"/>
            <a:ext cx="3372837" cy="502563"/>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Liberation Sans" pitchFamily="18"/>
              <a:ea typeface="Arial Unicode MS" pitchFamily="2"/>
              <a:cs typeface="Mangal" pitchFamily="2"/>
            </a:endParaRPr>
          </a:p>
        </p:txBody>
      </p:sp>
      <p:sp>
        <p:nvSpPr>
          <p:cNvPr id="5" name="Slide Number Placeholder 4">
            <a:extLst>
              <a:ext uri="{FF2B5EF4-FFF2-40B4-BE49-F238E27FC236}">
                <a16:creationId xmlns:a16="http://schemas.microsoft.com/office/drawing/2014/main" id="{16568EE7-B4CD-425B-BD8D-AF1D26BE47B8}"/>
              </a:ext>
            </a:extLst>
          </p:cNvPr>
          <p:cNvSpPr txBox="1">
            <a:spLocks noGrp="1"/>
          </p:cNvSpPr>
          <p:nvPr>
            <p:ph type="sldNum" sz="quarter" idx="3"/>
          </p:nvPr>
        </p:nvSpPr>
        <p:spPr>
          <a:xfrm>
            <a:off x="4399196" y="9555480"/>
            <a:ext cx="3372837" cy="502563"/>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1DD9FFA3-C9FD-4A92-8B65-00CF5708FA32}" type="slidenum">
              <a:t>‹#›</a:t>
            </a:fld>
            <a:endParaRPr lang="en-US" sz="1400" b="0" i="0" u="none" strike="noStrike" kern="1200" cap="none" spc="0" baseline="0">
              <a:solidFill>
                <a:srgbClr val="000000"/>
              </a:solidFill>
              <a:uFillTx/>
              <a:latin typeface="Liberation Sans" pitchFamily="18"/>
              <a:ea typeface="Arial Unicode MS" pitchFamily="2"/>
              <a:cs typeface="Mangal" pitchFamily="2"/>
            </a:endParaRPr>
          </a:p>
        </p:txBody>
      </p:sp>
    </p:spTree>
    <p:extLst>
      <p:ext uri="{BB962C8B-B14F-4D97-AF65-F5344CB8AC3E}">
        <p14:creationId xmlns:p14="http://schemas.microsoft.com/office/powerpoint/2010/main" val="17349390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3D3E5A-C422-45F7-97AD-C2C5D1F7FEEE}"/>
              </a:ext>
            </a:extLst>
          </p:cNvPr>
          <p:cNvSpPr>
            <a:spLocks noGrp="1" noRot="1" noChangeAspect="1"/>
          </p:cNvSpPr>
          <p:nvPr>
            <p:ph type="sldImg" idx="2"/>
          </p:nvPr>
        </p:nvSpPr>
        <p:spPr>
          <a:xfrm>
            <a:off x="1371600" y="764282"/>
            <a:ext cx="5028477" cy="3771360"/>
          </a:xfrm>
          <a:prstGeom prst="rect">
            <a:avLst/>
          </a:prstGeom>
          <a:noFill/>
          <a:ln>
            <a:noFill/>
            <a:prstDash val="solid"/>
          </a:ln>
        </p:spPr>
      </p:sp>
      <p:sp>
        <p:nvSpPr>
          <p:cNvPr id="3" name="Notes Placeholder 2">
            <a:extLst>
              <a:ext uri="{FF2B5EF4-FFF2-40B4-BE49-F238E27FC236}">
                <a16:creationId xmlns:a16="http://schemas.microsoft.com/office/drawing/2014/main" id="{21DD8D39-EC5E-43EF-95BA-A92172F9D709}"/>
              </a:ext>
            </a:extLst>
          </p:cNvPr>
          <p:cNvSpPr txBox="1">
            <a:spLocks noGrp="1"/>
          </p:cNvSpPr>
          <p:nvPr>
            <p:ph type="body" sz="quarter" idx="3"/>
          </p:nvPr>
        </p:nvSpPr>
        <p:spPr>
          <a:xfrm>
            <a:off x="777240" y="4777557"/>
            <a:ext cx="6217563" cy="4525923"/>
          </a:xfrm>
          <a:prstGeom prst="rect">
            <a:avLst/>
          </a:prstGeom>
          <a:noFill/>
          <a:ln>
            <a:noFill/>
          </a:ln>
        </p:spPr>
        <p:txBody>
          <a:bodyPr vert="horz" wrap="square" lIns="0" tIns="0" rIns="0" bIns="0" anchor="t" anchorCtr="0" compatLnSpc="1">
            <a:noAutofit/>
          </a:bodyPr>
          <a:lstStyle/>
          <a:p>
            <a:pPr lvl="0"/>
            <a:endParaRPr lang="en-US"/>
          </a:p>
        </p:txBody>
      </p:sp>
      <p:sp>
        <p:nvSpPr>
          <p:cNvPr id="4" name="Header Placeholder 3">
            <a:extLst>
              <a:ext uri="{FF2B5EF4-FFF2-40B4-BE49-F238E27FC236}">
                <a16:creationId xmlns:a16="http://schemas.microsoft.com/office/drawing/2014/main" id="{865ECFFB-B4BB-40E5-AC98-B8091BF001A6}"/>
              </a:ext>
            </a:extLst>
          </p:cNvPr>
          <p:cNvSpPr txBox="1">
            <a:spLocks noGrp="1"/>
          </p:cNvSpPr>
          <p:nvPr>
            <p:ph type="hdr" sz="quarter"/>
          </p:nvPr>
        </p:nvSpPr>
        <p:spPr>
          <a:xfrm>
            <a:off x="0" y="0"/>
            <a:ext cx="3372837" cy="502563"/>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en-US"/>
          </a:p>
        </p:txBody>
      </p:sp>
      <p:sp>
        <p:nvSpPr>
          <p:cNvPr id="5" name="Date Placeholder 4">
            <a:extLst>
              <a:ext uri="{FF2B5EF4-FFF2-40B4-BE49-F238E27FC236}">
                <a16:creationId xmlns:a16="http://schemas.microsoft.com/office/drawing/2014/main" id="{748E70B3-BAE1-4476-BF37-06BF067A6016}"/>
              </a:ext>
            </a:extLst>
          </p:cNvPr>
          <p:cNvSpPr txBox="1">
            <a:spLocks noGrp="1"/>
          </p:cNvSpPr>
          <p:nvPr>
            <p:ph type="dt" idx="1"/>
          </p:nvPr>
        </p:nvSpPr>
        <p:spPr>
          <a:xfrm>
            <a:off x="4399196" y="0"/>
            <a:ext cx="3372837" cy="502563"/>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6516FB86-5A8E-4520-9804-895A7EC0D678}"/>
              </a:ext>
            </a:extLst>
          </p:cNvPr>
          <p:cNvSpPr txBox="1">
            <a:spLocks noGrp="1"/>
          </p:cNvSpPr>
          <p:nvPr>
            <p:ph type="ftr" sz="quarter" idx="4"/>
          </p:nvPr>
        </p:nvSpPr>
        <p:spPr>
          <a:xfrm>
            <a:off x="0" y="9555480"/>
            <a:ext cx="3372837" cy="502563"/>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23505E57-A032-4B7C-B320-B681E1F22014}"/>
              </a:ext>
            </a:extLst>
          </p:cNvPr>
          <p:cNvSpPr txBox="1">
            <a:spLocks noGrp="1"/>
          </p:cNvSpPr>
          <p:nvPr>
            <p:ph type="sldNum" sz="quarter" idx="5"/>
          </p:nvPr>
        </p:nvSpPr>
        <p:spPr>
          <a:xfrm>
            <a:off x="4399196" y="9555480"/>
            <a:ext cx="3372837" cy="502563"/>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Segoe UI" pitchFamily="2"/>
                <a:cs typeface="Tahoma" pitchFamily="2"/>
              </a:defRPr>
            </a:lvl1pPr>
          </a:lstStyle>
          <a:p>
            <a:pPr lvl="0"/>
            <a:fld id="{09BF4A23-EDE5-406C-8B61-9BC2D07DB72C}" type="slidenum">
              <a:t>‹#›</a:t>
            </a:fld>
            <a:endParaRPr lang="en-US"/>
          </a:p>
        </p:txBody>
      </p:sp>
    </p:spTree>
    <p:extLst>
      <p:ext uri="{BB962C8B-B14F-4D97-AF65-F5344CB8AC3E}">
        <p14:creationId xmlns:p14="http://schemas.microsoft.com/office/powerpoint/2010/main" val="428686783"/>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US" sz="2000" b="0" i="0" u="none" strike="noStrike" kern="1200" cap="none" spc="0" baseline="0">
        <a:solidFill>
          <a:srgbClr val="000000"/>
        </a:solidFill>
        <a:uFillTx/>
        <a:latin typeface="Liberation Sans" pitchFamily="18"/>
        <a:ea typeface="Arial Unicode MS"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FA2170C4-EF5A-4666-BF77-ABC45E06BA3F}"/>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1772BEF-35EE-4F97-926D-619A8E578CC0}" type="slidenum">
              <a:t>1</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54C140B9-B5D7-48E3-891B-71ABAEC3A8A2}"/>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4209C261-434D-46AE-9EBB-5E5ADA18F35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CB7902F1-4214-4CF1-853D-607B2FF20E92}"/>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B6717EB-349B-445F-BE7D-5D456AEFD1FD}" type="slidenum">
              <a:t>10</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80968394-4BCD-4F75-A097-B448D36F949A}"/>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5F7A7976-6555-4357-8509-851B25454EE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B80AD494-219B-4C13-91EF-ACB33992A7B3}"/>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85D5114-229C-4E50-A8D8-ECAAB0C50955}" type="slidenum">
              <a:t>11</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B97EAA38-5A82-4C9A-A7C3-468E5658BB04}"/>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047B9408-8133-462E-A7FA-2090A925388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69B306BC-421D-41CA-9037-897E9CEAE9E5}"/>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3A404DF-8B80-412E-8F5C-EAF9B4C97843}" type="slidenum">
              <a:t>12</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ACA2C0EF-570A-4114-93C7-952E11216AB7}"/>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E0DB4DDB-CE26-444E-A5E7-C79BED59898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26CF920C-7B8C-43A4-9C37-9DCAE8C49966}"/>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1F0F6CF-3013-427C-8F04-DE93F80B2B64}" type="slidenum">
              <a:t>13</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49453F75-7A6C-46A2-B584-1A78B91D7DD2}"/>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0FC4AA98-1DC4-4083-ABA9-CDA4A27961C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35DBD858-47E8-4803-BC91-7DAEF69F7F56}"/>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E6BAECC-B2C9-4167-9B2E-1D889AB0869E}" type="slidenum">
              <a:t>15</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98D76924-8879-4EA9-AD7F-622695DE748C}"/>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FB71BE05-1B11-4EB9-9BBF-7F336298E6B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892FBF4E-1EDA-4080-9FF8-57721F399675}"/>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AC8F1BD-8DFA-4AA5-8905-8AE8B10D851A}" type="slidenum">
              <a:t>16</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1CDCE530-78DF-49D5-B751-D1FBAE619651}"/>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188AC78D-9515-4594-A7A9-D7790F64545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CA6D1C26-E080-4503-BC66-21E4B7B42B24}"/>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CD68293-EF5A-4730-BF20-436DCB3B7507}" type="slidenum">
              <a:t>17</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25EA7267-4C48-4C09-90E1-B3CD6187ED96}"/>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5A7CEA30-20C6-4B8D-8A35-532357EC9AC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19E4B037-A20F-4CEB-805C-3ED974B14601}"/>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EC720C6-66CE-4E4B-9140-669C68F90792}" type="slidenum">
              <a:t>18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2774AAF3-80C2-4CC3-BEE5-12FA9A552E35}"/>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17FE0AA7-7E12-4493-B8B1-157F9131854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BBA6A389-C04F-4A3F-838B-E6D01AE42A46}"/>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4F88377-7E1F-49DA-83E7-9E95DA0989A4}" type="slidenum">
              <a:t>19</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031D1030-4072-4FDA-A1FA-18FADC0EB5AE}"/>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D47209FF-6770-4545-B998-CE89FF0BED6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F599A798-C523-4956-8647-06AD636FB027}"/>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1564A96-BEB7-4FCF-A806-9C2D61A9DF52}" type="slidenum">
              <a:t>20</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1CB4ABD7-4F9C-4173-A0D3-44B9177AEA68}"/>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BF254C6E-1545-4B06-8AC3-07AF4F523D2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961ECD1B-A281-4198-BC2B-7F0FB6D011E4}"/>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61CFC68-67AD-4578-9D93-68238A86908D}" type="slidenum">
              <a:t>2</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85193580-FDAB-4B36-9168-0CBEB09732F1}"/>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54F9589E-6A5D-44F8-83C2-D5893B52D44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6AAA6AD6-21B1-449E-9219-75BD767FCEF3}"/>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FFD456E-121D-4DC0-BDA1-D1E619CCA847}" type="slidenum">
              <a:t>21</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3F293224-A0EF-4C76-97E5-F59DE077DB3E}"/>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50899DE9-14EB-4A28-86EA-8FD9A698BF7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C01D74F7-6274-45B7-884C-9AF69E8949FC}"/>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83DAE6E-3BEC-4B9F-9011-89895466C713}" type="slidenum">
              <a:t>22</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AF8E648F-41CC-4523-8DB9-98277D1F8A1E}"/>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A1445CA1-2F48-4362-8198-AC05A3CD19C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3C3910F7-C997-40AD-8657-E415926D9405}"/>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9331358-F0F8-4F94-B3E7-526AF9B3D123}" type="slidenum">
              <a:t>23</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D3E288DE-70F4-4E64-A25A-9171411165C0}"/>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633973FD-3672-4A59-A64A-0FE9AF1D721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D141983D-BB10-41BB-BC21-FA010353FB37}"/>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4B8A9BF-B577-4766-ACA4-CF805019F79F}" type="slidenum">
              <a:t>24</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63C42707-668F-40C7-96CE-087974DD60C9}"/>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4351AE4B-78DE-435F-B165-95C26065FEB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159DCB5C-1AA8-4834-9769-3D334A52E443}"/>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A48641D-2FCD-43DD-B49B-CE851B62E39C}" type="slidenum">
              <a:t>25</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834D671B-6770-41ED-91CB-97557DFCF439}"/>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EBACC39D-573E-4643-9153-5E749AABD90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27A5F47A-46B3-4D7D-84C7-D9A41ACFF092}"/>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00FD48F-A8B1-4014-B818-04F6EB94A4BC}" type="slidenum">
              <a:t>26</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A1BC14DA-803E-4989-953C-C4F72AA5E325}"/>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B44428C0-800E-4D54-A77B-D69F7389E9D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5AF3CC27-1DE3-4E43-B82F-4BF87F8C8EB2}"/>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DEADD1C-6F9F-4EC0-9909-A2986C5B6BDA}" type="slidenum">
              <a:t>27</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D7F0378C-AF36-4960-9DC4-6C2988A9D0A4}"/>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CA093A5A-BA09-4CF3-9C86-93995866B78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EDF50518-AF9E-4FA5-8716-3C231CC20D0B}"/>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4CD5BD5-472E-4773-96B9-348BA9BB0CBB}" type="slidenum">
              <a:t>28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8A5060AC-D44C-4700-B1F7-BF89CAB95DE0}"/>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C42C0231-B585-45EB-9869-28CD0E973C6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F3D3F9FF-407B-42C7-953E-F3CC7BC65D06}"/>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D3DC925-1BB3-47B4-9590-62402B74C92A}" type="slidenum">
              <a:t>29</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B8059B74-CCEC-4EDD-9CF0-2DC1BC0F1E63}"/>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231AD5FC-AA7B-4B32-B1B3-8813776FEA5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9D8069A2-F546-410C-9778-5975601099BD}"/>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E0D62CD-36E1-4269-80FE-ECFF9ED9FA8C}" type="slidenum">
              <a:t>30</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08CD42A5-97C3-4891-B966-9A096B891874}"/>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D939E5A4-1F5E-417B-B4FC-FB32A2729F7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2B582F4D-1290-46B6-9909-CC5C532FB359}"/>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116B9AD-F8D8-4595-8B44-166AF37DDCD2}" type="slidenum">
              <a:t>3</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66FEE845-A3AD-48C4-8B1F-0E3AE5967DDE}"/>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9FA03B0C-7E09-4D99-BD15-74C64FD2599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9CCE8FFE-9EF6-4F64-B4EB-3439B6A84282}"/>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7D3F953-FDC3-466B-92A0-FDC02793D6F6}" type="slidenum">
              <a:t>4</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E3C0ABC4-BE65-4496-A540-475DE8A6863F}"/>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F4483C19-65A9-4F04-A3A5-63781545515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D0330444-49C8-40CF-BB20-9B1BB731B3D7}"/>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474D236-1BD7-422C-839D-9F02EB60CF9F}" type="slidenum">
              <a:t>5</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9C86CB36-815E-45BA-BF6E-B5D8DE0821CA}"/>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DF5E21B7-1933-4D1E-863A-35E5AE217B9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8BDCD35A-34CB-491C-B1A3-42212542D458}"/>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674A4FE-B4A0-400A-A1C7-4901A8F32E0E}" type="slidenum">
              <a:t>6</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12A53F7C-893F-4C29-A1A9-5918E6C1733A}"/>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FE8A7CF1-DBEB-407F-9BCC-BB080051B1A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A049FE7B-6C9B-42B5-8CD6-21DB1F8BD445}"/>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CB9E0DC-883F-40E2-AF28-CF8C82DBC84D}" type="slidenum">
              <a:t>7</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1EB62009-86B4-4E50-BA07-D6723A224891}"/>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EF00CC2E-D4CC-4B74-A8AA-AFD4F1F69FF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8B628472-CFB1-4496-98CD-511B444287F0}"/>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058BD32-8A00-45FC-9AA9-62B453A6B884}" type="slidenum">
              <a:t>8</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F781AD93-8AED-42DC-9BCF-2E4C4E87E6E0}"/>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94A0A25C-FE7D-4636-95E7-A4C5C455ACE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CBF1BD49-9C57-4CA8-BA83-BD5C9C1ACCD0}"/>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B87A319-4EC4-4D7A-9E34-CFC98AA42788}" type="slidenum">
              <a:t>9</a:t>
            </a:fld>
            <a:endParaRPr lang="en-US" sz="1400" b="0" i="0" u="none" strike="noStrike" kern="1200" cap="none" spc="0" baseline="0">
              <a:solidFill>
                <a:srgbClr val="000000"/>
              </a:solidFill>
              <a:uFillTx/>
              <a:latin typeface="Liberation Serif" pitchFamily="18"/>
              <a:ea typeface="Segoe UI" pitchFamily="2"/>
              <a:cs typeface="Tahoma" pitchFamily="2"/>
            </a:endParaRPr>
          </a:p>
        </p:txBody>
      </p:sp>
      <p:sp>
        <p:nvSpPr>
          <p:cNvPr id="3" name="Slide Image Placeholder 1">
            <a:extLst>
              <a:ext uri="{FF2B5EF4-FFF2-40B4-BE49-F238E27FC236}">
                <a16:creationId xmlns:a16="http://schemas.microsoft.com/office/drawing/2014/main" id="{ABC8DF02-083F-4960-BE6E-30A36538647A}"/>
              </a:ext>
            </a:extLst>
          </p:cNvPr>
          <p:cNvSpPr>
            <a:spLocks noGrp="1" noRot="1" noChangeAspect="1"/>
          </p:cNvSpPr>
          <p:nvPr>
            <p:ph type="sldImg"/>
          </p:nvPr>
        </p:nvSpPr>
        <p:spPr>
          <a:xfrm>
            <a:off x="1371600" y="763588"/>
            <a:ext cx="5029200" cy="3771899"/>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DC47AFDD-7659-441F-BDDB-C8BFFD670826}"/>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B23A9-6469-4919-B863-A0402AF3CAE1}"/>
              </a:ext>
            </a:extLst>
          </p:cNvPr>
          <p:cNvSpPr txBox="1">
            <a:spLocks noGrp="1"/>
          </p:cNvSpPr>
          <p:nvPr>
            <p:ph type="ctrTitle"/>
          </p:nvPr>
        </p:nvSpPr>
        <p:spPr>
          <a:xfrm>
            <a:off x="1260472" y="1236661"/>
            <a:ext cx="7559673" cy="2632072"/>
          </a:xfrm>
        </p:spPr>
        <p:txBody>
          <a:bodyPr anchor="b"/>
          <a:lstStyle>
            <a:lvl1pPr>
              <a:defRPr sz="6000"/>
            </a:lvl1pPr>
          </a:lstStyle>
          <a:p>
            <a:pPr lvl="0"/>
            <a:r>
              <a:rPr lang="en-US"/>
              <a:t>Click to edit Master title style</a:t>
            </a:r>
          </a:p>
        </p:txBody>
      </p:sp>
      <p:sp>
        <p:nvSpPr>
          <p:cNvPr id="3" name="Subtitle 2">
            <a:extLst>
              <a:ext uri="{FF2B5EF4-FFF2-40B4-BE49-F238E27FC236}">
                <a16:creationId xmlns:a16="http://schemas.microsoft.com/office/drawing/2014/main" id="{00C99227-9898-423B-9817-4E0928B3C41A}"/>
              </a:ext>
            </a:extLst>
          </p:cNvPr>
          <p:cNvSpPr txBox="1">
            <a:spLocks noGrp="1"/>
          </p:cNvSpPr>
          <p:nvPr>
            <p:ph type="subTitle" idx="1"/>
          </p:nvPr>
        </p:nvSpPr>
        <p:spPr>
          <a:xfrm>
            <a:off x="1260472" y="3970333"/>
            <a:ext cx="7559673" cy="1825627"/>
          </a:xfrm>
        </p:spPr>
        <p:txBody>
          <a:bodyPr anchorCtr="1"/>
          <a:lstStyle>
            <a:lvl1pPr algn="ctr">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2C96AC3F-C1E9-48D6-AA96-2F92A8F2A73C}"/>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6858B237-EC0D-43FC-B60F-33FF10D45FF2}"/>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08D33D40-706A-4908-98C1-886D44008D4E}"/>
              </a:ext>
            </a:extLst>
          </p:cNvPr>
          <p:cNvSpPr txBox="1">
            <a:spLocks noGrp="1"/>
          </p:cNvSpPr>
          <p:nvPr>
            <p:ph type="sldNum" sz="quarter" idx="8"/>
          </p:nvPr>
        </p:nvSpPr>
        <p:spPr/>
        <p:txBody>
          <a:bodyPr/>
          <a:lstStyle>
            <a:lvl1pPr>
              <a:defRPr/>
            </a:lvl1pPr>
          </a:lstStyle>
          <a:p>
            <a:pPr lvl="0"/>
            <a:fld id="{AFDDED97-E10E-4B05-A880-07FBDA18A40A}" type="slidenum">
              <a:t>‹#›</a:t>
            </a:fld>
            <a:endParaRPr lang="en-US"/>
          </a:p>
        </p:txBody>
      </p:sp>
    </p:spTree>
    <p:extLst>
      <p:ext uri="{BB962C8B-B14F-4D97-AF65-F5344CB8AC3E}">
        <p14:creationId xmlns:p14="http://schemas.microsoft.com/office/powerpoint/2010/main" val="1875060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DF549-74C9-4753-8F3B-001C2FCAA2A5}"/>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39877794-0A9D-4E0F-AAF7-0E25CF8346A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4FFCF-FD81-458C-A224-6062CCE56CB8}"/>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7674C6AC-776D-4636-A3C1-8EDB6E719C7F}"/>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B0565BC0-8DC9-4B0E-AE8A-47097059F82E}"/>
              </a:ext>
            </a:extLst>
          </p:cNvPr>
          <p:cNvSpPr txBox="1">
            <a:spLocks noGrp="1"/>
          </p:cNvSpPr>
          <p:nvPr>
            <p:ph type="sldNum" sz="quarter" idx="8"/>
          </p:nvPr>
        </p:nvSpPr>
        <p:spPr/>
        <p:txBody>
          <a:bodyPr/>
          <a:lstStyle>
            <a:lvl1pPr>
              <a:defRPr/>
            </a:lvl1pPr>
          </a:lstStyle>
          <a:p>
            <a:pPr lvl="0"/>
            <a:fld id="{4D0CDB97-D36C-4824-A696-FEE5AEE72DDA}" type="slidenum">
              <a:t>‹#›</a:t>
            </a:fld>
            <a:endParaRPr lang="en-US"/>
          </a:p>
        </p:txBody>
      </p:sp>
    </p:spTree>
    <p:extLst>
      <p:ext uri="{BB962C8B-B14F-4D97-AF65-F5344CB8AC3E}">
        <p14:creationId xmlns:p14="http://schemas.microsoft.com/office/powerpoint/2010/main" val="3980903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4D26D-5DA1-46CD-8714-DFC7DED5A214}"/>
              </a:ext>
            </a:extLst>
          </p:cNvPr>
          <p:cNvSpPr txBox="1">
            <a:spLocks noGrp="1"/>
          </p:cNvSpPr>
          <p:nvPr>
            <p:ph type="title" orient="vert"/>
          </p:nvPr>
        </p:nvSpPr>
        <p:spPr>
          <a:xfrm>
            <a:off x="7308854" y="301623"/>
            <a:ext cx="2266953" cy="5851529"/>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1212DB33-B6BC-485E-ADEA-2E8772C06EAB}"/>
              </a:ext>
            </a:extLst>
          </p:cNvPr>
          <p:cNvSpPr txBox="1">
            <a:spLocks noGrp="1"/>
          </p:cNvSpPr>
          <p:nvPr>
            <p:ph type="body" orient="vert" idx="1"/>
          </p:nvPr>
        </p:nvSpPr>
        <p:spPr>
          <a:xfrm>
            <a:off x="503240" y="301623"/>
            <a:ext cx="6653210" cy="5851529"/>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DEC4B3-353C-4F66-A8C4-54CC6F21F224}"/>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242A5E3D-ED77-4498-92BE-848B6E5D7858}"/>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A1035E1C-29FB-4E0A-802E-C111613AD483}"/>
              </a:ext>
            </a:extLst>
          </p:cNvPr>
          <p:cNvSpPr txBox="1">
            <a:spLocks noGrp="1"/>
          </p:cNvSpPr>
          <p:nvPr>
            <p:ph type="sldNum" sz="quarter" idx="8"/>
          </p:nvPr>
        </p:nvSpPr>
        <p:spPr/>
        <p:txBody>
          <a:bodyPr/>
          <a:lstStyle>
            <a:lvl1pPr>
              <a:defRPr/>
            </a:lvl1pPr>
          </a:lstStyle>
          <a:p>
            <a:pPr lvl="0"/>
            <a:fld id="{CAAC7E59-D657-459C-B213-3B7908ED2DD1}" type="slidenum">
              <a:t>‹#›</a:t>
            </a:fld>
            <a:endParaRPr lang="en-US"/>
          </a:p>
        </p:txBody>
      </p:sp>
    </p:spTree>
    <p:extLst>
      <p:ext uri="{BB962C8B-B14F-4D97-AF65-F5344CB8AC3E}">
        <p14:creationId xmlns:p14="http://schemas.microsoft.com/office/powerpoint/2010/main" val="62138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92C4-FCC2-46AE-9458-D4B50A7BD0D7}"/>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3DE5EC18-462C-4C4A-BBFA-90CF327C34BE}"/>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EF12A7-D78F-4E4F-885D-26D1ABFC412B}"/>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61FCD1C7-30AD-428C-B51A-2AB904C3EA3B}"/>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0C678AD9-7CF5-438A-BF80-1C1167203912}"/>
              </a:ext>
            </a:extLst>
          </p:cNvPr>
          <p:cNvSpPr txBox="1">
            <a:spLocks noGrp="1"/>
          </p:cNvSpPr>
          <p:nvPr>
            <p:ph type="sldNum" sz="quarter" idx="8"/>
          </p:nvPr>
        </p:nvSpPr>
        <p:spPr/>
        <p:txBody>
          <a:bodyPr/>
          <a:lstStyle>
            <a:lvl1pPr>
              <a:defRPr/>
            </a:lvl1pPr>
          </a:lstStyle>
          <a:p>
            <a:pPr lvl="0"/>
            <a:fld id="{52F21E02-6E3E-424C-9852-E30F97525797}" type="slidenum">
              <a:t>‹#›</a:t>
            </a:fld>
            <a:endParaRPr lang="en-US"/>
          </a:p>
        </p:txBody>
      </p:sp>
    </p:spTree>
    <p:extLst>
      <p:ext uri="{BB962C8B-B14F-4D97-AF65-F5344CB8AC3E}">
        <p14:creationId xmlns:p14="http://schemas.microsoft.com/office/powerpoint/2010/main" val="225542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0DFA9-6A9F-4853-B1C6-CB05BED1183A}"/>
              </a:ext>
            </a:extLst>
          </p:cNvPr>
          <p:cNvSpPr txBox="1">
            <a:spLocks noGrp="1"/>
          </p:cNvSpPr>
          <p:nvPr>
            <p:ph type="title"/>
          </p:nvPr>
        </p:nvSpPr>
        <p:spPr>
          <a:xfrm>
            <a:off x="687391" y="1884358"/>
            <a:ext cx="8694736" cy="3144841"/>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4E3F736C-E90B-4239-990F-4DCE94197DF7}"/>
              </a:ext>
            </a:extLst>
          </p:cNvPr>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en-US"/>
              <a:t>Edit Master text styles</a:t>
            </a:r>
          </a:p>
        </p:txBody>
      </p:sp>
      <p:sp>
        <p:nvSpPr>
          <p:cNvPr id="4" name="Date Placeholder 3">
            <a:extLst>
              <a:ext uri="{FF2B5EF4-FFF2-40B4-BE49-F238E27FC236}">
                <a16:creationId xmlns:a16="http://schemas.microsoft.com/office/drawing/2014/main" id="{F069830B-B0C4-480C-9B53-57EED96D1F09}"/>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23A0A609-3030-4689-B032-AF8854355F30}"/>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97061315-DB99-4B28-B02A-BD867AF4C2AB}"/>
              </a:ext>
            </a:extLst>
          </p:cNvPr>
          <p:cNvSpPr txBox="1">
            <a:spLocks noGrp="1"/>
          </p:cNvSpPr>
          <p:nvPr>
            <p:ph type="sldNum" sz="quarter" idx="8"/>
          </p:nvPr>
        </p:nvSpPr>
        <p:spPr/>
        <p:txBody>
          <a:bodyPr/>
          <a:lstStyle>
            <a:lvl1pPr>
              <a:defRPr/>
            </a:lvl1pPr>
          </a:lstStyle>
          <a:p>
            <a:pPr lvl="0"/>
            <a:fld id="{4BBE5F16-2FC2-4C24-B266-E0180EFD9540}" type="slidenum">
              <a:t>‹#›</a:t>
            </a:fld>
            <a:endParaRPr lang="en-US"/>
          </a:p>
        </p:txBody>
      </p:sp>
    </p:spTree>
    <p:extLst>
      <p:ext uri="{BB962C8B-B14F-4D97-AF65-F5344CB8AC3E}">
        <p14:creationId xmlns:p14="http://schemas.microsoft.com/office/powerpoint/2010/main" val="175237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2FE7-57B5-42C1-99A8-97CFC0E8D1D3}"/>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33A8C097-3478-4980-B4AE-5677B2AD6970}"/>
              </a:ext>
            </a:extLst>
          </p:cNvPr>
          <p:cNvSpPr txBox="1">
            <a:spLocks noGrp="1"/>
          </p:cNvSpPr>
          <p:nvPr>
            <p:ph idx="1"/>
          </p:nvPr>
        </p:nvSpPr>
        <p:spPr>
          <a:xfrm>
            <a:off x="503240" y="1768477"/>
            <a:ext cx="4459291" cy="438467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BD01EB-8775-4205-9FF8-EB14273BEAED}"/>
              </a:ext>
            </a:extLst>
          </p:cNvPr>
          <p:cNvSpPr txBox="1">
            <a:spLocks noGrp="1"/>
          </p:cNvSpPr>
          <p:nvPr>
            <p:ph idx="2"/>
          </p:nvPr>
        </p:nvSpPr>
        <p:spPr>
          <a:xfrm>
            <a:off x="5114925" y="1768477"/>
            <a:ext cx="4460872" cy="438467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07609A-890F-4D55-A83D-EEF1EDBF8C8C}"/>
              </a:ext>
            </a:extLst>
          </p:cNvPr>
          <p:cNvSpPr txBox="1">
            <a:spLocks noGrp="1"/>
          </p:cNvSpPr>
          <p:nvPr>
            <p:ph type="dt" sz="half" idx="7"/>
          </p:nvPr>
        </p:nvSpPr>
        <p:spPr/>
        <p:txBody>
          <a:bodyPr/>
          <a:lstStyle>
            <a:lvl1pPr>
              <a:defRPr/>
            </a:lvl1pPr>
          </a:lstStyle>
          <a:p>
            <a:pPr lvl="0"/>
            <a:endParaRPr lang="en-US"/>
          </a:p>
        </p:txBody>
      </p:sp>
      <p:sp>
        <p:nvSpPr>
          <p:cNvPr id="6" name="Footer Placeholder 5">
            <a:extLst>
              <a:ext uri="{FF2B5EF4-FFF2-40B4-BE49-F238E27FC236}">
                <a16:creationId xmlns:a16="http://schemas.microsoft.com/office/drawing/2014/main" id="{4914E86A-3DD7-45D3-8D25-B14B63191974}"/>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A1C6AD5B-E884-4FB1-83FB-F779DD984D65}"/>
              </a:ext>
            </a:extLst>
          </p:cNvPr>
          <p:cNvSpPr txBox="1">
            <a:spLocks noGrp="1"/>
          </p:cNvSpPr>
          <p:nvPr>
            <p:ph type="sldNum" sz="quarter" idx="8"/>
          </p:nvPr>
        </p:nvSpPr>
        <p:spPr/>
        <p:txBody>
          <a:bodyPr/>
          <a:lstStyle>
            <a:lvl1pPr>
              <a:defRPr/>
            </a:lvl1pPr>
          </a:lstStyle>
          <a:p>
            <a:pPr lvl="0"/>
            <a:fld id="{DDDB8E28-845B-401E-8F80-BC61FBE1668D}" type="slidenum">
              <a:t>‹#›</a:t>
            </a:fld>
            <a:endParaRPr lang="en-US"/>
          </a:p>
        </p:txBody>
      </p:sp>
    </p:spTree>
    <p:extLst>
      <p:ext uri="{BB962C8B-B14F-4D97-AF65-F5344CB8AC3E}">
        <p14:creationId xmlns:p14="http://schemas.microsoft.com/office/powerpoint/2010/main" val="125312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98EFB-35FC-4706-9444-177FAD576D87}"/>
              </a:ext>
            </a:extLst>
          </p:cNvPr>
          <p:cNvSpPr txBox="1">
            <a:spLocks noGrp="1"/>
          </p:cNvSpPr>
          <p:nvPr>
            <p:ph type="title"/>
          </p:nvPr>
        </p:nvSpPr>
        <p:spPr>
          <a:xfrm>
            <a:off x="693736" y="403222"/>
            <a:ext cx="8694736" cy="1460497"/>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2A23EBBD-4190-43DC-B59E-D7D884D06E0C}"/>
              </a:ext>
            </a:extLst>
          </p:cNvPr>
          <p:cNvSpPr txBox="1">
            <a:spLocks noGrp="1"/>
          </p:cNvSpPr>
          <p:nvPr>
            <p:ph type="body" idx="1"/>
          </p:nvPr>
        </p:nvSpPr>
        <p:spPr>
          <a:xfrm>
            <a:off x="693736" y="1852610"/>
            <a:ext cx="4265611" cy="908054"/>
          </a:xfrm>
        </p:spPr>
        <p:txBody>
          <a:bodyPr anchor="b"/>
          <a:lstStyle>
            <a:lvl1pPr>
              <a:defRPr sz="2400" b="1"/>
            </a:lvl1pPr>
          </a:lstStyle>
          <a:p>
            <a:pPr lvl="0"/>
            <a:r>
              <a:rPr lang="en-US"/>
              <a:t>Edit Master text styles</a:t>
            </a:r>
          </a:p>
        </p:txBody>
      </p:sp>
      <p:sp>
        <p:nvSpPr>
          <p:cNvPr id="4" name="Content Placeholder 3">
            <a:extLst>
              <a:ext uri="{FF2B5EF4-FFF2-40B4-BE49-F238E27FC236}">
                <a16:creationId xmlns:a16="http://schemas.microsoft.com/office/drawing/2014/main" id="{EF33E8C4-A7B2-45C1-8916-DEFF5E6AD228}"/>
              </a:ext>
            </a:extLst>
          </p:cNvPr>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1C7D99-23F5-46B7-AF62-9EDCBD2D1666}"/>
              </a:ext>
            </a:extLst>
          </p:cNvPr>
          <p:cNvSpPr txBox="1">
            <a:spLocks noGrp="1"/>
          </p:cNvSpPr>
          <p:nvPr>
            <p:ph type="body" idx="3"/>
          </p:nvPr>
        </p:nvSpPr>
        <p:spPr>
          <a:xfrm>
            <a:off x="5103815" y="1852610"/>
            <a:ext cx="4284658" cy="908054"/>
          </a:xfrm>
        </p:spPr>
        <p:txBody>
          <a:bodyPr anchor="b"/>
          <a:lstStyle>
            <a:lvl1pPr>
              <a:defRPr sz="2400" b="1"/>
            </a:lvl1pPr>
          </a:lstStyle>
          <a:p>
            <a:pPr lvl="0"/>
            <a:r>
              <a:rPr lang="en-US"/>
              <a:t>Edit Master text styles</a:t>
            </a:r>
          </a:p>
        </p:txBody>
      </p:sp>
      <p:sp>
        <p:nvSpPr>
          <p:cNvPr id="6" name="Content Placeholder 5">
            <a:extLst>
              <a:ext uri="{FF2B5EF4-FFF2-40B4-BE49-F238E27FC236}">
                <a16:creationId xmlns:a16="http://schemas.microsoft.com/office/drawing/2014/main" id="{DCCC075C-CB38-4655-8DF0-7CA4DE22F0BD}"/>
              </a:ext>
            </a:extLst>
          </p:cNvPr>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BA122B-78AA-467D-9A21-2A60658F572D}"/>
              </a:ext>
            </a:extLst>
          </p:cNvPr>
          <p:cNvSpPr txBox="1">
            <a:spLocks noGrp="1"/>
          </p:cNvSpPr>
          <p:nvPr>
            <p:ph type="dt" sz="half" idx="7"/>
          </p:nvPr>
        </p:nvSpPr>
        <p:spPr/>
        <p:txBody>
          <a:bodyPr/>
          <a:lstStyle>
            <a:lvl1pPr>
              <a:defRPr/>
            </a:lvl1pPr>
          </a:lstStyle>
          <a:p>
            <a:pPr lvl="0"/>
            <a:endParaRPr lang="en-US"/>
          </a:p>
        </p:txBody>
      </p:sp>
      <p:sp>
        <p:nvSpPr>
          <p:cNvPr id="8" name="Footer Placeholder 7">
            <a:extLst>
              <a:ext uri="{FF2B5EF4-FFF2-40B4-BE49-F238E27FC236}">
                <a16:creationId xmlns:a16="http://schemas.microsoft.com/office/drawing/2014/main" id="{58B129D0-C936-45F6-BA65-5DE582D6A9CB}"/>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5210050F-A350-4880-AD7E-016B21DA8AAD}"/>
              </a:ext>
            </a:extLst>
          </p:cNvPr>
          <p:cNvSpPr txBox="1">
            <a:spLocks noGrp="1"/>
          </p:cNvSpPr>
          <p:nvPr>
            <p:ph type="sldNum" sz="quarter" idx="8"/>
          </p:nvPr>
        </p:nvSpPr>
        <p:spPr/>
        <p:txBody>
          <a:bodyPr/>
          <a:lstStyle>
            <a:lvl1pPr>
              <a:defRPr/>
            </a:lvl1pPr>
          </a:lstStyle>
          <a:p>
            <a:pPr lvl="0"/>
            <a:fld id="{99E0E9B8-50EE-4DAB-8804-2E3150ECFACE}" type="slidenum">
              <a:t>‹#›</a:t>
            </a:fld>
            <a:endParaRPr lang="en-US"/>
          </a:p>
        </p:txBody>
      </p:sp>
    </p:spTree>
    <p:extLst>
      <p:ext uri="{BB962C8B-B14F-4D97-AF65-F5344CB8AC3E}">
        <p14:creationId xmlns:p14="http://schemas.microsoft.com/office/powerpoint/2010/main" val="1809201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D2ED-345A-4106-A0A5-5EE57090F703}"/>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40D9FEBB-06A3-4867-B41C-A4413DEDBE87}"/>
              </a:ext>
            </a:extLst>
          </p:cNvPr>
          <p:cNvSpPr txBox="1">
            <a:spLocks noGrp="1"/>
          </p:cNvSpPr>
          <p:nvPr>
            <p:ph type="dt" sz="half" idx="7"/>
          </p:nvPr>
        </p:nvSpPr>
        <p:spPr/>
        <p:txBody>
          <a:bodyPr/>
          <a:lstStyle>
            <a:lvl1pPr>
              <a:defRPr/>
            </a:lvl1pPr>
          </a:lstStyle>
          <a:p>
            <a:pPr lvl="0"/>
            <a:endParaRPr lang="en-US"/>
          </a:p>
        </p:txBody>
      </p:sp>
      <p:sp>
        <p:nvSpPr>
          <p:cNvPr id="4" name="Footer Placeholder 3">
            <a:extLst>
              <a:ext uri="{FF2B5EF4-FFF2-40B4-BE49-F238E27FC236}">
                <a16:creationId xmlns:a16="http://schemas.microsoft.com/office/drawing/2014/main" id="{BB57B3F0-1980-4718-9973-3690A7000E34}"/>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2CACB084-394D-41E4-9BA4-C05D660163AB}"/>
              </a:ext>
            </a:extLst>
          </p:cNvPr>
          <p:cNvSpPr txBox="1">
            <a:spLocks noGrp="1"/>
          </p:cNvSpPr>
          <p:nvPr>
            <p:ph type="sldNum" sz="quarter" idx="8"/>
          </p:nvPr>
        </p:nvSpPr>
        <p:spPr/>
        <p:txBody>
          <a:bodyPr/>
          <a:lstStyle>
            <a:lvl1pPr>
              <a:defRPr/>
            </a:lvl1pPr>
          </a:lstStyle>
          <a:p>
            <a:pPr lvl="0"/>
            <a:fld id="{7DE82FD2-3F95-4C82-9BAB-00026A9C4DE9}" type="slidenum">
              <a:t>‹#›</a:t>
            </a:fld>
            <a:endParaRPr lang="en-US"/>
          </a:p>
        </p:txBody>
      </p:sp>
    </p:spTree>
    <p:extLst>
      <p:ext uri="{BB962C8B-B14F-4D97-AF65-F5344CB8AC3E}">
        <p14:creationId xmlns:p14="http://schemas.microsoft.com/office/powerpoint/2010/main" val="1788088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D937E7-8FD9-457D-B2CC-9361D6391340}"/>
              </a:ext>
            </a:extLst>
          </p:cNvPr>
          <p:cNvSpPr txBox="1">
            <a:spLocks noGrp="1"/>
          </p:cNvSpPr>
          <p:nvPr>
            <p:ph type="dt" sz="half" idx="7"/>
          </p:nvPr>
        </p:nvSpPr>
        <p:spPr/>
        <p:txBody>
          <a:bodyPr/>
          <a:lstStyle>
            <a:lvl1pPr>
              <a:defRPr/>
            </a:lvl1pPr>
          </a:lstStyle>
          <a:p>
            <a:pPr lvl="0"/>
            <a:endParaRPr lang="en-US"/>
          </a:p>
        </p:txBody>
      </p:sp>
      <p:sp>
        <p:nvSpPr>
          <p:cNvPr id="3" name="Footer Placeholder 2">
            <a:extLst>
              <a:ext uri="{FF2B5EF4-FFF2-40B4-BE49-F238E27FC236}">
                <a16:creationId xmlns:a16="http://schemas.microsoft.com/office/drawing/2014/main" id="{ACFDA303-C34B-4B17-A320-B883A35BBCD0}"/>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8443515F-7EE5-44FF-A1E5-4E4A42BFFB5E}"/>
              </a:ext>
            </a:extLst>
          </p:cNvPr>
          <p:cNvSpPr txBox="1">
            <a:spLocks noGrp="1"/>
          </p:cNvSpPr>
          <p:nvPr>
            <p:ph type="sldNum" sz="quarter" idx="8"/>
          </p:nvPr>
        </p:nvSpPr>
        <p:spPr/>
        <p:txBody>
          <a:bodyPr/>
          <a:lstStyle>
            <a:lvl1pPr>
              <a:defRPr/>
            </a:lvl1pPr>
          </a:lstStyle>
          <a:p>
            <a:pPr lvl="0"/>
            <a:fld id="{7154412C-525A-4307-A36E-9E235AF20CFE}" type="slidenum">
              <a:t>‹#›</a:t>
            </a:fld>
            <a:endParaRPr lang="en-US"/>
          </a:p>
        </p:txBody>
      </p:sp>
    </p:spTree>
    <p:extLst>
      <p:ext uri="{BB962C8B-B14F-4D97-AF65-F5344CB8AC3E}">
        <p14:creationId xmlns:p14="http://schemas.microsoft.com/office/powerpoint/2010/main" val="367923201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56C96-F303-4EC1-B1E3-4A10729BE22B}"/>
              </a:ext>
            </a:extLst>
          </p:cNvPr>
          <p:cNvSpPr txBox="1">
            <a:spLocks noGrp="1"/>
          </p:cNvSpPr>
          <p:nvPr>
            <p:ph type="title"/>
          </p:nvPr>
        </p:nvSpPr>
        <p:spPr>
          <a:xfrm>
            <a:off x="693736" y="503240"/>
            <a:ext cx="3251204" cy="1765304"/>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6D3A22DC-AF91-49ED-85BC-705070C87644}"/>
              </a:ext>
            </a:extLst>
          </p:cNvPr>
          <p:cNvSpPr txBox="1">
            <a:spLocks noGrp="1"/>
          </p:cNvSpPr>
          <p:nvPr>
            <p:ph idx="1"/>
          </p:nvPr>
        </p:nvSpPr>
        <p:spPr>
          <a:xfrm>
            <a:off x="4286249" y="1089022"/>
            <a:ext cx="5102223" cy="5372100"/>
          </a:xfrm>
        </p:spPr>
        <p:txBody>
          <a:bodyPr/>
          <a:lstStyle>
            <a:lvl1pPr>
              <a:defRPr/>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99E534-E3DE-4357-BC3A-9E26099FB44F}"/>
              </a:ext>
            </a:extLst>
          </p:cNvPr>
          <p:cNvSpPr txBox="1">
            <a:spLocks noGrp="1"/>
          </p:cNvSpPr>
          <p:nvPr>
            <p:ph type="body" idx="2"/>
          </p:nvPr>
        </p:nvSpPr>
        <p:spPr>
          <a:xfrm>
            <a:off x="693736" y="2268534"/>
            <a:ext cx="3251204" cy="4200525"/>
          </a:xfrm>
        </p:spPr>
        <p:txBody>
          <a:bodyPr/>
          <a:lstStyle>
            <a:lvl1pPr>
              <a:defRPr sz="1600"/>
            </a:lvl1pPr>
          </a:lstStyle>
          <a:p>
            <a:pPr lvl="0"/>
            <a:r>
              <a:rPr lang="en-US"/>
              <a:t>Edit Master text styles</a:t>
            </a:r>
          </a:p>
        </p:txBody>
      </p:sp>
      <p:sp>
        <p:nvSpPr>
          <p:cNvPr id="5" name="Date Placeholder 4">
            <a:extLst>
              <a:ext uri="{FF2B5EF4-FFF2-40B4-BE49-F238E27FC236}">
                <a16:creationId xmlns:a16="http://schemas.microsoft.com/office/drawing/2014/main" id="{2FDFEF91-F42D-4053-94B5-5F4786A8D622}"/>
              </a:ext>
            </a:extLst>
          </p:cNvPr>
          <p:cNvSpPr txBox="1">
            <a:spLocks noGrp="1"/>
          </p:cNvSpPr>
          <p:nvPr>
            <p:ph type="dt" sz="half" idx="7"/>
          </p:nvPr>
        </p:nvSpPr>
        <p:spPr/>
        <p:txBody>
          <a:bodyPr/>
          <a:lstStyle>
            <a:lvl1pPr>
              <a:defRPr/>
            </a:lvl1pPr>
          </a:lstStyle>
          <a:p>
            <a:pPr lvl="0"/>
            <a:endParaRPr lang="en-US"/>
          </a:p>
        </p:txBody>
      </p:sp>
      <p:sp>
        <p:nvSpPr>
          <p:cNvPr id="6" name="Footer Placeholder 5">
            <a:extLst>
              <a:ext uri="{FF2B5EF4-FFF2-40B4-BE49-F238E27FC236}">
                <a16:creationId xmlns:a16="http://schemas.microsoft.com/office/drawing/2014/main" id="{516B0988-FA4C-4983-A0BB-292248E2BAA4}"/>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CB4C8F8E-50F8-481B-9ED7-5449A1EDDE29}"/>
              </a:ext>
            </a:extLst>
          </p:cNvPr>
          <p:cNvSpPr txBox="1">
            <a:spLocks noGrp="1"/>
          </p:cNvSpPr>
          <p:nvPr>
            <p:ph type="sldNum" sz="quarter" idx="8"/>
          </p:nvPr>
        </p:nvSpPr>
        <p:spPr/>
        <p:txBody>
          <a:bodyPr/>
          <a:lstStyle>
            <a:lvl1pPr>
              <a:defRPr/>
            </a:lvl1pPr>
          </a:lstStyle>
          <a:p>
            <a:pPr lvl="0"/>
            <a:fld id="{6069BB8E-11F5-4AC0-825F-94359E81D1FE}" type="slidenum">
              <a:t>‹#›</a:t>
            </a:fld>
            <a:endParaRPr lang="en-US"/>
          </a:p>
        </p:txBody>
      </p:sp>
    </p:spTree>
    <p:extLst>
      <p:ext uri="{BB962C8B-B14F-4D97-AF65-F5344CB8AC3E}">
        <p14:creationId xmlns:p14="http://schemas.microsoft.com/office/powerpoint/2010/main" val="3324695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0E0B-BC47-43B6-8CF8-E9424DD6912F}"/>
              </a:ext>
            </a:extLst>
          </p:cNvPr>
          <p:cNvSpPr txBox="1">
            <a:spLocks noGrp="1"/>
          </p:cNvSpPr>
          <p:nvPr>
            <p:ph type="title"/>
          </p:nvPr>
        </p:nvSpPr>
        <p:spPr>
          <a:xfrm>
            <a:off x="693736" y="503240"/>
            <a:ext cx="3251204" cy="1765304"/>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F6516278-EC19-42F9-A46C-EF73E423F12A}"/>
              </a:ext>
            </a:extLst>
          </p:cNvPr>
          <p:cNvSpPr txBox="1">
            <a:spLocks noGrp="1"/>
          </p:cNvSpPr>
          <p:nvPr>
            <p:ph type="pic" idx="1"/>
          </p:nvPr>
        </p:nvSpPr>
        <p:spPr>
          <a:xfrm>
            <a:off x="4286249" y="1089022"/>
            <a:ext cx="5102223" cy="5372100"/>
          </a:xfrm>
        </p:spPr>
        <p:txBody>
          <a:bodyPr/>
          <a:lstStyle>
            <a:lvl1pPr>
              <a:defRPr/>
            </a:lvl1pPr>
          </a:lstStyle>
          <a:p>
            <a:pPr lvl="0"/>
            <a:endParaRPr lang="en-US"/>
          </a:p>
        </p:txBody>
      </p:sp>
      <p:sp>
        <p:nvSpPr>
          <p:cNvPr id="4" name="Text Placeholder 3">
            <a:extLst>
              <a:ext uri="{FF2B5EF4-FFF2-40B4-BE49-F238E27FC236}">
                <a16:creationId xmlns:a16="http://schemas.microsoft.com/office/drawing/2014/main" id="{527720E2-8B5D-405D-8520-21D90E47166A}"/>
              </a:ext>
            </a:extLst>
          </p:cNvPr>
          <p:cNvSpPr txBox="1">
            <a:spLocks noGrp="1"/>
          </p:cNvSpPr>
          <p:nvPr>
            <p:ph type="body" idx="2"/>
          </p:nvPr>
        </p:nvSpPr>
        <p:spPr>
          <a:xfrm>
            <a:off x="693736" y="2268534"/>
            <a:ext cx="3251204" cy="4200525"/>
          </a:xfrm>
        </p:spPr>
        <p:txBody>
          <a:bodyPr/>
          <a:lstStyle>
            <a:lvl1pPr>
              <a:defRPr sz="1600"/>
            </a:lvl1pPr>
          </a:lstStyle>
          <a:p>
            <a:pPr lvl="0"/>
            <a:r>
              <a:rPr lang="en-US"/>
              <a:t>Edit Master text styles</a:t>
            </a:r>
          </a:p>
        </p:txBody>
      </p:sp>
      <p:sp>
        <p:nvSpPr>
          <p:cNvPr id="5" name="Date Placeholder 4">
            <a:extLst>
              <a:ext uri="{FF2B5EF4-FFF2-40B4-BE49-F238E27FC236}">
                <a16:creationId xmlns:a16="http://schemas.microsoft.com/office/drawing/2014/main" id="{66B443EE-F75B-46B5-84F0-395D5EEEBCC3}"/>
              </a:ext>
            </a:extLst>
          </p:cNvPr>
          <p:cNvSpPr txBox="1">
            <a:spLocks noGrp="1"/>
          </p:cNvSpPr>
          <p:nvPr>
            <p:ph type="dt" sz="half" idx="7"/>
          </p:nvPr>
        </p:nvSpPr>
        <p:spPr/>
        <p:txBody>
          <a:bodyPr/>
          <a:lstStyle>
            <a:lvl1pPr>
              <a:defRPr/>
            </a:lvl1pPr>
          </a:lstStyle>
          <a:p>
            <a:pPr lvl="0"/>
            <a:endParaRPr lang="en-US"/>
          </a:p>
        </p:txBody>
      </p:sp>
      <p:sp>
        <p:nvSpPr>
          <p:cNvPr id="6" name="Footer Placeholder 5">
            <a:extLst>
              <a:ext uri="{FF2B5EF4-FFF2-40B4-BE49-F238E27FC236}">
                <a16:creationId xmlns:a16="http://schemas.microsoft.com/office/drawing/2014/main" id="{CEF9B039-6ACA-45DE-B280-6701C99981F9}"/>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E49E3220-14F9-42A6-B4B6-63A0BED17294}"/>
              </a:ext>
            </a:extLst>
          </p:cNvPr>
          <p:cNvSpPr txBox="1">
            <a:spLocks noGrp="1"/>
          </p:cNvSpPr>
          <p:nvPr>
            <p:ph type="sldNum" sz="quarter" idx="8"/>
          </p:nvPr>
        </p:nvSpPr>
        <p:spPr/>
        <p:txBody>
          <a:bodyPr/>
          <a:lstStyle>
            <a:lvl1pPr>
              <a:defRPr/>
            </a:lvl1pPr>
          </a:lstStyle>
          <a:p>
            <a:pPr lvl="0"/>
            <a:fld id="{C1B3186D-351E-4216-B477-53936553D236}" type="slidenum">
              <a:t>‹#›</a:t>
            </a:fld>
            <a:endParaRPr lang="en-US"/>
          </a:p>
        </p:txBody>
      </p:sp>
    </p:spTree>
    <p:extLst>
      <p:ext uri="{BB962C8B-B14F-4D97-AF65-F5344CB8AC3E}">
        <p14:creationId xmlns:p14="http://schemas.microsoft.com/office/powerpoint/2010/main" val="307967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CC10DF-1C4A-4E22-B06A-7E40F83029FB}"/>
              </a:ext>
            </a:extLst>
          </p:cNvPr>
          <p:cNvSpPr txBox="1">
            <a:spLocks noGrp="1"/>
          </p:cNvSpPr>
          <p:nvPr>
            <p:ph type="title"/>
          </p:nvPr>
        </p:nvSpPr>
        <p:spPr>
          <a:xfrm>
            <a:off x="503998" y="301322"/>
            <a:ext cx="9071643" cy="1262155"/>
          </a:xfrm>
          <a:prstGeom prst="rect">
            <a:avLst/>
          </a:prstGeom>
          <a:noFill/>
          <a:ln>
            <a:noFill/>
          </a:ln>
        </p:spPr>
        <p:txBody>
          <a:bodyPr vert="horz" wrap="square" lIns="0" tIns="0" rIns="0" bIns="0" anchor="ctr" anchorCtr="1" compatLnSpc="1">
            <a:noAutofit/>
          </a:bodyPr>
          <a:lstStyle/>
          <a:p>
            <a:pPr lvl="0"/>
            <a:endParaRPr lang="en-US"/>
          </a:p>
        </p:txBody>
      </p:sp>
      <p:sp>
        <p:nvSpPr>
          <p:cNvPr id="3" name="Text Placeholder 2">
            <a:extLst>
              <a:ext uri="{FF2B5EF4-FFF2-40B4-BE49-F238E27FC236}">
                <a16:creationId xmlns:a16="http://schemas.microsoft.com/office/drawing/2014/main" id="{18D90465-9217-4530-8020-6A7745EA26CA}"/>
              </a:ext>
            </a:extLst>
          </p:cNvPr>
          <p:cNvSpPr txBox="1">
            <a:spLocks noGrp="1"/>
          </p:cNvSpPr>
          <p:nvPr>
            <p:ph type="body" idx="1"/>
          </p:nvPr>
        </p:nvSpPr>
        <p:spPr>
          <a:xfrm>
            <a:off x="503998" y="1769043"/>
            <a:ext cx="9071643" cy="4384438"/>
          </a:xfrm>
          <a:prstGeom prst="rect">
            <a:avLst/>
          </a:prstGeom>
          <a:noFill/>
          <a:ln>
            <a:noFill/>
          </a:ln>
        </p:spPr>
        <p:txBody>
          <a:bodyPr vert="horz" wrap="square" lIns="0" tIns="0" rIns="0" bIns="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C973C-8F12-4FA4-A38D-1325A19FA0E7}"/>
              </a:ext>
            </a:extLst>
          </p:cNvPr>
          <p:cNvSpPr txBox="1">
            <a:spLocks noGrp="1"/>
          </p:cNvSpPr>
          <p:nvPr>
            <p:ph type="dt" sz="half" idx="2"/>
          </p:nvPr>
        </p:nvSpPr>
        <p:spPr>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en-US"/>
          </a:p>
        </p:txBody>
      </p:sp>
      <p:sp>
        <p:nvSpPr>
          <p:cNvPr id="5" name="Footer Placeholder 4">
            <a:extLst>
              <a:ext uri="{FF2B5EF4-FFF2-40B4-BE49-F238E27FC236}">
                <a16:creationId xmlns:a16="http://schemas.microsoft.com/office/drawing/2014/main" id="{13941FBC-39C2-4C3D-9B7F-4BA7BD31574E}"/>
              </a:ext>
            </a:extLst>
          </p:cNvPr>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en-US"/>
          </a:p>
        </p:txBody>
      </p:sp>
      <p:sp>
        <p:nvSpPr>
          <p:cNvPr id="6" name="Slide Number Placeholder 5">
            <a:extLst>
              <a:ext uri="{FF2B5EF4-FFF2-40B4-BE49-F238E27FC236}">
                <a16:creationId xmlns:a16="http://schemas.microsoft.com/office/drawing/2014/main" id="{B8086086-694F-4A0C-A171-AF919065B8B7}"/>
              </a:ext>
            </a:extLst>
          </p:cNvPr>
          <p:cNvSpPr txBox="1">
            <a:spLocks noGrp="1"/>
          </p:cNvSpPr>
          <p:nvPr>
            <p:ph type="sldNum" sz="quarter" idx="4"/>
          </p:nvPr>
        </p:nvSpPr>
        <p:spPr>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Segoe UI" pitchFamily="2"/>
                <a:cs typeface="Tahoma" pitchFamily="2"/>
              </a:defRPr>
            </a:lvl1pPr>
          </a:lstStyle>
          <a:p>
            <a:pPr lvl="0"/>
            <a:fld id="{01C22176-5CE9-46D1-A80E-DD119F783055}"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0">
        <a:lnSpc>
          <a:spcPct val="100000"/>
        </a:lnSpc>
        <a:spcBef>
          <a:spcPts val="0"/>
        </a:spcBef>
        <a:spcAft>
          <a:spcPts val="0"/>
        </a:spcAft>
        <a:buNone/>
        <a:tabLst/>
        <a:defRPr lang="en-US" sz="4400" b="0" i="0" u="none" strike="noStrike" kern="1200" cap="none" spc="0" baseline="0">
          <a:solidFill>
            <a:srgbClr val="000000"/>
          </a:solidFill>
          <a:uFillTx/>
          <a:latin typeface="Liberation Sans" pitchFamily="18"/>
          <a:ea typeface="Arial Unicode MS" pitchFamily="2"/>
          <a:cs typeface="Mangal" pitchFamily="2"/>
        </a:defRPr>
      </a:lvl1pPr>
    </p:titleStyle>
    <p:bodyStyle>
      <a:lvl1pPr marL="0" marR="0" lvl="0" indent="0" defTabSz="914400" rtl="0" fontAlgn="auto" hangingPunct="0">
        <a:lnSpc>
          <a:spcPct val="100000"/>
        </a:lnSpc>
        <a:spcBef>
          <a:spcPts val="0"/>
        </a:spcBef>
        <a:spcAft>
          <a:spcPts val="1415"/>
        </a:spcAft>
        <a:buNone/>
        <a:tabLst/>
        <a:defRPr lang="en-US" sz="3200" b="0" i="0" u="none" strike="noStrike" kern="1200" cap="none" spc="0" baseline="0">
          <a:solidFill>
            <a:srgbClr val="000000"/>
          </a:solidFill>
          <a:uFillTx/>
          <a:latin typeface="Liberation Sans" pitchFamily="18"/>
          <a:ea typeface="Arial Unicode MS" pitchFamily="2"/>
          <a:cs typeface="Mang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D801CF-E35A-415E-956F-E6A6911C1C65}"/>
              </a:ext>
            </a:extLst>
          </p:cNvPr>
          <p:cNvSpPr txBox="1">
            <a:spLocks noGrp="1"/>
          </p:cNvSpPr>
          <p:nvPr>
            <p:ph type="body" idx="4294967295"/>
          </p:nvPr>
        </p:nvSpPr>
        <p:spPr>
          <a:xfrm>
            <a:off x="548640" y="2016361"/>
            <a:ext cx="9071643" cy="4384438"/>
          </a:xfrm>
        </p:spPr>
        <p:txBody>
          <a:bodyPr anchorCtr="1"/>
          <a:lstStyle/>
          <a:p>
            <a:pPr lvl="0" algn="ctr"/>
            <a:r>
              <a:rPr lang="en-US" sz="8800"/>
              <a:t>Federation, Presence, Identity and Privacy in the Cloud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80CE6-0E72-4047-A6E2-5D84DD4FB826}"/>
              </a:ext>
            </a:extLst>
          </p:cNvPr>
          <p:cNvSpPr txBox="1">
            <a:spLocks noGrp="1"/>
          </p:cNvSpPr>
          <p:nvPr>
            <p:ph type="title" idx="4294967295"/>
          </p:nvPr>
        </p:nvSpPr>
        <p:spPr/>
        <p:txBody>
          <a:bodyPr/>
          <a:lstStyle/>
          <a:p>
            <a:pPr lvl="0"/>
            <a:r>
              <a:rPr lang="en-US" sz="4000"/>
              <a:t>Verified federation.</a:t>
            </a:r>
          </a:p>
        </p:txBody>
      </p:sp>
      <p:sp>
        <p:nvSpPr>
          <p:cNvPr id="3" name="Text Placeholder 2">
            <a:extLst>
              <a:ext uri="{FF2B5EF4-FFF2-40B4-BE49-F238E27FC236}">
                <a16:creationId xmlns:a16="http://schemas.microsoft.com/office/drawing/2014/main" id="{12A76903-347A-4B57-A5A8-FE479885EBF3}"/>
              </a:ext>
            </a:extLst>
          </p:cNvPr>
          <p:cNvSpPr txBox="1">
            <a:spLocks noGrp="1"/>
          </p:cNvSpPr>
          <p:nvPr>
            <p:ph type="body" idx="4294967295"/>
          </p:nvPr>
        </p:nvSpPr>
        <p:spPr/>
        <p:txBody>
          <a:bodyPr/>
          <a:lstStyle/>
          <a:p>
            <a:pPr lvl="0"/>
            <a:endParaRPr lang="en-US" sz="4000" b="1">
              <a:latin typeface="AGaramond-Bold" pitchFamily="18"/>
            </a:endParaRPr>
          </a:p>
          <a:p>
            <a:pPr lvl="0"/>
            <a:r>
              <a:rPr lang="en-US" sz="4000">
                <a:latin typeface="AGaramond-Regular" pitchFamily="18"/>
              </a:rPr>
              <a:t>This type of federation occurs when a server accepts a connection from a peer after the identity of the peer has</a:t>
            </a:r>
          </a:p>
          <a:p>
            <a:pPr lvl="0"/>
            <a:r>
              <a:rPr lang="en-US" sz="4000">
                <a:latin typeface="AGaramond-Regular" pitchFamily="18"/>
              </a:rPr>
              <a:t>been verified.</a:t>
            </a:r>
          </a:p>
          <a:p>
            <a:pPr lvl="0"/>
            <a:endParaRPr lang="en-US" sz="4000">
              <a:latin typeface="AGaramond-Regular" pitchFamily="18"/>
            </a:endParaRPr>
          </a:p>
          <a:p>
            <a:pPr lvl="0"/>
            <a:r>
              <a:rPr lang="en-US" sz="4000">
                <a:latin typeface="AGaramond-Regular" pitchFamily="18"/>
              </a:rPr>
              <a:t>It uses information obtained via DNS and by means of domain-specific keys exchanged beforehand. The connection is not encrypted, and the use of identity verification effectively prevents domain spoofing.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6353E-CD88-4624-A49F-00E030134FE2}"/>
              </a:ext>
            </a:extLst>
          </p:cNvPr>
          <p:cNvSpPr txBox="1">
            <a:spLocks noGrp="1"/>
          </p:cNvSpPr>
          <p:nvPr>
            <p:ph type="title" idx="4294967295"/>
          </p:nvPr>
        </p:nvSpPr>
        <p:spPr/>
        <p:txBody>
          <a:bodyPr/>
          <a:lstStyle/>
          <a:p>
            <a:pPr lvl="0"/>
            <a:r>
              <a:rPr lang="en-US" sz="4000"/>
              <a:t>Encrypted federation</a:t>
            </a:r>
          </a:p>
        </p:txBody>
      </p:sp>
      <p:sp>
        <p:nvSpPr>
          <p:cNvPr id="3" name="Text Placeholder 2">
            <a:extLst>
              <a:ext uri="{FF2B5EF4-FFF2-40B4-BE49-F238E27FC236}">
                <a16:creationId xmlns:a16="http://schemas.microsoft.com/office/drawing/2014/main" id="{FB0F1967-EAD2-4DE7-A447-FDABD8FF1D44}"/>
              </a:ext>
            </a:extLst>
          </p:cNvPr>
          <p:cNvSpPr txBox="1">
            <a:spLocks noGrp="1"/>
          </p:cNvSpPr>
          <p:nvPr>
            <p:ph type="body" idx="4294967295"/>
          </p:nvPr>
        </p:nvSpPr>
        <p:spPr>
          <a:xfrm>
            <a:off x="503998" y="2149507"/>
            <a:ext cx="9071643" cy="3623502"/>
          </a:xfrm>
        </p:spPr>
        <p:txBody>
          <a:bodyPr/>
          <a:lstStyle/>
          <a:p>
            <a:pPr lvl="0"/>
            <a:r>
              <a:rPr lang="en-US" sz="4000">
                <a:latin typeface="AGaramond-Regular" pitchFamily="18"/>
              </a:rPr>
              <a:t>I</a:t>
            </a:r>
            <a:r>
              <a:rPr lang="en-US" sz="2400">
                <a:latin typeface="AGaramond-Regular" pitchFamily="18"/>
              </a:rPr>
              <a:t>n Encrypted federation mode, a server accepts a connection</a:t>
            </a:r>
          </a:p>
          <a:p>
            <a:pPr lvl="0"/>
            <a:r>
              <a:rPr lang="en-US" sz="2400">
                <a:latin typeface="AGaramond-Regular" pitchFamily="18"/>
              </a:rPr>
              <a:t>from a peer if and only if the peer supports Transport Layer</a:t>
            </a:r>
          </a:p>
          <a:p>
            <a:pPr lvl="0"/>
            <a:r>
              <a:rPr lang="en-US" sz="2400">
                <a:latin typeface="AGaramond-Regular" pitchFamily="18"/>
              </a:rPr>
              <a:t>Security (TLS) as defined for XMPP in Request for Comments (RFC) 3920.</a:t>
            </a:r>
          </a:p>
          <a:p>
            <a:pPr lvl="0"/>
            <a:r>
              <a:rPr lang="en-US" sz="2400">
                <a:latin typeface="AGaramond-Regular" pitchFamily="18"/>
              </a:rPr>
              <a:t>The peer must present a digital certificate. The certificate</a:t>
            </a:r>
          </a:p>
          <a:p>
            <a:pPr lvl="0"/>
            <a:r>
              <a:rPr lang="en-US" sz="2400">
                <a:latin typeface="AGaramond-Regular" pitchFamily="18"/>
              </a:rPr>
              <a:t>may be self-signed, but this prevents using mutual</a:t>
            </a:r>
          </a:p>
          <a:p>
            <a:pPr lvl="0"/>
            <a:r>
              <a:rPr lang="en-US" sz="2400">
                <a:latin typeface="AGaramond-Regular" pitchFamily="18"/>
              </a:rPr>
              <a:t>authentication. The certificate may be self signed(prevents mutual authentication.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B4422-EC6D-49FC-9C55-AE3B5BE1094F}"/>
              </a:ext>
            </a:extLst>
          </p:cNvPr>
          <p:cNvSpPr txBox="1">
            <a:spLocks noGrp="1"/>
          </p:cNvSpPr>
          <p:nvPr>
            <p:ph type="title" idx="4294967295"/>
          </p:nvPr>
        </p:nvSpPr>
        <p:spPr/>
        <p:txBody>
          <a:bodyPr/>
          <a:lstStyle/>
          <a:p>
            <a:pPr lvl="0"/>
            <a:r>
              <a:rPr lang="en-US" sz="4000"/>
              <a:t>Trusted federation</a:t>
            </a:r>
          </a:p>
        </p:txBody>
      </p:sp>
      <p:sp>
        <p:nvSpPr>
          <p:cNvPr id="3" name="Text Placeholder 2">
            <a:extLst>
              <a:ext uri="{FF2B5EF4-FFF2-40B4-BE49-F238E27FC236}">
                <a16:creationId xmlns:a16="http://schemas.microsoft.com/office/drawing/2014/main" id="{4B31683F-3DE2-4AA3-971E-8423A40B991E}"/>
              </a:ext>
            </a:extLst>
          </p:cNvPr>
          <p:cNvSpPr txBox="1">
            <a:spLocks noGrp="1"/>
          </p:cNvSpPr>
          <p:nvPr>
            <p:ph type="body" idx="4294967295"/>
          </p:nvPr>
        </p:nvSpPr>
        <p:spPr>
          <a:xfrm>
            <a:off x="503998" y="1769043"/>
            <a:ext cx="9071643" cy="5271836"/>
          </a:xfrm>
        </p:spPr>
        <p:txBody>
          <a:bodyPr>
            <a:normAutofit/>
          </a:bodyPr>
          <a:lstStyle/>
          <a:p>
            <a:pPr lvl="0">
              <a:lnSpc>
                <a:spcPct val="80000"/>
              </a:lnSpc>
            </a:pPr>
            <a:endParaRPr lang="en-US" sz="3400" b="1">
              <a:latin typeface="AGaramond-Bold" pitchFamily="18"/>
            </a:endParaRPr>
          </a:p>
          <a:p>
            <a:pPr lvl="0">
              <a:lnSpc>
                <a:spcPct val="80000"/>
              </a:lnSpc>
            </a:pPr>
            <a:r>
              <a:rPr lang="en-US" sz="3100" b="1">
                <a:latin typeface="Times New Roman" pitchFamily="18"/>
              </a:rPr>
              <a:t>Here, a server accepts a connection from a peer only under the stipulation that the peer supports TLS and the peer can present a digital certificate issued by a root certification authority (CA) that is trusted by the authenticating server.</a:t>
            </a:r>
            <a:endParaRPr lang="en-US" sz="3100">
              <a:latin typeface="Times New Roman" pitchFamily="18"/>
            </a:endParaRPr>
          </a:p>
          <a:p>
            <a:pPr lvl="0">
              <a:lnSpc>
                <a:spcPct val="80000"/>
              </a:lnSpc>
            </a:pPr>
            <a:r>
              <a:rPr lang="en-US" sz="3100">
                <a:latin typeface="Times New Roman" pitchFamily="18"/>
              </a:rPr>
              <a:t>The list of trusted root CAs may be determined by one or more factors, such as the operating system, XMPP server software, or local service policy.</a:t>
            </a:r>
          </a:p>
          <a:p>
            <a:pPr lvl="0">
              <a:lnSpc>
                <a:spcPct val="80000"/>
              </a:lnSpc>
            </a:pPr>
            <a:r>
              <a:rPr lang="en-US" sz="3100">
                <a:latin typeface="Times New Roman" pitchFamily="18"/>
              </a:rPr>
              <a:t>In trusted federation, the use of digital certificates results not only in a channel encryption but also in strong authentication.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441AE-0287-4C9F-A25D-80D52A08EF82}"/>
              </a:ext>
            </a:extLst>
          </p:cNvPr>
          <p:cNvSpPr txBox="1">
            <a:spLocks noGrp="1"/>
          </p:cNvSpPr>
          <p:nvPr>
            <p:ph type="title" idx="4294967295"/>
          </p:nvPr>
        </p:nvSpPr>
        <p:spPr>
          <a:xfrm>
            <a:off x="503998" y="293760"/>
            <a:ext cx="9071643" cy="1277636"/>
          </a:xfrm>
        </p:spPr>
        <p:txBody>
          <a:bodyPr/>
          <a:lstStyle/>
          <a:p>
            <a:pPr lvl="0"/>
            <a:r>
              <a:rPr lang="en-US" sz="4000" b="1">
                <a:latin typeface="Optima-Bold" pitchFamily="34"/>
              </a:rPr>
              <a:t>How Encrypted Federation Differs from Trusted Federation</a:t>
            </a:r>
          </a:p>
        </p:txBody>
      </p:sp>
      <p:sp>
        <p:nvSpPr>
          <p:cNvPr id="3" name="Text Placeholder 2">
            <a:extLst>
              <a:ext uri="{FF2B5EF4-FFF2-40B4-BE49-F238E27FC236}">
                <a16:creationId xmlns:a16="http://schemas.microsoft.com/office/drawing/2014/main" id="{EB50E303-57B1-4542-B853-55D3E3D50614}"/>
              </a:ext>
            </a:extLst>
          </p:cNvPr>
          <p:cNvSpPr txBox="1">
            <a:spLocks noGrp="1"/>
          </p:cNvSpPr>
          <p:nvPr>
            <p:ph type="body" idx="4294967295"/>
          </p:nvPr>
        </p:nvSpPr>
        <p:spPr/>
        <p:txBody>
          <a:bodyPr/>
          <a:lstStyle/>
          <a:p>
            <a:pPr lvl="0"/>
            <a:r>
              <a:rPr lang="en-US" sz="2400">
                <a:latin typeface="AGaramond-Regular" pitchFamily="18"/>
              </a:rPr>
              <a:t>Verified</a:t>
            </a:r>
            <a:r>
              <a:rPr lang="en-US" sz="4000">
                <a:latin typeface="AGaramond-Regular" pitchFamily="18"/>
              </a:rPr>
              <a:t> federation serves as a foundation for encrypted federation, which builds on it concepts by requiring use of TLS for channel encryption. The Secure Sockets Layer (SSL) technology, originally developed for secure communications over HTTP, has evolved into TLS.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ADAF9-8B8E-45ED-B420-3A0C754FD455}"/>
              </a:ext>
            </a:extLst>
          </p:cNvPr>
          <p:cNvSpPr/>
          <p:nvPr/>
        </p:nvSpPr>
        <p:spPr>
          <a:xfrm>
            <a:off x="629061" y="1489804"/>
            <a:ext cx="8926409" cy="6124751"/>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AGaramond-Regular" pitchFamily="18"/>
              </a:rPr>
              <a:t>XMPP uses a TLS profile that enables two entities to upgrade a connection from unencrypted to encrypted. This is different from SSL in that it does not require that a separate port be used to establish secure communications. Since XMPP S2S communication uses two connections (bi-directionally connected), encrypted federation requires each entity to present a digital certificate to the reciprocating party.</a:t>
            </a:r>
            <a:endParaRPr lang="en-US" sz="2800" b="0" i="0" u="none" strike="noStrike" kern="1200" cap="none" spc="0" baseline="0">
              <a:solidFill>
                <a:srgbClr val="000000"/>
              </a:solidFill>
              <a:uFillTx/>
              <a:latin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1DFD-FB0D-436D-BE3A-7AD68DA79433}"/>
              </a:ext>
            </a:extLst>
          </p:cNvPr>
          <p:cNvSpPr txBox="1">
            <a:spLocks noGrp="1"/>
          </p:cNvSpPr>
          <p:nvPr>
            <p:ph type="title" idx="4294967295"/>
          </p:nvPr>
        </p:nvSpPr>
        <p:spPr/>
        <p:txBody>
          <a:bodyPr/>
          <a:lstStyle/>
          <a:p>
            <a:pPr lvl="0"/>
            <a:r>
              <a:rPr lang="en-US" sz="4000" b="1">
                <a:latin typeface="Optima-Bold" pitchFamily="34"/>
              </a:rPr>
              <a:t>Presence in the Cloud</a:t>
            </a:r>
          </a:p>
        </p:txBody>
      </p:sp>
      <p:sp>
        <p:nvSpPr>
          <p:cNvPr id="3" name="Text Placeholder 2">
            <a:extLst>
              <a:ext uri="{FF2B5EF4-FFF2-40B4-BE49-F238E27FC236}">
                <a16:creationId xmlns:a16="http://schemas.microsoft.com/office/drawing/2014/main" id="{5A2FCBB7-91C6-4B18-BF23-BF1B1597403D}"/>
              </a:ext>
            </a:extLst>
          </p:cNvPr>
          <p:cNvSpPr txBox="1">
            <a:spLocks noGrp="1"/>
          </p:cNvSpPr>
          <p:nvPr>
            <p:ph type="body" idx="4294967295"/>
          </p:nvPr>
        </p:nvSpPr>
        <p:spPr/>
        <p:txBody>
          <a:bodyPr/>
          <a:lstStyle/>
          <a:p>
            <a:pPr lvl="0"/>
            <a:r>
              <a:rPr lang="en-US" sz="4000">
                <a:latin typeface="AGaramond-Regular" pitchFamily="18"/>
              </a:rPr>
              <a:t>At the most fundamental level, understanding presence is simple</a:t>
            </a:r>
          </a:p>
          <a:p>
            <a:pPr lvl="0"/>
            <a:r>
              <a:rPr lang="en-US" sz="4000">
                <a:latin typeface="AGaramond-Regular" pitchFamily="18"/>
              </a:rPr>
              <a:t>It provides true-or-false answers to queries about the network availability of a person, device, or application.</a:t>
            </a:r>
          </a:p>
          <a:p>
            <a:pPr lvl="0"/>
            <a:r>
              <a:rPr lang="en-US" sz="4000">
                <a:latin typeface="AGaramond-Regular" pitchFamily="18"/>
              </a:rPr>
              <a:t>Presence is a core component of an entity’s Real-time identity.</a:t>
            </a:r>
          </a:p>
          <a:p>
            <a:pPr lvl="0"/>
            <a:r>
              <a:rPr lang="en-US" sz="4000">
                <a:latin typeface="AGaramond-Regular" pitchFamily="18"/>
              </a:rPr>
              <a:t>Presence serves as a catalyst for communication.</a:t>
            </a:r>
          </a:p>
          <a:p>
            <a:pPr lvl="0"/>
            <a:r>
              <a:rPr lang="en-US" sz="4000">
                <a:latin typeface="AGaramond-Regular" pitchFamily="18"/>
              </a:rPr>
              <a:t>Its purpose is to signal availability for interaction over a network. It is</a:t>
            </a:r>
          </a:p>
          <a:p>
            <a:pPr lvl="0"/>
            <a:r>
              <a:rPr lang="en-US" sz="4000">
                <a:latin typeface="AGaramond-Regular" pitchFamily="18"/>
              </a:rPr>
              <a:t>being used to determine availability of resources such as  phones, conference rooms, applications,web-based services, routers, firewalls, servers, appliances, buildings, devices, and other applications.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3DBD-5419-4DB4-8E16-80575ED431CA}"/>
              </a:ext>
            </a:extLst>
          </p:cNvPr>
          <p:cNvSpPr txBox="1">
            <a:spLocks noGrp="1"/>
          </p:cNvSpPr>
          <p:nvPr>
            <p:ph type="title" idx="4294967295"/>
          </p:nvPr>
        </p:nvSpPr>
        <p:spPr/>
        <p:txBody>
          <a:bodyPr/>
          <a:lstStyle/>
          <a:p>
            <a:pPr lvl="0"/>
            <a:r>
              <a:rPr lang="en-US" b="1">
                <a:latin typeface="Optima-Bold" pitchFamily="34"/>
              </a:rPr>
              <a:t>Presence Protocols</a:t>
            </a:r>
          </a:p>
        </p:txBody>
      </p:sp>
      <p:sp>
        <p:nvSpPr>
          <p:cNvPr id="3" name="Text Placeholder 2">
            <a:extLst>
              <a:ext uri="{FF2B5EF4-FFF2-40B4-BE49-F238E27FC236}">
                <a16:creationId xmlns:a16="http://schemas.microsoft.com/office/drawing/2014/main" id="{A65B7456-A33A-4A95-AB2F-B286C9249D58}"/>
              </a:ext>
            </a:extLst>
          </p:cNvPr>
          <p:cNvSpPr txBox="1">
            <a:spLocks noGrp="1"/>
          </p:cNvSpPr>
          <p:nvPr>
            <p:ph type="body" idx="4294967295"/>
          </p:nvPr>
        </p:nvSpPr>
        <p:spPr>
          <a:xfrm>
            <a:off x="503998" y="1769043"/>
            <a:ext cx="9071643" cy="5363276"/>
          </a:xfrm>
        </p:spPr>
        <p:txBody>
          <a:bodyPr/>
          <a:lstStyle/>
          <a:p>
            <a:pPr lvl="0"/>
            <a:r>
              <a:rPr lang="en-US">
                <a:latin typeface="AGaramond-Regular" pitchFamily="18"/>
              </a:rPr>
              <a:t>Standard presence protocol, SIMPLE or XMPP, is is an instant messaging and presence protocol suite based on SIP and managed by the Internet Engineering Task Force (IETF).The modern, reliable method to determine another entity’s capabilities is called service discovery, wherein applications and devices exchange information about their capabilities directly, without human involvement. Even though no framework for service discovery has been produced by a standards development organization such as the IETF, a capabilities extension for SIP/SIMPLE and a robust, stable service discovery extension for XMPP does exist.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742D-36E0-478F-BE60-F4FA72F33308}"/>
              </a:ext>
            </a:extLst>
          </p:cNvPr>
          <p:cNvSpPr txBox="1">
            <a:spLocks noGrp="1"/>
          </p:cNvSpPr>
          <p:nvPr>
            <p:ph type="title" idx="4294967295"/>
          </p:nvPr>
        </p:nvSpPr>
        <p:spPr>
          <a:xfrm>
            <a:off x="503998" y="301322"/>
            <a:ext cx="9071643" cy="887397"/>
          </a:xfrm>
        </p:spPr>
        <p:txBody>
          <a:bodyPr/>
          <a:lstStyle/>
          <a:p>
            <a:pPr lvl="0"/>
            <a:r>
              <a:rPr lang="en-US" b="1">
                <a:latin typeface="Optima-Bold" pitchFamily="34"/>
              </a:rPr>
              <a:t>Presence Engine</a:t>
            </a:r>
          </a:p>
        </p:txBody>
      </p:sp>
      <p:sp>
        <p:nvSpPr>
          <p:cNvPr id="3" name="Text Placeholder 2">
            <a:extLst>
              <a:ext uri="{FF2B5EF4-FFF2-40B4-BE49-F238E27FC236}">
                <a16:creationId xmlns:a16="http://schemas.microsoft.com/office/drawing/2014/main" id="{19A6E599-8712-4111-8054-C99A52702E50}"/>
              </a:ext>
            </a:extLst>
          </p:cNvPr>
          <p:cNvSpPr txBox="1">
            <a:spLocks noGrp="1"/>
          </p:cNvSpPr>
          <p:nvPr>
            <p:ph type="body" idx="4294967295"/>
          </p:nvPr>
        </p:nvSpPr>
        <p:spPr/>
        <p:txBody>
          <a:bodyPr>
            <a:normAutofit/>
          </a:bodyPr>
          <a:lstStyle/>
          <a:p>
            <a:pPr lvl="0">
              <a:lnSpc>
                <a:spcPct val="80000"/>
              </a:lnSpc>
            </a:pPr>
            <a:r>
              <a:rPr lang="en-US" sz="3100">
                <a:latin typeface="AGaramond-Regular" pitchFamily="18"/>
              </a:rPr>
              <a:t>Providing presence data through as many avenues as possible is in large measure the responsibility of a presence engine. The presence engine acts as a broker for presence publishers and subscribers.</a:t>
            </a:r>
          </a:p>
          <a:p>
            <a:pPr lvl="0">
              <a:lnSpc>
                <a:spcPct val="80000"/>
              </a:lnSpc>
            </a:pPr>
            <a:r>
              <a:rPr lang="en-US" sz="3100">
                <a:latin typeface="AGaramond-Regular" pitchFamily="18"/>
              </a:rPr>
              <a:t>As presence becomes more prevalent in Internet communications, presence engines need to provide strong authentication, channel encryption, explicit authorization and access control policies, high reliability, and the consistent application of aggregation rules.</a:t>
            </a:r>
          </a:p>
          <a:p>
            <a:pPr lvl="0">
              <a:lnSpc>
                <a:spcPct val="80000"/>
              </a:lnSpc>
            </a:pPr>
            <a:endParaRPr lang="en-US" sz="3100">
              <a:latin typeface="AGaramond-Regular" pitchFamily="1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6F37F-CDE5-4DE0-B12B-50BEC6D5EAD8}"/>
              </a:ext>
            </a:extLst>
          </p:cNvPr>
          <p:cNvSpPr txBox="1">
            <a:spLocks noGrp="1"/>
          </p:cNvSpPr>
          <p:nvPr>
            <p:ph type="title" idx="4294967295"/>
          </p:nvPr>
        </p:nvSpPr>
        <p:spPr>
          <a:xfrm>
            <a:off x="503998" y="301322"/>
            <a:ext cx="9071643" cy="1070277"/>
          </a:xfrm>
        </p:spPr>
        <p:txBody>
          <a:bodyPr/>
          <a:lstStyle/>
          <a:p>
            <a:pPr lvl="0"/>
            <a:r>
              <a:rPr lang="en-US" b="1">
                <a:latin typeface="Optima-Bold" pitchFamily="34"/>
              </a:rPr>
              <a:t>Presence Engine</a:t>
            </a:r>
          </a:p>
        </p:txBody>
      </p:sp>
      <p:sp>
        <p:nvSpPr>
          <p:cNvPr id="3" name="Text Placeholder 2">
            <a:extLst>
              <a:ext uri="{FF2B5EF4-FFF2-40B4-BE49-F238E27FC236}">
                <a16:creationId xmlns:a16="http://schemas.microsoft.com/office/drawing/2014/main" id="{0F4A060E-C9E7-4D94-9949-39BCD2A12CAC}"/>
              </a:ext>
            </a:extLst>
          </p:cNvPr>
          <p:cNvSpPr txBox="1">
            <a:spLocks noGrp="1"/>
          </p:cNvSpPr>
          <p:nvPr>
            <p:ph type="body" idx="4294967295"/>
          </p:nvPr>
        </p:nvSpPr>
        <p:spPr>
          <a:xfrm>
            <a:off x="503998" y="1769043"/>
            <a:ext cx="9071643" cy="5180396"/>
          </a:xfrm>
        </p:spPr>
        <p:txBody>
          <a:bodyPr/>
          <a:lstStyle/>
          <a:p>
            <a:pPr lvl="0"/>
            <a:r>
              <a:rPr lang="en-US" sz="4400" b="1">
                <a:latin typeface="Optima-Bold" pitchFamily="34"/>
              </a:rPr>
              <a:t>Presence Engine should be</a:t>
            </a:r>
            <a:r>
              <a:rPr lang="en-US" sz="4000">
                <a:latin typeface="AGaramond-Regular" pitchFamily="18"/>
              </a:rPr>
              <a:t> able to operate using multiple protocols such as IMPS, SIMPLE, and XMPP. It is a basic requirement in order to distribute presence information as widely as possible.</a:t>
            </a:r>
          </a:p>
          <a:p>
            <a:pPr lvl="0"/>
            <a:r>
              <a:rPr lang="en-US" sz="4000">
                <a:latin typeface="AGaramond-Regular" pitchFamily="18"/>
              </a:rPr>
              <a:t>Aggregating information from a wide variety of sources requires presence rules that enable subscribers to get the right information at the right time.</a:t>
            </a:r>
          </a:p>
          <a:p>
            <a:pPr lvl="0"/>
            <a:r>
              <a:rPr lang="en-US" sz="4000">
                <a:latin typeface="AGaramond-Regular" pitchFamily="18"/>
              </a:rPr>
              <a:t>A presence broker provides aggregation of information from many sources, abstraction of that information into open and flexible formats, and distribution of that information to a wide variety of interested parties.</a:t>
            </a:r>
          </a:p>
          <a:p>
            <a:pPr lvl="0"/>
            <a:r>
              <a:rPr lang="en-US" sz="4000">
                <a:latin typeface="AGaramond-Regular" pitchFamily="18"/>
              </a:rPr>
              <a:t> In the realm of presence, the qualities of aggregation, abstraction, and distribution imply that the ideal presence broker is trustworthy, open, and intelligent.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C07F-C6FF-424B-9014-68D370CD6E6C}"/>
              </a:ext>
            </a:extLst>
          </p:cNvPr>
          <p:cNvSpPr txBox="1">
            <a:spLocks noGrp="1"/>
          </p:cNvSpPr>
          <p:nvPr>
            <p:ph type="title" idx="4294967295"/>
          </p:nvPr>
        </p:nvSpPr>
        <p:spPr>
          <a:xfrm>
            <a:off x="503998" y="293760"/>
            <a:ext cx="9071643" cy="1277636"/>
          </a:xfrm>
        </p:spPr>
        <p:txBody>
          <a:bodyPr/>
          <a:lstStyle/>
          <a:p>
            <a:pPr lvl="0"/>
            <a:r>
              <a:rPr lang="en-US" sz="4000" b="1">
                <a:latin typeface="Optima-Bold" pitchFamily="34"/>
              </a:rPr>
              <a:t>The Interrelation of Identity, Presence, and Location in the Cloud</a:t>
            </a:r>
          </a:p>
        </p:txBody>
      </p:sp>
      <p:sp>
        <p:nvSpPr>
          <p:cNvPr id="3" name="Text Placeholder 2">
            <a:extLst>
              <a:ext uri="{FF2B5EF4-FFF2-40B4-BE49-F238E27FC236}">
                <a16:creationId xmlns:a16="http://schemas.microsoft.com/office/drawing/2014/main" id="{EB524177-4219-4DCB-9B4B-C1829374A61E}"/>
              </a:ext>
            </a:extLst>
          </p:cNvPr>
          <p:cNvSpPr txBox="1">
            <a:spLocks noGrp="1"/>
          </p:cNvSpPr>
          <p:nvPr>
            <p:ph type="body" idx="4294967295"/>
          </p:nvPr>
        </p:nvSpPr>
        <p:spPr>
          <a:xfrm>
            <a:off x="503998" y="1769043"/>
            <a:ext cx="9071643" cy="4540316"/>
          </a:xfrm>
        </p:spPr>
        <p:txBody>
          <a:bodyPr/>
          <a:lstStyle/>
          <a:p>
            <a:pPr lvl="0"/>
            <a:r>
              <a:rPr lang="en-US" sz="4000">
                <a:latin typeface="AGaramond-Regular" pitchFamily="18"/>
              </a:rPr>
              <a:t>Identity, presence, and location are three characteristics that lie at the core of some of the most critical emerging technologies in the market today: real-time communications (including VoIP, IM, and mobile communications), cloud computing, collaboration, and identity-based security.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634C-64D3-4320-A403-A774EC3FC225}"/>
              </a:ext>
            </a:extLst>
          </p:cNvPr>
          <p:cNvSpPr txBox="1">
            <a:spLocks noGrp="1"/>
          </p:cNvSpPr>
          <p:nvPr>
            <p:ph type="title" idx="4294967295"/>
          </p:nvPr>
        </p:nvSpPr>
        <p:spPr>
          <a:xfrm>
            <a:off x="503998" y="212040"/>
            <a:ext cx="9071643" cy="1068119"/>
          </a:xfrm>
        </p:spPr>
        <p:txBody>
          <a:bodyPr/>
          <a:lstStyle/>
          <a:p>
            <a:pPr lvl="0"/>
            <a:r>
              <a:rPr lang="en-US"/>
              <a:t>Cloud Federation</a:t>
            </a:r>
          </a:p>
        </p:txBody>
      </p:sp>
      <p:sp>
        <p:nvSpPr>
          <p:cNvPr id="3" name="Subtitle 2">
            <a:extLst>
              <a:ext uri="{FF2B5EF4-FFF2-40B4-BE49-F238E27FC236}">
                <a16:creationId xmlns:a16="http://schemas.microsoft.com/office/drawing/2014/main" id="{3049F2B4-5F5C-44DD-9135-6616EB7F312E}"/>
              </a:ext>
            </a:extLst>
          </p:cNvPr>
          <p:cNvSpPr txBox="1">
            <a:spLocks noGrp="1"/>
          </p:cNvSpPr>
          <p:nvPr>
            <p:ph type="subTitle" idx="4294967295"/>
          </p:nvPr>
        </p:nvSpPr>
        <p:spPr>
          <a:xfrm>
            <a:off x="503998" y="1226521"/>
            <a:ext cx="9071643" cy="5469483"/>
          </a:xfrm>
        </p:spPr>
        <p:txBody>
          <a:bodyPr anchor="ctr"/>
          <a:lstStyle/>
          <a:p>
            <a:pPr lvl="0" algn="just"/>
            <a:r>
              <a:rPr lang="en-US"/>
              <a:t>Cloud federation is the practice of interconnecting service providers' cloud environments to load balance traffic and accommodate spikes in demand.</a:t>
            </a:r>
          </a:p>
          <a:p>
            <a:pPr lvl="0" algn="just"/>
            <a:endParaRPr lang="en-US"/>
          </a:p>
          <a:p>
            <a:pPr lvl="0" algn="just"/>
            <a:r>
              <a:rPr lang="en-US"/>
              <a:t>A federated cloud (also called cloud federation) is the deployment and management of multiple external and internal cloud computing services to match business needs.  A federation is the union of several smaller parts that perform a common action.</a:t>
            </a:r>
          </a:p>
          <a:p>
            <a:pPr lvl="0" algn="just"/>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F26D-8397-4713-B12E-08221EE222B3}"/>
              </a:ext>
            </a:extLst>
          </p:cNvPr>
          <p:cNvSpPr txBox="1">
            <a:spLocks noGrp="1"/>
          </p:cNvSpPr>
          <p:nvPr>
            <p:ph type="title" idx="4294967295"/>
          </p:nvPr>
        </p:nvSpPr>
        <p:spPr>
          <a:xfrm>
            <a:off x="503998" y="293760"/>
            <a:ext cx="9071643" cy="1277636"/>
          </a:xfrm>
        </p:spPr>
        <p:txBody>
          <a:bodyPr/>
          <a:lstStyle/>
          <a:p>
            <a:pPr lvl="0"/>
            <a:r>
              <a:rPr lang="en-US" sz="4000" b="1">
                <a:latin typeface="Optima-Bold" pitchFamily="34"/>
              </a:rPr>
              <a:t>The Interrelation of Identity, Presence, and Location in the Cloud</a:t>
            </a:r>
          </a:p>
        </p:txBody>
      </p:sp>
      <p:sp>
        <p:nvSpPr>
          <p:cNvPr id="3" name="Text Placeholder 2">
            <a:extLst>
              <a:ext uri="{FF2B5EF4-FFF2-40B4-BE49-F238E27FC236}">
                <a16:creationId xmlns:a16="http://schemas.microsoft.com/office/drawing/2014/main" id="{60288FA9-BA27-4C52-B7E3-1CC64F966088}"/>
              </a:ext>
            </a:extLst>
          </p:cNvPr>
          <p:cNvSpPr txBox="1">
            <a:spLocks noGrp="1"/>
          </p:cNvSpPr>
          <p:nvPr>
            <p:ph type="body" idx="4294967295"/>
          </p:nvPr>
        </p:nvSpPr>
        <p:spPr/>
        <p:txBody>
          <a:bodyPr/>
          <a:lstStyle/>
          <a:p>
            <a:pPr lvl="0"/>
            <a:r>
              <a:rPr lang="en-US" sz="4000" i="1">
                <a:latin typeface="AGaramond-Italic" pitchFamily="18"/>
              </a:rPr>
              <a:t>Digital identity refers to the traits, attributes, and preferences on which one may receive personalized services. Identity traits might include government issued IDs, corporate user accounts, and biometric information.</a:t>
            </a:r>
          </a:p>
          <a:p>
            <a:pPr lvl="0"/>
            <a:r>
              <a:rPr lang="en-US" sz="4000" i="1">
                <a:latin typeface="AGaramond-Italic" pitchFamily="18"/>
              </a:rPr>
              <a:t>Two user attributes which may be associated with identity are presence and location.</a:t>
            </a:r>
          </a:p>
          <a:p>
            <a:pPr lvl="0"/>
            <a:r>
              <a:rPr lang="en-US" sz="4000">
                <a:latin typeface="AGaramond-Regular" pitchFamily="18"/>
              </a:rPr>
              <a:t>standards-based services for identity management incorporate presence and location.</a:t>
            </a:r>
          </a:p>
          <a:p>
            <a:pPr lvl="0"/>
            <a:r>
              <a:rPr lang="en-US" sz="4000">
                <a:latin typeface="AGaramond-Regular" pitchFamily="18"/>
              </a:rPr>
              <a:t>Location refers to the user’s physical location and typically includes latitude, longitude, and (sometimes) altitude.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4CB3-21DA-4B0B-96D2-E92DF3D616C2}"/>
              </a:ext>
            </a:extLst>
          </p:cNvPr>
          <p:cNvSpPr txBox="1">
            <a:spLocks noGrp="1"/>
          </p:cNvSpPr>
          <p:nvPr>
            <p:ph type="title" idx="4294967295"/>
          </p:nvPr>
        </p:nvSpPr>
        <p:spPr/>
        <p:txBody>
          <a:bodyPr/>
          <a:lstStyle/>
          <a:p>
            <a:pPr lvl="0"/>
            <a:r>
              <a:rPr lang="en-US" b="1">
                <a:latin typeface="Optima-Bold" pitchFamily="34"/>
              </a:rPr>
              <a:t>Federated Identity Management</a:t>
            </a:r>
          </a:p>
        </p:txBody>
      </p:sp>
      <p:sp>
        <p:nvSpPr>
          <p:cNvPr id="3" name="Text Placeholder 2">
            <a:extLst>
              <a:ext uri="{FF2B5EF4-FFF2-40B4-BE49-F238E27FC236}">
                <a16:creationId xmlns:a16="http://schemas.microsoft.com/office/drawing/2014/main" id="{C2649485-76EC-44D9-AF74-516679043402}"/>
              </a:ext>
            </a:extLst>
          </p:cNvPr>
          <p:cNvSpPr txBox="1">
            <a:spLocks noGrp="1"/>
          </p:cNvSpPr>
          <p:nvPr>
            <p:ph type="body" idx="4294967295"/>
          </p:nvPr>
        </p:nvSpPr>
        <p:spPr/>
        <p:txBody>
          <a:bodyPr/>
          <a:lstStyle/>
          <a:p>
            <a:pPr lvl="0"/>
            <a:r>
              <a:rPr lang="en-US" sz="4000">
                <a:latin typeface="AGaramond-Regular" pitchFamily="18"/>
              </a:rPr>
              <a:t>Network identity is a set of attributes which describes an individual in the digital space.</a:t>
            </a:r>
          </a:p>
          <a:p>
            <a:pPr lvl="0"/>
            <a:r>
              <a:rPr lang="en-US" sz="4000">
                <a:latin typeface="AGaramond-Regular" pitchFamily="18"/>
              </a:rPr>
              <a:t>Identity management is the business processes and technologies of managing the life cycle of an identity and its relationship to business applications and services.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FE7F7-537C-4AB2-9C78-AF50F34C4EA3}"/>
              </a:ext>
            </a:extLst>
          </p:cNvPr>
          <p:cNvSpPr txBox="1">
            <a:spLocks noGrp="1"/>
          </p:cNvSpPr>
          <p:nvPr>
            <p:ph type="title" idx="4294967295"/>
          </p:nvPr>
        </p:nvSpPr>
        <p:spPr>
          <a:xfrm>
            <a:off x="503998" y="301322"/>
            <a:ext cx="9071643" cy="887397"/>
          </a:xfrm>
        </p:spPr>
        <p:txBody>
          <a:bodyPr/>
          <a:lstStyle/>
          <a:p>
            <a:pPr lvl="0"/>
            <a:r>
              <a:rPr lang="en-US" b="1">
                <a:latin typeface="Optima-Bold" pitchFamily="34"/>
              </a:rPr>
              <a:t>Federated Identity Management</a:t>
            </a:r>
          </a:p>
        </p:txBody>
      </p:sp>
      <p:sp>
        <p:nvSpPr>
          <p:cNvPr id="3" name="Text Placeholder 2">
            <a:extLst>
              <a:ext uri="{FF2B5EF4-FFF2-40B4-BE49-F238E27FC236}">
                <a16:creationId xmlns:a16="http://schemas.microsoft.com/office/drawing/2014/main" id="{30D5CBAC-0307-4F88-981A-449CE7A93481}"/>
              </a:ext>
            </a:extLst>
          </p:cNvPr>
          <p:cNvSpPr txBox="1">
            <a:spLocks noGrp="1"/>
          </p:cNvSpPr>
          <p:nvPr>
            <p:ph type="body" idx="4294967295"/>
          </p:nvPr>
        </p:nvSpPr>
        <p:spPr>
          <a:xfrm>
            <a:off x="503998" y="1554480"/>
            <a:ext cx="9071643" cy="4599002"/>
          </a:xfrm>
        </p:spPr>
        <p:txBody>
          <a:bodyPr/>
          <a:lstStyle/>
          <a:p>
            <a:pPr lvl="0"/>
            <a:r>
              <a:rPr lang="en-US" sz="4000">
                <a:latin typeface="AGaramond-Regular" pitchFamily="18"/>
              </a:rPr>
              <a:t>Federated identity management (IdM) refers to standards-based approaches for handling authentication, single sign-on (SSO, a property of access control for multiple related but independent(S/W systems), role-based access control, and session management across diverse organizations, security domains, and application platforms.The most widely implemented federated IdM/SSO protocol standards are Liberty Alliance Identity Federation Framework (ID-FF), OASIS Security Assertion Markup Language (SAML), and WS-Federation.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EECCB-0C4A-44D6-9059-12E64F80618E}"/>
              </a:ext>
            </a:extLst>
          </p:cNvPr>
          <p:cNvSpPr txBox="1">
            <a:spLocks noGrp="1"/>
          </p:cNvSpPr>
          <p:nvPr>
            <p:ph type="title" idx="4294967295"/>
          </p:nvPr>
        </p:nvSpPr>
        <p:spPr>
          <a:xfrm>
            <a:off x="503998" y="301322"/>
            <a:ext cx="9071643" cy="795957"/>
          </a:xfrm>
        </p:spPr>
        <p:txBody>
          <a:bodyPr/>
          <a:lstStyle/>
          <a:p>
            <a:pPr lvl="0"/>
            <a:r>
              <a:rPr lang="en-US" b="1">
                <a:latin typeface="Optima-Bold" pitchFamily="34"/>
              </a:rPr>
              <a:t>Federating Identity</a:t>
            </a:r>
          </a:p>
        </p:txBody>
      </p:sp>
      <p:sp>
        <p:nvSpPr>
          <p:cNvPr id="3" name="Text Placeholder 2">
            <a:extLst>
              <a:ext uri="{FF2B5EF4-FFF2-40B4-BE49-F238E27FC236}">
                <a16:creationId xmlns:a16="http://schemas.microsoft.com/office/drawing/2014/main" id="{881D7A00-436E-4746-AFD3-C5ED20EB6593}"/>
              </a:ext>
            </a:extLst>
          </p:cNvPr>
          <p:cNvSpPr txBox="1">
            <a:spLocks noGrp="1"/>
          </p:cNvSpPr>
          <p:nvPr>
            <p:ph type="body" idx="4294967295"/>
          </p:nvPr>
        </p:nvSpPr>
        <p:spPr>
          <a:xfrm>
            <a:off x="503998" y="1463040"/>
            <a:ext cx="9071643" cy="4690442"/>
          </a:xfrm>
        </p:spPr>
        <p:txBody>
          <a:bodyPr>
            <a:normAutofit/>
          </a:bodyPr>
          <a:lstStyle/>
          <a:p>
            <a:pPr lvl="0">
              <a:lnSpc>
                <a:spcPct val="80000"/>
              </a:lnSpc>
            </a:pPr>
            <a:r>
              <a:rPr lang="en-US" sz="3100">
                <a:latin typeface="AGaramond-Regular" pitchFamily="18"/>
              </a:rPr>
              <a:t>Identity federation standards describe two operational roles in an Internet SSO transaction: the identity provider (IdP) andthe service provider (SP).</a:t>
            </a:r>
          </a:p>
          <a:p>
            <a:pPr lvl="0">
              <a:lnSpc>
                <a:spcPct val="80000"/>
              </a:lnSpc>
            </a:pPr>
            <a:r>
              <a:rPr lang="en-US" sz="3100">
                <a:latin typeface="AGaramond-Regular" pitchFamily="18"/>
              </a:rPr>
              <a:t>An IdP, for ex:, might be an enterprise that manages accounts for a large number of users who may need secure Internet access to the webbased applications or services of customers, suppliers, and businesspartners.</a:t>
            </a:r>
          </a:p>
          <a:p>
            <a:pPr lvl="0">
              <a:lnSpc>
                <a:spcPct val="80000"/>
              </a:lnSpc>
            </a:pPr>
            <a:r>
              <a:rPr lang="en-US" sz="3100">
                <a:latin typeface="AGaramond-Regular" pitchFamily="18"/>
              </a:rPr>
              <a:t>An SP might be a SaaS or a business-process outsourcing (BPO) vendor wanting to simplify client access to its services.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FBD1-9755-4AF8-886F-16E0C3372AE0}"/>
              </a:ext>
            </a:extLst>
          </p:cNvPr>
          <p:cNvSpPr txBox="1">
            <a:spLocks noGrp="1"/>
          </p:cNvSpPr>
          <p:nvPr>
            <p:ph type="title" idx="4294967295"/>
          </p:nvPr>
        </p:nvSpPr>
        <p:spPr>
          <a:xfrm>
            <a:off x="503998" y="301322"/>
            <a:ext cx="9071643" cy="978837"/>
          </a:xfrm>
        </p:spPr>
        <p:txBody>
          <a:bodyPr/>
          <a:lstStyle/>
          <a:p>
            <a:pPr lvl="0"/>
            <a:r>
              <a:rPr lang="en-US" b="1">
                <a:latin typeface="Optima-Bold" pitchFamily="34"/>
              </a:rPr>
              <a:t>Federating Identity</a:t>
            </a:r>
          </a:p>
        </p:txBody>
      </p:sp>
      <p:sp>
        <p:nvSpPr>
          <p:cNvPr id="3" name="Text Placeholder 2">
            <a:extLst>
              <a:ext uri="{FF2B5EF4-FFF2-40B4-BE49-F238E27FC236}">
                <a16:creationId xmlns:a16="http://schemas.microsoft.com/office/drawing/2014/main" id="{D1345EEF-A089-4218-97D3-9CF205C2F105}"/>
              </a:ext>
            </a:extLst>
          </p:cNvPr>
          <p:cNvSpPr txBox="1">
            <a:spLocks noGrp="1"/>
          </p:cNvSpPr>
          <p:nvPr>
            <p:ph type="body" idx="4294967295"/>
          </p:nvPr>
        </p:nvSpPr>
        <p:spPr/>
        <p:txBody>
          <a:bodyPr/>
          <a:lstStyle/>
          <a:p>
            <a:pPr lvl="0"/>
            <a:r>
              <a:rPr lang="en-US" sz="4000">
                <a:latin typeface="AGaramond-Regular" pitchFamily="18"/>
              </a:rPr>
              <a:t>There are four common methods to achieve identity federation:</a:t>
            </a:r>
          </a:p>
          <a:p>
            <a:pPr lvl="0"/>
            <a:r>
              <a:rPr lang="en-US" sz="4000">
                <a:latin typeface="AGaramond-Regular" pitchFamily="18"/>
              </a:rPr>
              <a:t>Use proprietary solutions</a:t>
            </a:r>
          </a:p>
          <a:p>
            <a:pPr lvl="0"/>
            <a:r>
              <a:rPr lang="en-US" sz="4000">
                <a:latin typeface="AGaramond-Regular" pitchFamily="18"/>
              </a:rPr>
              <a:t>Use open source solutions</a:t>
            </a:r>
          </a:p>
          <a:p>
            <a:pPr lvl="0"/>
            <a:r>
              <a:rPr lang="en-US" sz="4000">
                <a:latin typeface="AGaramond-Regular" pitchFamily="18"/>
              </a:rPr>
              <a:t>Contract a vendor to do it</a:t>
            </a:r>
          </a:p>
          <a:p>
            <a:pPr lvl="0"/>
            <a:r>
              <a:rPr lang="en-US" sz="4000">
                <a:latin typeface="AGaramond-Regular" pitchFamily="18"/>
              </a:rPr>
              <a:t>Implement a standards based federated solution.</a:t>
            </a:r>
          </a:p>
          <a:p>
            <a:pPr lvl="0"/>
            <a:endParaRPr lang="en-US" sz="4000">
              <a:latin typeface="AGaramond-Regular" pitchFamily="18"/>
            </a:endParaRPr>
          </a:p>
          <a:p>
            <a:pPr lvl="0"/>
            <a:r>
              <a:rPr lang="en-US" sz="4000">
                <a:latin typeface="AGaramond-Regular" pitchFamily="18"/>
              </a:rPr>
              <a:t>The most successful way to achieve identity federation is to choose a standalone federation vendor, whose sole focus is to provide secure Internet SSO through identity federation to numerous applications and partners.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86E3A-78F9-4061-B46E-8DD239DEFE4A}"/>
              </a:ext>
            </a:extLst>
          </p:cNvPr>
          <p:cNvSpPr txBox="1">
            <a:spLocks noGrp="1"/>
          </p:cNvSpPr>
          <p:nvPr>
            <p:ph type="title" idx="4294967295"/>
          </p:nvPr>
        </p:nvSpPr>
        <p:spPr>
          <a:xfrm>
            <a:off x="503998" y="301322"/>
            <a:ext cx="9071643" cy="887397"/>
          </a:xfrm>
        </p:spPr>
        <p:txBody>
          <a:bodyPr/>
          <a:lstStyle/>
          <a:p>
            <a:pPr lvl="0"/>
            <a:r>
              <a:rPr lang="en-US" b="1">
                <a:latin typeface="Optima-Bold" pitchFamily="34"/>
              </a:rPr>
              <a:t>Identity-as-a-Service (IaaS)</a:t>
            </a:r>
          </a:p>
        </p:txBody>
      </p:sp>
      <p:sp>
        <p:nvSpPr>
          <p:cNvPr id="3" name="Text Placeholder 2">
            <a:extLst>
              <a:ext uri="{FF2B5EF4-FFF2-40B4-BE49-F238E27FC236}">
                <a16:creationId xmlns:a16="http://schemas.microsoft.com/office/drawing/2014/main" id="{0F929E4C-57BA-414F-B5D0-4F40023616C4}"/>
              </a:ext>
            </a:extLst>
          </p:cNvPr>
          <p:cNvSpPr txBox="1">
            <a:spLocks noGrp="1"/>
          </p:cNvSpPr>
          <p:nvPr>
            <p:ph type="body" idx="4294967295"/>
          </p:nvPr>
        </p:nvSpPr>
        <p:spPr/>
        <p:txBody>
          <a:bodyPr>
            <a:normAutofit/>
          </a:bodyPr>
          <a:lstStyle/>
          <a:p>
            <a:pPr lvl="0">
              <a:lnSpc>
                <a:spcPct val="80000"/>
              </a:lnSpc>
            </a:pPr>
            <a:r>
              <a:rPr lang="en-US" sz="3100">
                <a:latin typeface="AGaramond-Regular" pitchFamily="18"/>
              </a:rPr>
              <a:t>Identity-as-a-Service essentially leverages the SaaS model to solve the identity problem and provides for single sign-on for web applications, strong authentication, federation across boundaries, integration with internal identities and identity monitoring, compliance and management tools and services as appropriate.</a:t>
            </a:r>
          </a:p>
          <a:p>
            <a:pPr lvl="0">
              <a:lnSpc>
                <a:spcPct val="80000"/>
              </a:lnSpc>
            </a:pPr>
            <a:r>
              <a:rPr lang="en-US" sz="3100">
                <a:latin typeface="AGaramond-Regular" pitchFamily="18"/>
              </a:rPr>
              <a:t>The more services you use in the cloud, the more you need IaaS, which should also includes elements of governance, risk management, and compliance (GRC) as part of the service.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B2BDC-F419-43E0-AF82-5C3EA437433E}"/>
              </a:ext>
            </a:extLst>
          </p:cNvPr>
          <p:cNvSpPr txBox="1">
            <a:spLocks noGrp="1"/>
          </p:cNvSpPr>
          <p:nvPr>
            <p:ph type="title" idx="4294967295"/>
          </p:nvPr>
        </p:nvSpPr>
        <p:spPr>
          <a:xfrm>
            <a:off x="503998" y="229678"/>
            <a:ext cx="9071643" cy="1405798"/>
          </a:xfrm>
        </p:spPr>
        <p:txBody>
          <a:bodyPr/>
          <a:lstStyle/>
          <a:p>
            <a:pPr lvl="0"/>
            <a:r>
              <a:rPr lang="en-US" b="1">
                <a:latin typeface="Optima-Bold" pitchFamily="34"/>
              </a:rPr>
              <a:t>Privacy and Its Relation to Cloud Based Information Systems</a:t>
            </a:r>
          </a:p>
        </p:txBody>
      </p:sp>
      <p:sp>
        <p:nvSpPr>
          <p:cNvPr id="3" name="Text Placeholder 2">
            <a:extLst>
              <a:ext uri="{FF2B5EF4-FFF2-40B4-BE49-F238E27FC236}">
                <a16:creationId xmlns:a16="http://schemas.microsoft.com/office/drawing/2014/main" id="{0262189D-875A-44CA-B79A-89A5CDAA7B3F}"/>
              </a:ext>
            </a:extLst>
          </p:cNvPr>
          <p:cNvSpPr txBox="1">
            <a:spLocks noGrp="1"/>
          </p:cNvSpPr>
          <p:nvPr>
            <p:ph type="body" idx="4294967295"/>
          </p:nvPr>
        </p:nvSpPr>
        <p:spPr/>
        <p:txBody>
          <a:bodyPr>
            <a:normAutofit/>
          </a:bodyPr>
          <a:lstStyle/>
          <a:p>
            <a:pPr lvl="0">
              <a:lnSpc>
                <a:spcPct val="80000"/>
              </a:lnSpc>
            </a:pPr>
            <a:r>
              <a:rPr lang="en-US" sz="2800">
                <a:latin typeface="AGaramond-Regular" pitchFamily="18"/>
              </a:rPr>
              <a:t>Information privacy or data privacy is the relationship between collection and dissemination of data, technology, the public expectation of privacy, and the legal issues surrounding them.</a:t>
            </a:r>
          </a:p>
          <a:p>
            <a:pPr lvl="0">
              <a:lnSpc>
                <a:spcPct val="80000"/>
              </a:lnSpc>
            </a:pPr>
            <a:r>
              <a:rPr lang="en-US" sz="2800">
                <a:latin typeface="AGaramond-Regular" pitchFamily="18"/>
              </a:rPr>
              <a:t>The challenge in data privacy is to share data while protecting personally identifiable information.</a:t>
            </a:r>
          </a:p>
          <a:p>
            <a:pPr lvl="0">
              <a:lnSpc>
                <a:spcPct val="80000"/>
              </a:lnSpc>
            </a:pPr>
            <a:r>
              <a:rPr lang="en-US" sz="2800" i="1">
                <a:latin typeface="AGaramond-Italic" pitchFamily="18"/>
              </a:rPr>
              <a:t>Personally identifiable information (PII), as used in information security, refers to information that can be used to uniquely identify, contact, or locate a single person or can be used with other sources to uniquely identify a single individual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131F-3303-4C7A-9939-77B268A25C47}"/>
              </a:ext>
            </a:extLst>
          </p:cNvPr>
          <p:cNvSpPr txBox="1">
            <a:spLocks noGrp="1"/>
          </p:cNvSpPr>
          <p:nvPr>
            <p:ph type="title" idx="4294967295"/>
          </p:nvPr>
        </p:nvSpPr>
        <p:spPr>
          <a:xfrm>
            <a:off x="503998" y="229678"/>
            <a:ext cx="9071643" cy="1405798"/>
          </a:xfrm>
        </p:spPr>
        <p:txBody>
          <a:bodyPr/>
          <a:lstStyle/>
          <a:p>
            <a:pPr lvl="0"/>
            <a:r>
              <a:rPr lang="en-US" b="1">
                <a:latin typeface="Optima-Bold" pitchFamily="34"/>
              </a:rPr>
              <a:t>Privacy and Its Relation to Cloud Based Information Systems</a:t>
            </a:r>
          </a:p>
        </p:txBody>
      </p:sp>
      <p:sp>
        <p:nvSpPr>
          <p:cNvPr id="3" name="Text Placeholder 2">
            <a:extLst>
              <a:ext uri="{FF2B5EF4-FFF2-40B4-BE49-F238E27FC236}">
                <a16:creationId xmlns:a16="http://schemas.microsoft.com/office/drawing/2014/main" id="{A2F5C575-E2D6-4192-BC4A-D7029F1B5D0A}"/>
              </a:ext>
            </a:extLst>
          </p:cNvPr>
          <p:cNvSpPr txBox="1">
            <a:spLocks noGrp="1"/>
          </p:cNvSpPr>
          <p:nvPr>
            <p:ph type="body" idx="4294967295"/>
          </p:nvPr>
        </p:nvSpPr>
        <p:spPr/>
        <p:txBody>
          <a:bodyPr/>
          <a:lstStyle/>
          <a:p>
            <a:pPr lvl="0"/>
            <a:r>
              <a:rPr lang="en-US" sz="4000">
                <a:latin typeface="AGaramond-Regular" pitchFamily="18"/>
              </a:rPr>
              <a:t>Privacy is an important business issue focused on ensuring that personal data is protected from unauthorized and inappropriate collection, use, and disclosure, ultimately preventing the loss of customer trust and inappropriate fraudulent activity such as identity theft, email spamming, and phishing.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D122-F602-4CB3-9880-73DF1D2AE631}"/>
              </a:ext>
            </a:extLst>
          </p:cNvPr>
          <p:cNvSpPr txBox="1">
            <a:spLocks noGrp="1"/>
          </p:cNvSpPr>
          <p:nvPr>
            <p:ph type="title" idx="4294967295"/>
          </p:nvPr>
        </p:nvSpPr>
        <p:spPr/>
        <p:txBody>
          <a:bodyPr/>
          <a:lstStyle/>
          <a:p>
            <a:pPr lvl="0"/>
            <a:r>
              <a:rPr lang="en-US"/>
              <a:t>Privacy Acts</a:t>
            </a:r>
          </a:p>
        </p:txBody>
      </p:sp>
      <p:sp>
        <p:nvSpPr>
          <p:cNvPr id="3" name="Text Placeholder 2">
            <a:extLst>
              <a:ext uri="{FF2B5EF4-FFF2-40B4-BE49-F238E27FC236}">
                <a16:creationId xmlns:a16="http://schemas.microsoft.com/office/drawing/2014/main" id="{A500DAD4-284F-4C90-A527-B3603210CE8E}"/>
              </a:ext>
            </a:extLst>
          </p:cNvPr>
          <p:cNvSpPr txBox="1">
            <a:spLocks noGrp="1"/>
          </p:cNvSpPr>
          <p:nvPr>
            <p:ph type="body" idx="4294967295"/>
          </p:nvPr>
        </p:nvSpPr>
        <p:spPr/>
        <p:txBody>
          <a:bodyPr>
            <a:normAutofit/>
          </a:bodyPr>
          <a:lstStyle/>
          <a:p>
            <a:pPr lvl="0">
              <a:lnSpc>
                <a:spcPct val="80000"/>
              </a:lnSpc>
            </a:pPr>
            <a:r>
              <a:rPr lang="en-US" sz="3100">
                <a:latin typeface="AGaramond-Regular" pitchFamily="18"/>
              </a:rPr>
              <a:t>Many countries have enacted laws to protect individuals’ right to have their privacy respected.</a:t>
            </a:r>
          </a:p>
          <a:p>
            <a:pPr lvl="0">
              <a:lnSpc>
                <a:spcPct val="80000"/>
              </a:lnSpc>
            </a:pPr>
            <a:r>
              <a:rPr lang="en-US" sz="3100">
                <a:latin typeface="AGaramond-Regular" pitchFamily="18"/>
              </a:rPr>
              <a:t>Canada’s Personal Information Protection and Electronic Documents Act (PIPEDA) European Commission’s directive on data privacy Swiss Federal Data Protection Act (DPA) and Swiss Federal Data Protection Ordinance United States,   Health Insurance Portability and Accountability Act (HIPAA), The Gramm-Leach-Bliley Act (GLBA), and the FCC Customer Proprietary Network Information (CPNI) rules.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682A-7938-463E-B06A-31727E2281B8}"/>
              </a:ext>
            </a:extLst>
          </p:cNvPr>
          <p:cNvSpPr txBox="1">
            <a:spLocks noGrp="1"/>
          </p:cNvSpPr>
          <p:nvPr>
            <p:ph type="title" idx="4294967295"/>
          </p:nvPr>
        </p:nvSpPr>
        <p:spPr/>
        <p:txBody>
          <a:bodyPr/>
          <a:lstStyle/>
          <a:p>
            <a:pPr lvl="0"/>
            <a:r>
              <a:rPr lang="en-US"/>
              <a:t>Types of Customer Information</a:t>
            </a:r>
          </a:p>
        </p:txBody>
      </p:sp>
      <p:sp>
        <p:nvSpPr>
          <p:cNvPr id="3" name="Text Placeholder 2">
            <a:extLst>
              <a:ext uri="{FF2B5EF4-FFF2-40B4-BE49-F238E27FC236}">
                <a16:creationId xmlns:a16="http://schemas.microsoft.com/office/drawing/2014/main" id="{C4E85931-AF60-41D8-853A-DE0C4949F341}"/>
              </a:ext>
            </a:extLst>
          </p:cNvPr>
          <p:cNvSpPr txBox="1">
            <a:spLocks noGrp="1"/>
          </p:cNvSpPr>
          <p:nvPr>
            <p:ph type="body" idx="4294967295"/>
          </p:nvPr>
        </p:nvSpPr>
        <p:spPr/>
        <p:txBody>
          <a:bodyPr/>
          <a:lstStyle/>
          <a:p>
            <a:pPr lvl="0"/>
            <a:r>
              <a:rPr lang="en-US" sz="4000">
                <a:latin typeface="AGaramond-Regular" pitchFamily="18"/>
              </a:rPr>
              <a:t>Customer information may be “user data” and/or “personal data.” User data  includes</a:t>
            </a:r>
          </a:p>
          <a:p>
            <a:pPr lvl="0"/>
            <a:r>
              <a:rPr lang="en-US" sz="4000">
                <a:latin typeface="AGaramond-Regular" pitchFamily="18"/>
              </a:rPr>
              <a:t>Any data that is collected directly from a customer (e.g., entered by</a:t>
            </a:r>
          </a:p>
          <a:p>
            <a:pPr lvl="0"/>
            <a:r>
              <a:rPr lang="en-US" sz="4000">
                <a:latin typeface="AGaramond-Regular" pitchFamily="18"/>
              </a:rPr>
              <a:t>the customer via an application’s user interface)</a:t>
            </a:r>
          </a:p>
          <a:p>
            <a:pPr lvl="0"/>
            <a:r>
              <a:rPr lang="en-US" sz="4000">
                <a:latin typeface="AGaramond-Regular" pitchFamily="18"/>
              </a:rPr>
              <a:t>Any data about a customer that is gathered indirectly (e.g., metadata</a:t>
            </a:r>
          </a:p>
          <a:p>
            <a:pPr lvl="0"/>
            <a:r>
              <a:rPr lang="en-US" sz="4000">
                <a:latin typeface="AGaramond-Regular" pitchFamily="18"/>
              </a:rPr>
              <a:t>in documents)</a:t>
            </a:r>
          </a:p>
          <a:p>
            <a:pPr lvl="0"/>
            <a:r>
              <a:rPr lang="en-US" sz="4000">
                <a:latin typeface="AGaramond-Regular" pitchFamily="18"/>
              </a:rPr>
              <a:t>Any data about a customer’s usage behavior (e.g., logs or history)</a:t>
            </a:r>
          </a:p>
          <a:p>
            <a:pPr lvl="0"/>
            <a:r>
              <a:rPr lang="en-US" sz="4000">
                <a:latin typeface="AGaramond-Regular" pitchFamily="18"/>
              </a:rPr>
              <a:t>Any data relating to a customer’s system (e.g., system configuration, IP address)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FFB62-4E4C-484C-A520-CD79964DFA36}"/>
              </a:ext>
            </a:extLst>
          </p:cNvPr>
          <p:cNvSpPr txBox="1">
            <a:spLocks noGrp="1"/>
          </p:cNvSpPr>
          <p:nvPr>
            <p:ph type="title" idx="4294967295"/>
          </p:nvPr>
        </p:nvSpPr>
        <p:spPr>
          <a:xfrm>
            <a:off x="503998" y="301322"/>
            <a:ext cx="9071643" cy="978837"/>
          </a:xfrm>
        </p:spPr>
        <p:txBody>
          <a:bodyPr/>
          <a:lstStyle/>
          <a:p>
            <a:pPr lvl="0"/>
            <a:r>
              <a:rPr lang="en-US"/>
              <a:t>Cloud Federation</a:t>
            </a:r>
          </a:p>
        </p:txBody>
      </p:sp>
      <p:sp>
        <p:nvSpPr>
          <p:cNvPr id="3" name="Text Placeholder 2">
            <a:extLst>
              <a:ext uri="{FF2B5EF4-FFF2-40B4-BE49-F238E27FC236}">
                <a16:creationId xmlns:a16="http://schemas.microsoft.com/office/drawing/2014/main" id="{BFD2F45B-CA4B-4494-969A-9218BA29B0BA}"/>
              </a:ext>
            </a:extLst>
          </p:cNvPr>
          <p:cNvSpPr txBox="1">
            <a:spLocks noGrp="1"/>
          </p:cNvSpPr>
          <p:nvPr>
            <p:ph type="body" idx="4294967295"/>
          </p:nvPr>
        </p:nvSpPr>
        <p:spPr/>
        <p:txBody>
          <a:bodyPr/>
          <a:lstStyle/>
          <a:p>
            <a:pPr lvl="0" algn="just"/>
            <a:r>
              <a:rPr lang="en-US"/>
              <a:t>Cloud federation requires one provider to wholesale or rent computing resources to another cloud provider. Those resources become a temporary or permanent extension of the buyer's cloud computing environment, depending on the specific federation agreement between providers.</a:t>
            </a:r>
          </a:p>
          <a:p>
            <a:pPr lvl="0" algn="just"/>
            <a:r>
              <a:rPr lang="en-US"/>
              <a:t>Cloud federation offers two substantial benefits to cloud providers. First, it allows providers to earn revenue from computing resources that would otherwise be idle or underutilized. Second, cloud federation enables cloud providers to expand their geographic footprints and accommodate sudden spikes in demand without having to build new points-of-presence (POPs).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BC7A-D2A8-4F8D-B6EA-A7D63C29B1D6}"/>
              </a:ext>
            </a:extLst>
          </p:cNvPr>
          <p:cNvSpPr txBox="1">
            <a:spLocks noGrp="1"/>
          </p:cNvSpPr>
          <p:nvPr>
            <p:ph type="title" idx="4294967295"/>
          </p:nvPr>
        </p:nvSpPr>
        <p:spPr/>
        <p:txBody>
          <a:bodyPr/>
          <a:lstStyle/>
          <a:p>
            <a:pPr lvl="0"/>
            <a:r>
              <a:rPr lang="en-US"/>
              <a:t>Types of Customer Information</a:t>
            </a:r>
          </a:p>
        </p:txBody>
      </p:sp>
      <p:sp>
        <p:nvSpPr>
          <p:cNvPr id="3" name="Text Placeholder 2">
            <a:extLst>
              <a:ext uri="{FF2B5EF4-FFF2-40B4-BE49-F238E27FC236}">
                <a16:creationId xmlns:a16="http://schemas.microsoft.com/office/drawing/2014/main" id="{A225EC3E-992D-447F-BDA4-5039ECDF1F17}"/>
              </a:ext>
            </a:extLst>
          </p:cNvPr>
          <p:cNvSpPr txBox="1">
            <a:spLocks noGrp="1"/>
          </p:cNvSpPr>
          <p:nvPr>
            <p:ph type="body" idx="4294967295"/>
          </p:nvPr>
        </p:nvSpPr>
        <p:spPr/>
        <p:txBody>
          <a:bodyPr>
            <a:normAutofit/>
          </a:bodyPr>
          <a:lstStyle/>
          <a:p>
            <a:pPr lvl="0">
              <a:lnSpc>
                <a:spcPct val="80000"/>
              </a:lnSpc>
            </a:pPr>
            <a:r>
              <a:rPr lang="en-US" sz="2800">
                <a:latin typeface="AGaramond-Regular" pitchFamily="18"/>
              </a:rPr>
              <a:t>Personal data (sometimes also called personally identifiable information) includes Contact information (name, email address, phone, postal address)</a:t>
            </a:r>
          </a:p>
          <a:p>
            <a:pPr lvl="0">
              <a:lnSpc>
                <a:spcPct val="80000"/>
              </a:lnSpc>
            </a:pPr>
            <a:r>
              <a:rPr lang="en-US" sz="2800">
                <a:latin typeface="AGaramond-Regular" pitchFamily="18"/>
              </a:rPr>
              <a:t>Forms of identification (Social Security number,  driver’s license, passport, fingerprints)</a:t>
            </a:r>
          </a:p>
          <a:p>
            <a:pPr lvl="0">
              <a:lnSpc>
                <a:spcPct val="80000"/>
              </a:lnSpc>
            </a:pPr>
            <a:r>
              <a:rPr lang="en-US" sz="2800">
                <a:latin typeface="AGaramond-Regular" pitchFamily="18"/>
              </a:rPr>
              <a:t>Demographic information (age, gender, ethnicity, religious affiliation,  criminal record)Occupational information (job title, company name, industry)</a:t>
            </a:r>
          </a:p>
          <a:p>
            <a:pPr lvl="0">
              <a:lnSpc>
                <a:spcPct val="80000"/>
              </a:lnSpc>
            </a:pPr>
            <a:r>
              <a:rPr lang="en-US" sz="2800">
                <a:latin typeface="AGaramond-Regular" pitchFamily="18"/>
              </a:rPr>
              <a:t>Health care information (plans, providers, history, insurance,</a:t>
            </a:r>
          </a:p>
          <a:p>
            <a:pPr lvl="0">
              <a:lnSpc>
                <a:spcPct val="80000"/>
              </a:lnSpc>
            </a:pPr>
            <a:r>
              <a:rPr lang="en-US" sz="2800">
                <a:latin typeface="AGaramond-Regular" pitchFamily="18"/>
              </a:rPr>
              <a:t>genetic 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7467-6300-4658-9988-7521A5AC787F}"/>
              </a:ext>
            </a:extLst>
          </p:cNvPr>
          <p:cNvSpPr txBox="1">
            <a:spLocks noGrp="1"/>
          </p:cNvSpPr>
          <p:nvPr>
            <p:ph type="title" idx="4294967295"/>
          </p:nvPr>
        </p:nvSpPr>
        <p:spPr>
          <a:xfrm>
            <a:off x="503998" y="301322"/>
            <a:ext cx="9071643" cy="978837"/>
          </a:xfrm>
        </p:spPr>
        <p:txBody>
          <a:bodyPr/>
          <a:lstStyle/>
          <a:p>
            <a:pPr lvl="0"/>
            <a:r>
              <a:rPr lang="en-US"/>
              <a:t>Cloud Federation</a:t>
            </a:r>
          </a:p>
        </p:txBody>
      </p:sp>
      <p:sp>
        <p:nvSpPr>
          <p:cNvPr id="3" name="Text Placeholder 2">
            <a:extLst>
              <a:ext uri="{FF2B5EF4-FFF2-40B4-BE49-F238E27FC236}">
                <a16:creationId xmlns:a16="http://schemas.microsoft.com/office/drawing/2014/main" id="{F457A00B-56D6-4A4D-B058-15977F96EB36}"/>
              </a:ext>
            </a:extLst>
          </p:cNvPr>
          <p:cNvSpPr txBox="1">
            <a:spLocks noGrp="1"/>
          </p:cNvSpPr>
          <p:nvPr>
            <p:ph type="body" idx="4294967295"/>
          </p:nvPr>
        </p:nvSpPr>
        <p:spPr/>
        <p:txBody>
          <a:bodyPr/>
          <a:lstStyle/>
          <a:p>
            <a:pPr lvl="0"/>
            <a:r>
              <a:rPr lang="en-US" sz="4000">
                <a:latin typeface="AGaramond-Regular" pitchFamily="18"/>
              </a:rPr>
              <a:t>A key opportunity for the emerging cloud industry will be in defining a federated cloud ecosystem by connecting multiple cloud computing providers using a common standard.</a:t>
            </a:r>
          </a:p>
          <a:p>
            <a:pPr lvl="0"/>
            <a:r>
              <a:rPr lang="en-US" sz="4000">
                <a:latin typeface="AGaramond-Regular" pitchFamily="18"/>
              </a:rPr>
              <a:t>protocols currently used by a wide range of existing services providers</a:t>
            </a:r>
          </a:p>
          <a:p>
            <a:pPr lvl="0"/>
            <a:r>
              <a:rPr lang="en-US" sz="4000">
                <a:latin typeface="AGaramond-Regular" pitchFamily="18"/>
              </a:rPr>
              <a:t>1. Internet Engineering Task Force (IETF) standard Extensible Messaging and Presence Protocol (XMPP)</a:t>
            </a:r>
          </a:p>
          <a:p>
            <a:pPr lvl="0"/>
            <a:r>
              <a:rPr lang="en-US" sz="4000">
                <a:latin typeface="AGaramond-Regular" pitchFamily="18"/>
              </a:rPr>
              <a:t>2. Interdomain federation using the Jabber Extensible Communications Platform (Jabber XCP) because this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CEEEA-3799-481B-8F63-B471A63D202A}"/>
              </a:ext>
            </a:extLst>
          </p:cNvPr>
          <p:cNvSpPr txBox="1">
            <a:spLocks noGrp="1"/>
          </p:cNvSpPr>
          <p:nvPr>
            <p:ph type="title" idx="4294967295"/>
          </p:nvPr>
        </p:nvSpPr>
        <p:spPr>
          <a:xfrm>
            <a:off x="503998" y="301322"/>
            <a:ext cx="9071643" cy="795957"/>
          </a:xfrm>
        </p:spPr>
        <p:txBody>
          <a:bodyPr/>
          <a:lstStyle/>
          <a:p>
            <a:pPr lvl="0"/>
            <a:r>
              <a:rPr lang="en-US" sz="4000"/>
              <a:t>Jabber XCP</a:t>
            </a:r>
          </a:p>
        </p:txBody>
      </p:sp>
      <p:sp>
        <p:nvSpPr>
          <p:cNvPr id="3" name="Text Placeholder 2">
            <a:extLst>
              <a:ext uri="{FF2B5EF4-FFF2-40B4-BE49-F238E27FC236}">
                <a16:creationId xmlns:a16="http://schemas.microsoft.com/office/drawing/2014/main" id="{D524F106-BBE4-4F17-BAA6-0DCDAC8675D0}"/>
              </a:ext>
            </a:extLst>
          </p:cNvPr>
          <p:cNvSpPr txBox="1">
            <a:spLocks noGrp="1"/>
          </p:cNvSpPr>
          <p:nvPr>
            <p:ph type="body" idx="4294967295"/>
          </p:nvPr>
        </p:nvSpPr>
        <p:spPr>
          <a:xfrm>
            <a:off x="503998" y="1308680"/>
            <a:ext cx="9071643" cy="5305165"/>
          </a:xfrm>
        </p:spPr>
        <p:txBody>
          <a:bodyPr/>
          <a:lstStyle/>
          <a:p>
            <a:pPr lvl="0"/>
            <a:r>
              <a:rPr lang="en-US" sz="2800">
                <a:latin typeface="AGaramond-Regular" pitchFamily="18"/>
              </a:rPr>
              <a:t>Jabber XCP is a highly scalable,extensible, available, and device-agnostic presence solution built on XMPP.</a:t>
            </a:r>
          </a:p>
          <a:p>
            <a:pPr lvl="0"/>
            <a:r>
              <a:rPr lang="en-US" sz="2800">
                <a:latin typeface="AGaramond-Regular" pitchFamily="18"/>
              </a:rPr>
              <a:t>It supports multiple protocols such as Session Initiation Protocol for Instant Messaging and Presence Leveraging Extensions (SIMPLE) and Instant Messaging and Presence Service (IMPS).</a:t>
            </a:r>
          </a:p>
          <a:p>
            <a:pPr lvl="0"/>
            <a:r>
              <a:rPr lang="en-US" sz="2800">
                <a:latin typeface="AGaramond-Regular" pitchFamily="18"/>
              </a:rPr>
              <a:t>Jabber XCP is a highly programmable platform, which makes it ideal for adding presence and messaging to existing applications or services and for building next-generation, presence-based solutions.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544CA-2AEF-44EE-960E-F896CA6308F5}"/>
              </a:ext>
            </a:extLst>
          </p:cNvPr>
          <p:cNvSpPr txBox="1">
            <a:spLocks noGrp="1"/>
          </p:cNvSpPr>
          <p:nvPr>
            <p:ph type="title" idx="4294967295"/>
          </p:nvPr>
        </p:nvSpPr>
        <p:spPr/>
        <p:txBody>
          <a:bodyPr/>
          <a:lstStyle/>
          <a:p>
            <a:pPr lvl="0"/>
            <a:r>
              <a:rPr lang="en-US">
                <a:latin typeface="AGaramond-Regular" pitchFamily="18"/>
              </a:rPr>
              <a:t>XMPP Protocol for Cloud Federation</a:t>
            </a:r>
          </a:p>
        </p:txBody>
      </p:sp>
      <p:sp>
        <p:nvSpPr>
          <p:cNvPr id="3" name="Text Placeholder 2">
            <a:extLst>
              <a:ext uri="{FF2B5EF4-FFF2-40B4-BE49-F238E27FC236}">
                <a16:creationId xmlns:a16="http://schemas.microsoft.com/office/drawing/2014/main" id="{21CFCB13-A1F5-4B2B-9698-930AC3D22576}"/>
              </a:ext>
            </a:extLst>
          </p:cNvPr>
          <p:cNvSpPr txBox="1">
            <a:spLocks noGrp="1"/>
          </p:cNvSpPr>
          <p:nvPr>
            <p:ph type="body" idx="4294967295"/>
          </p:nvPr>
        </p:nvSpPr>
        <p:spPr/>
        <p:txBody>
          <a:bodyPr/>
          <a:lstStyle/>
          <a:p>
            <a:pPr lvl="0"/>
            <a:r>
              <a:rPr lang="en-US" sz="4000">
                <a:latin typeface="AGaramond-Regular" pitchFamily="18"/>
              </a:rPr>
              <a:t>It is decentralized, meaning anyone may set up an XMPP server.It is based on open standards.</a:t>
            </a:r>
          </a:p>
          <a:p>
            <a:pPr lvl="0"/>
            <a:r>
              <a:rPr lang="en-US" sz="4000">
                <a:latin typeface="AGaramond-Regular" pitchFamily="18"/>
              </a:rPr>
              <a:t>It is mature—multiple implementations of clients and servers exist.</a:t>
            </a:r>
          </a:p>
          <a:p>
            <a:pPr lvl="0"/>
            <a:r>
              <a:rPr lang="en-US" sz="4000">
                <a:latin typeface="AGaramond-Regular" pitchFamily="18"/>
              </a:rPr>
              <a:t>Robust security is supported via Simple Authentication and Security Layer (SASL) and Transport Layer Security (TLS).It is flexible and designed to be extended.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FB31-4279-43F0-A8D9-FC580C9DECB8}"/>
              </a:ext>
            </a:extLst>
          </p:cNvPr>
          <p:cNvSpPr txBox="1">
            <a:spLocks noGrp="1"/>
          </p:cNvSpPr>
          <p:nvPr>
            <p:ph type="title" idx="4294967295"/>
          </p:nvPr>
        </p:nvSpPr>
        <p:spPr/>
        <p:txBody>
          <a:bodyPr/>
          <a:lstStyle/>
          <a:p>
            <a:pPr lvl="0"/>
            <a:r>
              <a:rPr lang="en-US">
                <a:latin typeface="AGaramond-Regular" pitchFamily="18"/>
              </a:rPr>
              <a:t>XMPP Protocol for Cloud Federation</a:t>
            </a:r>
          </a:p>
        </p:txBody>
      </p:sp>
      <p:sp>
        <p:nvSpPr>
          <p:cNvPr id="3" name="Text Placeholder 2">
            <a:extLst>
              <a:ext uri="{FF2B5EF4-FFF2-40B4-BE49-F238E27FC236}">
                <a16:creationId xmlns:a16="http://schemas.microsoft.com/office/drawing/2014/main" id="{C554592F-D994-4498-9DF8-6D34B81DCA71}"/>
              </a:ext>
            </a:extLst>
          </p:cNvPr>
          <p:cNvSpPr txBox="1">
            <a:spLocks noGrp="1"/>
          </p:cNvSpPr>
          <p:nvPr>
            <p:ph type="body" idx="4294967295"/>
          </p:nvPr>
        </p:nvSpPr>
        <p:spPr/>
        <p:txBody>
          <a:bodyPr/>
          <a:lstStyle/>
          <a:p>
            <a:pPr lvl="0"/>
            <a:r>
              <a:rPr lang="en-US" sz="2800">
                <a:latin typeface="AGaramond-Regular" pitchFamily="18"/>
              </a:rPr>
              <a:t>XMPP is a good fit for cloud computing because it allows for easy twoway communication;It eliminates the need for polling;</a:t>
            </a:r>
          </a:p>
          <a:p>
            <a:pPr lvl="0"/>
            <a:r>
              <a:rPr lang="en-US" sz="2800">
                <a:latin typeface="AGaramond-Regular" pitchFamily="18"/>
              </a:rPr>
              <a:t>It has rich publishsubscribe (pub-sub) functionality built in;It is XML-based and easily extensible, perfect for both new IM features and custom cloud services;</a:t>
            </a:r>
          </a:p>
          <a:p>
            <a:pPr lvl="0"/>
            <a:r>
              <a:rPr lang="en-US" sz="2800">
                <a:latin typeface="AGaramond-Regular" pitchFamily="18"/>
              </a:rPr>
              <a:t>It is efficient and has been proven to scale to millions of concurrent users on a single service (such as Google’s GTalk);</a:t>
            </a:r>
          </a:p>
          <a:p>
            <a:pPr lvl="0"/>
            <a:r>
              <a:rPr lang="en-US" sz="2800">
                <a:latin typeface="AGaramond-Regular" pitchFamily="18"/>
              </a:rPr>
              <a:t>It also has a built-in worldwide federation model.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3BE5-0347-4FB8-9703-1065B9D7DEEE}"/>
              </a:ext>
            </a:extLst>
          </p:cNvPr>
          <p:cNvSpPr txBox="1">
            <a:spLocks noGrp="1"/>
          </p:cNvSpPr>
          <p:nvPr>
            <p:ph type="title" idx="4294967295"/>
          </p:nvPr>
        </p:nvSpPr>
        <p:spPr/>
        <p:txBody>
          <a:bodyPr/>
          <a:lstStyle/>
          <a:p>
            <a:pPr lvl="0"/>
            <a:r>
              <a:rPr lang="en-US" b="1">
                <a:latin typeface="Optima-Bold" pitchFamily="34"/>
              </a:rPr>
              <a:t>Levels of Federation</a:t>
            </a:r>
          </a:p>
        </p:txBody>
      </p:sp>
      <p:sp>
        <p:nvSpPr>
          <p:cNvPr id="3" name="Text Placeholder 2">
            <a:extLst>
              <a:ext uri="{FF2B5EF4-FFF2-40B4-BE49-F238E27FC236}">
                <a16:creationId xmlns:a16="http://schemas.microsoft.com/office/drawing/2014/main" id="{F61C1595-0B72-4244-81B1-5DCD5CF1C927}"/>
              </a:ext>
            </a:extLst>
          </p:cNvPr>
          <p:cNvSpPr txBox="1">
            <a:spLocks noGrp="1"/>
          </p:cNvSpPr>
          <p:nvPr>
            <p:ph type="body" idx="4294967295"/>
          </p:nvPr>
        </p:nvSpPr>
        <p:spPr/>
        <p:txBody>
          <a:bodyPr/>
          <a:lstStyle/>
          <a:p>
            <a:pPr lvl="0"/>
            <a:r>
              <a:rPr lang="en-US" sz="4000">
                <a:latin typeface="AGaramond-Regular" pitchFamily="18"/>
              </a:rPr>
              <a:t>There are at least four basic types of federation based on the ability of two XMPP servers in different domains to exchange XML stanzas.</a:t>
            </a:r>
          </a:p>
          <a:p>
            <a:pPr lvl="0"/>
            <a:r>
              <a:rPr lang="en-US" sz="4000" b="1">
                <a:latin typeface="AGaramond-Bold" pitchFamily="18"/>
              </a:rPr>
              <a:t>Permissive federation</a:t>
            </a:r>
          </a:p>
          <a:p>
            <a:pPr lvl="0"/>
            <a:r>
              <a:rPr lang="en-US" sz="4000" b="1">
                <a:latin typeface="AGaramond-Bold" pitchFamily="18"/>
              </a:rPr>
              <a:t>Verified federation.</a:t>
            </a:r>
          </a:p>
          <a:p>
            <a:pPr lvl="0"/>
            <a:r>
              <a:rPr lang="en-US" sz="4000" b="1">
                <a:latin typeface="AGaramond-Bold" pitchFamily="18"/>
              </a:rPr>
              <a:t>Encrypted federation.</a:t>
            </a:r>
          </a:p>
          <a:p>
            <a:pPr lvl="0"/>
            <a:r>
              <a:rPr lang="en-US" sz="4000" b="1">
                <a:latin typeface="AGaramond-Bold" pitchFamily="18"/>
              </a:rPr>
              <a:t>Trusted federation.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6B28-754C-4DFF-A95A-E2AEF7820461}"/>
              </a:ext>
            </a:extLst>
          </p:cNvPr>
          <p:cNvSpPr txBox="1">
            <a:spLocks noGrp="1"/>
          </p:cNvSpPr>
          <p:nvPr>
            <p:ph type="title" idx="4294967295"/>
          </p:nvPr>
        </p:nvSpPr>
        <p:spPr/>
        <p:txBody>
          <a:bodyPr/>
          <a:lstStyle/>
          <a:p>
            <a:pPr lvl="0"/>
            <a:r>
              <a:rPr lang="en-US" sz="4000"/>
              <a:t>Permissive federation</a:t>
            </a:r>
          </a:p>
        </p:txBody>
      </p:sp>
      <p:sp>
        <p:nvSpPr>
          <p:cNvPr id="3" name="Text Placeholder 2">
            <a:extLst>
              <a:ext uri="{FF2B5EF4-FFF2-40B4-BE49-F238E27FC236}">
                <a16:creationId xmlns:a16="http://schemas.microsoft.com/office/drawing/2014/main" id="{68253DF7-7AB3-45C0-B752-59748C257D5F}"/>
              </a:ext>
            </a:extLst>
          </p:cNvPr>
          <p:cNvSpPr txBox="1">
            <a:spLocks noGrp="1"/>
          </p:cNvSpPr>
          <p:nvPr>
            <p:ph type="body" idx="4294967295"/>
          </p:nvPr>
        </p:nvSpPr>
        <p:spPr/>
        <p:txBody>
          <a:bodyPr/>
          <a:lstStyle/>
          <a:p>
            <a:pPr lvl="0"/>
            <a:endParaRPr lang="en-US" sz="4000" b="1">
              <a:latin typeface="AGaramond-Bold" pitchFamily="18"/>
            </a:endParaRPr>
          </a:p>
          <a:p>
            <a:pPr lvl="0"/>
            <a:r>
              <a:rPr lang="en-US" sz="4000">
                <a:latin typeface="AGaramond-Regular" pitchFamily="18"/>
              </a:rPr>
              <a:t>.Permissive federation occurs when a server accepts a connection from a peer network server without verifying its identity using DNS lookups or certificate checking.</a:t>
            </a:r>
          </a:p>
          <a:p>
            <a:pPr lvl="0"/>
            <a:endParaRPr lang="en-US" sz="4000">
              <a:latin typeface="AGaramond-Regular" pitchFamily="18"/>
            </a:endParaRPr>
          </a:p>
          <a:p>
            <a:pPr lvl="0"/>
            <a:r>
              <a:rPr lang="en-US" sz="4000">
                <a:latin typeface="AGaramond-Regular" pitchFamily="18"/>
              </a:rPr>
              <a:t>The lack of verification or authentication may lead to domain spoofing</a:t>
            </a: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2276</Words>
  <Application>Microsoft Office PowerPoint</Application>
  <PresentationFormat>Widescreen</PresentationFormat>
  <Paragraphs>154</Paragraphs>
  <Slides>30</Slides>
  <Notes>29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Arial Unicode MS</vt:lpstr>
      <vt:lpstr>AGaramond-Bold</vt:lpstr>
      <vt:lpstr>AGaramond-Italic</vt:lpstr>
      <vt:lpstr>AGaramond-Regular</vt:lpstr>
      <vt:lpstr>Arial</vt:lpstr>
      <vt:lpstr>Calibri</vt:lpstr>
      <vt:lpstr>Liberation Sans</vt:lpstr>
      <vt:lpstr>Liberation Serif</vt:lpstr>
      <vt:lpstr>Mangal</vt:lpstr>
      <vt:lpstr>Optima-Bold</vt:lpstr>
      <vt:lpstr>Segoe UI</vt:lpstr>
      <vt:lpstr>Tahoma</vt:lpstr>
      <vt:lpstr>Times New Roman</vt:lpstr>
      <vt:lpstr>Default</vt:lpstr>
      <vt:lpstr>PowerPoint Presentation</vt:lpstr>
      <vt:lpstr>Cloud Federation</vt:lpstr>
      <vt:lpstr>Cloud Federation</vt:lpstr>
      <vt:lpstr>Cloud Federation</vt:lpstr>
      <vt:lpstr>Jabber XCP</vt:lpstr>
      <vt:lpstr>XMPP Protocol for Cloud Federation</vt:lpstr>
      <vt:lpstr>XMPP Protocol for Cloud Federation</vt:lpstr>
      <vt:lpstr>Levels of Federation</vt:lpstr>
      <vt:lpstr>Permissive federation</vt:lpstr>
      <vt:lpstr>Verified federation.</vt:lpstr>
      <vt:lpstr>Encrypted federation</vt:lpstr>
      <vt:lpstr>Trusted federation</vt:lpstr>
      <vt:lpstr>How Encrypted Federation Differs from Trusted Federation</vt:lpstr>
      <vt:lpstr>PowerPoint Presentation</vt:lpstr>
      <vt:lpstr>Presence in the Cloud</vt:lpstr>
      <vt:lpstr>Presence Protocols</vt:lpstr>
      <vt:lpstr>Presence Engine</vt:lpstr>
      <vt:lpstr>Presence Engine</vt:lpstr>
      <vt:lpstr>The Interrelation of Identity, Presence, and Location in the Cloud</vt:lpstr>
      <vt:lpstr>The Interrelation of Identity, Presence, and Location in the Cloud</vt:lpstr>
      <vt:lpstr>Federated Identity Management</vt:lpstr>
      <vt:lpstr>Federated Identity Management</vt:lpstr>
      <vt:lpstr>Federating Identity</vt:lpstr>
      <vt:lpstr>Federating Identity</vt:lpstr>
      <vt:lpstr>Identity-as-a-Service (IaaS)</vt:lpstr>
      <vt:lpstr>Privacy and Its Relation to Cloud Based Information Systems</vt:lpstr>
      <vt:lpstr>Privacy and Its Relation to Cloud Based Information Systems</vt:lpstr>
      <vt:lpstr>Privacy Acts</vt:lpstr>
      <vt:lpstr>Types of Customer Information</vt:lpstr>
      <vt:lpstr>Types of Customer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dc:creator>
  <cp:lastModifiedBy>ganesh</cp:lastModifiedBy>
  <cp:revision>20</cp:revision>
  <dcterms:created xsi:type="dcterms:W3CDTF">2015-03-09T12:44:26Z</dcterms:created>
  <dcterms:modified xsi:type="dcterms:W3CDTF">2019-02-22T04:33:40Z</dcterms:modified>
</cp:coreProperties>
</file>