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3" r:id="rId4"/>
    <p:sldId id="266" r:id="rId5"/>
    <p:sldId id="267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69B67-6A6A-4FBE-B74C-3495D522E857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8C5655-6C7F-4463-BC06-19FE296B10E1}">
      <dgm:prSet phldrT="[Text]"/>
      <dgm:spPr>
        <a:solidFill>
          <a:srgbClr val="7030A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Microsoft CRM</a:t>
          </a:r>
          <a:endParaRPr lang="en-US" dirty="0"/>
        </a:p>
      </dgm:t>
    </dgm:pt>
    <dgm:pt modelId="{D2FCCD89-6828-4623-B732-3A0F9199C7E8}" type="parTrans" cxnId="{1702BE40-F5EC-46E7-A0B0-A93AC90F8875}">
      <dgm:prSet/>
      <dgm:spPr/>
      <dgm:t>
        <a:bodyPr/>
        <a:lstStyle/>
        <a:p>
          <a:endParaRPr lang="en-US"/>
        </a:p>
      </dgm:t>
    </dgm:pt>
    <dgm:pt modelId="{05CE3E97-01DF-4E09-A052-B26184CBA4DA}" type="sibTrans" cxnId="{1702BE40-F5EC-46E7-A0B0-A93AC90F8875}">
      <dgm:prSet/>
      <dgm:spPr/>
      <dgm:t>
        <a:bodyPr/>
        <a:lstStyle/>
        <a:p>
          <a:endParaRPr lang="en-US"/>
        </a:p>
      </dgm:t>
    </dgm:pt>
    <dgm:pt modelId="{C66072AA-BED8-4745-AB58-28BF6B72B6F5}">
      <dgm:prSet phldrT="[Text]"/>
      <dgm:spPr>
        <a:solidFill>
          <a:srgbClr val="0070C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.NET Technologies</a:t>
          </a:r>
          <a:endParaRPr lang="en-US" dirty="0"/>
        </a:p>
      </dgm:t>
    </dgm:pt>
    <dgm:pt modelId="{66ED921D-A9DC-4854-A2CB-FABD59954B3C}" type="parTrans" cxnId="{8106C21B-DECC-49D2-A2A8-C8A812472E6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0AFDD6D5-8989-42CA-BED1-11E9F4C43B84}" type="sibTrans" cxnId="{8106C21B-DECC-49D2-A2A8-C8A812472E63}">
      <dgm:prSet/>
      <dgm:spPr/>
      <dgm:t>
        <a:bodyPr/>
        <a:lstStyle/>
        <a:p>
          <a:endParaRPr lang="en-US"/>
        </a:p>
      </dgm:t>
    </dgm:pt>
    <dgm:pt modelId="{9F6C8508-E76E-48A4-8E2C-0CB284A78BA0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Internet Information Server(IIS)</a:t>
          </a:r>
          <a:endParaRPr lang="en-US" dirty="0"/>
        </a:p>
      </dgm:t>
    </dgm:pt>
    <dgm:pt modelId="{E6E9B345-D332-4755-89D8-520198A1F5CE}" type="parTrans" cxnId="{EFC701B8-A2F7-4AEF-9253-FE7CE28FDB81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81EB088C-798F-41A7-8D0A-ABDB103146FE}" type="sibTrans" cxnId="{EFC701B8-A2F7-4AEF-9253-FE7CE28FDB81}">
      <dgm:prSet/>
      <dgm:spPr/>
      <dgm:t>
        <a:bodyPr/>
        <a:lstStyle/>
        <a:p>
          <a:endParaRPr lang="en-US"/>
        </a:p>
      </dgm:t>
    </dgm:pt>
    <dgm:pt modelId="{1D6C6F81-EC33-49D6-A27E-E17673006E66}">
      <dgm:prSet phldrT="[Text]"/>
      <dgm:spPr>
        <a:solidFill>
          <a:schemeClr val="accent2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Active Directory</a:t>
          </a:r>
          <a:endParaRPr lang="en-US" dirty="0"/>
        </a:p>
      </dgm:t>
    </dgm:pt>
    <dgm:pt modelId="{00B32713-71B5-415A-B3E5-CCC2AC2A2B45}" type="parTrans" cxnId="{D2151E53-06A5-42AF-B2A7-8D44FEFCD495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D72C6FD1-AF44-41B9-9300-47DF4CA66C5A}" type="sibTrans" cxnId="{D2151E53-06A5-42AF-B2A7-8D44FEFCD495}">
      <dgm:prSet/>
      <dgm:spPr/>
      <dgm:t>
        <a:bodyPr/>
        <a:lstStyle/>
        <a:p>
          <a:endParaRPr lang="en-US"/>
        </a:p>
      </dgm:t>
    </dgm:pt>
    <dgm:pt modelId="{7DD8DCA1-C9F1-4945-B6A8-560FF4451DF6}">
      <dgm:prSet/>
      <dgm:spPr>
        <a:solidFill>
          <a:srgbClr val="F660EB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SQL Server &amp; SRS</a:t>
          </a:r>
          <a:endParaRPr lang="en-US" dirty="0"/>
        </a:p>
      </dgm:t>
    </dgm:pt>
    <dgm:pt modelId="{A7E2EE4C-9B0E-4D87-8D9E-974513A5F6BF}" type="parTrans" cxnId="{FF3F0C75-B6BA-432C-BF24-F48F50C99EF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9C4537E0-8238-4F5D-9160-DE240B16EC53}" type="sibTrans" cxnId="{FF3F0C75-B6BA-432C-BF24-F48F50C99EF3}">
      <dgm:prSet/>
      <dgm:spPr/>
      <dgm:t>
        <a:bodyPr/>
        <a:lstStyle/>
        <a:p>
          <a:endParaRPr lang="en-US"/>
        </a:p>
      </dgm:t>
    </dgm:pt>
    <dgm:pt modelId="{7C673F40-C2C8-4BA5-BE74-197B8BD4CBA5}">
      <dgm:prSet/>
      <dgm:spPr>
        <a:solidFill>
          <a:schemeClr val="accent4">
            <a:lumMod val="5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Microsoft Exchange*</a:t>
          </a:r>
          <a:endParaRPr lang="en-US" dirty="0"/>
        </a:p>
      </dgm:t>
    </dgm:pt>
    <dgm:pt modelId="{9C46F3EE-87EC-4CED-A7B8-7DBC27717E51}" type="parTrans" cxnId="{72AFCB4C-21B5-4A65-AC48-7894D0F1F011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CF61E4CF-4EFF-49CC-AC87-DBDBE2DFC98A}" type="sibTrans" cxnId="{72AFCB4C-21B5-4A65-AC48-7894D0F1F011}">
      <dgm:prSet/>
      <dgm:spPr/>
      <dgm:t>
        <a:bodyPr/>
        <a:lstStyle/>
        <a:p>
          <a:endParaRPr lang="en-US"/>
        </a:p>
      </dgm:t>
    </dgm:pt>
    <dgm:pt modelId="{0D6EC256-F8AB-42D9-A6F1-6FDD8F1E38EB}" type="pres">
      <dgm:prSet presAssocID="{DBE69B67-6A6A-4FBE-B74C-3495D522E85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120A39-7AC6-4B3F-8FAE-41D908AC7F14}" type="pres">
      <dgm:prSet presAssocID="{A88C5655-6C7F-4463-BC06-19FE296B10E1}" presName="centerShape" presStyleLbl="node0" presStyleIdx="0" presStyleCnt="1"/>
      <dgm:spPr/>
      <dgm:t>
        <a:bodyPr/>
        <a:lstStyle/>
        <a:p>
          <a:endParaRPr lang="en-US"/>
        </a:p>
      </dgm:t>
    </dgm:pt>
    <dgm:pt modelId="{18C546FA-DE71-400C-8F0B-615038D1DE15}" type="pres">
      <dgm:prSet presAssocID="{66ED921D-A9DC-4854-A2CB-FABD59954B3C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078587C9-91AD-42B6-9228-C074770BBC72}" type="pres">
      <dgm:prSet presAssocID="{C66072AA-BED8-4745-AB58-28BF6B72B6F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CFF0D-FE15-4014-A47A-F44225468CA2}" type="pres">
      <dgm:prSet presAssocID="{E6E9B345-D332-4755-89D8-520198A1F5CE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707A685E-D66D-46A5-8C61-0247C5C7EE80}" type="pres">
      <dgm:prSet presAssocID="{9F6C8508-E76E-48A4-8E2C-0CB284A78BA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5C6E6-3F1E-4000-B08F-6E693956B311}" type="pres">
      <dgm:prSet presAssocID="{00B32713-71B5-415A-B3E5-CCC2AC2A2B45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10C46E2E-FB25-460E-B9CF-5B52CE4E31E0}" type="pres">
      <dgm:prSet presAssocID="{1D6C6F81-EC33-49D6-A27E-E17673006E6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012FC4-24CD-45A7-94FA-AFDB98D280F5}" type="pres">
      <dgm:prSet presAssocID="{A7E2EE4C-9B0E-4D87-8D9E-974513A5F6BF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23A04F4A-31F5-42E1-A7C2-D8692271FADC}" type="pres">
      <dgm:prSet presAssocID="{7DD8DCA1-C9F1-4945-B6A8-560FF4451DF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A24B7-CC47-41A5-99FB-34AD7B94A3B4}" type="pres">
      <dgm:prSet presAssocID="{9C46F3EE-87EC-4CED-A7B8-7DBC27717E51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BD14720C-B170-4C97-8709-703709B568BC}" type="pres">
      <dgm:prSet presAssocID="{7C673F40-C2C8-4BA5-BE74-197B8BD4CBA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D0E935-CF2F-4C54-8374-0941CAD859C6}" type="presOf" srcId="{C66072AA-BED8-4745-AB58-28BF6B72B6F5}" destId="{078587C9-91AD-42B6-9228-C074770BBC72}" srcOrd="0" destOrd="0" presId="urn:microsoft.com/office/officeart/2005/8/layout/radial4"/>
    <dgm:cxn modelId="{F992D8D0-AC51-4996-898A-B21B90894917}" type="presOf" srcId="{9F6C8508-E76E-48A4-8E2C-0CB284A78BA0}" destId="{707A685E-D66D-46A5-8C61-0247C5C7EE80}" srcOrd="0" destOrd="0" presId="urn:microsoft.com/office/officeart/2005/8/layout/radial4"/>
    <dgm:cxn modelId="{3A5C1030-D67D-4DB4-99EC-06A7CA015971}" type="presOf" srcId="{E6E9B345-D332-4755-89D8-520198A1F5CE}" destId="{38CCFF0D-FE15-4014-A47A-F44225468CA2}" srcOrd="0" destOrd="0" presId="urn:microsoft.com/office/officeart/2005/8/layout/radial4"/>
    <dgm:cxn modelId="{0DF9361F-3D23-44BA-A583-AA8374C50D54}" type="presOf" srcId="{1D6C6F81-EC33-49D6-A27E-E17673006E66}" destId="{10C46E2E-FB25-460E-B9CF-5B52CE4E31E0}" srcOrd="0" destOrd="0" presId="urn:microsoft.com/office/officeart/2005/8/layout/radial4"/>
    <dgm:cxn modelId="{EFC701B8-A2F7-4AEF-9253-FE7CE28FDB81}" srcId="{A88C5655-6C7F-4463-BC06-19FE296B10E1}" destId="{9F6C8508-E76E-48A4-8E2C-0CB284A78BA0}" srcOrd="1" destOrd="0" parTransId="{E6E9B345-D332-4755-89D8-520198A1F5CE}" sibTransId="{81EB088C-798F-41A7-8D0A-ABDB103146FE}"/>
    <dgm:cxn modelId="{0AF02CDC-AE40-4AAC-8D3B-DC18BCE66F4C}" type="presOf" srcId="{A88C5655-6C7F-4463-BC06-19FE296B10E1}" destId="{E6120A39-7AC6-4B3F-8FAE-41D908AC7F14}" srcOrd="0" destOrd="0" presId="urn:microsoft.com/office/officeart/2005/8/layout/radial4"/>
    <dgm:cxn modelId="{44F61050-1276-42DD-8C24-46A20C9CD959}" type="presOf" srcId="{7DD8DCA1-C9F1-4945-B6A8-560FF4451DF6}" destId="{23A04F4A-31F5-42E1-A7C2-D8692271FADC}" srcOrd="0" destOrd="0" presId="urn:microsoft.com/office/officeart/2005/8/layout/radial4"/>
    <dgm:cxn modelId="{4769A656-3F64-4026-B01B-67EF1C1F8B57}" type="presOf" srcId="{7C673F40-C2C8-4BA5-BE74-197B8BD4CBA5}" destId="{BD14720C-B170-4C97-8709-703709B568BC}" srcOrd="0" destOrd="0" presId="urn:microsoft.com/office/officeart/2005/8/layout/radial4"/>
    <dgm:cxn modelId="{0F58608F-4AF4-4663-BD15-AF9A4C5F2C98}" type="presOf" srcId="{00B32713-71B5-415A-B3E5-CCC2AC2A2B45}" destId="{ED05C6E6-3F1E-4000-B08F-6E693956B311}" srcOrd="0" destOrd="0" presId="urn:microsoft.com/office/officeart/2005/8/layout/radial4"/>
    <dgm:cxn modelId="{D2151E53-06A5-42AF-B2A7-8D44FEFCD495}" srcId="{A88C5655-6C7F-4463-BC06-19FE296B10E1}" destId="{1D6C6F81-EC33-49D6-A27E-E17673006E66}" srcOrd="2" destOrd="0" parTransId="{00B32713-71B5-415A-B3E5-CCC2AC2A2B45}" sibTransId="{D72C6FD1-AF44-41B9-9300-47DF4CA66C5A}"/>
    <dgm:cxn modelId="{F3A4D5C4-3F93-448F-9330-1F3444AA8E83}" type="presOf" srcId="{DBE69B67-6A6A-4FBE-B74C-3495D522E857}" destId="{0D6EC256-F8AB-42D9-A6F1-6FDD8F1E38EB}" srcOrd="0" destOrd="0" presId="urn:microsoft.com/office/officeart/2005/8/layout/radial4"/>
    <dgm:cxn modelId="{291E1B23-67B2-4747-8FBB-DACDAA8F2023}" type="presOf" srcId="{66ED921D-A9DC-4854-A2CB-FABD59954B3C}" destId="{18C546FA-DE71-400C-8F0B-615038D1DE15}" srcOrd="0" destOrd="0" presId="urn:microsoft.com/office/officeart/2005/8/layout/radial4"/>
    <dgm:cxn modelId="{72AFCB4C-21B5-4A65-AC48-7894D0F1F011}" srcId="{A88C5655-6C7F-4463-BC06-19FE296B10E1}" destId="{7C673F40-C2C8-4BA5-BE74-197B8BD4CBA5}" srcOrd="4" destOrd="0" parTransId="{9C46F3EE-87EC-4CED-A7B8-7DBC27717E51}" sibTransId="{CF61E4CF-4EFF-49CC-AC87-DBDBE2DFC98A}"/>
    <dgm:cxn modelId="{5E701171-BB96-4893-9380-47C434348782}" type="presOf" srcId="{A7E2EE4C-9B0E-4D87-8D9E-974513A5F6BF}" destId="{99012FC4-24CD-45A7-94FA-AFDB98D280F5}" srcOrd="0" destOrd="0" presId="urn:microsoft.com/office/officeart/2005/8/layout/radial4"/>
    <dgm:cxn modelId="{1702BE40-F5EC-46E7-A0B0-A93AC90F8875}" srcId="{DBE69B67-6A6A-4FBE-B74C-3495D522E857}" destId="{A88C5655-6C7F-4463-BC06-19FE296B10E1}" srcOrd="0" destOrd="0" parTransId="{D2FCCD89-6828-4623-B732-3A0F9199C7E8}" sibTransId="{05CE3E97-01DF-4E09-A052-B26184CBA4DA}"/>
    <dgm:cxn modelId="{C538ACDF-1CE1-4168-ADBF-BE2554C6A349}" type="presOf" srcId="{9C46F3EE-87EC-4CED-A7B8-7DBC27717E51}" destId="{B4CA24B7-CC47-41A5-99FB-34AD7B94A3B4}" srcOrd="0" destOrd="0" presId="urn:microsoft.com/office/officeart/2005/8/layout/radial4"/>
    <dgm:cxn modelId="{8106C21B-DECC-49D2-A2A8-C8A812472E63}" srcId="{A88C5655-6C7F-4463-BC06-19FE296B10E1}" destId="{C66072AA-BED8-4745-AB58-28BF6B72B6F5}" srcOrd="0" destOrd="0" parTransId="{66ED921D-A9DC-4854-A2CB-FABD59954B3C}" sibTransId="{0AFDD6D5-8989-42CA-BED1-11E9F4C43B84}"/>
    <dgm:cxn modelId="{FF3F0C75-B6BA-432C-BF24-F48F50C99EF3}" srcId="{A88C5655-6C7F-4463-BC06-19FE296B10E1}" destId="{7DD8DCA1-C9F1-4945-B6A8-560FF4451DF6}" srcOrd="3" destOrd="0" parTransId="{A7E2EE4C-9B0E-4D87-8D9E-974513A5F6BF}" sibTransId="{9C4537E0-8238-4F5D-9160-DE240B16EC53}"/>
    <dgm:cxn modelId="{DD7ACD71-EBEE-498E-9832-780677BE6917}" type="presParOf" srcId="{0D6EC256-F8AB-42D9-A6F1-6FDD8F1E38EB}" destId="{E6120A39-7AC6-4B3F-8FAE-41D908AC7F14}" srcOrd="0" destOrd="0" presId="urn:microsoft.com/office/officeart/2005/8/layout/radial4"/>
    <dgm:cxn modelId="{26303E83-0F44-46E8-B609-6EF33D7CA635}" type="presParOf" srcId="{0D6EC256-F8AB-42D9-A6F1-6FDD8F1E38EB}" destId="{18C546FA-DE71-400C-8F0B-615038D1DE15}" srcOrd="1" destOrd="0" presId="urn:microsoft.com/office/officeart/2005/8/layout/radial4"/>
    <dgm:cxn modelId="{B242E078-6564-4094-B57B-53EFA35DBEEA}" type="presParOf" srcId="{0D6EC256-F8AB-42D9-A6F1-6FDD8F1E38EB}" destId="{078587C9-91AD-42B6-9228-C074770BBC72}" srcOrd="2" destOrd="0" presId="urn:microsoft.com/office/officeart/2005/8/layout/radial4"/>
    <dgm:cxn modelId="{9F0A488A-241F-4C83-AEAE-C3E3846F3A5B}" type="presParOf" srcId="{0D6EC256-F8AB-42D9-A6F1-6FDD8F1E38EB}" destId="{38CCFF0D-FE15-4014-A47A-F44225468CA2}" srcOrd="3" destOrd="0" presId="urn:microsoft.com/office/officeart/2005/8/layout/radial4"/>
    <dgm:cxn modelId="{8968B79A-1D5B-4591-837E-936E9BB31A29}" type="presParOf" srcId="{0D6EC256-F8AB-42D9-A6F1-6FDD8F1E38EB}" destId="{707A685E-D66D-46A5-8C61-0247C5C7EE80}" srcOrd="4" destOrd="0" presId="urn:microsoft.com/office/officeart/2005/8/layout/radial4"/>
    <dgm:cxn modelId="{BD2518AA-FDF2-4009-A190-2088470B3935}" type="presParOf" srcId="{0D6EC256-F8AB-42D9-A6F1-6FDD8F1E38EB}" destId="{ED05C6E6-3F1E-4000-B08F-6E693956B311}" srcOrd="5" destOrd="0" presId="urn:microsoft.com/office/officeart/2005/8/layout/radial4"/>
    <dgm:cxn modelId="{6FC99934-DB13-4C81-96D0-1C4A983D40EC}" type="presParOf" srcId="{0D6EC256-F8AB-42D9-A6F1-6FDD8F1E38EB}" destId="{10C46E2E-FB25-460E-B9CF-5B52CE4E31E0}" srcOrd="6" destOrd="0" presId="urn:microsoft.com/office/officeart/2005/8/layout/radial4"/>
    <dgm:cxn modelId="{86D51F7E-B7AF-4561-9BCF-C69BF8206847}" type="presParOf" srcId="{0D6EC256-F8AB-42D9-A6F1-6FDD8F1E38EB}" destId="{99012FC4-24CD-45A7-94FA-AFDB98D280F5}" srcOrd="7" destOrd="0" presId="urn:microsoft.com/office/officeart/2005/8/layout/radial4"/>
    <dgm:cxn modelId="{08248AF4-4A5A-4FF7-A7D6-580C7C825CB0}" type="presParOf" srcId="{0D6EC256-F8AB-42D9-A6F1-6FDD8F1E38EB}" destId="{23A04F4A-31F5-42E1-A7C2-D8692271FADC}" srcOrd="8" destOrd="0" presId="urn:microsoft.com/office/officeart/2005/8/layout/radial4"/>
    <dgm:cxn modelId="{C423C3B3-CFB9-4BAD-A479-CE1B6F647B9A}" type="presParOf" srcId="{0D6EC256-F8AB-42D9-A6F1-6FDD8F1E38EB}" destId="{B4CA24B7-CC47-41A5-99FB-34AD7B94A3B4}" srcOrd="9" destOrd="0" presId="urn:microsoft.com/office/officeart/2005/8/layout/radial4"/>
    <dgm:cxn modelId="{B15F4E37-DCAF-4E14-ADF4-35F5A6B308BC}" type="presParOf" srcId="{0D6EC256-F8AB-42D9-A6F1-6FDD8F1E38EB}" destId="{BD14720C-B170-4C97-8709-703709B568BC}" srcOrd="10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3ACEF-94CA-4E45-868C-C55226142185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066B-FF81-4A3B-82BE-057DA4DE5A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190625" y="877455"/>
            <a:ext cx="4475350" cy="31648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945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60357" y="4349750"/>
            <a:ext cx="4740088" cy="351270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F511-A068-47DC-A166-4FCA5B5E138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C8FB6D-583F-4677-BD51-446ED9A60D84}" type="slidenum">
              <a:rPr lang="en-US">
                <a:solidFill>
                  <a:prstClr val="black"/>
                </a:solidFill>
                <a:latin typeface="Arial" charset="0"/>
                <a:ea typeface="+mn-ea"/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  <a:latin typeface="Arial" charset="0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D94B-0A85-429C-894B-EF980EEAA85E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3DB1-7415-4CD4-A637-0FB0FDED5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D94B-0A85-429C-894B-EF980EEAA85E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3DB1-7415-4CD4-A637-0FB0FDED5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D94B-0A85-429C-894B-EF980EEAA85E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3DB1-7415-4CD4-A637-0FB0FDED5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D94B-0A85-429C-894B-EF980EEAA85E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3DB1-7415-4CD4-A637-0FB0FDED5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D94B-0A85-429C-894B-EF980EEAA85E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3DB1-7415-4CD4-A637-0FB0FDED5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D94B-0A85-429C-894B-EF980EEAA85E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3DB1-7415-4CD4-A637-0FB0FDED5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D94B-0A85-429C-894B-EF980EEAA85E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3DB1-7415-4CD4-A637-0FB0FDED5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D94B-0A85-429C-894B-EF980EEAA85E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3DB1-7415-4CD4-A637-0FB0FDED5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D94B-0A85-429C-894B-EF980EEAA85E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3DB1-7415-4CD4-A637-0FB0FDED5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D94B-0A85-429C-894B-EF980EEAA85E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3DB1-7415-4CD4-A637-0FB0FDED5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D94B-0A85-429C-894B-EF980EEAA85E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3DB1-7415-4CD4-A637-0FB0FDED5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D94B-0A85-429C-894B-EF980EEAA85E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03DB1-7415-4CD4-A637-0FB0FDED5E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id-4d66c5ae1389f5d8.skydrive.live.com/browse.aspx/Public/Dynamics%20CRM%204.0%20information?lc=1033" TargetMode="External"/><Relationship Id="rId3" Type="http://schemas.openxmlformats.org/officeDocument/2006/relationships/hyperlink" Target="http://crm.dynamics.com/" TargetMode="External"/><Relationship Id="rId7" Type="http://schemas.openxmlformats.org/officeDocument/2006/relationships/hyperlink" Target="http://microsoft-crm-au.spaces.liv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downloads/" TargetMode="External"/><Relationship Id="rId5" Type="http://schemas.openxmlformats.org/officeDocument/2006/relationships/hyperlink" Target="https://mbs.microsoft.com/partnersource/" TargetMode="External"/><Relationship Id="rId4" Type="http://schemas.openxmlformats.org/officeDocument/2006/relationships/hyperlink" Target="http://www.microsoft.com/dynamics/crm/default.mspx" TargetMode="External"/><Relationship Id="rId9" Type="http://schemas.openxmlformats.org/officeDocument/2006/relationships/hyperlink" Target="http://citizenserviceplatform.com/default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CRM 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8839200" cy="5943600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Customer Relationship Management (CRM) systems offer tools to efficiently manage the sales </a:t>
            </a:r>
            <a:r>
              <a:rPr lang="en-US" sz="2800" dirty="0" smtClean="0"/>
              <a:t>and marketing </a:t>
            </a:r>
            <a:r>
              <a:rPr lang="en-US" sz="2800" dirty="0"/>
              <a:t>functions of the organization. </a:t>
            </a:r>
            <a:endParaRPr lang="en-US" sz="2800" dirty="0" smtClean="0"/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Typical </a:t>
            </a:r>
            <a:r>
              <a:rPr lang="en-US" sz="2800" dirty="0"/>
              <a:t>CRM applications will include functionality for </a:t>
            </a:r>
            <a:r>
              <a:rPr lang="en-US" sz="2800" dirty="0" smtClean="0"/>
              <a:t>quote and </a:t>
            </a:r>
            <a:r>
              <a:rPr lang="en-US" sz="2800" dirty="0"/>
              <a:t>proposal management, prospect and customer tracking, </a:t>
            </a:r>
            <a:r>
              <a:rPr lang="en-US" sz="2800" dirty="0" smtClean="0"/>
              <a:t>commission plans</a:t>
            </a:r>
            <a:r>
              <a:rPr lang="en-US" sz="2800" dirty="0"/>
              <a:t>, promotions, </a:t>
            </a:r>
            <a:r>
              <a:rPr lang="en-US" sz="2800" dirty="0" smtClean="0"/>
              <a:t>campaign management</a:t>
            </a:r>
            <a:r>
              <a:rPr lang="en-US" sz="2800" dirty="0"/>
              <a:t>, knowledge base, and product configuration. </a:t>
            </a:r>
            <a:endParaRPr lang="en-US" sz="2800" dirty="0" smtClean="0"/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Larger </a:t>
            </a:r>
            <a:r>
              <a:rPr lang="en-US" sz="2800" dirty="0"/>
              <a:t>systems may also offer capabilities </a:t>
            </a:r>
            <a:r>
              <a:rPr lang="en-US" sz="2800" dirty="0" smtClean="0"/>
              <a:t>for service </a:t>
            </a:r>
            <a:r>
              <a:rPr lang="en-US" sz="2800" dirty="0"/>
              <a:t>call management, field service, forecasting, </a:t>
            </a:r>
            <a:r>
              <a:rPr lang="en-US" sz="2800" dirty="0" smtClean="0"/>
              <a:t>and analysis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9120" cy="722057"/>
          </a:xfrm>
          <a:ln/>
        </p:spPr>
        <p:txBody>
          <a:bodyPr wrap="square">
            <a:spAutoFit/>
          </a:bodyPr>
          <a:lstStyle/>
          <a:p>
            <a:pPr marL="322565" indent="-322565">
              <a:lnSpc>
                <a:spcPct val="93000"/>
              </a:lnSpc>
              <a:tabLst>
                <a:tab pos="3225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GB" dirty="0"/>
              <a:t>What is CRM?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2323713"/>
          </a:xfrm>
          <a:ln/>
        </p:spPr>
        <p:txBody>
          <a:bodyPr wrap="square">
            <a:spAutoFit/>
          </a:bodyPr>
          <a:lstStyle/>
          <a:p>
            <a:pPr marL="453607" indent="-388806"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  <a:tabLst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  <a:tab pos="8704929" algn="l"/>
              </a:tabLst>
            </a:pPr>
            <a:r>
              <a:rPr lang="en-GB" sz="2800" dirty="0"/>
              <a:t>An integrated approach to identifying, acquiring and maintaining customers. </a:t>
            </a:r>
          </a:p>
          <a:p>
            <a:pPr marL="453607" indent="-388806"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  <a:tabLst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  <a:tab pos="8704929" algn="l"/>
              </a:tabLst>
            </a:pPr>
            <a:r>
              <a:rPr lang="en-GB" sz="2800" dirty="0"/>
              <a:t>Allows companies to coordinate their approach across channels, departments and also geographically.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00400"/>
            <a:ext cx="8534400" cy="365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push dir="u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t</a:t>
            </a:r>
            <a:r>
              <a:rPr lang="en-US" dirty="0" smtClean="0"/>
              <a:t>o </a:t>
            </a:r>
            <a:r>
              <a:rPr lang="en-US" dirty="0" smtClean="0"/>
              <a:t>Invest </a:t>
            </a:r>
            <a:r>
              <a:rPr lang="en-US" dirty="0" smtClean="0"/>
              <a:t>in CRM in a Tough Economy?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2224" y="1754522"/>
            <a:ext cx="8382000" cy="4874878"/>
          </a:xfrm>
        </p:spPr>
        <p:txBody>
          <a:bodyPr>
            <a:noAutofit/>
          </a:bodyPr>
          <a:lstStyle/>
          <a:p>
            <a:pPr marL="742950" indent="-742950"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3600" b="1" dirty="0" smtClean="0"/>
              <a:t>Maximize your return </a:t>
            </a:r>
            <a:r>
              <a:rPr lang="en-US" sz="3600" dirty="0" smtClean="0"/>
              <a:t>on your </a:t>
            </a:r>
            <a:r>
              <a:rPr lang="en-US" sz="3600" dirty="0" smtClean="0"/>
              <a:t>company’s investments </a:t>
            </a:r>
            <a:r>
              <a:rPr lang="en-US" sz="3600" dirty="0" smtClean="0"/>
              <a:t>in sales</a:t>
            </a:r>
            <a:r>
              <a:rPr lang="en-US" sz="3600" dirty="0" smtClean="0"/>
              <a:t>, service, and marketing</a:t>
            </a:r>
          </a:p>
          <a:p>
            <a:pPr marL="742950" indent="-742950"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3600" b="1" dirty="0" smtClean="0"/>
              <a:t>Maximize </a:t>
            </a:r>
            <a:r>
              <a:rPr lang="en-US" sz="3600" b="1" dirty="0" smtClean="0"/>
              <a:t>the value </a:t>
            </a:r>
            <a:r>
              <a:rPr lang="en-US" sz="3600" dirty="0" smtClean="0"/>
              <a:t>of </a:t>
            </a:r>
            <a:r>
              <a:rPr lang="en-US" sz="3600" dirty="0" smtClean="0"/>
              <a:t>every existing </a:t>
            </a:r>
            <a:r>
              <a:rPr lang="en-US" sz="3600" dirty="0" smtClean="0"/>
              <a:t>customer </a:t>
            </a:r>
            <a:r>
              <a:rPr lang="en-US" sz="3600" dirty="0" smtClean="0"/>
              <a:t>relationship</a:t>
            </a:r>
            <a:endParaRPr lang="en-US" sz="3600" dirty="0" smtClean="0"/>
          </a:p>
          <a:p>
            <a:pPr marL="742950" indent="-742950"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3600" b="1" dirty="0" smtClean="0"/>
              <a:t>Drive real-time visibility</a:t>
            </a:r>
            <a:r>
              <a:rPr lang="en-US" sz="3600" dirty="0" smtClean="0"/>
              <a:t> </a:t>
            </a:r>
            <a:r>
              <a:rPr lang="en-US" sz="3600" dirty="0" smtClean="0"/>
              <a:t>of all </a:t>
            </a:r>
            <a:r>
              <a:rPr lang="en-US" sz="3600" dirty="0" smtClean="0"/>
              <a:t>customer-facing processes</a:t>
            </a:r>
          </a:p>
          <a:p>
            <a:pPr marL="182880" indent="-182880">
              <a:lnSpc>
                <a:spcPct val="100000"/>
              </a:lnSpc>
              <a:buClr>
                <a:schemeClr val="tx2"/>
              </a:buClr>
            </a:pP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Microsoft Dynamics CRM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48640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Microsoft Dynamics CRM is a fast, flexible, and affordable solution; for driving consistent and measurable improvements; in customer relationship management </a:t>
            </a: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Hosted and Managed by Microsoft</a:t>
            </a: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Part of Microsoft’s multibillion dollar investments in global data centers.</a:t>
            </a: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i="1" dirty="0" err="1" smtClean="0"/>
              <a:t>xRM</a:t>
            </a:r>
            <a:r>
              <a:rPr lang="en-US" dirty="0" smtClean="0"/>
              <a:t> is a </a:t>
            </a:r>
            <a:r>
              <a:rPr lang="en-US" i="1" dirty="0" smtClean="0"/>
              <a:t>Microsoft</a:t>
            </a:r>
            <a:r>
              <a:rPr lang="en-US" dirty="0" smtClean="0"/>
              <a:t> Partner specializing in Dynamics CRM customization, integration, and training to customers throughout the United States.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Vision of Microsoft Dynamics CRM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Uniting people and technology to deliver amazing customer experiences</a:t>
            </a:r>
          </a:p>
          <a:p>
            <a:pPr algn="just"/>
            <a:r>
              <a:rPr lang="en-US" sz="3600" dirty="0"/>
              <a:t>T</a:t>
            </a:r>
            <a:r>
              <a:rPr lang="en-US" sz="3600" dirty="0" smtClean="0"/>
              <a:t>echnology plays an important role enabling a business to connect their people, with their suppliers and most importantly with their customers. </a:t>
            </a:r>
          </a:p>
          <a:p>
            <a:pPr algn="just"/>
            <a:r>
              <a:rPr lang="en-US" sz="3600" dirty="0" smtClean="0"/>
              <a:t>Microsoft Dynamics energizes and empowers these connections with real time information and collaboration.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74" name="AutoShape 30"/>
          <p:cNvSpPr>
            <a:spLocks noChangeArrowheads="1"/>
          </p:cNvSpPr>
          <p:nvPr/>
        </p:nvSpPr>
        <p:spPr bwMode="invGray">
          <a:xfrm>
            <a:off x="4495800" y="4267200"/>
            <a:ext cx="4648200" cy="2590800"/>
          </a:xfrm>
          <a:prstGeom prst="roundRect">
            <a:avLst>
              <a:gd name="adj" fmla="val 9824"/>
            </a:avLst>
          </a:prstGeom>
          <a:gradFill rotWithShape="1">
            <a:gsLst>
              <a:gs pos="0">
                <a:srgbClr val="339966">
                  <a:alpha val="40000"/>
                </a:srgbClr>
              </a:gs>
              <a:gs pos="100000">
                <a:srgbClr val="339966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square" lIns="128016" tIns="128016" rIns="128016" bIns="128016" anchor="t" anchorCtr="0">
            <a:noAutofit/>
          </a:bodyPr>
          <a:lstStyle/>
          <a:p>
            <a:pPr>
              <a:defRPr/>
            </a:pPr>
            <a:r>
              <a:rPr lang="en-US" sz="2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Calibri" pitchFamily="34" charset="0"/>
              </a:rPr>
              <a:t>Rich Platform</a:t>
            </a:r>
          </a:p>
          <a:p>
            <a:pPr marL="321374" indent="-321374" defTabSz="766763">
              <a:buClr>
                <a:srgbClr val="FFFFFF"/>
              </a:buClr>
              <a:buSzPct val="95000"/>
              <a:buBlip>
                <a:blip r:embed="rId2"/>
              </a:buBlip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Deep process automation</a:t>
            </a:r>
          </a:p>
          <a:p>
            <a:pPr marL="321374" indent="-321374" defTabSz="766763">
              <a:buClr>
                <a:srgbClr val="FFFFFF"/>
              </a:buClr>
              <a:buSzPct val="95000"/>
              <a:buBlip>
                <a:blip r:embed="rId2"/>
              </a:buBlip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Easy configuration and customization</a:t>
            </a:r>
          </a:p>
          <a:p>
            <a:pPr marL="321374" indent="-321374" defTabSz="766763">
              <a:buClr>
                <a:srgbClr val="FFFFFF"/>
              </a:buClr>
              <a:buSzPct val="95000"/>
              <a:buBlip>
                <a:blip r:embed="rId2"/>
              </a:buBlip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Extensible architecture</a:t>
            </a:r>
          </a:p>
          <a:p>
            <a:pPr marL="321374" indent="-321374" defTabSz="766763">
              <a:buClr>
                <a:srgbClr val="FFFFFF"/>
              </a:buClr>
              <a:buSzPct val="95000"/>
              <a:buBlip>
                <a:blip r:embed="rId2"/>
              </a:buBlip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SDK + Web Services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sp>
        <p:nvSpPr>
          <p:cNvPr id="569378" name="Rectangle 34"/>
          <p:cNvSpPr>
            <a:spLocks noGrp="1" noChangeArrowheads="1"/>
          </p:cNvSpPr>
          <p:nvPr>
            <p:ph type="title"/>
          </p:nvPr>
        </p:nvSpPr>
        <p:spPr>
          <a:xfrm>
            <a:off x="335844" y="-90312"/>
            <a:ext cx="8382000" cy="1004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Microsoft Dynamics CRM</a:t>
            </a:r>
            <a:br>
              <a:rPr lang="en-US" dirty="0" smtClean="0"/>
            </a:br>
            <a:r>
              <a:rPr lang="en-US" sz="3200" dirty="0" smtClean="0"/>
              <a:t>Not just account / contact management</a:t>
            </a:r>
            <a:endParaRPr lang="en-US" dirty="0" smtClean="0"/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4267200"/>
            <a:ext cx="4419600" cy="2590800"/>
          </a:xfrm>
          <a:prstGeom prst="round2SameRect">
            <a:avLst/>
          </a:prstGeom>
          <a:gradFill rotWithShape="1">
            <a:gsLst>
              <a:gs pos="0">
                <a:schemeClr val="accent1">
                  <a:lumMod val="50000"/>
                  <a:alpha val="50000"/>
                </a:schemeClr>
              </a:gs>
              <a:gs pos="100000">
                <a:srgbClr val="339966">
                  <a:gamma/>
                  <a:tint val="0"/>
                  <a:invGamma/>
                  <a:alpha val="0"/>
                </a:srgbClr>
              </a:gs>
            </a:gsLst>
            <a:lin ang="5400000" scaled="0"/>
          </a:gradFill>
          <a:ln w="12700" algn="ctr">
            <a:noFill/>
            <a:round/>
            <a:headEnd/>
            <a:tailEnd/>
          </a:ln>
          <a:effectLst/>
        </p:spPr>
        <p:txBody>
          <a:bodyPr wrap="square" lIns="128016" tIns="128016" rIns="128016" bIns="128016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sz="26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Calibri" pitchFamily="34" charset="0"/>
              </a:rPr>
              <a:t>Complete CRM Suite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2600" b="1">
                <a:latin typeface="Calibri" pitchFamily="34" charset="0"/>
              </a:rPr>
              <a:t>Sales, Marketing, Service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2600" b="1" smtClean="0">
                <a:latin typeface="Calibri" pitchFamily="34" charset="0"/>
              </a:rPr>
              <a:t>Activity Tracking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2600" b="1" smtClean="0">
                <a:latin typeface="Calibri" pitchFamily="34" charset="0"/>
              </a:rPr>
              <a:t>Rich </a:t>
            </a:r>
            <a:r>
              <a:rPr sz="2600" b="1">
                <a:latin typeface="Calibri" pitchFamily="34" charset="0"/>
              </a:rPr>
              <a:t>Reporting, Analytics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sz="2200" b="1">
              <a:latin typeface="Calibri" pitchFamily="34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295400" y="1143000"/>
            <a:ext cx="5533831" cy="2987496"/>
            <a:chOff x="1873" y="947"/>
            <a:chExt cx="1696" cy="1142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2238" y="947"/>
              <a:ext cx="967" cy="984"/>
              <a:chOff x="2238" y="947"/>
              <a:chExt cx="967" cy="984"/>
            </a:xfrm>
          </p:grpSpPr>
          <p:pic>
            <p:nvPicPr>
              <p:cNvPr id="16397" name="Picture 1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38" y="947"/>
                <a:ext cx="967" cy="98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2921" y="1082"/>
                <a:ext cx="219" cy="242"/>
                <a:chOff x="1680" y="829"/>
                <a:chExt cx="263" cy="280"/>
              </a:xfrm>
            </p:grpSpPr>
            <p:pic>
              <p:nvPicPr>
                <p:cNvPr id="16408" name="Picture 12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827" y="829"/>
                  <a:ext cx="116" cy="1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409" name="Picture 13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 flipH="1">
                  <a:off x="1680" y="869"/>
                  <a:ext cx="177" cy="2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2464" y="1231"/>
                <a:ext cx="485" cy="493"/>
                <a:chOff x="1342" y="1047"/>
                <a:chExt cx="329" cy="329"/>
              </a:xfrm>
            </p:grpSpPr>
            <p:pic>
              <p:nvPicPr>
                <p:cNvPr id="16406" name="Picture 15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42" y="1047"/>
                  <a:ext cx="329" cy="32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407" name="Picture 16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394" y="1071"/>
                  <a:ext cx="253" cy="17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2325" y="1043"/>
                <a:ext cx="234" cy="308"/>
                <a:chOff x="1296" y="1034"/>
                <a:chExt cx="159" cy="205"/>
              </a:xfrm>
            </p:grpSpPr>
            <p:pic>
              <p:nvPicPr>
                <p:cNvPr id="16404" name="Picture 18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 flipH="1">
                  <a:off x="1370" y="1034"/>
                  <a:ext cx="85" cy="1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405" name="Picture 19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296" y="1083"/>
                  <a:ext cx="118" cy="1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2630" y="1610"/>
                <a:ext cx="251" cy="237"/>
                <a:chOff x="799" y="1293"/>
                <a:chExt cx="201" cy="197"/>
              </a:xfrm>
            </p:grpSpPr>
            <p:pic>
              <p:nvPicPr>
                <p:cNvPr id="16402" name="Picture 21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866" y="1293"/>
                  <a:ext cx="134" cy="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403" name="Picture 22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799" y="1319"/>
                  <a:ext cx="128" cy="1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6394" name="Text Box 23"/>
            <p:cNvSpPr txBox="1">
              <a:spLocks noChangeArrowheads="1"/>
            </p:cNvSpPr>
            <p:nvPr/>
          </p:nvSpPr>
          <p:spPr bwMode="auto">
            <a:xfrm>
              <a:off x="1873" y="1190"/>
              <a:ext cx="289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b="1" dirty="0"/>
                <a:t>Sales</a:t>
              </a:r>
            </a:p>
          </p:txBody>
        </p:sp>
        <p:sp>
          <p:nvSpPr>
            <p:cNvPr id="16395" name="Text Box 24"/>
            <p:cNvSpPr txBox="1">
              <a:spLocks noChangeArrowheads="1"/>
            </p:cNvSpPr>
            <p:nvPr/>
          </p:nvSpPr>
          <p:spPr bwMode="auto">
            <a:xfrm>
              <a:off x="3184" y="1190"/>
              <a:ext cx="385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b="1" dirty="0"/>
                <a:t>Service</a:t>
              </a:r>
            </a:p>
          </p:txBody>
        </p:sp>
        <p:sp>
          <p:nvSpPr>
            <p:cNvPr id="16396" name="Text Box 25"/>
            <p:cNvSpPr txBox="1">
              <a:spLocks noChangeArrowheads="1"/>
            </p:cNvSpPr>
            <p:nvPr/>
          </p:nvSpPr>
          <p:spPr bwMode="auto">
            <a:xfrm>
              <a:off x="2414" y="1889"/>
              <a:ext cx="528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b="1" dirty="0"/>
                <a:t>Marketing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3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9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9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9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9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74" grpId="0" animBg="1"/>
      <p:bldP spid="569349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Microsoft Dynamics CRM Suite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8500" y="1371601"/>
            <a:ext cx="2095499" cy="5486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="1" dirty="0" smtClean="0"/>
              <a:t>Full CRM suite capabilities and application flexibility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Interactions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200" b="1" noProof="0" dirty="0" smtClean="0"/>
              <a:t>Marketing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200" b="1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Sales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200" b="1" noProof="0" dirty="0" smtClean="0"/>
              <a:t>Service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200" b="1" i="0" u="none" strike="noStrike" kern="1200" cap="none" spc="0" normalizeH="0" baseline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xRM</a:t>
            </a:r>
            <a:endParaRPr kumimoji="0" lang="en-US" sz="2200" b="1" i="0" u="none" strike="noStrike" kern="1200" cap="none" spc="0" normalizeH="0" baseline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200" b="1" noProof="0" dirty="0" smtClean="0"/>
              <a:t>Business Process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200" b="1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200" b="1" noProof="0" dirty="0" smtClean="0"/>
              <a:t>Flexible Deployment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v-mtyer\Documents\Microsoft\CRM\Diagram\Updates\CRM_sui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838200"/>
            <a:ext cx="6932246" cy="6019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Microsoft Dynamics CRM  </a:t>
            </a:r>
            <a:r>
              <a:rPr lang="en-US" sz="4000" dirty="0" smtClean="0"/>
              <a:t>Technologies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53450" cy="114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Microsoft CRM integrates and works with the following technologies</a:t>
            </a:r>
            <a:endParaRPr lang="en-US" sz="36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438400"/>
          <a:ext cx="8305800" cy="407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120A39-7AC6-4B3F-8FAE-41D908AC7F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6120A39-7AC6-4B3F-8FAE-41D908AC7F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C546FA-DE71-400C-8F0B-615038D1D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8C546FA-DE71-400C-8F0B-615038D1DE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8587C9-91AD-42B6-9228-C074770BB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078587C9-91AD-42B6-9228-C074770BBC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CCFF0D-FE15-4014-A47A-F44225468C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38CCFF0D-FE15-4014-A47A-F44225468C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7A685E-D66D-46A5-8C61-0247C5C7E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707A685E-D66D-46A5-8C61-0247C5C7EE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05C6E6-3F1E-4000-B08F-6E693956B3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ED05C6E6-3F1E-4000-B08F-6E693956B3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C46E2E-FB25-460E-B9CF-5B52CE4E3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0C46E2E-FB25-460E-B9CF-5B52CE4E3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012FC4-24CD-45A7-94FA-AFDB98D28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99012FC4-24CD-45A7-94FA-AFDB98D280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A04F4A-31F5-42E1-A7C2-D8692271FA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23A04F4A-31F5-42E1-A7C2-D8692271FA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CA24B7-CC47-41A5-99FB-34AD7B94A3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B4CA24B7-CC47-41A5-99FB-34AD7B94A3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14720C-B170-4C97-8709-703709B56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BD14720C-B170-4C97-8709-703709B568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356" y="198423"/>
            <a:ext cx="8503702" cy="64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Useful Links and Resources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60456" y="914401"/>
            <a:ext cx="822929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342856" indent="-342856">
              <a:buFont typeface="Arial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  <a:latin typeface="Calibri" pitchFamily="34" charset="0"/>
              </a:rPr>
              <a:t>Learn more about CRM</a:t>
            </a:r>
          </a:p>
          <a:p>
            <a:pPr marL="971492" lvl="1" indent="-514350">
              <a:buFont typeface="+mj-lt"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Calibri" pitchFamily="34" charset="0"/>
                <a:hlinkClick r:id="rId3"/>
              </a:rPr>
              <a:t>http://crm.dynamics.com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</a:rPr>
              <a:t> (customer-facing)</a:t>
            </a:r>
            <a:endParaRPr lang="en-US" sz="2800" dirty="0">
              <a:solidFill>
                <a:prstClr val="black"/>
              </a:solidFill>
              <a:latin typeface="Calibri" pitchFamily="34" charset="0"/>
              <a:hlinkClick r:id="rId4"/>
            </a:endParaRPr>
          </a:p>
          <a:p>
            <a:pPr marL="971492" lvl="1" indent="-514350">
              <a:buFont typeface="+mj-lt"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Calibri" pitchFamily="34" charset="0"/>
                <a:hlinkClick r:id="rId4"/>
              </a:rPr>
              <a:t>http://www.microsoft.com/dynamics/crm/default.mspx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</a:rPr>
              <a:t> (customer-facing)</a:t>
            </a:r>
          </a:p>
          <a:p>
            <a:pPr marL="971492" lvl="1" indent="-514350">
              <a:buFont typeface="+mj-lt"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Calibri" pitchFamily="34" charset="0"/>
                <a:hlinkClick r:id="rId5"/>
              </a:rPr>
              <a:t>https://mbs.microsoft.com/partnersource/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</a:rPr>
              <a:t> (partner only)</a:t>
            </a:r>
          </a:p>
          <a:p>
            <a:pPr marL="971492" lvl="1" indent="-514350">
              <a:buFont typeface="+mj-lt"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Calibri" pitchFamily="34" charset="0"/>
                <a:hlinkClick r:id="rId6"/>
              </a:rPr>
              <a:t>http://www.microsoft.com/downloads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  <a:hlinkClick r:id="rId6"/>
              </a:rPr>
              <a:t>/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</a:rPr>
              <a:t> (search “Dynamics CRM”)</a:t>
            </a:r>
          </a:p>
          <a:p>
            <a:pPr marL="971492" lvl="1" indent="-514350">
              <a:buFont typeface="+mj-lt"/>
              <a:buAutoNum type="arabicPeriod"/>
              <a:defRPr/>
            </a:pPr>
            <a:r>
              <a:rPr lang="en-AU" sz="2800" dirty="0">
                <a:latin typeface="Calibri" pitchFamily="34" charset="0"/>
                <a:ea typeface="ヒラギノ角ゴ Pro W3" charset="-128"/>
                <a:hlinkClick r:id="rId7"/>
              </a:rPr>
              <a:t>http://microsoft-crm-au.spaces.live.com/</a:t>
            </a:r>
            <a:r>
              <a:rPr lang="en-AU" sz="2800" dirty="0">
                <a:latin typeface="Calibri" pitchFamily="34" charset="0"/>
                <a:ea typeface="ヒラギノ角ゴ Pro W3" charset="-128"/>
              </a:rPr>
              <a:t> (Dynamics CRM in Australia BLOG)</a:t>
            </a:r>
          </a:p>
          <a:p>
            <a:pPr marL="971492" lvl="1" indent="-514350">
              <a:buFont typeface="+mj-lt"/>
              <a:buAutoNum type="arabicPeriod"/>
              <a:defRPr/>
            </a:pPr>
            <a:r>
              <a:rPr lang="en-AU" sz="2800" dirty="0">
                <a:solidFill>
                  <a:prstClr val="black"/>
                </a:solidFill>
                <a:latin typeface="Calibri" pitchFamily="34" charset="0"/>
              </a:rPr>
              <a:t>Australian Dynamics CRM 4.0 Product Info on </a:t>
            </a:r>
            <a:r>
              <a:rPr lang="en-AU" sz="2800" dirty="0">
                <a:solidFill>
                  <a:prstClr val="black"/>
                </a:solidFill>
                <a:latin typeface="Calibri" pitchFamily="34" charset="0"/>
                <a:hlinkClick r:id="rId8"/>
              </a:rPr>
              <a:t>Windows Live </a:t>
            </a:r>
            <a:r>
              <a:rPr lang="en-AU" sz="2800" dirty="0" err="1">
                <a:solidFill>
                  <a:prstClr val="black"/>
                </a:solidFill>
                <a:latin typeface="Calibri" pitchFamily="34" charset="0"/>
                <a:hlinkClick r:id="rId8"/>
              </a:rPr>
              <a:t>Skydrive</a:t>
            </a:r>
            <a:endParaRPr lang="en-AU" sz="2800" dirty="0">
              <a:solidFill>
                <a:prstClr val="black"/>
              </a:solidFill>
              <a:latin typeface="Calibri" pitchFamily="34" charset="0"/>
            </a:endParaRPr>
          </a:p>
          <a:p>
            <a:pPr marL="971492" lvl="1" indent="-514350">
              <a:buFont typeface="+mj-lt"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Calibri" pitchFamily="34" charset="0"/>
                <a:hlinkClick r:id="rId9"/>
              </a:rPr>
              <a:t>http://citizenserviceplatform.com/default.aspx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</a:rPr>
              <a:t> </a:t>
            </a:r>
            <a:endParaRPr lang="en-US" sz="2800" dirty="0">
              <a:solidFill>
                <a:prstClr val="black"/>
              </a:solidFill>
              <a:latin typeface="Calibri" pitchFamily="34" charset="0"/>
            </a:endParaRPr>
          </a:p>
          <a:p>
            <a:pPr marL="914342" lvl="1" indent="-457200">
              <a:buFont typeface="+mj-lt"/>
              <a:buAutoNum type="arabicPeriod"/>
              <a:defRPr/>
            </a:pPr>
            <a:endParaRPr lang="en-US" sz="20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412</Words>
  <Application>Microsoft Office PowerPoint</Application>
  <PresentationFormat>On-screen Show (4:3)</PresentationFormat>
  <Paragraphs>63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What is CRM ?</vt:lpstr>
      <vt:lpstr>What is CRM?</vt:lpstr>
      <vt:lpstr>Why to Invest in CRM in a Tough Economy?</vt:lpstr>
      <vt:lpstr>Microsoft Dynamics CRM</vt:lpstr>
      <vt:lpstr>Vision of Microsoft Dynamics CRM</vt:lpstr>
      <vt:lpstr>Microsoft Dynamics CRM Not just account / contact management</vt:lpstr>
      <vt:lpstr>Microsoft Dynamics CRM Suite</vt:lpstr>
      <vt:lpstr>Microsoft Dynamics CRM  Technologies</vt:lpstr>
      <vt:lpstr>Useful Links and Resources</vt:lpstr>
    </vt:vector>
  </TitlesOfParts>
  <Company>cb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room213vkr</dc:creator>
  <cp:lastModifiedBy>room213vkr</cp:lastModifiedBy>
  <cp:revision>14</cp:revision>
  <dcterms:created xsi:type="dcterms:W3CDTF">2014-12-24T03:19:58Z</dcterms:created>
  <dcterms:modified xsi:type="dcterms:W3CDTF">2014-12-24T05:12:17Z</dcterms:modified>
</cp:coreProperties>
</file>