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B4B9-84E0-4CF2-A206-46702F131A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DF5DA8-AF3D-43A0-A4B4-8E13BF7FBF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C77AFA-5070-41B9-A93F-D5ADABE7E2F0}"/>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5" name="Footer Placeholder 4">
            <a:extLst>
              <a:ext uri="{FF2B5EF4-FFF2-40B4-BE49-F238E27FC236}">
                <a16:creationId xmlns:a16="http://schemas.microsoft.com/office/drawing/2014/main" id="{5F99CE4E-BD64-4737-B02A-06D729A80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8EB69-9CDC-432A-848C-779C37E672D9}"/>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179525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AFF5-49BA-4387-AA79-D55D8B9E14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FDA3FB-F910-477E-AFF1-AA46607EF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7F645-798F-4F4D-B9BC-CBAAC9B18754}"/>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5" name="Footer Placeholder 4">
            <a:extLst>
              <a:ext uri="{FF2B5EF4-FFF2-40B4-BE49-F238E27FC236}">
                <a16:creationId xmlns:a16="http://schemas.microsoft.com/office/drawing/2014/main" id="{FECCE12F-7266-452A-A820-452145C39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F28BD-20E9-49A1-8E18-9EBCDDC1A8C0}"/>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337730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3C2CC-AC16-4FD6-B0DF-9AC5F8CD6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DC4261-FE26-4B61-BC30-124E875D69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481F8-6508-4061-A990-727480C8BBAF}"/>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5" name="Footer Placeholder 4">
            <a:extLst>
              <a:ext uri="{FF2B5EF4-FFF2-40B4-BE49-F238E27FC236}">
                <a16:creationId xmlns:a16="http://schemas.microsoft.com/office/drawing/2014/main" id="{91003FAE-CA09-416E-ABD6-7CA1C11BD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25189-B312-4588-A6DC-182AE402A67A}"/>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119900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812F-C955-432B-81F1-3805B3DA0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18668-B2B0-42BB-A573-F98613AA67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6F14E-BB0B-48FE-980E-04B02BC125E2}"/>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5" name="Footer Placeholder 4">
            <a:extLst>
              <a:ext uri="{FF2B5EF4-FFF2-40B4-BE49-F238E27FC236}">
                <a16:creationId xmlns:a16="http://schemas.microsoft.com/office/drawing/2014/main" id="{55B77C5F-8BCD-4B72-A37B-59DE5B2AC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54998-BF5D-43CE-96A5-8F5072CCA8A6}"/>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421647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2B0A-2112-400B-9DE6-3029774FB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89DAFC-BA6A-4407-BF18-208151B4C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D0E0E5-183A-4B6F-9D6D-7AADCDEE803E}"/>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5" name="Footer Placeholder 4">
            <a:extLst>
              <a:ext uri="{FF2B5EF4-FFF2-40B4-BE49-F238E27FC236}">
                <a16:creationId xmlns:a16="http://schemas.microsoft.com/office/drawing/2014/main" id="{6BC02E26-9E92-4423-A3C5-25DF90A9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84353-BCB9-463B-8B3B-8C437B9FCFDF}"/>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293975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A6E4-2984-4CE8-B5C0-50AC150C4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0DD9E1-0B51-47DD-8D56-3F62BAC1D9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0579B5-128F-4560-8FBA-8D2D4A3B59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ABC01-B86D-4D59-ACE7-DFE304877C3A}"/>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6" name="Footer Placeholder 5">
            <a:extLst>
              <a:ext uri="{FF2B5EF4-FFF2-40B4-BE49-F238E27FC236}">
                <a16:creationId xmlns:a16="http://schemas.microsoft.com/office/drawing/2014/main" id="{16BD2E2E-4792-42C6-A7F5-314A912D23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A5D55-E21B-4E41-84CB-AD222A53F70B}"/>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128830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38D0-404C-4FD4-98C0-BCF0394B60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BD5500-F32B-4E0A-8B42-B4F6CCAFF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25143B-D9D3-4EBE-9794-20403D9260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F5E1C-DD2F-46BC-BBAF-B17E7AA81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263E07-9A89-4AF0-8F26-23047C56AD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15F2C5-32FC-4659-9B20-F1EEF878750B}"/>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8" name="Footer Placeholder 7">
            <a:extLst>
              <a:ext uri="{FF2B5EF4-FFF2-40B4-BE49-F238E27FC236}">
                <a16:creationId xmlns:a16="http://schemas.microsoft.com/office/drawing/2014/main" id="{4028A4D4-0377-43BB-9ED8-52C290C8ED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B8286C-F1DA-4B40-9E54-2EEBFA83D48D}"/>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277377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157B-38F7-4E8C-BD60-80130F7D32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663841-E33C-47E7-A3A9-410D6A816635}"/>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4" name="Footer Placeholder 3">
            <a:extLst>
              <a:ext uri="{FF2B5EF4-FFF2-40B4-BE49-F238E27FC236}">
                <a16:creationId xmlns:a16="http://schemas.microsoft.com/office/drawing/2014/main" id="{96240153-5123-4D18-B0E8-4ACF9113B6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BD4885-C8A7-40B8-AD05-92893B528230}"/>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2909545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809D16-9112-43F9-9BEE-E389D73C369A}"/>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3" name="Footer Placeholder 2">
            <a:extLst>
              <a:ext uri="{FF2B5EF4-FFF2-40B4-BE49-F238E27FC236}">
                <a16:creationId xmlns:a16="http://schemas.microsoft.com/office/drawing/2014/main" id="{FB7265BC-F36E-4181-B588-4F2300100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4E84CE-0BBE-4927-8C01-22A41CC5F745}"/>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381660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D14D-B214-41A9-8DA8-77CEB249D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119DF0-8079-4267-83EA-9BD86D7857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6E313F-24EB-4634-8481-E274F24D9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29010D-BA81-4A43-AB48-A71C3362CC93}"/>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6" name="Footer Placeholder 5">
            <a:extLst>
              <a:ext uri="{FF2B5EF4-FFF2-40B4-BE49-F238E27FC236}">
                <a16:creationId xmlns:a16="http://schemas.microsoft.com/office/drawing/2014/main" id="{6E429B35-8B82-4C2A-B005-0E019CF5E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4944A-B39A-4CBB-BD84-4CD54448884E}"/>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272258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2352-4FD7-418E-8BC0-1BFCE8A77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F2A35-A062-47FE-96FE-BE1F9F4AD1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0E26C2-8698-4BC3-AF94-D3B26F0E5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30D03F-7528-43FC-96FA-FBE8C3A610B9}"/>
              </a:ext>
            </a:extLst>
          </p:cNvPr>
          <p:cNvSpPr>
            <a:spLocks noGrp="1"/>
          </p:cNvSpPr>
          <p:nvPr>
            <p:ph type="dt" sz="half" idx="10"/>
          </p:nvPr>
        </p:nvSpPr>
        <p:spPr/>
        <p:txBody>
          <a:bodyPr/>
          <a:lstStyle/>
          <a:p>
            <a:fld id="{64B8F7F9-EA0C-41A7-8F7E-182702C9B0BA}" type="datetimeFigureOut">
              <a:rPr lang="en-US" smtClean="0"/>
              <a:t>3/12/2019</a:t>
            </a:fld>
            <a:endParaRPr lang="en-US"/>
          </a:p>
        </p:txBody>
      </p:sp>
      <p:sp>
        <p:nvSpPr>
          <p:cNvPr id="6" name="Footer Placeholder 5">
            <a:extLst>
              <a:ext uri="{FF2B5EF4-FFF2-40B4-BE49-F238E27FC236}">
                <a16:creationId xmlns:a16="http://schemas.microsoft.com/office/drawing/2014/main" id="{14A4DDF8-21F2-47CC-96E3-FA390D577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E1FAC-59B4-4B74-9A2E-C81F6E6101D4}"/>
              </a:ext>
            </a:extLst>
          </p:cNvPr>
          <p:cNvSpPr>
            <a:spLocks noGrp="1"/>
          </p:cNvSpPr>
          <p:nvPr>
            <p:ph type="sldNum" sz="quarter" idx="12"/>
          </p:nvPr>
        </p:nvSpPr>
        <p:spPr/>
        <p:txBody>
          <a:bodyPr/>
          <a:lstStyle/>
          <a:p>
            <a:fld id="{63D0CB1A-5507-4E2A-8D78-C588D51CB21E}" type="slidenum">
              <a:rPr lang="en-US" smtClean="0"/>
              <a:t>‹#›</a:t>
            </a:fld>
            <a:endParaRPr lang="en-US"/>
          </a:p>
        </p:txBody>
      </p:sp>
    </p:spTree>
    <p:extLst>
      <p:ext uri="{BB962C8B-B14F-4D97-AF65-F5344CB8AC3E}">
        <p14:creationId xmlns:p14="http://schemas.microsoft.com/office/powerpoint/2010/main" val="268722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C09F3C-B21C-432A-A9B8-0ADCB92700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D48FF-C31D-4675-B574-ED0F516CE8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18968-B1CD-4E9F-BA28-4DA4E5873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8F7F9-EA0C-41A7-8F7E-182702C9B0BA}" type="datetimeFigureOut">
              <a:rPr lang="en-US" smtClean="0"/>
              <a:t>3/12/2019</a:t>
            </a:fld>
            <a:endParaRPr lang="en-US"/>
          </a:p>
        </p:txBody>
      </p:sp>
      <p:sp>
        <p:nvSpPr>
          <p:cNvPr id="5" name="Footer Placeholder 4">
            <a:extLst>
              <a:ext uri="{FF2B5EF4-FFF2-40B4-BE49-F238E27FC236}">
                <a16:creationId xmlns:a16="http://schemas.microsoft.com/office/drawing/2014/main" id="{F3215573-97C1-4BF7-AD8A-8DEE875C6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247505-734A-42B6-B6F7-708B00434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0CB1A-5507-4E2A-8D78-C588D51CB21E}" type="slidenum">
              <a:rPr lang="en-US" smtClean="0"/>
              <a:t>‹#›</a:t>
            </a:fld>
            <a:endParaRPr lang="en-US"/>
          </a:p>
        </p:txBody>
      </p:sp>
    </p:spTree>
    <p:extLst>
      <p:ext uri="{BB962C8B-B14F-4D97-AF65-F5344CB8AC3E}">
        <p14:creationId xmlns:p14="http://schemas.microsoft.com/office/powerpoint/2010/main" val="982055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9F8D-ECFB-459F-B72D-179BD5ACAAFB}"/>
              </a:ext>
            </a:extLst>
          </p:cNvPr>
          <p:cNvSpPr>
            <a:spLocks noGrp="1"/>
          </p:cNvSpPr>
          <p:nvPr>
            <p:ph type="ctrTitle"/>
          </p:nvPr>
        </p:nvSpPr>
        <p:spPr/>
        <p:txBody>
          <a:bodyPr/>
          <a:lstStyle/>
          <a:p>
            <a:r>
              <a:rPr lang="en-US" dirty="0"/>
              <a:t>Sales Cloud Modules</a:t>
            </a:r>
          </a:p>
        </p:txBody>
      </p:sp>
      <p:sp>
        <p:nvSpPr>
          <p:cNvPr id="3" name="Subtitle 2">
            <a:extLst>
              <a:ext uri="{FF2B5EF4-FFF2-40B4-BE49-F238E27FC236}">
                <a16:creationId xmlns:a16="http://schemas.microsoft.com/office/drawing/2014/main" id="{30795973-8044-457D-9E88-2DFCEF6AB5C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62841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664C-914A-473C-91CC-97FD699A5520}"/>
              </a:ext>
            </a:extLst>
          </p:cNvPr>
          <p:cNvSpPr>
            <a:spLocks noGrp="1"/>
          </p:cNvSpPr>
          <p:nvPr>
            <p:ph type="title"/>
          </p:nvPr>
        </p:nvSpPr>
        <p:spPr/>
        <p:txBody>
          <a:bodyPr>
            <a:normAutofit fontScale="90000"/>
          </a:bodyPr>
          <a:lstStyle/>
          <a:p>
            <a:pPr algn="ctr"/>
            <a:r>
              <a:rPr lang="en-US" dirty="0"/>
              <a:t>Sales Forecasting</a:t>
            </a:r>
            <a:br>
              <a:rPr lang="en-US" dirty="0"/>
            </a:br>
            <a:br>
              <a:rPr lang="en-US" dirty="0"/>
            </a:br>
            <a:endParaRPr lang="en-US" dirty="0"/>
          </a:p>
        </p:txBody>
      </p:sp>
      <p:sp>
        <p:nvSpPr>
          <p:cNvPr id="3" name="Content Placeholder 2">
            <a:extLst>
              <a:ext uri="{FF2B5EF4-FFF2-40B4-BE49-F238E27FC236}">
                <a16:creationId xmlns:a16="http://schemas.microsoft.com/office/drawing/2014/main" id="{4FD9E6F9-C636-49C5-AF5B-D501E547CC1C}"/>
              </a:ext>
            </a:extLst>
          </p:cNvPr>
          <p:cNvSpPr>
            <a:spLocks noGrp="1"/>
          </p:cNvSpPr>
          <p:nvPr>
            <p:ph idx="1"/>
          </p:nvPr>
        </p:nvSpPr>
        <p:spPr/>
        <p:txBody>
          <a:bodyPr>
            <a:normAutofit fontScale="85000" lnSpcReduction="20000"/>
          </a:bodyPr>
          <a:lstStyle/>
          <a:p>
            <a:r>
              <a:rPr lang="en-US" dirty="0"/>
              <a:t>Get an accurate view of your entire business with comprehensive forecasts :See a complete view of your entire pipeline and your business, and take action where necessary. Provide rapid updates to help management make decisions. Then easily apply your judgment to forecasted amounts at the rep, period, and summary levels. You can also view details about any previous adjustments that you or your team has provided, while leaving the underlying opportunity data intact.</a:t>
            </a:r>
          </a:p>
          <a:p>
            <a:r>
              <a:rPr lang="en-US" dirty="0"/>
              <a:t>Track your top performers: See which reps are on track to beat their targets with real-time leaderboards. You'll be able to set your goals even higher with a flexible performance chart.</a:t>
            </a:r>
          </a:p>
          <a:p>
            <a:r>
              <a:rPr lang="en-US" dirty="0"/>
              <a:t>Forecast for complex sales teams: Even if your company has a complex sales organization, Salesforce can help. Overlay Splits allows you to credit the right amounts to sales overlays, by revenue, contract value, and more. You can then view the forecast by overlays to see how they’re contributing to your number. You'll also be able to make real-time adjustments.</a:t>
            </a:r>
          </a:p>
          <a:p>
            <a:endParaRPr lang="en-US" dirty="0"/>
          </a:p>
          <a:p>
            <a:endParaRPr lang="en-US" dirty="0"/>
          </a:p>
        </p:txBody>
      </p:sp>
    </p:spTree>
    <p:extLst>
      <p:ext uri="{BB962C8B-B14F-4D97-AF65-F5344CB8AC3E}">
        <p14:creationId xmlns:p14="http://schemas.microsoft.com/office/powerpoint/2010/main" val="38233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2DCE-CA20-44FB-85C6-D0B44FF1D1FC}"/>
              </a:ext>
            </a:extLst>
          </p:cNvPr>
          <p:cNvSpPr>
            <a:spLocks noGrp="1"/>
          </p:cNvSpPr>
          <p:nvPr>
            <p:ph type="title"/>
          </p:nvPr>
        </p:nvSpPr>
        <p:spPr/>
        <p:txBody>
          <a:bodyPr/>
          <a:lstStyle/>
          <a:p>
            <a:pPr algn="ctr"/>
            <a:r>
              <a:rPr lang="en-US" dirty="0"/>
              <a:t>Workflow and Approvals</a:t>
            </a:r>
            <a:br>
              <a:rPr lang="en-US" dirty="0"/>
            </a:br>
            <a:endParaRPr lang="en-US" dirty="0"/>
          </a:p>
        </p:txBody>
      </p:sp>
      <p:sp>
        <p:nvSpPr>
          <p:cNvPr id="3" name="Content Placeholder 2">
            <a:extLst>
              <a:ext uri="{FF2B5EF4-FFF2-40B4-BE49-F238E27FC236}">
                <a16:creationId xmlns:a16="http://schemas.microsoft.com/office/drawing/2014/main" id="{A608A41B-0695-46EA-999E-FFA9FB97483B}"/>
              </a:ext>
            </a:extLst>
          </p:cNvPr>
          <p:cNvSpPr>
            <a:spLocks noGrp="1"/>
          </p:cNvSpPr>
          <p:nvPr>
            <p:ph idx="1"/>
          </p:nvPr>
        </p:nvSpPr>
        <p:spPr/>
        <p:txBody>
          <a:bodyPr>
            <a:normAutofit fontScale="92500" lnSpcReduction="20000"/>
          </a:bodyPr>
          <a:lstStyle/>
          <a:p>
            <a:r>
              <a:rPr lang="en-US" dirty="0"/>
              <a:t>Set your business processes and approval requests to be finished automatically: Process Builder provides a simple point-and-click interface to automate business processes. You can create automatic email alerts for deals over a certain size, auto-assign tasks as a deal moves through the different stages, and more.</a:t>
            </a:r>
          </a:p>
          <a:p>
            <a:r>
              <a:rPr lang="en-US" dirty="0"/>
              <a:t>Visualize and create any process with drag-and-drop simplicity: Complex sales processes can be automated with drag-and-drop actions in Process Builder. Create workflows that guide sales agents through qualification conversations, intelligently recommend next steps on a deal, or automate manual tasks like filling out orders or putting together complex proposals.</a:t>
            </a:r>
          </a:p>
          <a:p>
            <a:r>
              <a:rPr lang="en-US" dirty="0"/>
              <a:t>Simplify the approval process to keep deals in motion :Automate the approval process for simple or sophisticated business requests, including deal discount approvals, and travel and expense reports. You can respond to approval requests directly in Chatter, or via email.</a:t>
            </a:r>
          </a:p>
          <a:p>
            <a:endParaRPr lang="en-US" dirty="0"/>
          </a:p>
          <a:p>
            <a:endParaRPr lang="en-US" dirty="0"/>
          </a:p>
          <a:p>
            <a:endParaRPr lang="en-US" dirty="0"/>
          </a:p>
        </p:txBody>
      </p:sp>
    </p:spTree>
    <p:extLst>
      <p:ext uri="{BB962C8B-B14F-4D97-AF65-F5344CB8AC3E}">
        <p14:creationId xmlns:p14="http://schemas.microsoft.com/office/powerpoint/2010/main" val="265762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7BC4-6973-46AD-9380-8C668EB7CBD7}"/>
              </a:ext>
            </a:extLst>
          </p:cNvPr>
          <p:cNvSpPr>
            <a:spLocks noGrp="1"/>
          </p:cNvSpPr>
          <p:nvPr>
            <p:ph type="title"/>
          </p:nvPr>
        </p:nvSpPr>
        <p:spPr/>
        <p:txBody>
          <a:bodyPr>
            <a:normAutofit fontScale="90000"/>
          </a:bodyPr>
          <a:lstStyle/>
          <a:p>
            <a:pPr algn="ctr"/>
            <a:r>
              <a:rPr lang="en-US" dirty="0"/>
              <a:t>Files Sync and Share</a:t>
            </a:r>
            <a:br>
              <a:rPr lang="en-US" dirty="0"/>
            </a:br>
            <a:br>
              <a:rPr lang="en-US" dirty="0"/>
            </a:br>
            <a:endParaRPr lang="en-US" dirty="0"/>
          </a:p>
        </p:txBody>
      </p:sp>
      <p:sp>
        <p:nvSpPr>
          <p:cNvPr id="3" name="Content Placeholder 2">
            <a:extLst>
              <a:ext uri="{FF2B5EF4-FFF2-40B4-BE49-F238E27FC236}">
                <a16:creationId xmlns:a16="http://schemas.microsoft.com/office/drawing/2014/main" id="{F48394A1-89CB-4B85-832D-8C22F742FBE6}"/>
              </a:ext>
            </a:extLst>
          </p:cNvPr>
          <p:cNvSpPr>
            <a:spLocks noGrp="1"/>
          </p:cNvSpPr>
          <p:nvPr>
            <p:ph idx="1"/>
          </p:nvPr>
        </p:nvSpPr>
        <p:spPr/>
        <p:txBody>
          <a:bodyPr>
            <a:normAutofit fontScale="70000" lnSpcReduction="20000"/>
          </a:bodyPr>
          <a:lstStyle/>
          <a:p>
            <a:r>
              <a:rPr lang="en-US" sz="2900" dirty="0">
                <a:latin typeface="Times New Roman" panose="02020603050405020304" pitchFamily="18" charset="0"/>
                <a:cs typeface="Times New Roman" panose="02020603050405020304" pitchFamily="18" charset="0"/>
              </a:rPr>
              <a:t>Collaborate on files as a team from anywhere, on any device: Collaborate on a wide range of files as a small team, across your organization, or externally with customers. Follow files and be notified when a new version is uploaded. See version history and comments. Drag and drop multiple files for fast and easy uploads to Salesforce. And maintain complete control over sharing settings, including who has viewing, editing, and collaboration rights.</a:t>
            </a:r>
          </a:p>
          <a:p>
            <a:r>
              <a:rPr lang="en-US" sz="2900" dirty="0">
                <a:latin typeface="Times New Roman" panose="02020603050405020304" pitchFamily="18" charset="0"/>
                <a:cs typeface="Times New Roman" panose="02020603050405020304" pitchFamily="18" charset="0"/>
              </a:rPr>
              <a:t>Search for and find files, fast: Put all of your files, content, and customer information in one place to make it easier than ever to find what you’re looking for. With quick filters, you can find what you need by group, library, most recent, and your own files. You can also follow a file to ensure you never have to search for it again.</a:t>
            </a:r>
          </a:p>
          <a:p>
            <a:r>
              <a:rPr lang="en-US" sz="2900" dirty="0">
                <a:latin typeface="Times New Roman" panose="02020603050405020304" pitchFamily="18" charset="0"/>
                <a:cs typeface="Times New Roman" panose="02020603050405020304" pitchFamily="18" charset="0"/>
              </a:rPr>
              <a:t>Publish the latest information and eliminate mistakes: Keep the most up-to-date sales tools in front of your sales and marketing teams. Eliminate mistakes in the sales cycle by managing and publishing the most accurate product specs, contract documents, and price lists. Quickly see commonly viewed files, get real-time alerts whenever content is updated, and use tags to easily classify content across libraries.</a:t>
            </a:r>
          </a:p>
          <a:p>
            <a:pPr marL="0" indent="0">
              <a:buNone/>
            </a:pPr>
            <a:br>
              <a:rPr lang="en-US" dirty="0"/>
            </a:br>
            <a:endParaRPr lang="en-US" dirty="0"/>
          </a:p>
        </p:txBody>
      </p:sp>
    </p:spTree>
    <p:extLst>
      <p:ext uri="{BB962C8B-B14F-4D97-AF65-F5344CB8AC3E}">
        <p14:creationId xmlns:p14="http://schemas.microsoft.com/office/powerpoint/2010/main" val="425853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1108-E760-484B-879A-84F387206874}"/>
              </a:ext>
            </a:extLst>
          </p:cNvPr>
          <p:cNvSpPr>
            <a:spLocks noGrp="1"/>
          </p:cNvSpPr>
          <p:nvPr>
            <p:ph type="title"/>
          </p:nvPr>
        </p:nvSpPr>
        <p:spPr/>
        <p:txBody>
          <a:bodyPr>
            <a:normAutofit fontScale="90000"/>
          </a:bodyPr>
          <a:lstStyle/>
          <a:p>
            <a:r>
              <a:rPr lang="en-US" dirty="0"/>
              <a:t>Boost the power and reliability of Sales Cloud with powerful data cleaning tools(Data Management)</a:t>
            </a:r>
            <a:br>
              <a:rPr lang="en-US" dirty="0"/>
            </a:br>
            <a:endParaRPr lang="en-US" dirty="0"/>
          </a:p>
        </p:txBody>
      </p:sp>
      <p:pic>
        <p:nvPicPr>
          <p:cNvPr id="5" name="Content Placeholder 4">
            <a:extLst>
              <a:ext uri="{FF2B5EF4-FFF2-40B4-BE49-F238E27FC236}">
                <a16:creationId xmlns:a16="http://schemas.microsoft.com/office/drawing/2014/main" id="{2E1CBF36-402B-4171-9041-12A4FE1E6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8892" y="1825625"/>
            <a:ext cx="8334215" cy="4351338"/>
          </a:xfrm>
        </p:spPr>
      </p:pic>
    </p:spTree>
    <p:extLst>
      <p:ext uri="{BB962C8B-B14F-4D97-AF65-F5344CB8AC3E}">
        <p14:creationId xmlns:p14="http://schemas.microsoft.com/office/powerpoint/2010/main" val="360173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AF75-6C71-480E-8119-1EB0E338F5B2}"/>
              </a:ext>
            </a:extLst>
          </p:cNvPr>
          <p:cNvSpPr>
            <a:spLocks noGrp="1"/>
          </p:cNvSpPr>
          <p:nvPr>
            <p:ph type="title"/>
          </p:nvPr>
        </p:nvSpPr>
        <p:spPr/>
        <p:txBody>
          <a:bodyPr/>
          <a:lstStyle/>
          <a:p>
            <a:pPr algn="ctr"/>
            <a:r>
              <a:rPr lang="en-US" dirty="0" err="1"/>
              <a:t>SalesCloud</a:t>
            </a:r>
            <a:r>
              <a:rPr lang="en-US" dirty="0"/>
              <a:t> Features</a:t>
            </a:r>
          </a:p>
        </p:txBody>
      </p:sp>
      <p:sp>
        <p:nvSpPr>
          <p:cNvPr id="3" name="Content Placeholder 2">
            <a:extLst>
              <a:ext uri="{FF2B5EF4-FFF2-40B4-BE49-F238E27FC236}">
                <a16:creationId xmlns:a16="http://schemas.microsoft.com/office/drawing/2014/main" id="{9D3D411B-D974-4CDE-BB96-91DCB7A8F311}"/>
              </a:ext>
            </a:extLst>
          </p:cNvPr>
          <p:cNvSpPr>
            <a:spLocks noGrp="1"/>
          </p:cNvSpPr>
          <p:nvPr>
            <p:ph idx="1"/>
          </p:nvPr>
        </p:nvSpPr>
        <p:spPr/>
        <p:txBody>
          <a:bodyPr/>
          <a:lstStyle/>
          <a:p>
            <a:r>
              <a:rPr lang="en-US" dirty="0"/>
              <a:t>Features:</a:t>
            </a:r>
          </a:p>
          <a:p>
            <a:r>
              <a:rPr lang="en-US" dirty="0"/>
              <a:t>1.contacts Management</a:t>
            </a:r>
          </a:p>
          <a:p>
            <a:r>
              <a:rPr lang="en-US" dirty="0"/>
              <a:t>2. opportunity management</a:t>
            </a:r>
          </a:p>
          <a:p>
            <a:r>
              <a:rPr lang="en-US" dirty="0"/>
              <a:t>3.Lead Management</a:t>
            </a:r>
          </a:p>
          <a:p>
            <a:r>
              <a:rPr lang="en-US" dirty="0"/>
              <a:t>4.Reports and Dashboards</a:t>
            </a:r>
          </a:p>
          <a:p>
            <a:r>
              <a:rPr lang="en-US" dirty="0"/>
              <a:t>5. </a:t>
            </a:r>
            <a:r>
              <a:rPr lang="en-US" dirty="0" err="1"/>
              <a:t>Salesforec</a:t>
            </a:r>
            <a:r>
              <a:rPr lang="en-US" dirty="0"/>
              <a:t> Mobile</a:t>
            </a:r>
          </a:p>
          <a:p>
            <a:r>
              <a:rPr lang="en-US" dirty="0"/>
              <a:t>6. Email Integration</a:t>
            </a:r>
          </a:p>
          <a:p>
            <a:r>
              <a:rPr lang="en-US" dirty="0"/>
              <a:t>7.Sales Forecasting</a:t>
            </a:r>
          </a:p>
          <a:p>
            <a:endParaRPr lang="en-US" dirty="0"/>
          </a:p>
        </p:txBody>
      </p:sp>
    </p:spTree>
    <p:extLst>
      <p:ext uri="{BB962C8B-B14F-4D97-AF65-F5344CB8AC3E}">
        <p14:creationId xmlns:p14="http://schemas.microsoft.com/office/powerpoint/2010/main" val="279533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BA5A-5FAB-4914-9C23-EAC742DA60F1}"/>
              </a:ext>
            </a:extLst>
          </p:cNvPr>
          <p:cNvSpPr>
            <a:spLocks noGrp="1"/>
          </p:cNvSpPr>
          <p:nvPr>
            <p:ph type="title"/>
          </p:nvPr>
        </p:nvSpPr>
        <p:spPr/>
        <p:txBody>
          <a:bodyPr/>
          <a:lstStyle/>
          <a:p>
            <a:pPr algn="ctr"/>
            <a:r>
              <a:rPr lang="en-US"/>
              <a:t>SalesCloudFeatures</a:t>
            </a:r>
            <a:endParaRPr lang="en-US" dirty="0"/>
          </a:p>
        </p:txBody>
      </p:sp>
      <p:sp>
        <p:nvSpPr>
          <p:cNvPr id="3" name="Content Placeholder 2">
            <a:extLst>
              <a:ext uri="{FF2B5EF4-FFF2-40B4-BE49-F238E27FC236}">
                <a16:creationId xmlns:a16="http://schemas.microsoft.com/office/drawing/2014/main" id="{35DD453F-9696-4F1A-8F14-C55D619065EE}"/>
              </a:ext>
            </a:extLst>
          </p:cNvPr>
          <p:cNvSpPr>
            <a:spLocks noGrp="1"/>
          </p:cNvSpPr>
          <p:nvPr>
            <p:ph idx="1"/>
          </p:nvPr>
        </p:nvSpPr>
        <p:spPr/>
        <p:txBody>
          <a:bodyPr/>
          <a:lstStyle/>
          <a:p>
            <a:r>
              <a:rPr lang="en-US" dirty="0"/>
              <a:t>8. Workflow Approvals</a:t>
            </a:r>
          </a:p>
          <a:p>
            <a:r>
              <a:rPr lang="en-US" dirty="0"/>
              <a:t>9. Files sync and share</a:t>
            </a:r>
          </a:p>
          <a:p>
            <a:r>
              <a:rPr lang="en-US" dirty="0"/>
              <a:t>10. Data management</a:t>
            </a:r>
          </a:p>
        </p:txBody>
      </p:sp>
    </p:spTree>
    <p:extLst>
      <p:ext uri="{BB962C8B-B14F-4D97-AF65-F5344CB8AC3E}">
        <p14:creationId xmlns:p14="http://schemas.microsoft.com/office/powerpoint/2010/main" val="142093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2A05-B2BC-49E8-8CDA-2A531F3CCE3D}"/>
              </a:ext>
            </a:extLst>
          </p:cNvPr>
          <p:cNvSpPr>
            <a:spLocks noGrp="1"/>
          </p:cNvSpPr>
          <p:nvPr>
            <p:ph type="title"/>
          </p:nvPr>
        </p:nvSpPr>
        <p:spPr/>
        <p:txBody>
          <a:bodyPr/>
          <a:lstStyle/>
          <a:p>
            <a:pPr algn="ctr"/>
            <a:r>
              <a:rPr lang="en-US" dirty="0"/>
              <a:t>Contact Management</a:t>
            </a:r>
          </a:p>
        </p:txBody>
      </p:sp>
      <p:sp>
        <p:nvSpPr>
          <p:cNvPr id="3" name="Content Placeholder 2">
            <a:extLst>
              <a:ext uri="{FF2B5EF4-FFF2-40B4-BE49-F238E27FC236}">
                <a16:creationId xmlns:a16="http://schemas.microsoft.com/office/drawing/2014/main" id="{DE8E135B-567D-4F0F-8BD6-5810DD3528DA}"/>
              </a:ext>
            </a:extLst>
          </p:cNvPr>
          <p:cNvSpPr>
            <a:spLocks noGrp="1"/>
          </p:cNvSpPr>
          <p:nvPr>
            <p:ph idx="1"/>
          </p:nvPr>
        </p:nvSpPr>
        <p:spPr/>
        <p:txBody>
          <a:bodyPr>
            <a:normAutofit fontScale="55000" lnSpcReduction="20000"/>
          </a:bodyPr>
          <a:lstStyle/>
          <a:p>
            <a:endParaRPr lang="en-US" dirty="0"/>
          </a:p>
          <a:p>
            <a:r>
              <a:rPr lang="en-US" sz="3300" dirty="0">
                <a:latin typeface="Times New Roman" panose="02020603050405020304" pitchFamily="18" charset="0"/>
                <a:cs typeface="Times New Roman" panose="02020603050405020304" pitchFamily="18" charset="0"/>
              </a:rPr>
              <a:t>Know every contact in your customer </a:t>
            </a:r>
            <a:r>
              <a:rPr lang="en-US" sz="3300" dirty="0" err="1">
                <a:latin typeface="Times New Roman" panose="02020603050405020304" pitchFamily="18" charset="0"/>
                <a:cs typeface="Times New Roman" panose="02020603050405020304" pitchFamily="18" charset="0"/>
              </a:rPr>
              <a:t>accounts:Access</a:t>
            </a:r>
            <a:r>
              <a:rPr lang="en-US" sz="3300" dirty="0">
                <a:latin typeface="Times New Roman" panose="02020603050405020304" pitchFamily="18" charset="0"/>
                <a:cs typeface="Times New Roman" panose="02020603050405020304" pitchFamily="18" charset="0"/>
              </a:rPr>
              <a:t> critical customer data including key contacts, communication history, and more — quickly and easily with Salesforce. You’ll get a complete picture of all your customers, from insights about how to engage with them to deals they're involved in.</a:t>
            </a:r>
          </a:p>
          <a:p>
            <a:r>
              <a:rPr lang="en-US" sz="3300" dirty="0">
                <a:latin typeface="Times New Roman" panose="02020603050405020304" pitchFamily="18" charset="0"/>
                <a:cs typeface="Times New Roman" panose="02020603050405020304" pitchFamily="18" charset="0"/>
              </a:rPr>
              <a:t>Pull in social data for a deeper view of your </a:t>
            </a:r>
            <a:r>
              <a:rPr lang="en-US" sz="3300" dirty="0" err="1">
                <a:latin typeface="Times New Roman" panose="02020603050405020304" pitchFamily="18" charset="0"/>
                <a:cs typeface="Times New Roman" panose="02020603050405020304" pitchFamily="18" charset="0"/>
              </a:rPr>
              <a:t>customers:Use</a:t>
            </a:r>
            <a:r>
              <a:rPr lang="en-US" sz="3300" dirty="0">
                <a:latin typeface="Times New Roman" panose="02020603050405020304" pitchFamily="18" charset="0"/>
                <a:cs typeface="Times New Roman" panose="02020603050405020304" pitchFamily="18" charset="0"/>
              </a:rPr>
              <a:t> a feed of your customers’ social content to understand what they are saying about products or services. You’ll uncover valuable insights into your customers’ issues, so you can proactively provide answers.</a:t>
            </a:r>
          </a:p>
          <a:p>
            <a:r>
              <a:rPr lang="en-US" sz="3300" dirty="0">
                <a:latin typeface="Times New Roman" panose="02020603050405020304" pitchFamily="18" charset="0"/>
                <a:cs typeface="Times New Roman" panose="02020603050405020304" pitchFamily="18" charset="0"/>
              </a:rPr>
              <a:t>Collaborate with people </a:t>
            </a:r>
            <a:r>
              <a:rPr lang="en-US" sz="3300" dirty="0" err="1">
                <a:latin typeface="Times New Roman" panose="02020603050405020304" pitchFamily="18" charset="0"/>
                <a:cs typeface="Times New Roman" panose="02020603050405020304" pitchFamily="18" charset="0"/>
              </a:rPr>
              <a:t>companywide:Moving</a:t>
            </a:r>
            <a:r>
              <a:rPr lang="en-US" sz="3300" dirty="0">
                <a:latin typeface="Times New Roman" panose="02020603050405020304" pitchFamily="18" charset="0"/>
                <a:cs typeface="Times New Roman" panose="02020603050405020304" pitchFamily="18" charset="0"/>
              </a:rPr>
              <a:t> your contact management solution online and in the cloud enables collaboration across the organization. Our social collaboration tools are designed for you to share insights, relevant documents, and more on every business record and contact.</a:t>
            </a:r>
          </a:p>
          <a:p>
            <a:r>
              <a:rPr lang="en-US" sz="3300" dirty="0">
                <a:latin typeface="Times New Roman" panose="02020603050405020304" pitchFamily="18" charset="0"/>
                <a:cs typeface="Times New Roman" panose="02020603050405020304" pitchFamily="18" charset="0"/>
              </a:rPr>
              <a:t>Prepare for customer meetings while on the </a:t>
            </a:r>
            <a:r>
              <a:rPr lang="en-US" sz="3300" dirty="0" err="1">
                <a:latin typeface="Times New Roman" panose="02020603050405020304" pitchFamily="18" charset="0"/>
                <a:cs typeface="Times New Roman" panose="02020603050405020304" pitchFamily="18" charset="0"/>
              </a:rPr>
              <a:t>go:Access</a:t>
            </a:r>
            <a:r>
              <a:rPr lang="en-US" sz="3300" dirty="0">
                <a:latin typeface="Times New Roman" panose="02020603050405020304" pitchFamily="18" charset="0"/>
                <a:cs typeface="Times New Roman" panose="02020603050405020304" pitchFamily="18" charset="0"/>
              </a:rPr>
              <a:t> all of the account and contact data you need to keep deals moving, from anywhere. The Salesforce app on your mobile device pulls in valuable social profile information from your accounts and contacts, giving you deep insights so you can walk into that important sales meeting with confidence</a:t>
            </a:r>
          </a:p>
          <a:p>
            <a:br>
              <a:rPr lang="en-US" sz="3300" dirty="0">
                <a:latin typeface="Times New Roman" panose="02020603050405020304" pitchFamily="18" charset="0"/>
                <a:cs typeface="Times New Roman" panose="02020603050405020304" pitchFamily="18" charset="0"/>
              </a:rPr>
            </a:br>
            <a:br>
              <a:rPr lang="en-US" dirty="0"/>
            </a:br>
            <a:br>
              <a:rPr lang="en-US" dirty="0"/>
            </a:br>
            <a:br>
              <a:rPr lang="en-US" dirty="0"/>
            </a:br>
            <a:endParaRPr lang="en-US" dirty="0"/>
          </a:p>
        </p:txBody>
      </p:sp>
    </p:spTree>
    <p:extLst>
      <p:ext uri="{BB962C8B-B14F-4D97-AF65-F5344CB8AC3E}">
        <p14:creationId xmlns:p14="http://schemas.microsoft.com/office/powerpoint/2010/main" val="161255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490A-DC28-4330-99A5-791732C29A53}"/>
              </a:ext>
            </a:extLst>
          </p:cNvPr>
          <p:cNvSpPr>
            <a:spLocks noGrp="1"/>
          </p:cNvSpPr>
          <p:nvPr>
            <p:ph type="title"/>
          </p:nvPr>
        </p:nvSpPr>
        <p:spPr/>
        <p:txBody>
          <a:bodyPr/>
          <a:lstStyle/>
          <a:p>
            <a:pPr algn="ctr"/>
            <a:r>
              <a:rPr lang="en-US" dirty="0"/>
              <a:t>Opportunity Management</a:t>
            </a:r>
            <a:br>
              <a:rPr lang="en-US" dirty="0"/>
            </a:br>
            <a:endParaRPr lang="en-US" dirty="0"/>
          </a:p>
        </p:txBody>
      </p:sp>
      <p:sp>
        <p:nvSpPr>
          <p:cNvPr id="3" name="Content Placeholder 2">
            <a:extLst>
              <a:ext uri="{FF2B5EF4-FFF2-40B4-BE49-F238E27FC236}">
                <a16:creationId xmlns:a16="http://schemas.microsoft.com/office/drawing/2014/main" id="{9B6195B4-B648-4D89-AC97-669E1EB794D9}"/>
              </a:ext>
            </a:extLst>
          </p:cNvPr>
          <p:cNvSpPr>
            <a:spLocks noGrp="1"/>
          </p:cNvSpPr>
          <p:nvPr>
            <p:ph idx="1"/>
          </p:nvPr>
        </p:nvSpPr>
        <p:spPr/>
        <p:txBody>
          <a:bodyPr>
            <a:normAutofit fontScale="70000" lnSpcReduction="20000"/>
          </a:bodyPr>
          <a:lstStyle/>
          <a:p>
            <a:r>
              <a:rPr lang="en-US" dirty="0"/>
              <a:t>Focus on what’s important: View critical details in a rich activity timeline of your customer's activity. Know whom you’re competing against, what stage your deal is in, and what moves you need to make next to win. Track all associated activities as they happen and receive updates when action is needed. Send emails simply with templates just a click away.</a:t>
            </a:r>
          </a:p>
          <a:p>
            <a:r>
              <a:rPr lang="en-US" dirty="0"/>
              <a:t>Streamline the sales process: Your CRM solution should map to your sales management and business processes, not the other way around. Easily </a:t>
            </a:r>
            <a:r>
              <a:rPr lang="en-US" dirty="0" err="1"/>
              <a:t>customise</a:t>
            </a:r>
            <a:r>
              <a:rPr lang="en-US" dirty="0"/>
              <a:t> our app to reflect your sales and forecasting stages so you can drive process, productivity, and consistency the way you want.</a:t>
            </a:r>
          </a:p>
          <a:p>
            <a:r>
              <a:rPr lang="en-US" dirty="0"/>
              <a:t>Quickly create up-to-the-minute quotes: Track which products are part of your deal, including quantity, standard price, quoted price, and product codes. Set up revenue and quantity schedules to mirror payment and delivery terms. With built-in quoting capabilities, you can automatically populate a quote with relevant customer data, generate a PDF from an approved template, and email it to customers directly from Salesforce in just a few clicks.</a:t>
            </a:r>
          </a:p>
          <a:p>
            <a:r>
              <a:rPr lang="en-US" dirty="0"/>
              <a:t>Provide guidance and congrats: Deals happen fast. Keep your team informed with real-time updates using the Salesforce mobile app. Update your deal status, pull in teammates for help, and more — all from your mobile device.</a:t>
            </a:r>
          </a:p>
          <a:p>
            <a:endParaRPr lang="en-US" dirty="0"/>
          </a:p>
        </p:txBody>
      </p:sp>
    </p:spTree>
    <p:extLst>
      <p:ext uri="{BB962C8B-B14F-4D97-AF65-F5344CB8AC3E}">
        <p14:creationId xmlns:p14="http://schemas.microsoft.com/office/powerpoint/2010/main" val="312939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5ED4-6543-41E2-A49E-4BD5281C3227}"/>
              </a:ext>
            </a:extLst>
          </p:cNvPr>
          <p:cNvSpPr>
            <a:spLocks noGrp="1"/>
          </p:cNvSpPr>
          <p:nvPr>
            <p:ph type="title"/>
          </p:nvPr>
        </p:nvSpPr>
        <p:spPr/>
        <p:txBody>
          <a:bodyPr/>
          <a:lstStyle/>
          <a:p>
            <a:r>
              <a:rPr lang="en-US" dirty="0"/>
              <a:t>Lead Management</a:t>
            </a:r>
          </a:p>
        </p:txBody>
      </p:sp>
      <p:sp>
        <p:nvSpPr>
          <p:cNvPr id="3" name="Content Placeholder 2">
            <a:extLst>
              <a:ext uri="{FF2B5EF4-FFF2-40B4-BE49-F238E27FC236}">
                <a16:creationId xmlns:a16="http://schemas.microsoft.com/office/drawing/2014/main" id="{61987AC0-41B2-49EA-9071-B4B67BD5956A}"/>
              </a:ext>
            </a:extLst>
          </p:cNvPr>
          <p:cNvSpPr>
            <a:spLocks noGrp="1"/>
          </p:cNvSpPr>
          <p:nvPr>
            <p:ph idx="1"/>
          </p:nvPr>
        </p:nvSpPr>
        <p:spPr/>
        <p:txBody>
          <a:bodyPr>
            <a:normAutofit fontScale="77500" lnSpcReduction="20000"/>
          </a:bodyPr>
          <a:lstStyle/>
          <a:p>
            <a:r>
              <a:rPr lang="en-US" dirty="0"/>
              <a:t>Convert more leads into actual opportunities : Salesforce lets you track all the right information about your CRM leads. The rich activity timeline lets you see and access the most up-to-date contact information while understanding best practices and relevant documents using Sales Path. You can even see where a marketing campaign lead came from, read the relevant insights you can act on, and write and track emails from the CRM solution. It’s everything you need to convert more leads, faster.</a:t>
            </a:r>
          </a:p>
          <a:p>
            <a:r>
              <a:rPr lang="en-US" dirty="0"/>
              <a:t>Route and assign leads to the right people: Set up automatic lead scoring and routing to ensure leads never fall through the cracks, and that the right sales reps follow up on leads while they’re hot.</a:t>
            </a:r>
          </a:p>
          <a:p>
            <a:r>
              <a:rPr lang="en-US" dirty="0"/>
              <a:t>Track marketing campaigns across all channels: Be a successful lead tracker from capture to close. You’ll be able to manage and track campaigns across all channels, including social media. This will help you make smarter decisions about where to invest, and show the impact of your marketing activities on your sales pipeline.</a:t>
            </a:r>
          </a:p>
          <a:p>
            <a:br>
              <a:rPr lang="en-US" dirty="0"/>
            </a:br>
            <a:endParaRPr lang="en-US" dirty="0"/>
          </a:p>
        </p:txBody>
      </p:sp>
    </p:spTree>
    <p:extLst>
      <p:ext uri="{BB962C8B-B14F-4D97-AF65-F5344CB8AC3E}">
        <p14:creationId xmlns:p14="http://schemas.microsoft.com/office/powerpoint/2010/main" val="215828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6467-B4CF-4110-A712-234D8FD93DF4}"/>
              </a:ext>
            </a:extLst>
          </p:cNvPr>
          <p:cNvSpPr>
            <a:spLocks noGrp="1"/>
          </p:cNvSpPr>
          <p:nvPr>
            <p:ph type="title"/>
          </p:nvPr>
        </p:nvSpPr>
        <p:spPr/>
        <p:txBody>
          <a:bodyPr/>
          <a:lstStyle/>
          <a:p>
            <a:pPr algn="ctr"/>
            <a:r>
              <a:rPr lang="en-US" dirty="0"/>
              <a:t>Reports and Dashboards</a:t>
            </a:r>
          </a:p>
        </p:txBody>
      </p:sp>
      <p:sp>
        <p:nvSpPr>
          <p:cNvPr id="3" name="Content Placeholder 2">
            <a:extLst>
              <a:ext uri="{FF2B5EF4-FFF2-40B4-BE49-F238E27FC236}">
                <a16:creationId xmlns:a16="http://schemas.microsoft.com/office/drawing/2014/main" id="{3320A24F-31D3-467B-BF1F-4C1DE6247B3F}"/>
              </a:ext>
            </a:extLst>
          </p:cNvPr>
          <p:cNvSpPr>
            <a:spLocks noGrp="1"/>
          </p:cNvSpPr>
          <p:nvPr>
            <p:ph idx="1"/>
          </p:nvPr>
        </p:nvSpPr>
        <p:spPr/>
        <p:txBody>
          <a:bodyPr>
            <a:normAutofit fontScale="92500"/>
          </a:bodyPr>
          <a:lstStyle/>
          <a:p>
            <a:r>
              <a:rPr lang="en-US" dirty="0"/>
              <a:t>Build reports without help from </a:t>
            </a:r>
            <a:r>
              <a:rPr lang="en-US" dirty="0" err="1"/>
              <a:t>IT:Our</a:t>
            </a:r>
            <a:r>
              <a:rPr lang="en-US" dirty="0"/>
              <a:t> CRM analytics software keeps you updated with customized sales forecasting reports that you can build with ease. Just drag and drop the fields, filters, groupings, and charts that you want, and get an immediate real-time view.</a:t>
            </a:r>
          </a:p>
          <a:p>
            <a:r>
              <a:rPr lang="en-US" dirty="0"/>
              <a:t>Modify charts in your report, on the same Screen: Track team performance with dashboards and other sales reporting tools, and quickly make changes to components to get the most important information front and center.</a:t>
            </a:r>
          </a:p>
          <a:p>
            <a:r>
              <a:rPr lang="en-US" dirty="0"/>
              <a:t>Make critical decisions from anywhere: Use the customer analytics software within Salesforce to help you check on your key business metrics from anywhere. From email and opportunity management to tasks and collaboration, get what you need to close deals faster, on any device</a:t>
            </a:r>
          </a:p>
          <a:p>
            <a:endParaRPr lang="en-US" dirty="0"/>
          </a:p>
        </p:txBody>
      </p:sp>
    </p:spTree>
    <p:extLst>
      <p:ext uri="{BB962C8B-B14F-4D97-AF65-F5344CB8AC3E}">
        <p14:creationId xmlns:p14="http://schemas.microsoft.com/office/powerpoint/2010/main" val="175931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915D-B313-45A0-9A35-0854B878E739}"/>
              </a:ext>
            </a:extLst>
          </p:cNvPr>
          <p:cNvSpPr>
            <a:spLocks noGrp="1"/>
          </p:cNvSpPr>
          <p:nvPr>
            <p:ph type="title"/>
          </p:nvPr>
        </p:nvSpPr>
        <p:spPr/>
        <p:txBody>
          <a:bodyPr/>
          <a:lstStyle/>
          <a:p>
            <a:pPr algn="ctr"/>
            <a:r>
              <a:rPr lang="en-US" dirty="0"/>
              <a:t>Go mobile with the complete CRM solution</a:t>
            </a:r>
            <a:br>
              <a:rPr lang="en-US" dirty="0"/>
            </a:br>
            <a:endParaRPr lang="en-US" dirty="0"/>
          </a:p>
        </p:txBody>
      </p:sp>
      <p:sp>
        <p:nvSpPr>
          <p:cNvPr id="3" name="Content Placeholder 2">
            <a:extLst>
              <a:ext uri="{FF2B5EF4-FFF2-40B4-BE49-F238E27FC236}">
                <a16:creationId xmlns:a16="http://schemas.microsoft.com/office/drawing/2014/main" id="{848232DE-D188-400F-A8B7-B50185F27A28}"/>
              </a:ext>
            </a:extLst>
          </p:cNvPr>
          <p:cNvSpPr>
            <a:spLocks noGrp="1"/>
          </p:cNvSpPr>
          <p:nvPr>
            <p:ph idx="1"/>
          </p:nvPr>
        </p:nvSpPr>
        <p:spPr/>
        <p:txBody>
          <a:bodyPr>
            <a:normAutofit fontScale="85000" lnSpcReduction="20000"/>
          </a:bodyPr>
          <a:lstStyle/>
          <a:p>
            <a:r>
              <a:rPr lang="en-US" dirty="0"/>
              <a:t>Manage your day on a single, unified app: View meetings, events, and get account updates on the go with just one app. Join conference calls with a tap, and take meeting notes while in motion. Access and update your CRM data anytime, even while offline.</a:t>
            </a:r>
          </a:p>
          <a:p>
            <a:r>
              <a:rPr lang="en-US" dirty="0"/>
              <a:t>Close deals fast :Track accounts and approve deals on the go. Be more productive with in-app notes, events, and task management. Get real-time views of sales performance with dashboards and reports. </a:t>
            </a:r>
          </a:p>
          <a:p>
            <a:r>
              <a:rPr lang="en-US" dirty="0"/>
              <a:t>Collaborate with your team :Connect instantly with your colleagues and team members. Create, view, and manage conversations. Send photos or files as attachments for instant collaboration.</a:t>
            </a:r>
          </a:p>
          <a:p>
            <a:r>
              <a:rPr lang="en-US" dirty="0"/>
              <a:t>Access all your files from anywhere: Quickly access your files while you’re away from your computer. Easily find files already uploaded to Salesforce and also browse, edit, and share all your files, including Microsoft Office, with just a few taps.</a:t>
            </a:r>
          </a:p>
          <a:p>
            <a:endParaRPr lang="en-US" dirty="0"/>
          </a:p>
        </p:txBody>
      </p:sp>
    </p:spTree>
    <p:extLst>
      <p:ext uri="{BB962C8B-B14F-4D97-AF65-F5344CB8AC3E}">
        <p14:creationId xmlns:p14="http://schemas.microsoft.com/office/powerpoint/2010/main" val="150212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9F36-D347-476C-A68A-8DE8255492DC}"/>
              </a:ext>
            </a:extLst>
          </p:cNvPr>
          <p:cNvSpPr>
            <a:spLocks noGrp="1"/>
          </p:cNvSpPr>
          <p:nvPr>
            <p:ph type="title"/>
          </p:nvPr>
        </p:nvSpPr>
        <p:spPr/>
        <p:txBody>
          <a:bodyPr>
            <a:normAutofit fontScale="90000"/>
          </a:bodyPr>
          <a:lstStyle/>
          <a:p>
            <a:pPr algn="ctr"/>
            <a:r>
              <a:rPr lang="en-US" dirty="0"/>
              <a:t>Sell smarter from your inbox with Salesforce email integration.</a:t>
            </a:r>
            <a:br>
              <a:rPr lang="en-US" dirty="0"/>
            </a:br>
            <a:endParaRPr lang="en-US" dirty="0"/>
          </a:p>
        </p:txBody>
      </p:sp>
      <p:sp>
        <p:nvSpPr>
          <p:cNvPr id="3" name="Content Placeholder 2">
            <a:extLst>
              <a:ext uri="{FF2B5EF4-FFF2-40B4-BE49-F238E27FC236}">
                <a16:creationId xmlns:a16="http://schemas.microsoft.com/office/drawing/2014/main" id="{3001BB92-7D42-4A8C-A995-506930E2D8A1}"/>
              </a:ext>
            </a:extLst>
          </p:cNvPr>
          <p:cNvSpPr>
            <a:spLocks noGrp="1"/>
          </p:cNvSpPr>
          <p:nvPr>
            <p:ph idx="1"/>
          </p:nvPr>
        </p:nvSpPr>
        <p:spPr/>
        <p:txBody>
          <a:bodyPr>
            <a:normAutofit fontScale="70000" lnSpcReduction="20000"/>
          </a:bodyPr>
          <a:lstStyle/>
          <a:p>
            <a:r>
              <a:rPr lang="en-US" dirty="0"/>
              <a:t>Transform your email into a powerful selling tool: Get a complete view of all your customer interactions with Salesforce integration to Outlook or Gmail. Capture emails instantly into Salesforce, keeping you and your entire team up to date.</a:t>
            </a:r>
          </a:p>
          <a:p>
            <a:r>
              <a:rPr lang="en-US" dirty="0"/>
              <a:t>Create new deals or cases from your email :Bring any business process right into your favorite email app with Salesforce integration. Create new deals, log support requests, and more — all with just a few clicks.</a:t>
            </a:r>
          </a:p>
          <a:p>
            <a:r>
              <a:rPr lang="en-US" dirty="0"/>
              <a:t>Get deeper customer context from every email: Make every event and correspondence count. Keep your email, contacts, and calendars seamlessly synced with your Salesforce data across both desktop and mobile.</a:t>
            </a:r>
          </a:p>
          <a:p>
            <a:r>
              <a:rPr lang="en-US" dirty="0"/>
              <a:t>Boost productivity by eliminating repetitive tasks: Stay on top of your accounts without wasting time with manual data entry. Let Salesforce log and organize all essential emails for you and spend more time with customers.</a:t>
            </a:r>
          </a:p>
          <a:p>
            <a:r>
              <a:rPr lang="en-US" dirty="0"/>
              <a:t>Take email integration further with artificial intelligence: Supercharge your sales productivity with AI features in Salesforce Inbox. Move deals forward faster and sell smarter using AI-driven insights — all from your email, on the go, or at your desk.</a:t>
            </a:r>
            <a:br>
              <a:rPr lang="en-US" dirty="0"/>
            </a:br>
            <a:endParaRPr lang="en-US" dirty="0"/>
          </a:p>
          <a:p>
            <a:endParaRPr lang="en-US" dirty="0"/>
          </a:p>
        </p:txBody>
      </p:sp>
    </p:spTree>
    <p:extLst>
      <p:ext uri="{BB962C8B-B14F-4D97-AF65-F5344CB8AC3E}">
        <p14:creationId xmlns:p14="http://schemas.microsoft.com/office/powerpoint/2010/main" val="372813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1721</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Sales Cloud Modules</vt:lpstr>
      <vt:lpstr>SalesCloud Features</vt:lpstr>
      <vt:lpstr>SalesCloudFeatures</vt:lpstr>
      <vt:lpstr>Contact Management</vt:lpstr>
      <vt:lpstr>Opportunity Management </vt:lpstr>
      <vt:lpstr>Lead Management</vt:lpstr>
      <vt:lpstr>Reports and Dashboards</vt:lpstr>
      <vt:lpstr>Go mobile with the complete CRM solution </vt:lpstr>
      <vt:lpstr>Sell smarter from your inbox with Salesforce email integration. </vt:lpstr>
      <vt:lpstr>Sales Forecasting  </vt:lpstr>
      <vt:lpstr>Workflow and Approvals </vt:lpstr>
      <vt:lpstr>Files Sync and Share  </vt:lpstr>
      <vt:lpstr>Boost the power and reliability of Sales Cloud with powerful data cleaning tools(Data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dc:creator>
  <cp:lastModifiedBy>ganesh</cp:lastModifiedBy>
  <cp:revision>9</cp:revision>
  <dcterms:created xsi:type="dcterms:W3CDTF">2019-03-12T06:57:48Z</dcterms:created>
  <dcterms:modified xsi:type="dcterms:W3CDTF">2019-03-12T07:55:20Z</dcterms:modified>
</cp:coreProperties>
</file>