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2" r:id="rId2"/>
    <p:sldId id="283" r:id="rId3"/>
    <p:sldId id="317" r:id="rId4"/>
    <p:sldId id="336" r:id="rId5"/>
    <p:sldId id="318" r:id="rId6"/>
    <p:sldId id="319" r:id="rId7"/>
    <p:sldId id="320" r:id="rId8"/>
    <p:sldId id="321" r:id="rId9"/>
    <p:sldId id="322" r:id="rId10"/>
    <p:sldId id="326" r:id="rId11"/>
    <p:sldId id="327" r:id="rId12"/>
    <p:sldId id="328" r:id="rId13"/>
    <p:sldId id="329" r:id="rId14"/>
    <p:sldId id="335" r:id="rId15"/>
    <p:sldId id="330" r:id="rId16"/>
    <p:sldId id="334" r:id="rId17"/>
    <p:sldId id="33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8" d="100"/>
          <a:sy n="78" d="100"/>
        </p:scale>
        <p:origin x="94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F47E30-FCA8-4620-84B0-8CD21F9573B5}" type="datetimeFigureOut">
              <a:rPr lang="en-US" smtClean="0"/>
              <a:pPr/>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AC66AF-DDF6-4190-8A22-80E13F9158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C89C4-DF90-4EF9-841F-E2818F77300E}" type="datetimeFigureOut">
              <a:rPr lang="en-US" smtClean="0"/>
              <a:pPr/>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D9C14-6F72-4228-BBC9-C9546D433C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C89C4-DF90-4EF9-841F-E2818F77300E}" type="datetimeFigureOut">
              <a:rPr lang="en-US" smtClean="0"/>
              <a:pPr/>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D9C14-6F72-4228-BBC9-C9546D433C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title"/>
          </p:nvPr>
        </p:nvSpPr>
        <p:spPr>
          <a:xfrm>
            <a:off x="457200" y="152400"/>
            <a:ext cx="8229600" cy="685800"/>
          </a:xfrm>
        </p:spPr>
        <p:txBody>
          <a:bodyPr>
            <a:normAutofit fontScale="90000"/>
          </a:bodyPr>
          <a:lstStyle/>
          <a:p>
            <a:r>
              <a:rPr lang="en-US" dirty="0"/>
              <a:t>Amazon EC2 &amp; Its Benefits</a:t>
            </a:r>
          </a:p>
        </p:txBody>
      </p:sp>
      <p:sp>
        <p:nvSpPr>
          <p:cNvPr id="25603" name="Content Placeholder 3"/>
          <p:cNvSpPr>
            <a:spLocks noGrp="1"/>
          </p:cNvSpPr>
          <p:nvPr>
            <p:ph idx="1"/>
          </p:nvPr>
        </p:nvSpPr>
        <p:spPr>
          <a:xfrm>
            <a:off x="228600" y="1066800"/>
            <a:ext cx="8686800" cy="5638800"/>
          </a:xfrm>
        </p:spPr>
        <p:txBody>
          <a:bodyPr>
            <a:normAutofit lnSpcReduction="10000"/>
          </a:bodyPr>
          <a:lstStyle/>
          <a:p>
            <a:pPr algn="just"/>
            <a:r>
              <a:rPr lang="en-US" b="1" dirty="0">
                <a:solidFill>
                  <a:srgbClr val="0000FF"/>
                </a:solidFill>
                <a:latin typeface="Calibri" pitchFamily="34" charset="0"/>
              </a:rPr>
              <a:t>Amazon Elastic Compute Cloud (Amazon EC2) </a:t>
            </a:r>
            <a:r>
              <a:rPr lang="en-US" b="1" dirty="0">
                <a:solidFill>
                  <a:srgbClr val="000000"/>
                </a:solidFill>
                <a:latin typeface="Calibri" pitchFamily="34" charset="0"/>
              </a:rPr>
              <a:t>is a web-based service that provides </a:t>
            </a:r>
            <a:r>
              <a:rPr lang="en-US" b="1" dirty="0">
                <a:solidFill>
                  <a:srgbClr val="FF0000"/>
                </a:solidFill>
                <a:latin typeface="Calibri" pitchFamily="34" charset="0"/>
              </a:rPr>
              <a:t>resizable computing capacity in the cloud - </a:t>
            </a:r>
            <a:r>
              <a:rPr lang="en-US" b="1" dirty="0" err="1">
                <a:solidFill>
                  <a:srgbClr val="FF0000"/>
                </a:solidFill>
                <a:latin typeface="Calibri" pitchFamily="34" charset="0"/>
              </a:rPr>
              <a:t>IaaS</a:t>
            </a:r>
            <a:r>
              <a:rPr lang="en-US" b="1" dirty="0">
                <a:solidFill>
                  <a:srgbClr val="FF0000"/>
                </a:solidFill>
                <a:latin typeface="Calibri" pitchFamily="34" charset="0"/>
              </a:rPr>
              <a:t>. </a:t>
            </a:r>
          </a:p>
          <a:p>
            <a:pPr algn="just"/>
            <a:r>
              <a:rPr lang="en-US" b="1" dirty="0">
                <a:solidFill>
                  <a:srgbClr val="000000"/>
                </a:solidFill>
                <a:latin typeface="Calibri" pitchFamily="34" charset="0"/>
              </a:rPr>
              <a:t>Amazon EC2 </a:t>
            </a:r>
            <a:r>
              <a:rPr lang="en-US" b="1" dirty="0">
                <a:solidFill>
                  <a:srgbClr val="7030A0"/>
                </a:solidFill>
                <a:latin typeface="Calibri" pitchFamily="34" charset="0"/>
              </a:rPr>
              <a:t>eliminates need to invest in hardware</a:t>
            </a:r>
            <a:r>
              <a:rPr lang="en-US" b="1" dirty="0">
                <a:solidFill>
                  <a:srgbClr val="000000"/>
                </a:solidFill>
                <a:latin typeface="Calibri" pitchFamily="34" charset="0"/>
              </a:rPr>
              <a:t> up front and enables the user to develop and deploy applications faster. </a:t>
            </a:r>
          </a:p>
          <a:p>
            <a:pPr algn="just"/>
            <a:r>
              <a:rPr lang="en-US" b="1" dirty="0">
                <a:solidFill>
                  <a:srgbClr val="000000"/>
                </a:solidFill>
                <a:latin typeface="Calibri" pitchFamily="34" charset="0"/>
              </a:rPr>
              <a:t>Amazon EC2 </a:t>
            </a:r>
            <a:r>
              <a:rPr lang="en-US" b="1" dirty="0">
                <a:solidFill>
                  <a:srgbClr val="00B050"/>
                </a:solidFill>
                <a:latin typeface="Calibri" pitchFamily="34" charset="0"/>
              </a:rPr>
              <a:t>enables User to scale up or down the resources </a:t>
            </a:r>
            <a:r>
              <a:rPr lang="en-US" b="1" dirty="0">
                <a:solidFill>
                  <a:srgbClr val="000000"/>
                </a:solidFill>
                <a:latin typeface="Calibri" pitchFamily="34" charset="0"/>
              </a:rPr>
              <a:t>to handle changes in requirements or spikes in popularity.</a:t>
            </a:r>
          </a:p>
          <a:p>
            <a:pPr algn="just"/>
            <a:r>
              <a:rPr lang="en-US" dirty="0"/>
              <a:t>Amazon EC2 </a:t>
            </a:r>
            <a:r>
              <a:rPr lang="en-US" dirty="0">
                <a:solidFill>
                  <a:srgbClr val="FF0000"/>
                </a:solidFill>
              </a:rPr>
              <a:t>provides a simple Web service interface</a:t>
            </a:r>
          </a:p>
        </p:txBody>
      </p:sp>
    </p:spTree>
  </p:cSld>
  <p:clrMapOvr>
    <a:masterClrMapping/>
  </p:clrMapOvr>
  <p:transition advClick="0" advTm="7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a:solidFill>
            <a:schemeClr val="accent6">
              <a:lumMod val="60000"/>
              <a:lumOff val="40000"/>
            </a:schemeClr>
          </a:solidFill>
          <a:ln w="57150">
            <a:solidFill>
              <a:schemeClr val="tx1"/>
            </a:solidFill>
          </a:ln>
        </p:spPr>
        <p:txBody>
          <a:bodyPr>
            <a:normAutofit fontScale="90000"/>
          </a:bodyPr>
          <a:lstStyle/>
          <a:p>
            <a:r>
              <a:rPr lang="en-US" b="1" dirty="0"/>
              <a:t>Amazon EC2 Instances and Types</a:t>
            </a:r>
          </a:p>
        </p:txBody>
      </p:sp>
      <p:sp>
        <p:nvSpPr>
          <p:cNvPr id="4" name="Content Placeholder 3"/>
          <p:cNvSpPr>
            <a:spLocks noGrp="1"/>
          </p:cNvSpPr>
          <p:nvPr>
            <p:ph sz="half" idx="1"/>
          </p:nvPr>
        </p:nvSpPr>
        <p:spPr>
          <a:xfrm>
            <a:off x="152400" y="914400"/>
            <a:ext cx="4572000" cy="5791200"/>
          </a:xfrm>
          <a:solidFill>
            <a:schemeClr val="accent5">
              <a:lumMod val="20000"/>
              <a:lumOff val="80000"/>
            </a:schemeClr>
          </a:solidFill>
          <a:ln w="38100">
            <a:solidFill>
              <a:schemeClr val="accent2"/>
            </a:solidFill>
          </a:ln>
        </p:spPr>
        <p:txBody>
          <a:bodyPr>
            <a:normAutofit/>
          </a:bodyPr>
          <a:lstStyle/>
          <a:p>
            <a:pPr algn="just">
              <a:spcBef>
                <a:spcPts val="0"/>
              </a:spcBef>
              <a:spcAft>
                <a:spcPts val="600"/>
              </a:spcAft>
            </a:pPr>
            <a:r>
              <a:rPr lang="en-US" sz="3200" dirty="0">
                <a:solidFill>
                  <a:srgbClr val="000000"/>
                </a:solidFill>
                <a:latin typeface="Times New Roman" pitchFamily="18" charset="0"/>
                <a:cs typeface="Times New Roman" pitchFamily="18" charset="0"/>
              </a:rPr>
              <a:t>Amazon EC2 offers </a:t>
            </a:r>
            <a:r>
              <a:rPr lang="en-US" sz="3200" dirty="0">
                <a:solidFill>
                  <a:srgbClr val="00B050"/>
                </a:solidFill>
                <a:latin typeface="Times New Roman" pitchFamily="18" charset="0"/>
                <a:cs typeface="Times New Roman" pitchFamily="18" charset="0"/>
              </a:rPr>
              <a:t>several “hardware” </a:t>
            </a:r>
            <a:r>
              <a:rPr lang="en-US" sz="3200" dirty="0">
                <a:solidFill>
                  <a:srgbClr val="FF0000"/>
                </a:solidFill>
                <a:latin typeface="Times New Roman" pitchFamily="18" charset="0"/>
                <a:cs typeface="Times New Roman" pitchFamily="18" charset="0"/>
              </a:rPr>
              <a:t>instance types</a:t>
            </a:r>
            <a:r>
              <a:rPr lang="en-US" sz="3200" dirty="0">
                <a:solidFill>
                  <a:srgbClr val="00B050"/>
                </a:solidFill>
                <a:latin typeface="Times New Roman" pitchFamily="18" charset="0"/>
                <a:cs typeface="Times New Roman" pitchFamily="18" charset="0"/>
              </a:rPr>
              <a:t> with </a:t>
            </a:r>
            <a:r>
              <a:rPr lang="en-US" sz="3200" dirty="0">
                <a:solidFill>
                  <a:srgbClr val="3333FF"/>
                </a:solidFill>
                <a:latin typeface="Times New Roman" pitchFamily="18" charset="0"/>
                <a:cs typeface="Times New Roman" pitchFamily="18" charset="0"/>
              </a:rPr>
              <a:t>different characteristics (</a:t>
            </a:r>
            <a:r>
              <a:rPr lang="en-US" sz="3200" dirty="0" err="1">
                <a:solidFill>
                  <a:srgbClr val="FF0000"/>
                </a:solidFill>
                <a:latin typeface="Times New Roman" pitchFamily="18" charset="0"/>
                <a:cs typeface="Times New Roman" pitchFamily="18" charset="0"/>
              </a:rPr>
              <a:t>cpu</a:t>
            </a:r>
            <a:r>
              <a:rPr lang="en-US" sz="3200" dirty="0">
                <a:solidFill>
                  <a:srgbClr val="FF0000"/>
                </a:solidFill>
                <a:latin typeface="Times New Roman" pitchFamily="18" charset="0"/>
                <a:cs typeface="Times New Roman" pitchFamily="18" charset="0"/>
              </a:rPr>
              <a:t> power, memory, disk and addressability</a:t>
            </a:r>
            <a:r>
              <a:rPr lang="en-US" sz="3200" dirty="0">
                <a:solidFill>
                  <a:srgbClr val="3333FF"/>
                </a:solidFill>
                <a:latin typeface="Times New Roman" pitchFamily="18" charset="0"/>
                <a:cs typeface="Times New Roman" pitchFamily="18" charset="0"/>
              </a:rPr>
              <a:t>) and different pricing.</a:t>
            </a:r>
          </a:p>
          <a:p>
            <a:pPr lvl="0" algn="just">
              <a:spcBef>
                <a:spcPts val="0"/>
              </a:spcBef>
              <a:spcAft>
                <a:spcPts val="600"/>
              </a:spcAft>
            </a:pPr>
            <a:r>
              <a:rPr lang="en-US" sz="3200" dirty="0">
                <a:solidFill>
                  <a:srgbClr val="000000"/>
                </a:solidFill>
                <a:latin typeface="Times New Roman" pitchFamily="18" charset="0"/>
                <a:cs typeface="Times New Roman" pitchFamily="18" charset="0"/>
              </a:rPr>
              <a:t>Amazon EC2 </a:t>
            </a:r>
            <a:r>
              <a:rPr lang="en-US" sz="3200" dirty="0">
                <a:solidFill>
                  <a:srgbClr val="FF0000"/>
                </a:solidFill>
                <a:latin typeface="Times New Roman" pitchFamily="18" charset="0"/>
                <a:cs typeface="Times New Roman" pitchFamily="18" charset="0"/>
              </a:rPr>
              <a:t>instances</a:t>
            </a:r>
            <a:r>
              <a:rPr lang="en-US" sz="3200" dirty="0">
                <a:solidFill>
                  <a:srgbClr val="000000"/>
                </a:solidFill>
                <a:latin typeface="Times New Roman" pitchFamily="18" charset="0"/>
                <a:cs typeface="Times New Roman" pitchFamily="18" charset="0"/>
              </a:rPr>
              <a:t> are grouped into the general families described in the table.</a:t>
            </a:r>
          </a:p>
          <a:p>
            <a:pPr lvl="0">
              <a:buNone/>
            </a:pPr>
            <a:endParaRPr lang="en-US" b="1" dirty="0">
              <a:solidFill>
                <a:srgbClr val="000000"/>
              </a:solidFill>
              <a:latin typeface="Calibri" pitchFamily="34" charset="0"/>
            </a:endParaRPr>
          </a:p>
          <a:p>
            <a:endParaRPr lang="en-US" b="1" dirty="0">
              <a:solidFill>
                <a:srgbClr val="3333FF"/>
              </a:solidFill>
              <a:latin typeface="Calibri" pitchFamily="34" charset="0"/>
            </a:endParaRPr>
          </a:p>
          <a:p>
            <a:endParaRPr lang="en-US" dirty="0"/>
          </a:p>
        </p:txBody>
      </p:sp>
      <p:sp>
        <p:nvSpPr>
          <p:cNvPr id="5" name="Content Placeholder 4"/>
          <p:cNvSpPr>
            <a:spLocks noGrp="1"/>
          </p:cNvSpPr>
          <p:nvPr>
            <p:ph sz="half" idx="2"/>
          </p:nvPr>
        </p:nvSpPr>
        <p:spPr>
          <a:xfrm>
            <a:off x="5181600" y="1143000"/>
            <a:ext cx="3733800" cy="5334000"/>
          </a:xfrm>
          <a:solidFill>
            <a:schemeClr val="accent2">
              <a:lumMod val="20000"/>
              <a:lumOff val="80000"/>
            </a:schemeClr>
          </a:solidFill>
          <a:ln w="57150">
            <a:solidFill>
              <a:schemeClr val="accent6">
                <a:lumMod val="75000"/>
              </a:schemeClr>
            </a:solidFill>
          </a:ln>
        </p:spPr>
        <p:txBody>
          <a:bodyPr>
            <a:normAutofit/>
          </a:bodyPr>
          <a:lstStyle/>
          <a:p>
            <a:pPr algn="just">
              <a:lnSpc>
                <a:spcPct val="110000"/>
              </a:lnSpc>
              <a:spcBef>
                <a:spcPts val="0"/>
              </a:spcBef>
              <a:spcAft>
                <a:spcPts val="600"/>
              </a:spcAft>
            </a:pPr>
            <a:r>
              <a:rPr lang="en-US" sz="3200" b="1" u="sng" dirty="0">
                <a:solidFill>
                  <a:srgbClr val="3333FF"/>
                </a:solidFill>
                <a:latin typeface="Times New Roman" pitchFamily="18" charset="0"/>
                <a:cs typeface="Times New Roman" pitchFamily="18" charset="0"/>
              </a:rPr>
              <a:t>Instance Family </a:t>
            </a:r>
            <a:endParaRPr lang="en-US" sz="3200" dirty="0">
              <a:latin typeface="Times New Roman" pitchFamily="18" charset="0"/>
              <a:cs typeface="Times New Roman" pitchFamily="18" charset="0"/>
            </a:endParaRPr>
          </a:p>
          <a:p>
            <a:pPr algn="just">
              <a:lnSpc>
                <a:spcPct val="110000"/>
              </a:lnSpc>
              <a:spcBef>
                <a:spcPts val="0"/>
              </a:spcBef>
              <a:spcAft>
                <a:spcPts val="600"/>
              </a:spcAft>
            </a:pPr>
            <a:r>
              <a:rPr lang="en-US" sz="3200" dirty="0">
                <a:latin typeface="Times New Roman" pitchFamily="18" charset="0"/>
                <a:cs typeface="Times New Roman" pitchFamily="18" charset="0"/>
              </a:rPr>
              <a:t>General purpose </a:t>
            </a:r>
          </a:p>
          <a:p>
            <a:pPr algn="just">
              <a:lnSpc>
                <a:spcPct val="110000"/>
              </a:lnSpc>
              <a:spcBef>
                <a:spcPts val="0"/>
              </a:spcBef>
              <a:spcAft>
                <a:spcPts val="600"/>
              </a:spcAft>
            </a:pPr>
            <a:r>
              <a:rPr lang="en-US" sz="3200" dirty="0">
                <a:latin typeface="Times New Roman" pitchFamily="18" charset="0"/>
                <a:cs typeface="Times New Roman" pitchFamily="18" charset="0"/>
              </a:rPr>
              <a:t>Compute optimized </a:t>
            </a:r>
          </a:p>
          <a:p>
            <a:pPr algn="just">
              <a:lnSpc>
                <a:spcPct val="110000"/>
              </a:lnSpc>
              <a:spcBef>
                <a:spcPts val="0"/>
              </a:spcBef>
              <a:spcAft>
                <a:spcPts val="600"/>
              </a:spcAft>
            </a:pPr>
            <a:r>
              <a:rPr lang="en-US" sz="3200" dirty="0">
                <a:latin typeface="Times New Roman" pitchFamily="18" charset="0"/>
                <a:cs typeface="Times New Roman" pitchFamily="18" charset="0"/>
              </a:rPr>
              <a:t>Memory optimized </a:t>
            </a:r>
          </a:p>
          <a:p>
            <a:pPr algn="just">
              <a:lnSpc>
                <a:spcPct val="110000"/>
              </a:lnSpc>
              <a:spcBef>
                <a:spcPts val="0"/>
              </a:spcBef>
              <a:spcAft>
                <a:spcPts val="600"/>
              </a:spcAft>
            </a:pPr>
            <a:r>
              <a:rPr lang="en-US" sz="3200" dirty="0">
                <a:latin typeface="Times New Roman" pitchFamily="18" charset="0"/>
                <a:cs typeface="Times New Roman" pitchFamily="18" charset="0"/>
              </a:rPr>
              <a:t>Storage optimized </a:t>
            </a:r>
          </a:p>
          <a:p>
            <a:pPr algn="just">
              <a:lnSpc>
                <a:spcPct val="110000"/>
              </a:lnSpc>
              <a:spcBef>
                <a:spcPts val="0"/>
              </a:spcBef>
              <a:spcAft>
                <a:spcPts val="600"/>
              </a:spcAft>
            </a:pPr>
            <a:r>
              <a:rPr lang="en-US" sz="3200" dirty="0">
                <a:latin typeface="Times New Roman" pitchFamily="18" charset="0"/>
                <a:cs typeface="Times New Roman" pitchFamily="18" charset="0"/>
              </a:rPr>
              <a:t>Micro instances </a:t>
            </a:r>
          </a:p>
          <a:p>
            <a:pPr algn="just">
              <a:lnSpc>
                <a:spcPct val="110000"/>
              </a:lnSpc>
              <a:spcBef>
                <a:spcPts val="0"/>
              </a:spcBef>
              <a:spcAft>
                <a:spcPts val="600"/>
              </a:spcAft>
            </a:pPr>
            <a:r>
              <a:rPr lang="en-US" sz="3200" dirty="0">
                <a:latin typeface="Times New Roman" pitchFamily="18" charset="0"/>
                <a:cs typeface="Times New Roman" pitchFamily="18" charset="0"/>
              </a:rPr>
              <a:t>GPU instances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Instance Characteristics</a:t>
            </a:r>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8392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Instance Characteristics</a:t>
            </a:r>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7630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latin typeface="Calibri" pitchFamily="34" charset="0"/>
              </a:rPr>
              <a:t>Amazon EC2 Instance Store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630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Instance Store and S3</a:t>
            </a:r>
          </a:p>
        </p:txBody>
      </p:sp>
      <p:sp>
        <p:nvSpPr>
          <p:cNvPr id="3" name="Content Placeholder 2"/>
          <p:cNvSpPr>
            <a:spLocks noGrp="1"/>
          </p:cNvSpPr>
          <p:nvPr>
            <p:ph idx="1"/>
          </p:nvPr>
        </p:nvSpPr>
        <p:spPr>
          <a:xfrm>
            <a:off x="152400" y="914400"/>
            <a:ext cx="8763000" cy="5791200"/>
          </a:xfrm>
        </p:spPr>
        <p:txBody>
          <a:bodyPr>
            <a:normAutofit/>
          </a:bodyPr>
          <a:lstStyle/>
          <a:p>
            <a:pPr marL="0" indent="-365760">
              <a:spcBef>
                <a:spcPts val="0"/>
              </a:spcBef>
              <a:spcAft>
                <a:spcPts val="600"/>
              </a:spcAft>
              <a:buFont typeface="Arial" charset="0"/>
              <a:buChar char="•"/>
            </a:pPr>
            <a:r>
              <a:rPr lang="en-US" sz="2800" b="1" dirty="0">
                <a:solidFill>
                  <a:srgbClr val="000000"/>
                </a:solidFill>
                <a:latin typeface="Calibri" pitchFamily="34" charset="0"/>
              </a:rPr>
              <a:t> </a:t>
            </a:r>
            <a:r>
              <a:rPr lang="en-US" sz="2800" dirty="0">
                <a:solidFill>
                  <a:srgbClr val="0000FF"/>
                </a:solidFill>
                <a:latin typeface="Times New Roman" pitchFamily="18" charset="0"/>
                <a:cs typeface="Times New Roman" pitchFamily="18" charset="0"/>
              </a:rPr>
              <a:t>Amazon EC2 Instance Store</a:t>
            </a:r>
            <a:endParaRPr lang="en-US" sz="2800" dirty="0">
              <a:solidFill>
                <a:srgbClr val="000000"/>
              </a:solidFill>
              <a:latin typeface="Times New Roman" pitchFamily="18" charset="0"/>
              <a:cs typeface="Times New Roman" pitchFamily="18" charset="0"/>
            </a:endParaRPr>
          </a:p>
          <a:p>
            <a:pPr marL="857250" lvl="3" indent="-365760">
              <a:spcBef>
                <a:spcPts val="0"/>
              </a:spcBef>
              <a:spcAft>
                <a:spcPts val="600"/>
              </a:spcAft>
            </a:pPr>
            <a:r>
              <a:rPr lang="en-US" sz="2600" dirty="0">
                <a:solidFill>
                  <a:prstClr val="black"/>
                </a:solidFill>
                <a:latin typeface="Times New Roman" pitchFamily="18" charset="0"/>
                <a:cs typeface="Times New Roman" pitchFamily="18" charset="0"/>
              </a:rPr>
              <a:t>Amazon EC2 instance store provides </a:t>
            </a:r>
            <a:r>
              <a:rPr lang="en-US" sz="2600" dirty="0">
                <a:solidFill>
                  <a:srgbClr val="00B050"/>
                </a:solidFill>
                <a:latin typeface="Times New Roman" pitchFamily="18" charset="0"/>
                <a:cs typeface="Times New Roman" pitchFamily="18" charset="0"/>
              </a:rPr>
              <a:t>temporary</a:t>
            </a:r>
            <a:r>
              <a:rPr lang="en-US" sz="2600" dirty="0">
                <a:solidFill>
                  <a:prstClr val="black"/>
                </a:solidFill>
                <a:latin typeface="Times New Roman" pitchFamily="18" charset="0"/>
                <a:cs typeface="Times New Roman" pitchFamily="18" charset="0"/>
              </a:rPr>
              <a:t> (aka </a:t>
            </a:r>
            <a:r>
              <a:rPr lang="en-US" sz="2600" dirty="0">
                <a:solidFill>
                  <a:srgbClr val="00B050"/>
                </a:solidFill>
                <a:latin typeface="Times New Roman" pitchFamily="18" charset="0"/>
                <a:cs typeface="Times New Roman" pitchFamily="18" charset="0"/>
              </a:rPr>
              <a:t>ephemeral</a:t>
            </a:r>
            <a:r>
              <a:rPr lang="en-US" sz="2600" dirty="0">
                <a:solidFill>
                  <a:prstClr val="black"/>
                </a:solidFill>
                <a:latin typeface="Times New Roman" pitchFamily="18" charset="0"/>
                <a:cs typeface="Times New Roman" pitchFamily="18" charset="0"/>
              </a:rPr>
              <a:t>) block-level storage for use with Amazon EC2 instances. The size of an instance store ranges from 150 GB up to 48 TB, and varies by instance type. Larger instance types have larger instance stores.</a:t>
            </a:r>
            <a:endParaRPr lang="en-US" sz="2600" dirty="0">
              <a:solidFill>
                <a:srgbClr val="000000"/>
              </a:solidFill>
              <a:latin typeface="Times New Roman" pitchFamily="18" charset="0"/>
              <a:cs typeface="Times New Roman" pitchFamily="18" charset="0"/>
            </a:endParaRPr>
          </a:p>
          <a:p>
            <a:pPr marL="0" indent="-365760">
              <a:spcBef>
                <a:spcPts val="0"/>
              </a:spcBef>
              <a:spcAft>
                <a:spcPts val="600"/>
              </a:spcAft>
              <a:buFont typeface="Arial" charset="0"/>
              <a:buChar char="•"/>
            </a:pPr>
            <a:r>
              <a:rPr lang="en-US" sz="2800" dirty="0">
                <a:solidFill>
                  <a:srgbClr val="000000"/>
                </a:solidFill>
                <a:latin typeface="Times New Roman" pitchFamily="18" charset="0"/>
                <a:cs typeface="Times New Roman" pitchFamily="18" charset="0"/>
              </a:rPr>
              <a:t> </a:t>
            </a:r>
            <a:r>
              <a:rPr lang="en-US" sz="2800" dirty="0">
                <a:solidFill>
                  <a:srgbClr val="3333FF"/>
                </a:solidFill>
                <a:latin typeface="Times New Roman" pitchFamily="18" charset="0"/>
                <a:cs typeface="Times New Roman" pitchFamily="18" charset="0"/>
              </a:rPr>
              <a:t>Amazon Simple Storage Service (Amazon S3)</a:t>
            </a:r>
            <a:endParaRPr lang="en-US" sz="2800" dirty="0">
              <a:solidFill>
                <a:srgbClr val="000000"/>
              </a:solidFill>
              <a:latin typeface="Times New Roman" pitchFamily="18" charset="0"/>
              <a:cs typeface="Times New Roman" pitchFamily="18" charset="0"/>
            </a:endParaRPr>
          </a:p>
          <a:p>
            <a:pPr marL="857250" lvl="3" indent="-365760">
              <a:spcBef>
                <a:spcPts val="0"/>
              </a:spcBef>
              <a:spcAft>
                <a:spcPts val="600"/>
              </a:spcAft>
            </a:pPr>
            <a:r>
              <a:rPr lang="en-US" sz="2600" dirty="0">
                <a:solidFill>
                  <a:srgbClr val="000000"/>
                </a:solidFill>
                <a:latin typeface="Times New Roman" pitchFamily="18" charset="0"/>
                <a:cs typeface="Times New Roman" pitchFamily="18" charset="0"/>
              </a:rPr>
              <a:t>Provides traditional </a:t>
            </a:r>
            <a:r>
              <a:rPr lang="en-US" sz="2600" dirty="0">
                <a:solidFill>
                  <a:srgbClr val="00B050"/>
                </a:solidFill>
                <a:latin typeface="Times New Roman" pitchFamily="18" charset="0"/>
                <a:cs typeface="Times New Roman" pitchFamily="18" charset="0"/>
              </a:rPr>
              <a:t>persistent </a:t>
            </a:r>
            <a:r>
              <a:rPr lang="en-US" sz="2600" dirty="0">
                <a:solidFill>
                  <a:srgbClr val="000000"/>
                </a:solidFill>
                <a:latin typeface="Times New Roman" pitchFamily="18" charset="0"/>
                <a:cs typeface="Times New Roman" pitchFamily="18" charset="0"/>
              </a:rPr>
              <a:t>file storage. Used for storing AMIs, data, etc.</a:t>
            </a:r>
          </a:p>
          <a:p>
            <a:pPr marL="857250" lvl="3" indent="-365760">
              <a:spcBef>
                <a:spcPts val="0"/>
              </a:spcBef>
              <a:spcAft>
                <a:spcPts val="600"/>
              </a:spcAft>
            </a:pPr>
            <a:r>
              <a:rPr lang="en-US" sz="2600" dirty="0">
                <a:solidFill>
                  <a:srgbClr val="000000"/>
                </a:solidFill>
                <a:latin typeface="Times New Roman" pitchFamily="18" charset="0"/>
                <a:cs typeface="Times New Roman" pitchFamily="18" charset="0"/>
              </a:rPr>
              <a:t>Actually designed as storage for the internet. You can use Amazon S3 to store and retrieve any amount of data at any time, from anywhere on the web.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762000"/>
          </a:xfrm>
        </p:spPr>
        <p:txBody>
          <a:bodyPr>
            <a:normAutofit fontScale="90000"/>
          </a:bodyPr>
          <a:lstStyle/>
          <a:p>
            <a:r>
              <a:rPr lang="en-US" dirty="0"/>
              <a:t>Relationship between different storage</a:t>
            </a:r>
          </a:p>
        </p:txBody>
      </p:sp>
      <p:pic>
        <p:nvPicPr>
          <p:cNvPr id="4" name="Picture 2" descr="Storage options for Amazon EC2"/>
          <p:cNvPicPr>
            <a:picLocks noGrp="1" noChangeAspect="1" noChangeArrowheads="1"/>
          </p:cNvPicPr>
          <p:nvPr>
            <p:ph idx="1"/>
          </p:nvPr>
        </p:nvPicPr>
        <p:blipFill>
          <a:blip r:embed="rId2"/>
          <a:srcRect/>
          <a:stretch>
            <a:fillRect/>
          </a:stretch>
        </p:blipFill>
        <p:spPr bwMode="auto">
          <a:xfrm>
            <a:off x="152400" y="1295401"/>
            <a:ext cx="8686799" cy="5334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latin typeface="Times New Roman" pitchFamily="18" charset="0"/>
                <a:cs typeface="Times New Roman" pitchFamily="18" charset="0"/>
              </a:rPr>
              <a:t>Amazon Elastic Block Store</a:t>
            </a:r>
          </a:p>
        </p:txBody>
      </p:sp>
      <p:sp>
        <p:nvSpPr>
          <p:cNvPr id="3" name="Content Placeholder 2"/>
          <p:cNvSpPr>
            <a:spLocks noGrp="1"/>
          </p:cNvSpPr>
          <p:nvPr>
            <p:ph idx="1"/>
          </p:nvPr>
        </p:nvSpPr>
        <p:spPr>
          <a:xfrm>
            <a:off x="152400" y="838200"/>
            <a:ext cx="8839200" cy="5867400"/>
          </a:xfrm>
        </p:spPr>
        <p:txBody>
          <a:bodyPr>
            <a:noAutofit/>
          </a:bodyPr>
          <a:lstStyle/>
          <a:p>
            <a:pPr algn="just">
              <a:lnSpc>
                <a:spcPct val="120000"/>
              </a:lnSpc>
              <a:spcBef>
                <a:spcPts val="0"/>
              </a:spcBef>
              <a:spcAft>
                <a:spcPts val="600"/>
              </a:spcAft>
            </a:pPr>
            <a:r>
              <a:rPr lang="en-US" sz="2800" dirty="0">
                <a:latin typeface="Times New Roman" pitchFamily="18" charset="0"/>
                <a:cs typeface="Times New Roman" pitchFamily="18" charset="0"/>
              </a:rPr>
              <a:t>Amazon Elastic Block Store (EBS) provides block level storage volumes for use with Amazon EC2 instances. Amazon EBS volumes are network-attached, and persist independently from the life of an instance. </a:t>
            </a:r>
          </a:p>
          <a:p>
            <a:pPr algn="just">
              <a:lnSpc>
                <a:spcPct val="120000"/>
              </a:lnSpc>
              <a:spcBef>
                <a:spcPts val="0"/>
              </a:spcBef>
              <a:spcAft>
                <a:spcPts val="600"/>
              </a:spcAft>
            </a:pPr>
            <a:r>
              <a:rPr lang="en-US" sz="2800" dirty="0">
                <a:latin typeface="Times New Roman" pitchFamily="18" charset="0"/>
                <a:cs typeface="Times New Roman" pitchFamily="18" charset="0"/>
              </a:rPr>
              <a:t>Amazon EBS provides highly available, highly reliable, predictable storage volumes that can be attached to a running Amazon EC2 instance and exposed as a device within the instance. </a:t>
            </a:r>
          </a:p>
          <a:p>
            <a:pPr algn="just">
              <a:lnSpc>
                <a:spcPct val="120000"/>
              </a:lnSpc>
              <a:spcBef>
                <a:spcPts val="0"/>
              </a:spcBef>
              <a:spcAft>
                <a:spcPts val="600"/>
              </a:spcAft>
            </a:pPr>
            <a:r>
              <a:rPr lang="en-US" sz="2800" dirty="0">
                <a:latin typeface="Times New Roman" pitchFamily="18" charset="0"/>
                <a:cs typeface="Times New Roman" pitchFamily="18" charset="0"/>
              </a:rPr>
              <a:t>Amazon EBS is particularly suited for applications that require a database, file system, or access to raw block level storage.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latin typeface="Calibri" pitchFamily="34" charset="0"/>
              </a:rPr>
              <a:t> Amazon Elastic Block Store </a:t>
            </a:r>
            <a:endParaRPr lang="en-US" dirty="0"/>
          </a:p>
        </p:txBody>
      </p:sp>
      <p:sp>
        <p:nvSpPr>
          <p:cNvPr id="3" name="Content Placeholder 2"/>
          <p:cNvSpPr>
            <a:spLocks noGrp="1"/>
          </p:cNvSpPr>
          <p:nvPr>
            <p:ph idx="1"/>
          </p:nvPr>
        </p:nvSpPr>
        <p:spPr>
          <a:xfrm>
            <a:off x="152400" y="838200"/>
            <a:ext cx="8839200" cy="5867400"/>
          </a:xfrm>
        </p:spPr>
        <p:txBody>
          <a:bodyPr>
            <a:normAutofit fontScale="70000" lnSpcReduction="20000"/>
          </a:bodyPr>
          <a:lstStyle/>
          <a:p>
            <a:pPr>
              <a:lnSpc>
                <a:spcPct val="120000"/>
              </a:lnSpc>
              <a:spcBef>
                <a:spcPts val="0"/>
              </a:spcBef>
              <a:spcAft>
                <a:spcPts val="600"/>
              </a:spcAft>
            </a:pPr>
            <a:r>
              <a:rPr lang="en-US" sz="3600" dirty="0">
                <a:solidFill>
                  <a:srgbClr val="000000"/>
                </a:solidFill>
                <a:latin typeface="Times New Roman" pitchFamily="18" charset="0"/>
                <a:cs typeface="Times New Roman" pitchFamily="18" charset="0"/>
              </a:rPr>
              <a:t>Storage designed specifically for Amazon EC2 instances. </a:t>
            </a:r>
          </a:p>
          <a:p>
            <a:pPr>
              <a:lnSpc>
                <a:spcPct val="120000"/>
              </a:lnSpc>
              <a:spcBef>
                <a:spcPts val="0"/>
              </a:spcBef>
              <a:spcAft>
                <a:spcPts val="600"/>
              </a:spcAft>
            </a:pPr>
            <a:r>
              <a:rPr lang="en-US" sz="3600" dirty="0">
                <a:solidFill>
                  <a:srgbClr val="000000"/>
                </a:solidFill>
                <a:latin typeface="Times New Roman" pitchFamily="18" charset="0"/>
                <a:cs typeface="Times New Roman" pitchFamily="18" charset="0"/>
              </a:rPr>
              <a:t>Allows to create volumes that can be mounted as devices by EC2 instances. </a:t>
            </a:r>
          </a:p>
          <a:p>
            <a:pPr>
              <a:lnSpc>
                <a:spcPct val="120000"/>
              </a:lnSpc>
              <a:spcBef>
                <a:spcPts val="0"/>
              </a:spcBef>
              <a:spcAft>
                <a:spcPts val="600"/>
              </a:spcAft>
            </a:pPr>
            <a:r>
              <a:rPr lang="en-US" sz="3600" dirty="0">
                <a:solidFill>
                  <a:srgbClr val="000000"/>
                </a:solidFill>
                <a:latin typeface="Times New Roman" pitchFamily="18" charset="0"/>
                <a:cs typeface="Times New Roman" pitchFamily="18" charset="0"/>
              </a:rPr>
              <a:t>Can have user supplied device names and provide a block device interface. </a:t>
            </a:r>
          </a:p>
          <a:p>
            <a:pPr>
              <a:lnSpc>
                <a:spcPct val="120000"/>
              </a:lnSpc>
              <a:spcBef>
                <a:spcPts val="0"/>
              </a:spcBef>
              <a:spcAft>
                <a:spcPts val="600"/>
              </a:spcAft>
            </a:pPr>
            <a:r>
              <a:rPr lang="en-US" sz="3600" dirty="0">
                <a:solidFill>
                  <a:srgbClr val="00B050"/>
                </a:solidFill>
                <a:latin typeface="Times New Roman" pitchFamily="18" charset="0"/>
                <a:cs typeface="Times New Roman" pitchFamily="18" charset="0"/>
              </a:rPr>
              <a:t>Possible to create a file system on top of Amazon EBS volumes, or use them in any other a block device could be used.</a:t>
            </a:r>
            <a:endParaRPr lang="en-US" sz="3600" dirty="0">
              <a:solidFill>
                <a:srgbClr val="000000"/>
              </a:solidFill>
              <a:latin typeface="Times New Roman" pitchFamily="18" charset="0"/>
              <a:cs typeface="Times New Roman" pitchFamily="18" charset="0"/>
            </a:endParaRPr>
          </a:p>
          <a:p>
            <a:pPr>
              <a:lnSpc>
                <a:spcPct val="120000"/>
              </a:lnSpc>
              <a:spcBef>
                <a:spcPts val="0"/>
              </a:spcBef>
              <a:spcAft>
                <a:spcPts val="600"/>
              </a:spcAft>
            </a:pPr>
            <a:r>
              <a:rPr lang="en-US" sz="3600" dirty="0">
                <a:solidFill>
                  <a:srgbClr val="000000"/>
                </a:solidFill>
                <a:latin typeface="Times New Roman" pitchFamily="18" charset="0"/>
                <a:cs typeface="Times New Roman" pitchFamily="18" charset="0"/>
              </a:rPr>
              <a:t>Possible to create up to twenty Amazon EBS volumes of any size (from one GB up to one TB). </a:t>
            </a:r>
          </a:p>
          <a:p>
            <a:pPr>
              <a:lnSpc>
                <a:spcPct val="120000"/>
              </a:lnSpc>
              <a:spcBef>
                <a:spcPts val="0"/>
              </a:spcBef>
              <a:spcAft>
                <a:spcPts val="600"/>
              </a:spcAft>
            </a:pPr>
            <a:r>
              <a:rPr lang="en-US" sz="3600" dirty="0">
                <a:solidFill>
                  <a:srgbClr val="000000"/>
                </a:solidFill>
                <a:latin typeface="Times New Roman" pitchFamily="18" charset="0"/>
                <a:cs typeface="Times New Roman" pitchFamily="18" charset="0"/>
              </a:rPr>
              <a:t>Each Amazon EBS volume is independent of any individual EC2 instances and can be attached to any one of the instances (within the same availability zone) or can even exist unattached to an EC2 instance.</a:t>
            </a:r>
          </a:p>
          <a:p>
            <a:pPr>
              <a:lnSpc>
                <a:spcPct val="120000"/>
              </a:lnSpc>
              <a:spcBef>
                <a:spcPts val="0"/>
              </a:spcBef>
              <a:spcAft>
                <a:spcPts val="600"/>
              </a:spcAf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33400" y="152400"/>
            <a:ext cx="8229600" cy="715962"/>
          </a:xfrm>
        </p:spPr>
        <p:txBody>
          <a:bodyPr>
            <a:normAutofit fontScale="90000"/>
          </a:bodyPr>
          <a:lstStyle/>
          <a:p>
            <a:r>
              <a:rPr lang="en-US" dirty="0"/>
              <a:t>Amazon EC2 &amp; Its Benefits</a:t>
            </a:r>
          </a:p>
        </p:txBody>
      </p:sp>
      <p:sp>
        <p:nvSpPr>
          <p:cNvPr id="26627" name="Content Placeholder 2"/>
          <p:cNvSpPr>
            <a:spLocks noGrp="1"/>
          </p:cNvSpPr>
          <p:nvPr>
            <p:ph idx="1"/>
          </p:nvPr>
        </p:nvSpPr>
        <p:spPr>
          <a:xfrm>
            <a:off x="457200" y="1066800"/>
            <a:ext cx="8229600" cy="5562600"/>
          </a:xfrm>
        </p:spPr>
        <p:txBody>
          <a:bodyPr>
            <a:normAutofit lnSpcReduction="10000"/>
          </a:bodyPr>
          <a:lstStyle/>
          <a:p>
            <a:pPr algn="just"/>
            <a:r>
              <a:rPr lang="en-US" b="1" dirty="0">
                <a:solidFill>
                  <a:srgbClr val="000000"/>
                </a:solidFill>
                <a:latin typeface="Calibri" pitchFamily="34" charset="0"/>
              </a:rPr>
              <a:t>The </a:t>
            </a:r>
            <a:r>
              <a:rPr lang="en-US" b="1" dirty="0">
                <a:solidFill>
                  <a:srgbClr val="00B050"/>
                </a:solidFill>
                <a:latin typeface="Calibri" pitchFamily="34" charset="0"/>
              </a:rPr>
              <a:t>web service interfaces can be used to launch </a:t>
            </a:r>
            <a:r>
              <a:rPr lang="en-US" b="1" dirty="0">
                <a:latin typeface="Calibri" pitchFamily="34" charset="0"/>
              </a:rPr>
              <a:t>as</a:t>
            </a:r>
            <a:r>
              <a:rPr lang="en-US" b="1" dirty="0">
                <a:solidFill>
                  <a:srgbClr val="000000"/>
                </a:solidFill>
                <a:latin typeface="Calibri" pitchFamily="34" charset="0"/>
              </a:rPr>
              <a:t> many or as few virtual servers as needed, configure security and networking, and manage storage.</a:t>
            </a:r>
            <a:endParaRPr lang="en-US" dirty="0"/>
          </a:p>
          <a:p>
            <a:pPr algn="just"/>
            <a:r>
              <a:rPr lang="en-US" dirty="0"/>
              <a:t>AWS EC2 Reduces the time required to obtain and boot new server instances to minutes</a:t>
            </a:r>
          </a:p>
          <a:p>
            <a:pPr algn="just"/>
            <a:r>
              <a:rPr lang="en-US" dirty="0"/>
              <a:t>Quickly scales capacity, both up and down, as your computing requirements change </a:t>
            </a:r>
          </a:p>
          <a:p>
            <a:pPr algn="just"/>
            <a:r>
              <a:rPr lang="en-US" dirty="0">
                <a:solidFill>
                  <a:srgbClr val="7030A0"/>
                </a:solidFill>
              </a:rPr>
              <a:t>Changes the economics of computing:</a:t>
            </a:r>
            <a:r>
              <a:rPr lang="en-US" dirty="0"/>
              <a:t>	</a:t>
            </a:r>
          </a:p>
          <a:p>
            <a:pPr lvl="1" algn="just"/>
            <a:r>
              <a:rPr lang="en-US" dirty="0"/>
              <a:t>Pay only for capacity and resources that you actually use</a:t>
            </a:r>
          </a:p>
          <a:p>
            <a:pPr>
              <a:buNone/>
            </a:pPr>
            <a:endParaRPr lang="en-US" dirty="0"/>
          </a:p>
        </p:txBody>
      </p:sp>
    </p:spTree>
  </p:cSld>
  <p:clrMapOvr>
    <a:masterClrMapping/>
  </p:clrMapOvr>
  <p:transition advClick="0" advTm="7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a:t>Amazon EC2 &amp; Its Benefits</a:t>
            </a:r>
          </a:p>
        </p:txBody>
      </p:sp>
      <p:sp>
        <p:nvSpPr>
          <p:cNvPr id="3" name="Content Placeholder 2"/>
          <p:cNvSpPr>
            <a:spLocks noGrp="1"/>
          </p:cNvSpPr>
          <p:nvPr>
            <p:ph idx="1"/>
          </p:nvPr>
        </p:nvSpPr>
        <p:spPr>
          <a:xfrm>
            <a:off x="152400" y="533400"/>
            <a:ext cx="8839200" cy="6324600"/>
          </a:xfrm>
        </p:spPr>
        <p:txBody>
          <a:bodyPr>
            <a:noAutofit/>
          </a:bodyPr>
          <a:lstStyle/>
          <a:p>
            <a:pPr algn="just">
              <a:lnSpc>
                <a:spcPct val="120000"/>
              </a:lnSpc>
              <a:spcBef>
                <a:spcPts val="0"/>
              </a:spcBef>
              <a:spcAft>
                <a:spcPts val="600"/>
              </a:spcAft>
            </a:pPr>
            <a:r>
              <a:rPr lang="en-US" sz="2300" b="1" dirty="0">
                <a:latin typeface="Times New Roman" pitchFamily="18" charset="0"/>
                <a:cs typeface="Times New Roman" pitchFamily="18" charset="0"/>
              </a:rPr>
              <a:t>EC2 allows users to rent virtual computers on which to run their own computer applications. </a:t>
            </a:r>
          </a:p>
          <a:p>
            <a:pPr algn="just">
              <a:lnSpc>
                <a:spcPct val="120000"/>
              </a:lnSpc>
              <a:spcBef>
                <a:spcPts val="0"/>
              </a:spcBef>
              <a:spcAft>
                <a:spcPts val="600"/>
              </a:spcAft>
            </a:pPr>
            <a:r>
              <a:rPr lang="en-US" sz="2300" b="1" dirty="0">
                <a:latin typeface="Times New Roman" pitchFamily="18" charset="0"/>
                <a:cs typeface="Times New Roman" pitchFamily="18" charset="0"/>
              </a:rPr>
              <a:t>EC2 allows scalable deployment of applications by providing a Web service through which a user can boot an </a:t>
            </a:r>
            <a:r>
              <a:rPr lang="en-US" sz="2300" b="1" dirty="0">
                <a:solidFill>
                  <a:srgbClr val="FF0000"/>
                </a:solidFill>
                <a:latin typeface="Times New Roman" pitchFamily="18" charset="0"/>
                <a:cs typeface="Times New Roman" pitchFamily="18" charset="0"/>
              </a:rPr>
              <a:t>Amazon Machine Image</a:t>
            </a:r>
            <a:r>
              <a:rPr lang="en-US" sz="2300" b="1" dirty="0">
                <a:latin typeface="Times New Roman" pitchFamily="18" charset="0"/>
                <a:cs typeface="Times New Roman" pitchFamily="18" charset="0"/>
              </a:rPr>
              <a:t> to create </a:t>
            </a:r>
            <a:r>
              <a:rPr lang="en-US" sz="2300" b="1" dirty="0">
                <a:solidFill>
                  <a:srgbClr val="00B050"/>
                </a:solidFill>
                <a:latin typeface="Times New Roman" pitchFamily="18" charset="0"/>
                <a:cs typeface="Times New Roman" pitchFamily="18" charset="0"/>
              </a:rPr>
              <a:t>a virtual machine, </a:t>
            </a:r>
            <a:r>
              <a:rPr lang="en-US" sz="2300" b="1" dirty="0">
                <a:latin typeface="Times New Roman" pitchFamily="18" charset="0"/>
                <a:cs typeface="Times New Roman" pitchFamily="18" charset="0"/>
              </a:rPr>
              <a:t>which Amazon calls an </a:t>
            </a:r>
            <a:r>
              <a:rPr lang="en-US" sz="2300" b="1" dirty="0">
                <a:solidFill>
                  <a:srgbClr val="FF0000"/>
                </a:solidFill>
                <a:latin typeface="Times New Roman" pitchFamily="18" charset="0"/>
                <a:cs typeface="Times New Roman" pitchFamily="18" charset="0"/>
              </a:rPr>
              <a:t>"instance",</a:t>
            </a:r>
            <a:r>
              <a:rPr lang="en-US" sz="2300" b="1" dirty="0">
                <a:latin typeface="Times New Roman" pitchFamily="18" charset="0"/>
                <a:cs typeface="Times New Roman" pitchFamily="18" charset="0"/>
              </a:rPr>
              <a:t> containing any software desired. </a:t>
            </a:r>
          </a:p>
          <a:p>
            <a:pPr algn="just">
              <a:lnSpc>
                <a:spcPct val="120000"/>
              </a:lnSpc>
              <a:spcBef>
                <a:spcPts val="0"/>
              </a:spcBef>
              <a:spcAft>
                <a:spcPts val="600"/>
              </a:spcAft>
            </a:pPr>
            <a:r>
              <a:rPr lang="en-US" sz="2300" b="1" dirty="0">
                <a:latin typeface="Times New Roman" pitchFamily="18" charset="0"/>
                <a:cs typeface="Times New Roman" pitchFamily="18" charset="0"/>
              </a:rPr>
              <a:t>A user can create, launch, and terminate server instances as needed, paying by the hour for active servers, hence the term "elastic". </a:t>
            </a:r>
          </a:p>
          <a:p>
            <a:pPr algn="just">
              <a:lnSpc>
                <a:spcPct val="120000"/>
              </a:lnSpc>
              <a:spcBef>
                <a:spcPts val="0"/>
              </a:spcBef>
              <a:spcAft>
                <a:spcPts val="600"/>
              </a:spcAft>
            </a:pPr>
            <a:r>
              <a:rPr lang="en-US" sz="2300" b="1" dirty="0">
                <a:solidFill>
                  <a:srgbClr val="0000FF"/>
                </a:solidFill>
                <a:latin typeface="Times New Roman" pitchFamily="18" charset="0"/>
                <a:cs typeface="Times New Roman" pitchFamily="18" charset="0"/>
              </a:rPr>
              <a:t>EC2 provides users with control over the geographical location of instances that allows for latency optimization and high levels of redundancy.</a:t>
            </a:r>
            <a:endParaRPr lang="en-US" sz="2300" b="1" dirty="0">
              <a:latin typeface="Times New Roman" pitchFamily="18" charset="0"/>
              <a:cs typeface="Times New Roman" pitchFamily="18" charset="0"/>
            </a:endParaRPr>
          </a:p>
          <a:p>
            <a:pPr algn="just">
              <a:lnSpc>
                <a:spcPct val="120000"/>
              </a:lnSpc>
              <a:spcBef>
                <a:spcPts val="0"/>
              </a:spcBef>
              <a:spcAft>
                <a:spcPts val="600"/>
              </a:spcAft>
            </a:pPr>
            <a:r>
              <a:rPr lang="en-US" sz="2300" b="1" dirty="0">
                <a:solidFill>
                  <a:srgbClr val="00B050"/>
                </a:solidFill>
                <a:latin typeface="Times New Roman" pitchFamily="18" charset="0"/>
                <a:cs typeface="Times New Roman" pitchFamily="18" charset="0"/>
              </a:rPr>
              <a:t>In November 2010, Amazon switched its own retail website to EC2 and AWS.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48C1-D8FB-49F0-BF5B-C0A62B609A33}"/>
              </a:ext>
            </a:extLst>
          </p:cNvPr>
          <p:cNvSpPr>
            <a:spLocks noGrp="1"/>
          </p:cNvSpPr>
          <p:nvPr>
            <p:ph type="title"/>
          </p:nvPr>
        </p:nvSpPr>
        <p:spPr/>
        <p:txBody>
          <a:bodyPr/>
          <a:lstStyle/>
          <a:p>
            <a:r>
              <a:rPr lang="en-US" dirty="0"/>
              <a:t>Amazon EC2 &amp; Its Benefits</a:t>
            </a:r>
          </a:p>
        </p:txBody>
      </p:sp>
      <p:sp>
        <p:nvSpPr>
          <p:cNvPr id="3" name="Content Placeholder 2">
            <a:extLst>
              <a:ext uri="{FF2B5EF4-FFF2-40B4-BE49-F238E27FC236}">
                <a16:creationId xmlns:a16="http://schemas.microsoft.com/office/drawing/2014/main" id="{92A5B5E5-8ADB-4EB2-BCEB-82B4A972E4C0}"/>
              </a:ext>
            </a:extLst>
          </p:cNvPr>
          <p:cNvSpPr>
            <a:spLocks noGrp="1"/>
          </p:cNvSpPr>
          <p:nvPr>
            <p:ph idx="1"/>
          </p:nvPr>
        </p:nvSpPr>
        <p:spPr/>
        <p:txBody>
          <a:bodyPr>
            <a:normAutofit fontScale="85000" lnSpcReduction="20000"/>
          </a:bodyPr>
          <a:lstStyle/>
          <a:p>
            <a:r>
              <a:rPr lang="en-US" dirty="0"/>
              <a:t>Amazon </a:t>
            </a:r>
            <a:r>
              <a:rPr lang="en-US" dirty="0">
                <a:solidFill>
                  <a:srgbClr val="FF0000"/>
                </a:solidFill>
              </a:rPr>
              <a:t>EC2 provides users with the ability to place one or more instances in multiple locations</a:t>
            </a:r>
            <a:r>
              <a:rPr lang="en-US" dirty="0"/>
              <a:t>. Amazon </a:t>
            </a:r>
            <a:r>
              <a:rPr lang="en-US" dirty="0">
                <a:solidFill>
                  <a:srgbClr val="FF0000"/>
                </a:solidFill>
              </a:rPr>
              <a:t>EC2 locations are composed of Regions</a:t>
            </a:r>
            <a:r>
              <a:rPr lang="en-US" dirty="0"/>
              <a:t>(such as North America and Europe) and </a:t>
            </a:r>
            <a:r>
              <a:rPr lang="en-US" dirty="0">
                <a:solidFill>
                  <a:srgbClr val="FF0000"/>
                </a:solidFill>
              </a:rPr>
              <a:t>Availability Zones</a:t>
            </a:r>
            <a:r>
              <a:rPr lang="en-US" dirty="0"/>
              <a:t>. </a:t>
            </a:r>
          </a:p>
          <a:p>
            <a:r>
              <a:rPr lang="en-US" dirty="0">
                <a:solidFill>
                  <a:srgbClr val="FF0000"/>
                </a:solidFill>
              </a:rPr>
              <a:t>Regions consist of one or more Availability Zones, are geographically dispersed, and are in separate geographic areas or countries. </a:t>
            </a:r>
          </a:p>
          <a:p>
            <a:r>
              <a:rPr lang="en-US" dirty="0">
                <a:solidFill>
                  <a:schemeClr val="tx2"/>
                </a:solidFill>
              </a:rPr>
              <a:t>Availability Zones are distinct locations that are engineered to be insulated from failures in other Availability Zones </a:t>
            </a:r>
            <a:r>
              <a:rPr lang="en-US" dirty="0"/>
              <a:t>and provide inexpensive, low-latency network connectivity to other Availability Zones in the same Region.</a:t>
            </a:r>
          </a:p>
        </p:txBody>
      </p:sp>
    </p:spTree>
    <p:extLst>
      <p:ext uri="{BB962C8B-B14F-4D97-AF65-F5344CB8AC3E}">
        <p14:creationId xmlns:p14="http://schemas.microsoft.com/office/powerpoint/2010/main" val="367775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latin typeface="Times New Roman" pitchFamily="18" charset="0"/>
                <a:cs typeface="Times New Roman" pitchFamily="18" charset="0"/>
              </a:rPr>
              <a:t>Amazon Machine Image</a:t>
            </a:r>
            <a:endParaRPr lang="en-US" dirty="0"/>
          </a:p>
        </p:txBody>
      </p:sp>
      <p:sp>
        <p:nvSpPr>
          <p:cNvPr id="3" name="Content Placeholder 2"/>
          <p:cNvSpPr>
            <a:spLocks noGrp="1"/>
          </p:cNvSpPr>
          <p:nvPr>
            <p:ph idx="1"/>
          </p:nvPr>
        </p:nvSpPr>
        <p:spPr>
          <a:xfrm>
            <a:off x="152400" y="914400"/>
            <a:ext cx="8839200" cy="5791200"/>
          </a:xfrm>
        </p:spPr>
        <p:txBody>
          <a:bodyPr>
            <a:normAutofit fontScale="85000" lnSpcReduction="10000"/>
          </a:bodyPr>
          <a:lstStyle/>
          <a:p>
            <a:pPr algn="just">
              <a:lnSpc>
                <a:spcPct val="110000"/>
              </a:lnSpc>
              <a:spcBef>
                <a:spcPts val="0"/>
              </a:spcBef>
              <a:spcAft>
                <a:spcPts val="600"/>
              </a:spcAft>
            </a:pPr>
            <a:r>
              <a:rPr lang="en-US" sz="3300" b="1" dirty="0">
                <a:latin typeface="Times New Roman" pitchFamily="18" charset="0"/>
                <a:cs typeface="Times New Roman" pitchFamily="18" charset="0"/>
              </a:rPr>
              <a:t>A special type of </a:t>
            </a:r>
            <a:r>
              <a:rPr lang="en-US" sz="3300" b="1" dirty="0">
                <a:solidFill>
                  <a:srgbClr val="FF0000"/>
                </a:solidFill>
                <a:latin typeface="Times New Roman" pitchFamily="18" charset="0"/>
                <a:cs typeface="Times New Roman" pitchFamily="18" charset="0"/>
              </a:rPr>
              <a:t>virtual machine.</a:t>
            </a:r>
            <a:endParaRPr lang="en-US" sz="3300" b="1" dirty="0">
              <a:latin typeface="Times New Roman" pitchFamily="18" charset="0"/>
              <a:cs typeface="Times New Roman" pitchFamily="18" charset="0"/>
            </a:endParaRPr>
          </a:p>
          <a:p>
            <a:pPr algn="just">
              <a:lnSpc>
                <a:spcPct val="110000"/>
              </a:lnSpc>
              <a:spcBef>
                <a:spcPts val="0"/>
              </a:spcBef>
              <a:spcAft>
                <a:spcPts val="600"/>
              </a:spcAft>
            </a:pPr>
            <a:r>
              <a:rPr lang="en-US" sz="3300" b="1" dirty="0">
                <a:latin typeface="Times New Roman" pitchFamily="18" charset="0"/>
                <a:cs typeface="Times New Roman" pitchFamily="18" charset="0"/>
              </a:rPr>
              <a:t>The main component of an AMI is </a:t>
            </a:r>
            <a:r>
              <a:rPr lang="en-US" sz="3300" b="1" dirty="0">
                <a:solidFill>
                  <a:srgbClr val="00B050"/>
                </a:solidFill>
                <a:latin typeface="Times New Roman" pitchFamily="18" charset="0"/>
                <a:cs typeface="Times New Roman" pitchFamily="18" charset="0"/>
              </a:rPr>
              <a:t>a read-only file system image which includes an operating system (e.g. Linux or Windows) and any additional software required to deliver a service or a portion of it.</a:t>
            </a:r>
          </a:p>
          <a:p>
            <a:pPr algn="just">
              <a:lnSpc>
                <a:spcPct val="110000"/>
              </a:lnSpc>
              <a:spcBef>
                <a:spcPts val="0"/>
              </a:spcBef>
              <a:spcAft>
                <a:spcPts val="600"/>
              </a:spcAft>
            </a:pPr>
            <a:r>
              <a:rPr lang="en-US" sz="3300" b="1" dirty="0">
                <a:solidFill>
                  <a:srgbClr val="0000FF"/>
                </a:solidFill>
                <a:latin typeface="Times New Roman" pitchFamily="18" charset="0"/>
                <a:cs typeface="Times New Roman" pitchFamily="18" charset="0"/>
              </a:rPr>
              <a:t>EC2 is based on Linux and </a:t>
            </a:r>
            <a:r>
              <a:rPr lang="en-US" sz="3300" b="1" dirty="0" err="1">
                <a:solidFill>
                  <a:srgbClr val="0000FF"/>
                </a:solidFill>
                <a:latin typeface="Times New Roman" pitchFamily="18" charset="0"/>
                <a:cs typeface="Times New Roman" pitchFamily="18" charset="0"/>
              </a:rPr>
              <a:t>Xen</a:t>
            </a:r>
            <a:r>
              <a:rPr lang="en-US" sz="3300" b="1" dirty="0">
                <a:solidFill>
                  <a:srgbClr val="0000FF"/>
                </a:solidFill>
                <a:latin typeface="Times New Roman" pitchFamily="18" charset="0"/>
                <a:cs typeface="Times New Roman" pitchFamily="18" charset="0"/>
              </a:rPr>
              <a:t>, and various OS images (Amazon Machine Images - AMIs) can be supported.</a:t>
            </a:r>
            <a:endParaRPr lang="en-US" sz="3300" b="1" dirty="0">
              <a:solidFill>
                <a:srgbClr val="000000"/>
              </a:solidFill>
              <a:latin typeface="Times New Roman" pitchFamily="18" charset="0"/>
              <a:cs typeface="Times New Roman" pitchFamily="18" charset="0"/>
            </a:endParaRPr>
          </a:p>
          <a:p>
            <a:pPr algn="just">
              <a:lnSpc>
                <a:spcPct val="110000"/>
              </a:lnSpc>
              <a:spcBef>
                <a:spcPts val="0"/>
              </a:spcBef>
              <a:spcAft>
                <a:spcPts val="600"/>
              </a:spcAft>
            </a:pPr>
            <a:r>
              <a:rPr lang="en-US" sz="3300" b="1" dirty="0">
                <a:solidFill>
                  <a:prstClr val="black"/>
                </a:solidFill>
                <a:latin typeface="Times New Roman" pitchFamily="18" charset="0"/>
                <a:cs typeface="Times New Roman" pitchFamily="18" charset="0"/>
              </a:rPr>
              <a:t>It is said that Amazon uses a heavily modified and adapted version of </a:t>
            </a:r>
            <a:r>
              <a:rPr lang="en-US" sz="3300" b="1" dirty="0" err="1">
                <a:solidFill>
                  <a:prstClr val="black"/>
                </a:solidFill>
                <a:latin typeface="Times New Roman" pitchFamily="18" charset="0"/>
                <a:cs typeface="Times New Roman" pitchFamily="18" charset="0"/>
              </a:rPr>
              <a:t>Xen</a:t>
            </a:r>
            <a:r>
              <a:rPr lang="en-US" sz="3300" b="1" dirty="0">
                <a:solidFill>
                  <a:prstClr val="black"/>
                </a:solidFill>
                <a:latin typeface="Times New Roman" pitchFamily="18" charset="0"/>
                <a:cs typeface="Times New Roman" pitchFamily="18" charset="0"/>
              </a:rPr>
              <a:t>.</a:t>
            </a:r>
            <a:endParaRPr lang="en-US" sz="3300" b="1" dirty="0">
              <a:solidFill>
                <a:srgbClr val="000000"/>
              </a:solidFill>
              <a:latin typeface="Times New Roman" pitchFamily="18" charset="0"/>
              <a:cs typeface="Times New Roman" pitchFamily="18" charset="0"/>
            </a:endParaRPr>
          </a:p>
          <a:p>
            <a:pPr algn="just">
              <a:lnSpc>
                <a:spcPct val="110000"/>
              </a:lnSpc>
              <a:spcBef>
                <a:spcPts val="0"/>
              </a:spcBef>
              <a:spcAft>
                <a:spcPts val="600"/>
              </a:spcAft>
            </a:pPr>
            <a:r>
              <a:rPr lang="en-US" sz="3300" b="1" dirty="0">
                <a:solidFill>
                  <a:prstClr val="black"/>
                </a:solidFill>
                <a:latin typeface="Times New Roman" pitchFamily="18" charset="0"/>
                <a:cs typeface="Times New Roman" pitchFamily="18" charset="0"/>
              </a:rPr>
              <a:t>EC2 is probably one of the biggest </a:t>
            </a:r>
            <a:r>
              <a:rPr lang="en-US" sz="3300" b="1" dirty="0" err="1">
                <a:solidFill>
                  <a:prstClr val="black"/>
                </a:solidFill>
                <a:latin typeface="Times New Roman" pitchFamily="18" charset="0"/>
                <a:cs typeface="Times New Roman" pitchFamily="18" charset="0"/>
              </a:rPr>
              <a:t>Xen</a:t>
            </a:r>
            <a:r>
              <a:rPr lang="en-US" sz="3300" b="1" dirty="0">
                <a:solidFill>
                  <a:prstClr val="black"/>
                </a:solidFill>
                <a:latin typeface="Times New Roman" pitchFamily="18" charset="0"/>
                <a:cs typeface="Times New Roman" pitchFamily="18" charset="0"/>
              </a:rPr>
              <a:t> installations deployed.</a:t>
            </a:r>
            <a:endParaRPr lang="en-US" sz="3300" b="1" dirty="0">
              <a:solidFill>
                <a:srgbClr val="000000"/>
              </a:solidFill>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t>AMIs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229600" cy="609600"/>
          </a:xfrm>
        </p:spPr>
        <p:txBody>
          <a:bodyPr>
            <a:normAutofit fontScale="90000"/>
          </a:bodyPr>
          <a:lstStyle/>
          <a:p>
            <a:r>
              <a:rPr lang="en-US" dirty="0">
                <a:latin typeface="Times New Roman" pitchFamily="18" charset="0"/>
                <a:cs typeface="Times New Roman" pitchFamily="18" charset="0"/>
              </a:rPr>
              <a:t>AMI and Instances</a:t>
            </a:r>
          </a:p>
        </p:txBody>
      </p:sp>
      <p:sp>
        <p:nvSpPr>
          <p:cNvPr id="10" name="Content Placeholder 9"/>
          <p:cNvSpPr>
            <a:spLocks noGrp="1"/>
          </p:cNvSpPr>
          <p:nvPr>
            <p:ph sz="half" idx="1"/>
          </p:nvPr>
        </p:nvSpPr>
        <p:spPr>
          <a:xfrm>
            <a:off x="152400" y="1219200"/>
            <a:ext cx="3581400" cy="5004447"/>
          </a:xfrm>
          <a:prstGeom prst="rect">
            <a:avLst/>
          </a:prstGeom>
        </p:spPr>
        <p:txBody>
          <a:bodyPr wrap="square">
            <a:spAutoFit/>
          </a:bodyPr>
          <a:lstStyle/>
          <a:p>
            <a:pPr algn="just"/>
            <a:r>
              <a:rPr lang="en-US" b="1" dirty="0">
                <a:latin typeface="Times New Roman" pitchFamily="18" charset="0"/>
                <a:cs typeface="Times New Roman" pitchFamily="18" charset="0"/>
              </a:rPr>
              <a:t>An Instance can be launched from an AMI.</a:t>
            </a:r>
          </a:p>
          <a:p>
            <a:pPr algn="just"/>
            <a:r>
              <a:rPr lang="en-US" b="1" dirty="0">
                <a:solidFill>
                  <a:srgbClr val="00B050"/>
                </a:solidFill>
                <a:latin typeface="Times New Roman" pitchFamily="18" charset="0"/>
                <a:cs typeface="Times New Roman" pitchFamily="18" charset="0"/>
              </a:rPr>
              <a:t>An instance, </a:t>
            </a:r>
            <a:r>
              <a:rPr lang="en-US" b="1" dirty="0">
                <a:latin typeface="Times New Roman" pitchFamily="18" charset="0"/>
                <a:cs typeface="Times New Roman" pitchFamily="18" charset="0"/>
              </a:rPr>
              <a:t>is </a:t>
            </a:r>
            <a:r>
              <a:rPr lang="en-US" b="1" dirty="0">
                <a:solidFill>
                  <a:srgbClr val="3333FF"/>
                </a:solidFill>
                <a:latin typeface="Times New Roman" pitchFamily="18" charset="0"/>
                <a:cs typeface="Times New Roman" pitchFamily="18" charset="0"/>
              </a:rPr>
              <a:t>a copy of the AMI running as a virtual server in the cloud.</a:t>
            </a:r>
            <a:endParaRPr lang="en-US"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Multiple instances can be launched  from a AMI, as shown in the figure.</a:t>
            </a:r>
          </a:p>
        </p:txBody>
      </p:sp>
      <p:pic>
        <p:nvPicPr>
          <p:cNvPr id="11"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38600" y="1066800"/>
            <a:ext cx="46482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0"/>
            <a:ext cx="8229600" cy="533400"/>
          </a:xfrm>
        </p:spPr>
        <p:txBody>
          <a:bodyPr>
            <a:normAutofit fontScale="90000"/>
          </a:bodyPr>
          <a:lstStyle/>
          <a:p>
            <a:pPr marL="342900" indent="-342900"/>
            <a:r>
              <a:rPr lang="en-US" sz="3600" dirty="0"/>
              <a:t>AMI and instances</a:t>
            </a:r>
          </a:p>
        </p:txBody>
      </p:sp>
      <p:sp>
        <p:nvSpPr>
          <p:cNvPr id="29699" name="Rectangle 3"/>
          <p:cNvSpPr>
            <a:spLocks noGrp="1" noChangeArrowheads="1"/>
          </p:cNvSpPr>
          <p:nvPr>
            <p:ph type="body" idx="1"/>
          </p:nvPr>
        </p:nvSpPr>
        <p:spPr>
          <a:xfrm>
            <a:off x="152400" y="685800"/>
            <a:ext cx="8839200" cy="6019800"/>
          </a:xfrm>
        </p:spPr>
        <p:txBody>
          <a:bodyPr>
            <a:normAutofit fontScale="92500" lnSpcReduction="20000"/>
          </a:bodyPr>
          <a:lstStyle/>
          <a:p>
            <a:pPr marL="182880" indent="-274320" algn="just">
              <a:lnSpc>
                <a:spcPct val="120000"/>
              </a:lnSpc>
              <a:spcBef>
                <a:spcPts val="0"/>
              </a:spcBef>
              <a:spcAft>
                <a:spcPts val="600"/>
              </a:spcAft>
            </a:pPr>
            <a:r>
              <a:rPr lang="en-US" sz="2400" dirty="0">
                <a:latin typeface="Times New Roman" pitchFamily="18" charset="0"/>
                <a:cs typeface="Times New Roman" pitchFamily="18" charset="0"/>
              </a:rPr>
              <a:t>Amazon Machine Image (AMI):</a:t>
            </a:r>
          </a:p>
          <a:p>
            <a:pPr marL="1040130" lvl="3" indent="-274320" algn="just">
              <a:lnSpc>
                <a:spcPct val="120000"/>
              </a:lnSpc>
              <a:spcBef>
                <a:spcPts val="0"/>
              </a:spcBef>
              <a:spcAft>
                <a:spcPts val="600"/>
              </a:spcAft>
            </a:pPr>
            <a:r>
              <a:rPr lang="en-US" sz="2400" dirty="0">
                <a:latin typeface="Times New Roman" pitchFamily="18" charset="0"/>
                <a:cs typeface="Times New Roman" pitchFamily="18" charset="0"/>
              </a:rPr>
              <a:t>Bootable, pre-defined or user-built</a:t>
            </a:r>
          </a:p>
          <a:p>
            <a:pPr marL="1040130" lvl="3" indent="-274320" algn="just">
              <a:lnSpc>
                <a:spcPct val="120000"/>
              </a:lnSpc>
              <a:spcBef>
                <a:spcPts val="0"/>
              </a:spcBef>
              <a:spcAft>
                <a:spcPts val="600"/>
              </a:spcAft>
            </a:pPr>
            <a:r>
              <a:rPr lang="en-US" sz="2400" dirty="0">
                <a:latin typeface="Times New Roman" pitchFamily="18" charset="0"/>
                <a:cs typeface="Times New Roman" pitchFamily="18" charset="0"/>
              </a:rPr>
              <a:t>OS: Fedora, Centos, </a:t>
            </a:r>
            <a:r>
              <a:rPr lang="en-US" sz="2400" dirty="0" err="1">
                <a:latin typeface="Times New Roman" pitchFamily="18" charset="0"/>
                <a:cs typeface="Times New Roman" pitchFamily="18" charset="0"/>
              </a:rPr>
              <a:t>Gentoo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Debian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Ubuntu</a:t>
            </a:r>
            <a:r>
              <a:rPr lang="en-US" sz="2400" dirty="0">
                <a:latin typeface="Times New Roman" pitchFamily="18" charset="0"/>
                <a:cs typeface="Times New Roman" pitchFamily="18" charset="0"/>
              </a:rPr>
              <a:t>, Windows Server</a:t>
            </a:r>
          </a:p>
          <a:p>
            <a:pPr marL="1040130" lvl="3" indent="-274320" algn="just">
              <a:lnSpc>
                <a:spcPct val="120000"/>
              </a:lnSpc>
              <a:spcBef>
                <a:spcPts val="0"/>
              </a:spcBef>
              <a:spcAft>
                <a:spcPts val="600"/>
              </a:spcAft>
            </a:pPr>
            <a:r>
              <a:rPr lang="en-US" sz="2400" dirty="0">
                <a:latin typeface="Times New Roman" pitchFamily="18" charset="0"/>
                <a:cs typeface="Times New Roman" pitchFamily="18" charset="0"/>
              </a:rPr>
              <a:t>Software packages: LAMP, </a:t>
            </a:r>
            <a:r>
              <a:rPr lang="en-US" sz="2400" dirty="0" err="1">
                <a:latin typeface="Times New Roman" pitchFamily="18" charset="0"/>
                <a:cs typeface="Times New Roman" pitchFamily="18" charset="0"/>
              </a:rPr>
              <a:t>mpiBLAST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Hadoop</a:t>
            </a:r>
            <a:endParaRPr lang="en-US" sz="2400" dirty="0">
              <a:latin typeface="Times New Roman" pitchFamily="18" charset="0"/>
              <a:cs typeface="Times New Roman" pitchFamily="18" charset="0"/>
            </a:endParaRPr>
          </a:p>
          <a:p>
            <a:pPr marL="182880" indent="-274320" algn="just">
              <a:lnSpc>
                <a:spcPct val="120000"/>
              </a:lnSpc>
              <a:spcBef>
                <a:spcPts val="0"/>
              </a:spcBef>
              <a:spcAft>
                <a:spcPts val="600"/>
              </a:spcAft>
            </a:pPr>
            <a:r>
              <a:rPr lang="en-US" sz="2400" dirty="0">
                <a:latin typeface="Times New Roman" pitchFamily="18" charset="0"/>
                <a:cs typeface="Times New Roman" pitchFamily="18" charset="0"/>
              </a:rPr>
              <a:t>Instance:</a:t>
            </a:r>
          </a:p>
          <a:p>
            <a:pPr marL="1040130" lvl="3" indent="-274320" algn="just">
              <a:lnSpc>
                <a:spcPct val="120000"/>
              </a:lnSpc>
              <a:spcBef>
                <a:spcPts val="0"/>
              </a:spcBef>
              <a:spcAft>
                <a:spcPts val="600"/>
              </a:spcAft>
            </a:pPr>
            <a:r>
              <a:rPr lang="en-US" sz="2400" dirty="0">
                <a:latin typeface="Times New Roman" pitchFamily="18" charset="0"/>
                <a:cs typeface="Times New Roman" pitchFamily="18" charset="0"/>
              </a:rPr>
              <a:t>Running copy of an AMI</a:t>
            </a:r>
          </a:p>
          <a:p>
            <a:pPr marL="1040130" lvl="3" indent="-274320" algn="just">
              <a:lnSpc>
                <a:spcPct val="120000"/>
              </a:lnSpc>
              <a:spcBef>
                <a:spcPts val="0"/>
              </a:spcBef>
              <a:spcAft>
                <a:spcPts val="600"/>
              </a:spcAft>
            </a:pPr>
            <a:r>
              <a:rPr lang="en-US" sz="2400" dirty="0">
                <a:latin typeface="Times New Roman" pitchFamily="18" charset="0"/>
                <a:cs typeface="Times New Roman" pitchFamily="18" charset="0"/>
              </a:rPr>
              <a:t>Launch in less than 2 minutes</a:t>
            </a:r>
          </a:p>
          <a:p>
            <a:pPr marL="1040130" lvl="3" indent="-274320" algn="just">
              <a:lnSpc>
                <a:spcPct val="120000"/>
              </a:lnSpc>
              <a:spcBef>
                <a:spcPts val="0"/>
              </a:spcBef>
              <a:spcAft>
                <a:spcPts val="600"/>
              </a:spcAft>
            </a:pPr>
            <a:r>
              <a:rPr lang="en-US" sz="2400" dirty="0">
                <a:latin typeface="Times New Roman" pitchFamily="18" charset="0"/>
                <a:cs typeface="Times New Roman" pitchFamily="18" charset="0"/>
              </a:rPr>
              <a:t>Start/stop programmatically</a:t>
            </a:r>
          </a:p>
          <a:p>
            <a:pPr marL="182880" indent="-274320" algn="just">
              <a:lnSpc>
                <a:spcPct val="120000"/>
              </a:lnSpc>
              <a:spcBef>
                <a:spcPts val="0"/>
              </a:spcBef>
              <a:spcAft>
                <a:spcPts val="600"/>
              </a:spcAft>
            </a:pPr>
            <a:r>
              <a:rPr lang="en-US" sz="2400" b="1" dirty="0">
                <a:solidFill>
                  <a:srgbClr val="FF0000"/>
                </a:solidFill>
                <a:latin typeface="Times New Roman" pitchFamily="18" charset="0"/>
                <a:cs typeface="Times New Roman" pitchFamily="18" charset="0"/>
              </a:rPr>
              <a:t>Amazon EC2 instances </a:t>
            </a:r>
            <a:r>
              <a:rPr lang="en-US" sz="2400" b="1" dirty="0">
                <a:solidFill>
                  <a:srgbClr val="000000"/>
                </a:solidFill>
                <a:latin typeface="Times New Roman" pitchFamily="18" charset="0"/>
                <a:cs typeface="Times New Roman" pitchFamily="18" charset="0"/>
              </a:rPr>
              <a:t>are the fundamental building block for computing needs in the AWS cloud. </a:t>
            </a:r>
          </a:p>
          <a:p>
            <a:pPr marL="182880" indent="-274320" algn="just">
              <a:lnSpc>
                <a:spcPct val="120000"/>
              </a:lnSpc>
              <a:spcBef>
                <a:spcPts val="0"/>
              </a:spcBef>
              <a:spcAft>
                <a:spcPts val="600"/>
              </a:spcAft>
            </a:pPr>
            <a:r>
              <a:rPr lang="en-US" sz="2400" b="1" dirty="0">
                <a:solidFill>
                  <a:srgbClr val="000000"/>
                </a:solidFill>
                <a:latin typeface="Times New Roman" pitchFamily="18" charset="0"/>
                <a:cs typeface="Times New Roman" pitchFamily="18" charset="0"/>
              </a:rPr>
              <a:t>Instances are created from an </a:t>
            </a:r>
            <a:r>
              <a:rPr lang="en-US" sz="2400" b="1" dirty="0">
                <a:solidFill>
                  <a:srgbClr val="FF0000"/>
                </a:solidFill>
                <a:latin typeface="Times New Roman" pitchFamily="18" charset="0"/>
                <a:cs typeface="Times New Roman" pitchFamily="18" charset="0"/>
              </a:rPr>
              <a:t>Amazon Machine Image (AMI) </a:t>
            </a:r>
            <a:r>
              <a:rPr lang="en-US" sz="2400" b="1" dirty="0">
                <a:solidFill>
                  <a:srgbClr val="000000"/>
                </a:solidFill>
                <a:latin typeface="Times New Roman" pitchFamily="18" charset="0"/>
                <a:cs typeface="Times New Roman" pitchFamily="18" charset="0"/>
              </a:rPr>
              <a:t>and choosing an appropriate instance type. </a:t>
            </a:r>
          </a:p>
          <a:p>
            <a:pPr marL="182880" indent="-274320" algn="just">
              <a:lnSpc>
                <a:spcPct val="120000"/>
              </a:lnSpc>
              <a:spcBef>
                <a:spcPts val="0"/>
              </a:spcBef>
              <a:spcAft>
                <a:spcPts val="600"/>
              </a:spcAft>
            </a:pPr>
            <a:r>
              <a:rPr lang="en-US" sz="2400" b="1" dirty="0">
                <a:solidFill>
                  <a:srgbClr val="000000"/>
                </a:solidFill>
                <a:latin typeface="Times New Roman" pitchFamily="18" charset="0"/>
                <a:cs typeface="Times New Roman" pitchFamily="18" charset="0"/>
              </a:rPr>
              <a:t>An AMI is a template that contains a software configuration, including an operating system, which defines your operating environment.</a:t>
            </a:r>
          </a:p>
          <a:p>
            <a:pPr lvl="1">
              <a:lnSpc>
                <a:spcPct val="120000"/>
              </a:lnSpc>
              <a:spcBef>
                <a:spcPts val="0"/>
              </a:spcBef>
              <a:spcAft>
                <a:spcPts val="600"/>
              </a:spcAft>
            </a:pPr>
            <a:endParaRPr lang="en-US" sz="2400" dirty="0"/>
          </a:p>
          <a:p>
            <a:pPr lvl="1">
              <a:lnSpc>
                <a:spcPct val="70000"/>
              </a:lnSpc>
            </a:pPr>
            <a:endParaRPr lang="en-US" sz="2400" dirty="0"/>
          </a:p>
          <a:p>
            <a:pPr>
              <a:lnSpc>
                <a:spcPct val="70000"/>
              </a:lnSpc>
            </a:pPr>
            <a:endParaRPr lang="en-US" sz="2400" dirty="0"/>
          </a:p>
          <a:p>
            <a:pPr>
              <a:lnSpc>
                <a:spcPct val="70000"/>
              </a:lnSpc>
            </a:pPr>
            <a:endParaRPr lang="en-US" sz="2400" dirty="0"/>
          </a:p>
          <a:p>
            <a:pPr lvl="1">
              <a:lnSpc>
                <a:spcPct val="70000"/>
              </a:lnSpc>
            </a:pPr>
            <a:endParaRPr lang="en-US" sz="2400" dirty="0"/>
          </a:p>
          <a:p>
            <a:pPr lvl="1">
              <a:lnSpc>
                <a:spcPct val="70000"/>
              </a:lnSpc>
            </a:pPr>
            <a:endParaRPr lang="en-US" sz="2400" dirty="0"/>
          </a:p>
          <a:p>
            <a:pPr>
              <a:lnSpc>
                <a:spcPct val="70000"/>
              </a:lnSpc>
            </a:pPr>
            <a:endParaRPr lang="en-US" sz="2400" dirty="0"/>
          </a:p>
          <a:p>
            <a:pPr>
              <a:lnSpc>
                <a:spcPct val="70000"/>
              </a:lnSpc>
            </a:pPr>
            <a:endParaRPr lang="en-US" sz="24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latin typeface="Times New Roman" pitchFamily="18" charset="0"/>
                <a:cs typeface="Times New Roman" pitchFamily="18" charset="0"/>
              </a:rPr>
              <a:t>Elastic Compute Units</a:t>
            </a:r>
          </a:p>
        </p:txBody>
      </p:sp>
      <p:sp>
        <p:nvSpPr>
          <p:cNvPr id="3" name="Content Placeholder 2"/>
          <p:cNvSpPr>
            <a:spLocks noGrp="1"/>
          </p:cNvSpPr>
          <p:nvPr>
            <p:ph idx="1"/>
          </p:nvPr>
        </p:nvSpPr>
        <p:spPr>
          <a:xfrm>
            <a:off x="152400" y="914400"/>
            <a:ext cx="8839200" cy="5791200"/>
          </a:xfrm>
        </p:spPr>
        <p:txBody>
          <a:bodyPr>
            <a:normAutofit fontScale="85000" lnSpcReduction="20000"/>
          </a:bodyPr>
          <a:lstStyle/>
          <a:p>
            <a:pPr algn="just">
              <a:lnSpc>
                <a:spcPct val="120000"/>
              </a:lnSpc>
              <a:spcBef>
                <a:spcPts val="0"/>
              </a:spcBef>
              <a:spcAft>
                <a:spcPts val="600"/>
              </a:spcAft>
            </a:pPr>
            <a:r>
              <a:rPr lang="en-US" sz="3300" dirty="0">
                <a:latin typeface="Times New Roman" pitchFamily="18" charset="0"/>
                <a:cs typeface="Times New Roman" pitchFamily="18" charset="0"/>
              </a:rPr>
              <a:t>The </a:t>
            </a:r>
            <a:r>
              <a:rPr lang="en-US" sz="3300" dirty="0">
                <a:solidFill>
                  <a:srgbClr val="C00000"/>
                </a:solidFill>
                <a:latin typeface="Times New Roman" pitchFamily="18" charset="0"/>
                <a:cs typeface="Times New Roman" pitchFamily="18" charset="0"/>
              </a:rPr>
              <a:t>elastic compute unit (ECU) </a:t>
            </a:r>
            <a:r>
              <a:rPr lang="en-US" sz="3300" dirty="0">
                <a:latin typeface="Times New Roman" pitchFamily="18" charset="0"/>
                <a:cs typeface="Times New Roman" pitchFamily="18" charset="0"/>
              </a:rPr>
              <a:t>was introduced by Amazon EC2 as an abstraction of computer resources. </a:t>
            </a:r>
          </a:p>
          <a:p>
            <a:pPr algn="just">
              <a:lnSpc>
                <a:spcPct val="120000"/>
              </a:lnSpc>
              <a:spcBef>
                <a:spcPts val="0"/>
              </a:spcBef>
              <a:spcAft>
                <a:spcPts val="600"/>
              </a:spcAft>
            </a:pPr>
            <a:r>
              <a:rPr lang="en-US" sz="3300" dirty="0">
                <a:latin typeface="Times New Roman" pitchFamily="18" charset="0"/>
                <a:cs typeface="Times New Roman" pitchFamily="18" charset="0"/>
              </a:rPr>
              <a:t>Amazon’s definition of ECU notes “We use several benchmarks and tests to manage the consistency and predictability of the performance of an EC2 Compute Unit. </a:t>
            </a:r>
          </a:p>
          <a:p>
            <a:pPr algn="just">
              <a:lnSpc>
                <a:spcPct val="120000"/>
              </a:lnSpc>
              <a:spcBef>
                <a:spcPts val="0"/>
              </a:spcBef>
              <a:spcAft>
                <a:spcPts val="600"/>
              </a:spcAft>
            </a:pPr>
            <a:r>
              <a:rPr lang="en-US" sz="3300" dirty="0">
                <a:solidFill>
                  <a:srgbClr val="FF0000"/>
                </a:solidFill>
                <a:latin typeface="Times New Roman" pitchFamily="18" charset="0"/>
                <a:cs typeface="Times New Roman" pitchFamily="18" charset="0"/>
              </a:rPr>
              <a:t>One EC2 Compute Unit </a:t>
            </a:r>
            <a:r>
              <a:rPr lang="en-US" sz="3300" dirty="0">
                <a:latin typeface="Times New Roman" pitchFamily="18" charset="0"/>
                <a:cs typeface="Times New Roman" pitchFamily="18" charset="0"/>
              </a:rPr>
              <a:t>provides the equivalent CPU capacity of a 1.0-1.2 GHz 2007 </a:t>
            </a:r>
            <a:r>
              <a:rPr lang="en-US" sz="3300" dirty="0" err="1">
                <a:latin typeface="Times New Roman" pitchFamily="18" charset="0"/>
                <a:cs typeface="Times New Roman" pitchFamily="18" charset="0"/>
              </a:rPr>
              <a:t>Opteron</a:t>
            </a:r>
            <a:r>
              <a:rPr lang="en-US" sz="3300" dirty="0">
                <a:latin typeface="Times New Roman" pitchFamily="18" charset="0"/>
                <a:cs typeface="Times New Roman" pitchFamily="18" charset="0"/>
              </a:rPr>
              <a:t> or 2007 Xeon processor. </a:t>
            </a:r>
          </a:p>
          <a:p>
            <a:pPr algn="just">
              <a:lnSpc>
                <a:spcPct val="120000"/>
              </a:lnSpc>
              <a:spcBef>
                <a:spcPts val="0"/>
              </a:spcBef>
              <a:spcAft>
                <a:spcPts val="600"/>
              </a:spcAft>
            </a:pPr>
            <a:r>
              <a:rPr lang="en-US" sz="3300" dirty="0">
                <a:latin typeface="Times New Roman" pitchFamily="18" charset="0"/>
                <a:cs typeface="Times New Roman" pitchFamily="18" charset="0"/>
              </a:rPr>
              <a:t>This is also the equivalent to an early-2006 1.7 GHz Xeon processor.”</a:t>
            </a:r>
          </a:p>
          <a:p>
            <a:pPr algn="just">
              <a:lnSpc>
                <a:spcPct val="120000"/>
              </a:lnSpc>
              <a:spcBef>
                <a:spcPts val="0"/>
              </a:spcBef>
              <a:spcAft>
                <a:spcPts val="600"/>
              </a:spcAft>
            </a:pPr>
            <a:r>
              <a:rPr lang="en-US" sz="3300" dirty="0">
                <a:latin typeface="Times New Roman" pitchFamily="18" charset="0"/>
                <a:cs typeface="Times New Roman" pitchFamily="18" charset="0"/>
              </a:rPr>
              <a:t>Billing is done via ECUs used.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1504</TotalTime>
  <Words>1123</Words>
  <Application>Microsoft Office PowerPoint</Application>
  <PresentationFormat>On-screen Show (4:3)</PresentationFormat>
  <Paragraphs>88</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Amazon EC2 &amp; Its Benefits</vt:lpstr>
      <vt:lpstr>Amazon EC2 &amp; Its Benefits</vt:lpstr>
      <vt:lpstr>Amazon EC2 &amp; Its Benefits</vt:lpstr>
      <vt:lpstr>Amazon EC2 &amp; Its Benefits</vt:lpstr>
      <vt:lpstr>Amazon Machine Image</vt:lpstr>
      <vt:lpstr>AMIs</vt:lpstr>
      <vt:lpstr>AMI and Instances</vt:lpstr>
      <vt:lpstr>AMI and instances</vt:lpstr>
      <vt:lpstr>Elastic Compute Units</vt:lpstr>
      <vt:lpstr>Amazon EC2 Instances and Types</vt:lpstr>
      <vt:lpstr>Instance Characteristics</vt:lpstr>
      <vt:lpstr>Instance Characteristics</vt:lpstr>
      <vt:lpstr>Amazon EC2 Instance Store</vt:lpstr>
      <vt:lpstr>Instance Store and S3</vt:lpstr>
      <vt:lpstr>Relationship between different storage</vt:lpstr>
      <vt:lpstr>Amazon Elastic Block Store</vt:lpstr>
      <vt:lpstr> Amazon Elastic Block Store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K.Venkateswara Rao</dc:creator>
  <cp:lastModifiedBy>Prof. R. Seetharamaiah</cp:lastModifiedBy>
  <cp:revision>72</cp:revision>
  <dcterms:created xsi:type="dcterms:W3CDTF">2015-01-11T08:17:37Z</dcterms:created>
  <dcterms:modified xsi:type="dcterms:W3CDTF">2020-10-21T04:55:18Z</dcterms:modified>
</cp:coreProperties>
</file>