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7" r:id="rId2"/>
    <p:sldId id="281" r:id="rId3"/>
    <p:sldId id="289" r:id="rId4"/>
    <p:sldId id="309" r:id="rId5"/>
    <p:sldId id="310" r:id="rId6"/>
    <p:sldId id="292" r:id="rId7"/>
    <p:sldId id="311" r:id="rId8"/>
    <p:sldId id="308" r:id="rId9"/>
    <p:sldId id="305" r:id="rId10"/>
    <p:sldId id="29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3" d="100"/>
          <a:sy n="93" d="100"/>
        </p:scale>
        <p:origin x="581"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F47E30-FCA8-4620-84B0-8CD21F9573B5}" type="datetimeFigureOut">
              <a:rPr lang="en-US" smtClean="0"/>
              <a:pPr/>
              <a:t>3/2/2019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C66AF-DDF6-4190-8A22-80E13F9158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780CE3F-637D-4519-9CB1-97830A20C236}" type="slidenum">
              <a:rPr lang="en-GB"/>
              <a:pPr/>
              <a:t>1</a:t>
            </a:fld>
            <a:endParaRPr lang="en-GB"/>
          </a:p>
        </p:txBody>
      </p:sp>
      <p:sp>
        <p:nvSpPr>
          <p:cNvPr id="2457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4578" name="Rectangle 2"/>
          <p:cNvSpPr txBox="1">
            <a:spLocks noGrp="1"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pitchFamily="34" charset="0"/>
            </a:endParaRPr>
          </a:p>
        </p:txBody>
      </p:sp>
      <p:sp>
        <p:nvSpPr>
          <p:cNvPr id="4" name="Slide Number Placeholder 3"/>
          <p:cNvSpPr>
            <a:spLocks noGrp="1"/>
          </p:cNvSpPr>
          <p:nvPr>
            <p:ph type="sldNum" sz="quarter" idx="5"/>
          </p:nvPr>
        </p:nvSpPr>
        <p:spPr/>
        <p:txBody>
          <a:bodyPr/>
          <a:lstStyle/>
          <a:p>
            <a:pPr>
              <a:defRPr/>
            </a:pPr>
            <a:fld id="{CE7DA456-095E-4553-9E45-6F5171625F0A}"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7C63827-FD40-4889-9C44-09FE18734CD4}" type="slidenum">
              <a:rPr lang="en-GB"/>
              <a:pPr/>
              <a:t>9</a:t>
            </a:fld>
            <a:endParaRPr lang="en-GB"/>
          </a:p>
        </p:txBody>
      </p:sp>
      <p:sp>
        <p:nvSpPr>
          <p:cNvPr id="2969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9698" name="Rectangle 2"/>
          <p:cNvSpPr txBox="1">
            <a:spLocks noGrp="1"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4C89C4-DF90-4EF9-841F-E2818F77300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C89C4-DF90-4EF9-841F-E2818F77300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4C89C4-DF90-4EF9-841F-E2818F77300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4C89C4-DF90-4EF9-841F-E2818F77300E}" type="datetimeFigureOut">
              <a:rPr lang="en-US" smtClean="0"/>
              <a:pPr/>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4C89C4-DF90-4EF9-841F-E2818F77300E}" type="datetimeFigureOut">
              <a:rPr lang="en-US" smtClean="0"/>
              <a:pPr/>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C89C4-DF90-4EF9-841F-E2818F77300E}" type="datetimeFigureOut">
              <a:rPr lang="en-US" smtClean="0"/>
              <a:pPr/>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89C4-DF90-4EF9-841F-E2818F77300E}" type="datetimeFigureOut">
              <a:rPr lang="en-US" smtClean="0"/>
              <a:pPr/>
              <a:t>3/2/2019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D9C14-6F72-4228-BBC9-C9546D433C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24801" y="152400"/>
            <a:ext cx="8228160" cy="609600"/>
          </a:xfrm>
          <a:ln/>
        </p:spPr>
        <p:txBody>
          <a:bodyPr>
            <a:normAutofit fontScale="90000"/>
          </a:bodyPr>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Times New Roman" pitchFamily="18" charset="0"/>
                <a:cs typeface="Times New Roman" pitchFamily="18" charset="0"/>
              </a:rPr>
              <a:t>What is Amazon S3?</a:t>
            </a:r>
          </a:p>
        </p:txBody>
      </p:sp>
      <p:sp>
        <p:nvSpPr>
          <p:cNvPr id="7170" name="Rectangle 2"/>
          <p:cNvSpPr>
            <a:spLocks noGrp="1" noChangeArrowheads="1"/>
          </p:cNvSpPr>
          <p:nvPr>
            <p:ph type="body" idx="1"/>
          </p:nvPr>
        </p:nvSpPr>
        <p:spPr>
          <a:xfrm>
            <a:off x="152400" y="914400"/>
            <a:ext cx="8763000" cy="5791200"/>
          </a:xfrm>
          <a:ln/>
        </p:spPr>
        <p:txBody>
          <a:bodyPr>
            <a:normAutofit fontScale="85000" lnSpcReduction="20000"/>
          </a:bodyPr>
          <a:lstStyle/>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S3 </a:t>
            </a:r>
            <a:r>
              <a:rPr lang="en-GB" sz="3600" dirty="0">
                <a:latin typeface="Times New Roman" pitchFamily="18" charset="0"/>
                <a:cs typeface="Times New Roman" pitchFamily="18" charset="0"/>
                <a:sym typeface="Wingdings" panose="05000000000000000000" pitchFamily="2" charset="2"/>
              </a:rPr>
              <a:t></a:t>
            </a:r>
            <a:r>
              <a:rPr lang="en-GB" sz="3600" dirty="0">
                <a:latin typeface="Times New Roman" pitchFamily="18" charset="0"/>
                <a:cs typeface="Times New Roman" pitchFamily="18" charset="0"/>
              </a:rPr>
              <a:t> Simple Storage Service</a:t>
            </a:r>
          </a:p>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Has a Distributed Architecture</a:t>
            </a:r>
          </a:p>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An SOA which provides online storage using web services.</a:t>
            </a:r>
          </a:p>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Allows read, write, and delete permissions on objects</a:t>
            </a:r>
          </a:p>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Uses </a:t>
            </a:r>
            <a:r>
              <a:rPr lang="en-US" sz="3600" dirty="0" err="1">
                <a:latin typeface="Times New Roman" pitchFamily="18" charset="0"/>
                <a:cs typeface="Times New Roman" pitchFamily="18" charset="0"/>
              </a:rPr>
              <a:t>REpresentational</a:t>
            </a:r>
            <a:r>
              <a:rPr lang="en-US" sz="3600" dirty="0">
                <a:latin typeface="Times New Roman" pitchFamily="18" charset="0"/>
                <a:cs typeface="Times New Roman" pitchFamily="18" charset="0"/>
              </a:rPr>
              <a:t> State Transfer</a:t>
            </a:r>
            <a:r>
              <a:rPr lang="en-GB" sz="3600" dirty="0">
                <a:latin typeface="Times New Roman" pitchFamily="18" charset="0"/>
                <a:cs typeface="Times New Roman" pitchFamily="18" charset="0"/>
              </a:rPr>
              <a:t> (REST) and </a:t>
            </a:r>
            <a:r>
              <a:rPr lang="en-US" sz="3600" dirty="0">
                <a:latin typeface="Times New Roman" pitchFamily="18" charset="0"/>
                <a:cs typeface="Times New Roman" pitchFamily="18" charset="0"/>
              </a:rPr>
              <a:t>Simple Object Access Protocol</a:t>
            </a:r>
            <a:r>
              <a:rPr lang="en-GB" sz="3600" dirty="0">
                <a:latin typeface="Times New Roman" pitchFamily="18" charset="0"/>
                <a:cs typeface="Times New Roman" pitchFamily="18" charset="0"/>
              </a:rPr>
              <a:t> (SOAP)  protocols for messaging, so one can use various development toolkits with S3.</a:t>
            </a:r>
          </a:p>
          <a:p>
            <a:pPr algn="just">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US" sz="3600" dirty="0">
                <a:latin typeface="Times New Roman" pitchFamily="18" charset="0"/>
                <a:cs typeface="Times New Roman" pitchFamily="18" charset="0"/>
              </a:rPr>
              <a:t>Amazon S3 gives any developer access to the same highly scalable, reliable, secure, fast, inexpensive infrastructure that Amazon uses to run its own global network of websites.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dirty="0"/>
              <a:t>S3 and EBS</a:t>
            </a:r>
          </a:p>
        </p:txBody>
      </p:sp>
      <p:sp>
        <p:nvSpPr>
          <p:cNvPr id="3" name="Rectangle 2"/>
          <p:cNvSpPr/>
          <p:nvPr/>
        </p:nvSpPr>
        <p:spPr>
          <a:xfrm>
            <a:off x="152400" y="914400"/>
            <a:ext cx="8763000" cy="5863144"/>
          </a:xfrm>
          <a:prstGeom prst="rect">
            <a:avLst/>
          </a:prstGeom>
        </p:spPr>
        <p:txBody>
          <a:bodyPr wrap="square">
            <a:spAutoFit/>
          </a:bodyPr>
          <a:lstStyle/>
          <a:p>
            <a:pPr algn="just">
              <a:spcAft>
                <a:spcPts val="600"/>
              </a:spcAft>
              <a:buFont typeface="Arial" pitchFamily="34" charset="0"/>
              <a:buChar char="•"/>
            </a:pPr>
            <a:r>
              <a:rPr lang="en-US" sz="3000" b="1" dirty="0">
                <a:latin typeface="Times New Roman" pitchFamily="18" charset="0"/>
                <a:cs typeface="Times New Roman" pitchFamily="18" charset="0"/>
              </a:rPr>
              <a:t>Amazon S3 – Object Storage </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Highly scalable, high performance. </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Can access directly from the internet. </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Integrates with CloudFront (CDN). </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Perfect for back-up and archiving. </a:t>
            </a:r>
          </a:p>
          <a:p>
            <a:pPr algn="just">
              <a:spcAft>
                <a:spcPts val="600"/>
              </a:spcAft>
              <a:buFont typeface="Arial" pitchFamily="34" charset="0"/>
              <a:buChar char="•"/>
            </a:pPr>
            <a:r>
              <a:rPr lang="en-US" sz="3000" b="1" dirty="0">
                <a:latin typeface="Times New Roman" pitchFamily="18" charset="0"/>
                <a:cs typeface="Times New Roman" pitchFamily="18" charset="0"/>
              </a:rPr>
              <a:t>Amazon EBS -- Block Storage</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Snapshotting – long term durability. </a:t>
            </a: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Provisioned IOPS or Standard volumes.</a:t>
            </a:r>
          </a:p>
          <a:p>
            <a:pPr algn="just">
              <a:spcAft>
                <a:spcPts val="600"/>
              </a:spcAft>
              <a:buFont typeface="Arial" pitchFamily="34" charset="0"/>
              <a:buChar char="•"/>
            </a:pPr>
            <a:r>
              <a:rPr lang="en-US" sz="3000" b="1" dirty="0">
                <a:latin typeface="Times New Roman" pitchFamily="18" charset="0"/>
                <a:cs typeface="Times New Roman" pitchFamily="18" charset="0"/>
              </a:rPr>
              <a:t>Amazon Glacier -- Archive Storage </a:t>
            </a:r>
            <a:endParaRPr lang="en-US" sz="3000" dirty="0">
              <a:latin typeface="Times New Roman" pitchFamily="18" charset="0"/>
              <a:cs typeface="Times New Roman" pitchFamily="18" charset="0"/>
            </a:endParaRPr>
          </a:p>
          <a:p>
            <a:pPr marL="742950" lvl="1" indent="-285750" algn="just">
              <a:spcAft>
                <a:spcPts val="600"/>
              </a:spcAft>
              <a:buFont typeface="Times New Roman" pitchFamily="18" charset="0"/>
              <a:buChar char="‾"/>
            </a:pPr>
            <a:r>
              <a:rPr lang="en-US" sz="3000" dirty="0">
                <a:latin typeface="Times New Roman" pitchFamily="18" charset="0"/>
                <a:cs typeface="Times New Roman" pitchFamily="18" charset="0"/>
              </a:rPr>
              <a:t>Extremely low-cost optimized for infrequent access. </a:t>
            </a:r>
          </a:p>
        </p:txBody>
      </p:sp>
    </p:spTree>
    <p:extLst>
      <p:ext uri="{BB962C8B-B14F-4D97-AF65-F5344CB8AC3E}">
        <p14:creationId xmlns:p14="http://schemas.microsoft.com/office/powerpoint/2010/main" val="289385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a:xfrm>
            <a:off x="457200" y="152400"/>
            <a:ext cx="8229600" cy="838200"/>
          </a:xfrm>
        </p:spPr>
        <p:txBody>
          <a:bodyPr>
            <a:normAutofit/>
          </a:bodyPr>
          <a:lstStyle/>
          <a:p>
            <a:r>
              <a:rPr lang="en-US" dirty="0">
                <a:latin typeface="Times New Roman" pitchFamily="18" charset="0"/>
                <a:cs typeface="Times New Roman" pitchFamily="18" charset="0"/>
              </a:rPr>
              <a:t>Amazon S3</a:t>
            </a:r>
          </a:p>
        </p:txBody>
      </p:sp>
      <p:sp>
        <p:nvSpPr>
          <p:cNvPr id="22531" name="Content Placeholder 3"/>
          <p:cNvSpPr>
            <a:spLocks noGrp="1"/>
          </p:cNvSpPr>
          <p:nvPr>
            <p:ph idx="1"/>
          </p:nvPr>
        </p:nvSpPr>
        <p:spPr>
          <a:xfrm>
            <a:off x="152400" y="1143000"/>
            <a:ext cx="8763000" cy="5486400"/>
          </a:xfrm>
        </p:spPr>
        <p:txBody>
          <a:bodyPr>
            <a:normAutofit lnSpcReduction="10000"/>
          </a:bodyPr>
          <a:lstStyle/>
          <a:p>
            <a:pPr>
              <a:spcBef>
                <a:spcPts val="0"/>
              </a:spcBef>
              <a:spcAft>
                <a:spcPts val="600"/>
              </a:spcAft>
            </a:pPr>
            <a:r>
              <a:rPr lang="en-US" sz="3600" dirty="0">
                <a:latin typeface="Times New Roman" pitchFamily="18" charset="0"/>
                <a:cs typeface="Times New Roman" pitchFamily="18" charset="0"/>
              </a:rPr>
              <a:t>Is a Data Storage in Amazon Data Center</a:t>
            </a:r>
          </a:p>
          <a:p>
            <a:pPr>
              <a:spcBef>
                <a:spcPts val="0"/>
              </a:spcBef>
              <a:spcAft>
                <a:spcPts val="600"/>
              </a:spcAft>
            </a:pPr>
            <a:r>
              <a:rPr lang="en-US" sz="3600" dirty="0">
                <a:latin typeface="Times New Roman" pitchFamily="18" charset="0"/>
                <a:cs typeface="Times New Roman" pitchFamily="18" charset="0"/>
              </a:rPr>
              <a:t>Can easily used with simple Web Service interface</a:t>
            </a:r>
          </a:p>
          <a:p>
            <a:pPr>
              <a:spcBef>
                <a:spcPts val="0"/>
              </a:spcBef>
              <a:spcAft>
                <a:spcPts val="600"/>
              </a:spcAft>
            </a:pPr>
            <a:r>
              <a:rPr lang="en-US" sz="3600" dirty="0">
                <a:latin typeface="Times New Roman" pitchFamily="18" charset="0"/>
                <a:cs typeface="Times New Roman" pitchFamily="18" charset="0"/>
              </a:rPr>
              <a:t>Has No set-up fee, No monthly minimum</a:t>
            </a:r>
          </a:p>
          <a:p>
            <a:pPr>
              <a:spcBef>
                <a:spcPts val="0"/>
              </a:spcBef>
              <a:spcAft>
                <a:spcPts val="600"/>
              </a:spcAft>
            </a:pPr>
            <a:r>
              <a:rPr lang="en-US" sz="3600" dirty="0">
                <a:latin typeface="Times New Roman" pitchFamily="18" charset="0"/>
                <a:cs typeface="Times New Roman" pitchFamily="18" charset="0"/>
              </a:rPr>
              <a:t>Storage Cost: $0.15 per GB/Month</a:t>
            </a:r>
          </a:p>
          <a:p>
            <a:pPr>
              <a:spcBef>
                <a:spcPts val="0"/>
              </a:spcBef>
              <a:spcAft>
                <a:spcPts val="600"/>
              </a:spcAft>
            </a:pPr>
            <a:r>
              <a:rPr lang="en-US" sz="3600" dirty="0">
                <a:latin typeface="Times New Roman" pitchFamily="18" charset="0"/>
                <a:cs typeface="Times New Roman" pitchFamily="18" charset="0"/>
              </a:rPr>
              <a:t>Data Transfer Cost: $0.20/GB of data</a:t>
            </a:r>
          </a:p>
          <a:p>
            <a:pPr>
              <a:spcBef>
                <a:spcPts val="0"/>
              </a:spcBef>
              <a:spcAft>
                <a:spcPts val="600"/>
              </a:spcAft>
            </a:pPr>
            <a:r>
              <a:rPr lang="en-US" sz="3600" dirty="0">
                <a:latin typeface="Times New Roman" pitchFamily="18" charset="0"/>
                <a:cs typeface="Times New Roman" pitchFamily="18" charset="0"/>
              </a:rPr>
              <a:t>Private and  public storage</a:t>
            </a:r>
          </a:p>
          <a:p>
            <a:pPr>
              <a:spcBef>
                <a:spcPts val="0"/>
              </a:spcBef>
              <a:spcAft>
                <a:spcPts val="600"/>
              </a:spcAft>
            </a:pPr>
            <a:r>
              <a:rPr lang="en-US" sz="3600" dirty="0">
                <a:latin typeface="Times New Roman" pitchFamily="18" charset="0"/>
                <a:cs typeface="Times New Roman" pitchFamily="18" charset="0"/>
              </a:rPr>
              <a:t>Each object size: up to 5GB</a:t>
            </a:r>
          </a:p>
          <a:p>
            <a:pPr>
              <a:spcBef>
                <a:spcPts val="0"/>
              </a:spcBef>
              <a:spcAft>
                <a:spcPts val="600"/>
              </a:spcAft>
            </a:pPr>
            <a:r>
              <a:rPr lang="en-US" sz="3600" dirty="0">
                <a:latin typeface="Times New Roman" pitchFamily="18" charset="0"/>
                <a:cs typeface="Times New Roman" pitchFamily="18" charset="0"/>
              </a:rPr>
              <a:t>Stores with 99.999999 % durability</a:t>
            </a:r>
          </a:p>
        </p:txBody>
      </p:sp>
    </p:spTree>
  </p:cSld>
  <p:clrMapOvr>
    <a:masterClrMapping/>
  </p:clrMapOvr>
  <p:transition advClick="0" advTm="7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latin typeface="Times New Roman" pitchFamily="18" charset="0"/>
                <a:cs typeface="Times New Roman" pitchFamily="18" charset="0"/>
              </a:rPr>
              <a:t>Amazon S3</a:t>
            </a:r>
          </a:p>
        </p:txBody>
      </p:sp>
      <p:sp>
        <p:nvSpPr>
          <p:cNvPr id="3" name="Content Placeholder 2"/>
          <p:cNvSpPr>
            <a:spLocks noGrp="1"/>
          </p:cNvSpPr>
          <p:nvPr>
            <p:ph idx="1"/>
          </p:nvPr>
        </p:nvSpPr>
        <p:spPr>
          <a:xfrm>
            <a:off x="152400" y="990600"/>
            <a:ext cx="8839200" cy="5715000"/>
          </a:xfrm>
        </p:spPr>
        <p:txBody>
          <a:bodyPr>
            <a:normAutofit lnSpcReduction="10000"/>
          </a:bodyPr>
          <a:lstStyle/>
          <a:p>
            <a:pPr algn="just">
              <a:lnSpc>
                <a:spcPct val="110000"/>
              </a:lnSpc>
              <a:spcBef>
                <a:spcPts val="0"/>
              </a:spcBef>
              <a:spcAft>
                <a:spcPts val="600"/>
              </a:spcAft>
            </a:pPr>
            <a:r>
              <a:rPr lang="en-US" dirty="0">
                <a:latin typeface="Times New Roman" pitchFamily="18" charset="0"/>
                <a:cs typeface="Times New Roman" pitchFamily="18" charset="0"/>
              </a:rPr>
              <a:t>Amazon S3 </a:t>
            </a:r>
            <a:r>
              <a:rPr lang="en-US" dirty="0">
                <a:solidFill>
                  <a:srgbClr val="7030A0"/>
                </a:solidFill>
                <a:latin typeface="Times New Roman" pitchFamily="18" charset="0"/>
                <a:cs typeface="Times New Roman" pitchFamily="18" charset="0"/>
              </a:rPr>
              <a:t>is storage for the Internet</a:t>
            </a:r>
            <a:r>
              <a:rPr lang="en-US" dirty="0">
                <a:latin typeface="Times New Roman" pitchFamily="18" charset="0"/>
                <a:cs typeface="Times New Roman" pitchFamily="18" charset="0"/>
              </a:rPr>
              <a:t>. It is designed to make </a:t>
            </a:r>
            <a:r>
              <a:rPr lang="en-US" dirty="0">
                <a:solidFill>
                  <a:srgbClr val="7030A0"/>
                </a:solidFill>
                <a:latin typeface="Times New Roman" pitchFamily="18" charset="0"/>
                <a:cs typeface="Times New Roman" pitchFamily="18" charset="0"/>
              </a:rPr>
              <a:t>web-scale computing easier </a:t>
            </a:r>
            <a:r>
              <a:rPr lang="en-US" dirty="0">
                <a:latin typeface="Times New Roman" pitchFamily="18" charset="0"/>
                <a:cs typeface="Times New Roman" pitchFamily="18" charset="0"/>
              </a:rPr>
              <a:t>for developers. </a:t>
            </a:r>
          </a:p>
          <a:p>
            <a:pPr algn="just">
              <a:lnSpc>
                <a:spcPct val="110000"/>
              </a:lnSpc>
              <a:spcBef>
                <a:spcPts val="0"/>
              </a:spcBef>
              <a:spcAft>
                <a:spcPts val="600"/>
              </a:spcAft>
            </a:pPr>
            <a:r>
              <a:rPr lang="en-US" dirty="0">
                <a:latin typeface="Times New Roman" pitchFamily="18" charset="0"/>
                <a:cs typeface="Times New Roman" pitchFamily="18" charset="0"/>
              </a:rPr>
              <a:t>Amazon S3 provides a simple web services interface that can be used to store and retrieve </a:t>
            </a:r>
            <a:r>
              <a:rPr lang="en-US" dirty="0">
                <a:solidFill>
                  <a:srgbClr val="FF0000"/>
                </a:solidFill>
                <a:latin typeface="Times New Roman" pitchFamily="18" charset="0"/>
                <a:cs typeface="Times New Roman" pitchFamily="18" charset="0"/>
              </a:rPr>
              <a:t>any amount of data, at any time, from anywhere </a:t>
            </a:r>
            <a:r>
              <a:rPr lang="en-US" dirty="0">
                <a:latin typeface="Times New Roman" pitchFamily="18" charset="0"/>
                <a:cs typeface="Times New Roman" pitchFamily="18" charset="0"/>
              </a:rPr>
              <a:t>on the web. </a:t>
            </a:r>
          </a:p>
          <a:p>
            <a:pPr algn="just">
              <a:lnSpc>
                <a:spcPct val="110000"/>
              </a:lnSpc>
              <a:spcBef>
                <a:spcPts val="0"/>
              </a:spcBef>
              <a:spcAft>
                <a:spcPts val="600"/>
              </a:spcAft>
            </a:pPr>
            <a:r>
              <a:rPr lang="en-US" dirty="0">
                <a:latin typeface="Times New Roman" pitchFamily="18" charset="0"/>
                <a:cs typeface="Times New Roman" pitchFamily="18" charset="0"/>
              </a:rPr>
              <a:t>The container for objects stored in Amazon S3 is called an </a:t>
            </a:r>
            <a:r>
              <a:rPr lang="en-US" b="1" dirty="0">
                <a:solidFill>
                  <a:srgbClr val="7030A0"/>
                </a:solidFill>
                <a:latin typeface="Times New Roman" pitchFamily="18" charset="0"/>
                <a:cs typeface="Times New Roman" pitchFamily="18" charset="0"/>
              </a:rPr>
              <a:t>Amazon S3 bucket</a:t>
            </a:r>
            <a:r>
              <a:rPr lang="en-US" dirty="0">
                <a:latin typeface="Times New Roman" pitchFamily="18" charset="0"/>
                <a:cs typeface="Times New Roman" pitchFamily="18" charset="0"/>
              </a:rPr>
              <a:t>. </a:t>
            </a:r>
          </a:p>
          <a:p>
            <a:pPr algn="just">
              <a:lnSpc>
                <a:spcPct val="110000"/>
              </a:lnSpc>
              <a:spcBef>
                <a:spcPts val="0"/>
              </a:spcBef>
              <a:spcAft>
                <a:spcPts val="600"/>
              </a:spcAft>
            </a:pPr>
            <a:r>
              <a:rPr lang="en-US" dirty="0">
                <a:latin typeface="Times New Roman" pitchFamily="18" charset="0"/>
                <a:cs typeface="Times New Roman" pitchFamily="18" charset="0"/>
              </a:rPr>
              <a:t>Objects, Buckets and Keys are the Fundamental Storage concepts in S3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S3 Storage Concepts: Objects</a:t>
            </a:r>
          </a:p>
        </p:txBody>
      </p:sp>
      <p:sp>
        <p:nvSpPr>
          <p:cNvPr id="3" name="Content Placeholder 2"/>
          <p:cNvSpPr>
            <a:spLocks noGrp="1"/>
          </p:cNvSpPr>
          <p:nvPr>
            <p:ph idx="1"/>
          </p:nvPr>
        </p:nvSpPr>
        <p:spPr>
          <a:xfrm>
            <a:off x="228600" y="990600"/>
            <a:ext cx="8686800" cy="5715000"/>
          </a:xfrm>
        </p:spPr>
        <p:txBody>
          <a:bodyPr>
            <a:noAutofit/>
          </a:bodyPr>
          <a:lstStyle/>
          <a:p>
            <a:pPr algn="just">
              <a:spcBef>
                <a:spcPts val="0"/>
              </a:spcBef>
              <a:spcAft>
                <a:spcPts val="600"/>
              </a:spcAft>
            </a:pPr>
            <a:r>
              <a:rPr lang="en-US" sz="3600" dirty="0">
                <a:solidFill>
                  <a:srgbClr val="7030A0"/>
                </a:solidFill>
                <a:latin typeface="Times New Roman" pitchFamily="18" charset="0"/>
                <a:cs typeface="Times New Roman" pitchFamily="18" charset="0"/>
              </a:rPr>
              <a:t>Objects are the fundamental storage entities in S3. They are composed of object data and metadata, and range in size from 1 byte to 5 gigabytes.</a:t>
            </a:r>
          </a:p>
          <a:p>
            <a:pPr algn="just">
              <a:spcBef>
                <a:spcPts val="0"/>
              </a:spcBef>
              <a:spcAft>
                <a:spcPts val="600"/>
              </a:spcAft>
            </a:pPr>
            <a:r>
              <a:rPr lang="en-US" sz="3600" dirty="0">
                <a:solidFill>
                  <a:srgbClr val="FF0000"/>
                </a:solidFill>
                <a:latin typeface="Times New Roman" pitchFamily="18" charset="0"/>
                <a:cs typeface="Times New Roman" pitchFamily="18" charset="0"/>
              </a:rPr>
              <a:t>Metadata is a set of name-value pairs associated with the object. Default metadata includes date last modified, and standard metadata such as Content-Type. Custom metadata can be specified at the time the object is stored.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latin typeface="Times New Roman" pitchFamily="18" charset="0"/>
                <a:cs typeface="Times New Roman" pitchFamily="18" charset="0"/>
              </a:rPr>
              <a:t>S3 Storage Concepts: Buckets</a:t>
            </a:r>
          </a:p>
        </p:txBody>
      </p:sp>
      <p:sp>
        <p:nvSpPr>
          <p:cNvPr id="3" name="Content Placeholder 2"/>
          <p:cNvSpPr>
            <a:spLocks noGrp="1"/>
          </p:cNvSpPr>
          <p:nvPr>
            <p:ph idx="1"/>
          </p:nvPr>
        </p:nvSpPr>
        <p:spPr>
          <a:xfrm>
            <a:off x="152400" y="990600"/>
            <a:ext cx="8763000" cy="5715000"/>
          </a:xfrm>
        </p:spPr>
        <p:txBody>
          <a:bodyPr>
            <a:normAutofit/>
          </a:bodyPr>
          <a:lstStyle/>
          <a:p>
            <a:pPr algn="just">
              <a:spcBef>
                <a:spcPts val="0"/>
              </a:spcBef>
              <a:spcAft>
                <a:spcPts val="600"/>
              </a:spcAft>
            </a:pPr>
            <a:r>
              <a:rPr lang="en-US" sz="3600" dirty="0">
                <a:solidFill>
                  <a:srgbClr val="7030A0"/>
                </a:solidFill>
                <a:latin typeface="Times New Roman" pitchFamily="18" charset="0"/>
                <a:cs typeface="Times New Roman" pitchFamily="18" charset="0"/>
              </a:rPr>
              <a:t>A bucket is a container for objects. Every object is contained within a bucket.</a:t>
            </a:r>
          </a:p>
          <a:p>
            <a:pPr algn="just">
              <a:spcBef>
                <a:spcPts val="0"/>
              </a:spcBef>
              <a:spcAft>
                <a:spcPts val="600"/>
              </a:spcAft>
            </a:pPr>
            <a:r>
              <a:rPr lang="en-US" sz="3600" dirty="0">
                <a:solidFill>
                  <a:srgbClr val="00B050"/>
                </a:solidFill>
                <a:latin typeface="Times New Roman" pitchFamily="18" charset="0"/>
                <a:cs typeface="Times New Roman" pitchFamily="18" charset="0"/>
              </a:rPr>
              <a:t>The bucket provides a unique namespace for management of objects contained in the bucket.</a:t>
            </a:r>
          </a:p>
          <a:p>
            <a:pPr algn="just">
              <a:spcBef>
                <a:spcPts val="0"/>
              </a:spcBef>
              <a:spcAft>
                <a:spcPts val="600"/>
              </a:spcAft>
            </a:pPr>
            <a:r>
              <a:rPr lang="en-US" sz="3600" dirty="0">
                <a:solidFill>
                  <a:srgbClr val="FF0000"/>
                </a:solidFill>
                <a:latin typeface="Times New Roman" pitchFamily="18" charset="0"/>
                <a:cs typeface="Times New Roman" pitchFamily="18" charset="0"/>
              </a:rPr>
              <a:t>No limit on the number of objects per bucket.</a:t>
            </a:r>
          </a:p>
          <a:p>
            <a:pPr algn="just">
              <a:spcBef>
                <a:spcPts val="0"/>
              </a:spcBef>
              <a:spcAft>
                <a:spcPts val="600"/>
              </a:spcAft>
            </a:pPr>
            <a:r>
              <a:rPr lang="en-US" sz="3600" dirty="0">
                <a:solidFill>
                  <a:srgbClr val="7030A0"/>
                </a:solidFill>
                <a:latin typeface="Times New Roman" pitchFamily="18" charset="0"/>
                <a:cs typeface="Times New Roman" pitchFamily="18" charset="0"/>
              </a:rPr>
              <a:t>Bucket namespace is global. Each user is limited to 100 buckets.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Amazon S3 Namespace</a:t>
            </a:r>
          </a:p>
        </p:txBody>
      </p:sp>
      <p:sp>
        <p:nvSpPr>
          <p:cNvPr id="4" name="Rectangle 3"/>
          <p:cNvSpPr/>
          <p:nvPr/>
        </p:nvSpPr>
        <p:spPr bwMode="auto">
          <a:xfrm>
            <a:off x="914400" y="1600200"/>
            <a:ext cx="7315200" cy="533400"/>
          </a:xfrm>
          <a:prstGeom prst="rect">
            <a:avLst/>
          </a:prstGeom>
          <a:solidFill>
            <a:srgbClr val="FDB31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tx1">
                    <a:alpha val="100000"/>
                  </a:schemeClr>
                </a:solidFill>
                <a:ea typeface="ヒラギノ角ゴ Pro W3"/>
              </a:rPr>
              <a:t>Amazon S3</a:t>
            </a:r>
          </a:p>
        </p:txBody>
      </p:sp>
      <p:sp>
        <p:nvSpPr>
          <p:cNvPr id="5" name="Rectangle 4"/>
          <p:cNvSpPr/>
          <p:nvPr/>
        </p:nvSpPr>
        <p:spPr bwMode="auto">
          <a:xfrm>
            <a:off x="838200" y="2514600"/>
            <a:ext cx="24384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7" name="Rectangle 6"/>
          <p:cNvSpPr/>
          <p:nvPr/>
        </p:nvSpPr>
        <p:spPr bwMode="auto">
          <a:xfrm>
            <a:off x="5029200" y="2514600"/>
            <a:ext cx="38100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8" name="Rectangle 7"/>
          <p:cNvSpPr/>
          <p:nvPr/>
        </p:nvSpPr>
        <p:spPr bwMode="auto">
          <a:xfrm>
            <a:off x="228600" y="3657600"/>
            <a:ext cx="16002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0" name="Rectangle 9"/>
          <p:cNvSpPr/>
          <p:nvPr/>
        </p:nvSpPr>
        <p:spPr bwMode="auto">
          <a:xfrm>
            <a:off x="5410200" y="3657600"/>
            <a:ext cx="14478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1" name="Rectangle 10"/>
          <p:cNvSpPr/>
          <p:nvPr/>
        </p:nvSpPr>
        <p:spPr bwMode="auto">
          <a:xfrm>
            <a:off x="7086600" y="3657600"/>
            <a:ext cx="13716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15" name="Shape 14"/>
          <p:cNvCxnSpPr>
            <a:stCxn id="0" idx="2"/>
            <a:endCxn id="0" idx="0"/>
          </p:cNvCxnSpPr>
          <p:nvPr/>
        </p:nvCxnSpPr>
        <p:spPr bwMode="auto">
          <a:xfrm rot="5400000">
            <a:off x="3124200" y="1066800"/>
            <a:ext cx="381000" cy="25146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Shape 14"/>
          <p:cNvCxnSpPr>
            <a:stCxn id="0" idx="0"/>
            <a:endCxn id="0" idx="2"/>
          </p:cNvCxnSpPr>
          <p:nvPr/>
        </p:nvCxnSpPr>
        <p:spPr bwMode="auto">
          <a:xfrm rot="16200000" flipV="1">
            <a:off x="5562600" y="1143000"/>
            <a:ext cx="381000" cy="2362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Shape 14"/>
          <p:cNvCxnSpPr>
            <a:stCxn id="0" idx="0"/>
            <a:endCxn id="0" idx="2"/>
          </p:cNvCxnSpPr>
          <p:nvPr/>
        </p:nvCxnSpPr>
        <p:spPr bwMode="auto">
          <a:xfrm rot="5400000" flipH="1" flipV="1">
            <a:off x="1238250" y="2838450"/>
            <a:ext cx="609600" cy="10287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Shape 14"/>
          <p:cNvCxnSpPr>
            <a:stCxn id="0" idx="2"/>
            <a:endCxn id="0" idx="0"/>
          </p:cNvCxnSpPr>
          <p:nvPr/>
        </p:nvCxnSpPr>
        <p:spPr bwMode="auto">
          <a:xfrm rot="16200000" flipH="1">
            <a:off x="2495550" y="2609850"/>
            <a:ext cx="609600" cy="14859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hape 14"/>
          <p:cNvCxnSpPr>
            <a:stCxn id="0" idx="0"/>
            <a:endCxn id="0" idx="2"/>
          </p:cNvCxnSpPr>
          <p:nvPr/>
        </p:nvCxnSpPr>
        <p:spPr bwMode="auto">
          <a:xfrm rot="5400000" flipH="1" flipV="1">
            <a:off x="6229350" y="2952750"/>
            <a:ext cx="609600" cy="8001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Shape 14"/>
          <p:cNvCxnSpPr>
            <a:stCxn id="0" idx="2"/>
            <a:endCxn id="0" idx="0"/>
          </p:cNvCxnSpPr>
          <p:nvPr/>
        </p:nvCxnSpPr>
        <p:spPr bwMode="auto">
          <a:xfrm rot="16200000" flipH="1">
            <a:off x="7048500" y="2933700"/>
            <a:ext cx="609600" cy="838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Rectangle 8"/>
          <p:cNvSpPr/>
          <p:nvPr/>
        </p:nvSpPr>
        <p:spPr bwMode="auto">
          <a:xfrm>
            <a:off x="2209800" y="3657600"/>
            <a:ext cx="26670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68" name="Rectangle 67"/>
          <p:cNvSpPr/>
          <p:nvPr/>
        </p:nvSpPr>
        <p:spPr bwMode="auto">
          <a:xfrm>
            <a:off x="3581400" y="4800600"/>
            <a:ext cx="32766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69" name="Rectangle 68"/>
          <p:cNvSpPr/>
          <p:nvPr/>
        </p:nvSpPr>
        <p:spPr bwMode="auto">
          <a:xfrm>
            <a:off x="2057400" y="5791200"/>
            <a:ext cx="28194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70" name="Rectangle 69"/>
          <p:cNvSpPr/>
          <p:nvPr/>
        </p:nvSpPr>
        <p:spPr bwMode="auto">
          <a:xfrm>
            <a:off x="5410200" y="5791200"/>
            <a:ext cx="28194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71" name="Shape 14"/>
          <p:cNvCxnSpPr>
            <a:stCxn id="0" idx="2"/>
            <a:endCxn id="0" idx="0"/>
          </p:cNvCxnSpPr>
          <p:nvPr/>
        </p:nvCxnSpPr>
        <p:spPr bwMode="auto">
          <a:xfrm rot="16200000" flipH="1">
            <a:off x="3562350" y="3143250"/>
            <a:ext cx="2667000" cy="6477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4" name="Shape 14"/>
          <p:cNvCxnSpPr>
            <a:stCxn id="0" idx="2"/>
            <a:endCxn id="0" idx="0"/>
          </p:cNvCxnSpPr>
          <p:nvPr/>
        </p:nvCxnSpPr>
        <p:spPr bwMode="auto">
          <a:xfrm rot="16200000" flipH="1">
            <a:off x="5791200" y="4762500"/>
            <a:ext cx="457200" cy="1600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7" name="Shape 14"/>
          <p:cNvCxnSpPr>
            <a:stCxn id="0" idx="0"/>
            <a:endCxn id="0" idx="2"/>
          </p:cNvCxnSpPr>
          <p:nvPr/>
        </p:nvCxnSpPr>
        <p:spPr bwMode="auto">
          <a:xfrm rot="5400000" flipH="1" flipV="1">
            <a:off x="4114800" y="4686300"/>
            <a:ext cx="457200" cy="17526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advClick="0" advTm="7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latin typeface="Times New Roman" pitchFamily="18" charset="0"/>
                <a:cs typeface="Times New Roman" pitchFamily="18" charset="0"/>
              </a:rPr>
              <a:t>S3 Storage Concepts: Keys</a:t>
            </a:r>
          </a:p>
        </p:txBody>
      </p:sp>
      <p:sp>
        <p:nvSpPr>
          <p:cNvPr id="3" name="Content Placeholder 2"/>
          <p:cNvSpPr>
            <a:spLocks noGrp="1"/>
          </p:cNvSpPr>
          <p:nvPr>
            <p:ph idx="1"/>
          </p:nvPr>
        </p:nvSpPr>
        <p:spPr>
          <a:xfrm>
            <a:off x="228600" y="990600"/>
            <a:ext cx="8686800" cy="5715000"/>
          </a:xfrm>
        </p:spPr>
        <p:txBody>
          <a:bodyPr>
            <a:normAutofit/>
          </a:bodyPr>
          <a:lstStyle/>
          <a:p>
            <a:pPr>
              <a:spcBef>
                <a:spcPts val="0"/>
              </a:spcBef>
              <a:spcAft>
                <a:spcPts val="600"/>
              </a:spcAft>
            </a:pPr>
            <a:r>
              <a:rPr lang="en-US" dirty="0">
                <a:solidFill>
                  <a:srgbClr val="7030A0"/>
                </a:solidFill>
                <a:latin typeface="Times New Roman" pitchFamily="18" charset="0"/>
                <a:cs typeface="Times New Roman" pitchFamily="18" charset="0"/>
              </a:rPr>
              <a:t>A key is a unique identifier for an object within a bucket. Every object has exactly one key.</a:t>
            </a:r>
          </a:p>
          <a:p>
            <a:pPr>
              <a:spcBef>
                <a:spcPts val="0"/>
              </a:spcBef>
              <a:spcAft>
                <a:spcPts val="600"/>
              </a:spcAft>
            </a:pPr>
            <a:r>
              <a:rPr lang="en-US" dirty="0">
                <a:solidFill>
                  <a:srgbClr val="FF0000"/>
                </a:solidFill>
                <a:latin typeface="Times New Roman" pitchFamily="18" charset="0"/>
                <a:cs typeface="Times New Roman" pitchFamily="18" charset="0"/>
              </a:rPr>
              <a:t>The bucket name + key uniquely identify each object.</a:t>
            </a:r>
          </a:p>
          <a:p>
            <a:pPr marL="514350" indent="-514350">
              <a:spcBef>
                <a:spcPts val="0"/>
              </a:spcBef>
              <a:spcAft>
                <a:spcPts val="600"/>
              </a:spcAft>
            </a:pPr>
            <a:r>
              <a:rPr lang="en-US" dirty="0">
                <a:solidFill>
                  <a:srgbClr val="0070C0"/>
                </a:solidFill>
                <a:latin typeface="Times New Roman" pitchFamily="18" charset="0"/>
                <a:cs typeface="Times New Roman" pitchFamily="18" charset="0"/>
              </a:rPr>
              <a:t>The full unique address for each object consists of service endpoint + bucket name + key. </a:t>
            </a:r>
            <a:r>
              <a:rPr lang="en-US" b="1" dirty="0">
                <a:latin typeface="Times New Roman" pitchFamily="18" charset="0"/>
                <a:cs typeface="Times New Roman" pitchFamily="18" charset="0"/>
              </a:rPr>
              <a:t>Example</a:t>
            </a: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http://s3.amazonaws.com/</a:t>
            </a:r>
            <a:r>
              <a:rPr lang="en-US" dirty="0">
                <a:solidFill>
                  <a:srgbClr val="FF0000"/>
                </a:solidFill>
                <a:latin typeface="Times New Roman" pitchFamily="18" charset="0"/>
                <a:cs typeface="Times New Roman" pitchFamily="18" charset="0"/>
              </a:rPr>
              <a:t>testbucket</a:t>
            </a:r>
            <a:r>
              <a:rPr lang="en-US" dirty="0">
                <a:solidFill>
                  <a:srgbClr val="7030A0"/>
                </a:solidFill>
                <a:latin typeface="Times New Roman" pitchFamily="18" charset="0"/>
                <a:cs typeface="Times New Roman" pitchFamily="18" charset="0"/>
              </a:rPr>
              <a:t>/</a:t>
            </a:r>
            <a:r>
              <a:rPr lang="en-US" dirty="0">
                <a:solidFill>
                  <a:srgbClr val="00B050"/>
                </a:solidFill>
                <a:latin typeface="Times New Roman" pitchFamily="18" charset="0"/>
                <a:cs typeface="Times New Roman" pitchFamily="18" charset="0"/>
              </a:rPr>
              <a:t>2006-09- 30/photo.jpg</a:t>
            </a:r>
            <a:r>
              <a:rPr lang="en-US" dirty="0">
                <a:latin typeface="Times New Roman" pitchFamily="18" charset="0"/>
                <a:cs typeface="Times New Roman" pitchFamily="18" charset="0"/>
              </a:rPr>
              <a:t>”, where </a:t>
            </a:r>
          </a:p>
          <a:p>
            <a:pPr marL="914400" lvl="1" indent="-514350">
              <a:spcBef>
                <a:spcPts val="0"/>
              </a:spcBef>
              <a:spcAft>
                <a:spcPts val="600"/>
              </a:spcAft>
            </a:pPr>
            <a:r>
              <a:rPr lang="en-US" dirty="0">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testbucket</a:t>
            </a:r>
            <a:r>
              <a:rPr lang="en-US" dirty="0">
                <a:latin typeface="Times New Roman" pitchFamily="18" charset="0"/>
                <a:cs typeface="Times New Roman" pitchFamily="18" charset="0"/>
              </a:rPr>
              <a:t>” is the name of the bucket, </a:t>
            </a:r>
          </a:p>
          <a:p>
            <a:pPr marL="914400" lvl="1" indent="-514350">
              <a:spcBef>
                <a:spcPts val="0"/>
              </a:spcBef>
              <a:spcAft>
                <a:spcPts val="600"/>
              </a:spcAft>
            </a:pPr>
            <a:r>
              <a:rPr lang="en-US" dirty="0">
                <a:latin typeface="Times New Roman" pitchFamily="18" charset="0"/>
                <a:cs typeface="Times New Roman" pitchFamily="18" charset="0"/>
              </a:rPr>
              <a:t>“</a:t>
            </a:r>
            <a:r>
              <a:rPr lang="en-US" dirty="0">
                <a:solidFill>
                  <a:srgbClr val="00B050"/>
                </a:solidFill>
                <a:latin typeface="Times New Roman" pitchFamily="18" charset="0"/>
                <a:cs typeface="Times New Roman" pitchFamily="18" charset="0"/>
              </a:rPr>
              <a:t>2006-09-30/photo.jpg</a:t>
            </a:r>
            <a:r>
              <a:rPr lang="en-US" dirty="0">
                <a:latin typeface="Times New Roman" pitchFamily="18" charset="0"/>
                <a:cs typeface="Times New Roman" pitchFamily="18" charset="0"/>
              </a:rPr>
              <a:t>” is the name of the 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latin typeface="Times New Roman" pitchFamily="18" charset="0"/>
                <a:cs typeface="Times New Roman" pitchFamily="18" charset="0"/>
              </a:rPr>
              <a:t>Authentication in AWS S3</a:t>
            </a:r>
          </a:p>
        </p:txBody>
      </p:sp>
      <p:sp>
        <p:nvSpPr>
          <p:cNvPr id="3" name="Content Placeholder 2"/>
          <p:cNvSpPr>
            <a:spLocks noGrp="1"/>
          </p:cNvSpPr>
          <p:nvPr>
            <p:ph idx="1"/>
          </p:nvPr>
        </p:nvSpPr>
        <p:spPr>
          <a:xfrm>
            <a:off x="152400" y="914400"/>
            <a:ext cx="8763000" cy="5791200"/>
          </a:xfrm>
        </p:spPr>
        <p:txBody>
          <a:bodyPr>
            <a:noAutofit/>
          </a:bodyPr>
          <a:lstStyle/>
          <a:p>
            <a:pPr>
              <a:spcBef>
                <a:spcPts val="0"/>
              </a:spcBef>
              <a:spcAft>
                <a:spcPts val="600"/>
              </a:spcAft>
            </a:pPr>
            <a:r>
              <a:rPr lang="en-US" sz="2600" dirty="0">
                <a:latin typeface="Times New Roman" pitchFamily="18" charset="0"/>
                <a:cs typeface="Times New Roman" pitchFamily="18" charset="0"/>
              </a:rPr>
              <a:t>Most requests to S3 require authentication to verify that the requestor is authorized to perform the requested action. If the owner of an object has specifically granted anonymous access to an object or bucket, then authentication isn’t required.</a:t>
            </a:r>
          </a:p>
          <a:p>
            <a:pPr>
              <a:spcBef>
                <a:spcPts val="0"/>
              </a:spcBef>
              <a:spcAft>
                <a:spcPts val="600"/>
              </a:spcAft>
            </a:pPr>
            <a:r>
              <a:rPr lang="en-US" sz="2600" dirty="0">
                <a:latin typeface="Times New Roman" pitchFamily="18" charset="0"/>
                <a:cs typeface="Times New Roman" pitchFamily="18" charset="0"/>
              </a:rPr>
              <a:t>When you register for S3, you will be provided with a AWS Access Key ID and a AWS Secret Access Key.</a:t>
            </a:r>
          </a:p>
          <a:p>
            <a:pPr>
              <a:spcBef>
                <a:spcPts val="0"/>
              </a:spcBef>
              <a:spcAft>
                <a:spcPts val="600"/>
              </a:spcAft>
            </a:pPr>
            <a:r>
              <a:rPr lang="en-US" sz="2600" dirty="0">
                <a:latin typeface="Times New Roman" pitchFamily="18" charset="0"/>
                <a:cs typeface="Times New Roman" pitchFamily="18" charset="0"/>
              </a:rPr>
              <a:t>To authenticate a request, the following authentication information is included in the SOAP request:</a:t>
            </a:r>
          </a:p>
          <a:p>
            <a:pPr lvl="1">
              <a:spcBef>
                <a:spcPts val="0"/>
              </a:spcBef>
              <a:spcAft>
                <a:spcPts val="600"/>
              </a:spcAft>
            </a:pPr>
            <a:r>
              <a:rPr lang="en-US" sz="2600" dirty="0" err="1">
                <a:latin typeface="Times New Roman" pitchFamily="18" charset="0"/>
                <a:cs typeface="Times New Roman" pitchFamily="18" charset="0"/>
              </a:rPr>
              <a:t>AWSAccessKeyId</a:t>
            </a:r>
            <a:endParaRPr lang="en-US" sz="2600" dirty="0">
              <a:latin typeface="Times New Roman" pitchFamily="18" charset="0"/>
              <a:cs typeface="Times New Roman" pitchFamily="18" charset="0"/>
            </a:endParaRPr>
          </a:p>
          <a:p>
            <a:pPr lvl="1">
              <a:spcBef>
                <a:spcPts val="0"/>
              </a:spcBef>
              <a:spcAft>
                <a:spcPts val="600"/>
              </a:spcAft>
            </a:pPr>
            <a:r>
              <a:rPr lang="en-US" sz="2600" dirty="0">
                <a:latin typeface="Times New Roman" pitchFamily="18" charset="0"/>
                <a:cs typeface="Times New Roman" pitchFamily="18" charset="0"/>
              </a:rPr>
              <a:t>Timestamp</a:t>
            </a:r>
          </a:p>
          <a:p>
            <a:pPr lvl="1">
              <a:spcBef>
                <a:spcPts val="0"/>
              </a:spcBef>
              <a:spcAft>
                <a:spcPts val="600"/>
              </a:spcAft>
            </a:pPr>
            <a:r>
              <a:rPr lang="en-US" sz="2600" dirty="0">
                <a:latin typeface="Times New Roman" pitchFamily="18" charset="0"/>
                <a:cs typeface="Times New Roman" pitchFamily="18" charset="0"/>
              </a:rPr>
              <a:t>Signature: The HMAC-SHA1 digest of the concatenation of “Amazon S3 + OPERATION + Timestamp”, using your AWS Secret Key as the signing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24801" y="0"/>
            <a:ext cx="8228160" cy="1144921"/>
          </a:xfrm>
          <a:ln/>
        </p:spPr>
        <p:txBody>
          <a:bodyPr/>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Amazon S3 - Operations</a:t>
            </a:r>
          </a:p>
        </p:txBody>
      </p:sp>
      <p:sp>
        <p:nvSpPr>
          <p:cNvPr id="12290" name="Rectangle 2"/>
          <p:cNvSpPr>
            <a:spLocks noGrp="1" noChangeArrowheads="1"/>
          </p:cNvSpPr>
          <p:nvPr>
            <p:ph type="body" idx="1"/>
          </p:nvPr>
        </p:nvSpPr>
        <p:spPr>
          <a:xfrm>
            <a:off x="456481" y="1219200"/>
            <a:ext cx="8228160" cy="5334000"/>
          </a:xfrm>
          <a:ln/>
        </p:spPr>
        <p:txBody>
          <a:bodyPr>
            <a:normAutofit/>
          </a:bodyPr>
          <a:lstStyle/>
          <a:p>
            <a:pPr>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Use either the REST or SOAP API to do the following and more</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Create a bucket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Write an object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Read an object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Delete an object (Be careful not to rapidly create and delete an object)</a:t>
            </a:r>
            <a:r>
              <a:rPr lang="ar-SA" sz="3600" dirty="0">
                <a:latin typeface="Times New Roman" pitchFamily="18" charset="0"/>
                <a:cs typeface="Times New Roman" pitchFamily="18" charset="0"/>
              </a:rPr>
              <a:t>‏</a:t>
            </a:r>
            <a:endParaRPr lang="en-GB" sz="3600" dirty="0">
              <a:latin typeface="Times New Roman" pitchFamily="18" charset="0"/>
              <a:cs typeface="Times New Roman" pitchFamily="18" charset="0"/>
            </a:endParaRP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List the keys (files)</a:t>
            </a:r>
            <a:r>
              <a:rPr lang="ar-SA" sz="3600" dirty="0">
                <a:latin typeface="Times New Roman" pitchFamily="18" charset="0"/>
                <a:cs typeface="Times New Roman" pitchFamily="18" charset="0"/>
              </a:rPr>
              <a:t>‏</a:t>
            </a:r>
            <a:endParaRPr lang="en-GB" sz="36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706</Words>
  <Application>Microsoft Office PowerPoint</Application>
  <PresentationFormat>On-screen Show (4:3)</PresentationFormat>
  <Paragraphs>74</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Times New Roman</vt:lpstr>
      <vt:lpstr>Wingdings</vt:lpstr>
      <vt:lpstr>ヒラギノ角ゴ Pro W3</vt:lpstr>
      <vt:lpstr>Office Theme</vt:lpstr>
      <vt:lpstr>What is Amazon S3?</vt:lpstr>
      <vt:lpstr>Amazon S3</vt:lpstr>
      <vt:lpstr>Amazon S3</vt:lpstr>
      <vt:lpstr>S3 Storage Concepts: Objects</vt:lpstr>
      <vt:lpstr>S3 Storage Concepts: Buckets</vt:lpstr>
      <vt:lpstr>Amazon S3 Namespace</vt:lpstr>
      <vt:lpstr>S3 Storage Concepts: Keys</vt:lpstr>
      <vt:lpstr>Authentication in AWS S3</vt:lpstr>
      <vt:lpstr>Amazon S3 - Operations</vt:lpstr>
      <vt:lpstr>S3 and EBS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K.Venkateswara Rao</dc:creator>
  <cp:lastModifiedBy>ganesh</cp:lastModifiedBy>
  <cp:revision>55</cp:revision>
  <dcterms:created xsi:type="dcterms:W3CDTF">2015-01-11T08:17:37Z</dcterms:created>
  <dcterms:modified xsi:type="dcterms:W3CDTF">2019-03-02T07:46:54Z</dcterms:modified>
</cp:coreProperties>
</file>