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88" r:id="rId3"/>
    <p:sldId id="257" r:id="rId4"/>
    <p:sldId id="259" r:id="rId5"/>
    <p:sldId id="258" r:id="rId6"/>
    <p:sldId id="260" r:id="rId7"/>
    <p:sldId id="307" r:id="rId8"/>
    <p:sldId id="281" r:id="rId9"/>
    <p:sldId id="289" r:id="rId10"/>
    <p:sldId id="292" r:id="rId11"/>
    <p:sldId id="302" r:id="rId12"/>
    <p:sldId id="303" r:id="rId13"/>
    <p:sldId id="304" r:id="rId14"/>
    <p:sldId id="308" r:id="rId15"/>
    <p:sldId id="305" r:id="rId16"/>
    <p:sldId id="297" r:id="rId17"/>
    <p:sldId id="298" r:id="rId18"/>
    <p:sldId id="299" r:id="rId19"/>
    <p:sldId id="282" r:id="rId20"/>
    <p:sldId id="283" r:id="rId21"/>
    <p:sldId id="284" r:id="rId22"/>
    <p:sldId id="294" r:id="rId23"/>
    <p:sldId id="290" r:id="rId24"/>
    <p:sldId id="300" r:id="rId25"/>
    <p:sldId id="301" r:id="rId26"/>
    <p:sldId id="285" r:id="rId27"/>
    <p:sldId id="309" r:id="rId28"/>
    <p:sldId id="291" r:id="rId29"/>
    <p:sldId id="310" r:id="rId30"/>
    <p:sldId id="286" r:id="rId31"/>
    <p:sldId id="287" r:id="rId32"/>
    <p:sldId id="261" r:id="rId33"/>
    <p:sldId id="295"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96" r:id="rId53"/>
    <p:sldId id="29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64" d="100"/>
          <a:sy n="64" d="100"/>
        </p:scale>
        <p:origin x="-106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F47E30-FCA8-4620-84B0-8CD21F9573B5}" type="datetimeFigureOut">
              <a:rPr lang="en-US" smtClean="0"/>
              <a:t>1/11/2015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C66AF-DDF6-4190-8A22-80E13F9158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780CE3F-637D-4519-9CB1-97830A20C236}" type="slidenum">
              <a:rPr lang="en-GB"/>
              <a:pPr/>
              <a:t>7</a:t>
            </a:fld>
            <a:endParaRPr lang="en-GB"/>
          </a:p>
        </p:txBody>
      </p:sp>
      <p:sp>
        <p:nvSpPr>
          <p:cNvPr id="2457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4578" name="Rectangle 2"/>
          <p:cNvSpPr txBox="1">
            <a:spLocks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CE7DA456-095E-4553-9E45-6F5171625F0A}" type="slidenum">
              <a:rPr lang="en-US" smtClean="0"/>
              <a:pPr>
                <a:defRPr/>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7574626-1C9D-4243-BD71-94EBC28BC778}" type="slidenum">
              <a:rPr lang="en-GB"/>
              <a:pPr/>
              <a:t>11</a:t>
            </a:fld>
            <a:endParaRPr lang="en-GB"/>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6626" name="Rectangle 2"/>
          <p:cNvSpPr txBox="1">
            <a:spLocks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C29A87C-C270-43D8-A447-C975008EFC07}" type="slidenum">
              <a:rPr lang="en-GB"/>
              <a:pPr/>
              <a:t>12</a:t>
            </a:fld>
            <a:endParaRPr lang="en-GB"/>
          </a:p>
        </p:txBody>
      </p:sp>
      <p:sp>
        <p:nvSpPr>
          <p:cNvPr id="27649"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7650" name="Rectangle 2"/>
          <p:cNvSpPr txBox="1">
            <a:spLocks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F90B085-5449-4B92-88BE-DD4083D76F35}" type="slidenum">
              <a:rPr lang="en-GB"/>
              <a:pPr/>
              <a:t>13</a:t>
            </a:fld>
            <a:endParaRPr lang="en-GB"/>
          </a:p>
        </p:txBody>
      </p:sp>
      <p:sp>
        <p:nvSpPr>
          <p:cNvPr id="28673"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8674" name="Rectangle 2"/>
          <p:cNvSpPr txBox="1">
            <a:spLocks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7C63827-FD40-4889-9C44-09FE18734CD4}" type="slidenum">
              <a:rPr lang="en-GB"/>
              <a:pPr/>
              <a:t>15</a:t>
            </a:fld>
            <a:endParaRPr lang="en-GB"/>
          </a:p>
        </p:txBody>
      </p:sp>
      <p:sp>
        <p:nvSpPr>
          <p:cNvPr id="29697" name="Text Box 1"/>
          <p:cNvSpPr txBox="1">
            <a:spLocks noChangeArrowheads="1"/>
          </p:cNvSpPr>
          <p:nvPr/>
        </p:nvSpPr>
        <p:spPr bwMode="auto">
          <a:xfrm>
            <a:off x="1003786" y="695134"/>
            <a:ext cx="4848989" cy="3428152"/>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29698" name="Rectangle 2"/>
          <p:cNvSpPr txBox="1">
            <a:spLocks noChangeArrowheads="1"/>
          </p:cNvSpPr>
          <p:nvPr>
            <p:ph type="body"/>
          </p:nvPr>
        </p:nvSpPr>
        <p:spPr bwMode="auto">
          <a:xfrm>
            <a:off x="685512" y="4343231"/>
            <a:ext cx="5482656" cy="4111066"/>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4C89C4-DF90-4EF9-841F-E2818F77300E}"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C89C4-DF90-4EF9-841F-E2818F77300E}"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C89C4-DF90-4EF9-841F-E2818F77300E}"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p:cNvSpPr>
            <a:spLocks noGrp="1" noChangeArrowheads="1"/>
          </p:cNvSpPr>
          <p:nvPr>
            <p:ph type="dt" sz="half" idx="10"/>
          </p:nvPr>
        </p:nvSpPr>
        <p:spPr/>
        <p:txBody>
          <a:bodyPr/>
          <a:lstStyle>
            <a:lvl1pPr>
              <a:defRPr/>
            </a:lvl1pPr>
          </a:lstStyle>
          <a:p>
            <a:endParaRPr lang="en-US"/>
          </a:p>
        </p:txBody>
      </p:sp>
      <p:sp>
        <p:nvSpPr>
          <p:cNvPr id="5" name="Footer Placeholder 1029"/>
          <p:cNvSpPr>
            <a:spLocks noGrp="1" noChangeArrowheads="1"/>
          </p:cNvSpPr>
          <p:nvPr>
            <p:ph type="ftr" sz="quarter" idx="11"/>
          </p:nvPr>
        </p:nvSpPr>
        <p:spPr/>
        <p:txBody>
          <a:bodyPr/>
          <a:lstStyle>
            <a:lvl1pPr>
              <a:defRPr/>
            </a:lvl1pPr>
          </a:lstStyle>
          <a:p>
            <a:endParaRPr lang="en-US"/>
          </a:p>
        </p:txBody>
      </p:sp>
      <p:sp>
        <p:nvSpPr>
          <p:cNvPr id="6" name="Slide Number Placeholder 704"/>
          <p:cNvSpPr>
            <a:spLocks noGrp="1" noChangeArrowheads="1"/>
          </p:cNvSpPr>
          <p:nvPr>
            <p:ph type="sldNum" sz="quarter" idx="12"/>
          </p:nvPr>
        </p:nvSpPr>
        <p:spPr/>
        <p:txBody>
          <a:bodyPr/>
          <a:lstStyle>
            <a:lvl1pPr>
              <a:defRPr/>
            </a:lvl1pPr>
          </a:lstStyle>
          <a:p>
            <a:fld id="{D870A2BC-AAE7-4681-91EC-C881D3BD7219}" type="slidenum">
              <a:rPr lang="en-US"/>
              <a:pPr/>
              <a:t>‹#›</a:t>
            </a:fld>
            <a:endParaRPr lang="en-US"/>
          </a:p>
        </p:txBody>
      </p:sp>
      <p:sp>
        <p:nvSpPr>
          <p:cNvPr id="7" name="Slide Number Placeholder 492"/>
          <p:cNvSpPr>
            <a:spLocks noGrp="1" noChangeArrowheads="1"/>
          </p:cNvSpPr>
          <p:nvPr>
            <p:ph type="sldNum" sz="quarter" idx="13"/>
          </p:nvPr>
        </p:nvSpPr>
        <p:spPr/>
        <p:txBody>
          <a:bodyPr/>
          <a:lstStyle>
            <a:lvl1pPr>
              <a:defRPr/>
            </a:lvl1pPr>
          </a:lstStyle>
          <a:p>
            <a:fld id="{1CB44D89-E249-49A8-ADFB-5188A4614A27}" type="slidenum">
              <a:rPr lang="en-US"/>
              <a:pPr/>
              <a:t>‹#›</a:t>
            </a:fld>
            <a:endParaRPr lang="en-US"/>
          </a:p>
        </p:txBody>
      </p:sp>
    </p:spTree>
  </p:cSld>
  <p:clrMapOvr>
    <a:masterClrMapping/>
  </p:clrMapOvr>
  <p:transition spd="slow" advClick="0" advTm="7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4C89C4-DF90-4EF9-841F-E2818F77300E}"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C89C4-DF90-4EF9-841F-E2818F77300E}"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4C89C4-DF90-4EF9-841F-E2818F77300E}"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4C89C4-DF90-4EF9-841F-E2818F77300E}" type="datetimeFigureOut">
              <a:rPr lang="en-US" smtClean="0"/>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4C89C4-DF90-4EF9-841F-E2818F77300E}" type="datetimeFigureOut">
              <a:rPr lang="en-US" smtClean="0"/>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C89C4-DF90-4EF9-841F-E2818F77300E}" type="datetimeFigureOut">
              <a:rPr lang="en-US" smtClean="0"/>
              <a:t>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C89C4-DF90-4EF9-841F-E2818F77300E}"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C89C4-DF90-4EF9-841F-E2818F77300E}"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C89C4-DF90-4EF9-841F-E2818F77300E}" type="datetimeFigureOut">
              <a:rPr lang="en-US" smtClean="0"/>
              <a:t>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D9C14-6F72-4228-BBC9-C9546D433C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ybucket.s3.amazonaw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ybucket.s3.amazonaws.com/hi.tx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ucket.s3.amazonaws.com/file.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ocs.amazonwebservices.com/AmazonEC2/dg/2006-06-26/using-soap-api.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aws.amazon.com/ec2-job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normAutofit fontScale="92500" lnSpcReduction="20000"/>
          </a:bodyPr>
          <a:lstStyle/>
          <a:p>
            <a:pPr>
              <a:lnSpc>
                <a:spcPct val="110000"/>
              </a:lnSpc>
              <a:spcBef>
                <a:spcPts val="600"/>
              </a:spcBef>
              <a:spcAft>
                <a:spcPts val="600"/>
              </a:spcAft>
            </a:pPr>
            <a:r>
              <a:rPr lang="en-US" dirty="0" smtClean="0">
                <a:latin typeface="Times New Roman" pitchFamily="18" charset="0"/>
                <a:cs typeface="Times New Roman" pitchFamily="18" charset="0"/>
              </a:rPr>
              <a:t>Amazon Web Services provides a highly reliable, scalable, low cost infrastructure platform in the cloud</a:t>
            </a:r>
          </a:p>
          <a:p>
            <a:pPr>
              <a:lnSpc>
                <a:spcPct val="110000"/>
              </a:lnSpc>
              <a:spcBef>
                <a:spcPts val="600"/>
              </a:spcBef>
              <a:spcAft>
                <a:spcPts val="600"/>
              </a:spcAft>
            </a:pPr>
            <a:r>
              <a:rPr lang="en-US" dirty="0" smtClean="0">
                <a:latin typeface="Times New Roman" pitchFamily="18" charset="0"/>
                <a:cs typeface="Times New Roman" pitchFamily="18" charset="0"/>
              </a:rPr>
              <a:t>AWS </a:t>
            </a:r>
            <a:r>
              <a:rPr lang="en-US" dirty="0" smtClean="0">
                <a:latin typeface="Times New Roman" pitchFamily="18" charset="0"/>
                <a:cs typeface="Times New Roman" pitchFamily="18" charset="0"/>
              </a:rPr>
              <a:t>powers hundreds of thousands of business in 190 countries around the world. </a:t>
            </a:r>
          </a:p>
          <a:p>
            <a:pPr>
              <a:lnSpc>
                <a:spcPct val="110000"/>
              </a:lnSpc>
              <a:spcBef>
                <a:spcPts val="600"/>
              </a:spcBef>
              <a:spcAft>
                <a:spcPts val="600"/>
              </a:spcAft>
            </a:pPr>
            <a:r>
              <a:rPr lang="en-US" dirty="0" smtClean="0">
                <a:latin typeface="Times New Roman" pitchFamily="18" charset="0"/>
                <a:cs typeface="Times New Roman" pitchFamily="18" charset="0"/>
              </a:rPr>
              <a:t>AWS maintains its </a:t>
            </a:r>
            <a:r>
              <a:rPr lang="en-US" dirty="0" smtClean="0">
                <a:latin typeface="Times New Roman" pitchFamily="18" charset="0"/>
                <a:cs typeface="Times New Roman" pitchFamily="18" charset="0"/>
              </a:rPr>
              <a:t>data centers in the U.S., Europe, Brazil, Singapore, Japan, and Australia</a:t>
            </a:r>
          </a:p>
          <a:p>
            <a:pPr>
              <a:lnSpc>
                <a:spcPct val="110000"/>
              </a:lnSpc>
              <a:spcBef>
                <a:spcPts val="600"/>
              </a:spcBef>
              <a:spcAft>
                <a:spcPts val="600"/>
              </a:spcAft>
            </a:pPr>
            <a:r>
              <a:rPr lang="en-US" dirty="0" smtClean="0">
                <a:latin typeface="Times New Roman" pitchFamily="18" charset="0"/>
                <a:cs typeface="Times New Roman" pitchFamily="18" charset="0"/>
              </a:rPr>
              <a:t>AWS provides compute </a:t>
            </a:r>
            <a:r>
              <a:rPr lang="en-US" dirty="0">
                <a:latin typeface="Times New Roman" pitchFamily="18" charset="0"/>
                <a:cs typeface="Times New Roman" pitchFamily="18" charset="0"/>
              </a:rPr>
              <a:t>power, storage, and other services in minutes and have the flexibility to choose the development platform or programming </a:t>
            </a:r>
            <a:r>
              <a:rPr lang="en-US" dirty="0" smtClean="0">
                <a:latin typeface="Times New Roman" pitchFamily="18" charset="0"/>
                <a:cs typeface="Times New Roman" pitchFamily="18" charset="0"/>
              </a:rPr>
              <a:t>model</a:t>
            </a:r>
          </a:p>
          <a:p>
            <a:pPr>
              <a:lnSpc>
                <a:spcPct val="110000"/>
              </a:lnSpc>
              <a:spcBef>
                <a:spcPts val="600"/>
              </a:spcBef>
              <a:spcAft>
                <a:spcPts val="600"/>
              </a:spcAft>
            </a:pPr>
            <a:r>
              <a:rPr lang="en-US" dirty="0" smtClean="0">
                <a:latin typeface="Times New Roman" pitchFamily="18" charset="0"/>
                <a:cs typeface="Times New Roman" pitchFamily="18" charset="0"/>
              </a:rPr>
              <a:t>Users pay </a:t>
            </a:r>
            <a:r>
              <a:rPr lang="en-US" dirty="0">
                <a:latin typeface="Times New Roman" pitchFamily="18" charset="0"/>
                <a:cs typeface="Times New Roman" pitchFamily="18" charset="0"/>
              </a:rPr>
              <a:t>only for what </a:t>
            </a:r>
            <a:r>
              <a:rPr lang="en-US" dirty="0" smtClean="0">
                <a:latin typeface="Times New Roman" pitchFamily="18" charset="0"/>
                <a:cs typeface="Times New Roman" pitchFamily="18" charset="0"/>
              </a:rPr>
              <a:t>they use</a:t>
            </a:r>
            <a:r>
              <a:rPr lang="en-US" dirty="0">
                <a:latin typeface="Times New Roman" pitchFamily="18" charset="0"/>
                <a:cs typeface="Times New Roman" pitchFamily="18" charset="0"/>
              </a:rPr>
              <a:t>, with no up-front expenses or long-term </a:t>
            </a:r>
            <a:r>
              <a:rPr lang="en-US" dirty="0" smtClean="0">
                <a:latin typeface="Times New Roman" pitchFamily="18" charset="0"/>
                <a:cs typeface="Times New Roman" pitchFamily="18" charset="0"/>
              </a:rPr>
              <a:t>commitments</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Amazon S3 Namespace</a:t>
            </a:r>
          </a:p>
        </p:txBody>
      </p:sp>
      <p:sp>
        <p:nvSpPr>
          <p:cNvPr id="4" name="Rectangle 3"/>
          <p:cNvSpPr/>
          <p:nvPr/>
        </p:nvSpPr>
        <p:spPr bwMode="auto">
          <a:xfrm>
            <a:off x="914400" y="1600200"/>
            <a:ext cx="7315200" cy="533400"/>
          </a:xfrm>
          <a:prstGeom prst="rect">
            <a:avLst/>
          </a:prstGeom>
          <a:solidFill>
            <a:srgbClr val="FDB31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tx1">
                    <a:alpha val="100000"/>
                  </a:schemeClr>
                </a:solidFill>
                <a:ea typeface="ヒラギノ角ゴ Pro W3"/>
              </a:rPr>
              <a:t>Amazon S3</a:t>
            </a:r>
          </a:p>
        </p:txBody>
      </p:sp>
      <p:sp>
        <p:nvSpPr>
          <p:cNvPr id="5" name="Rectangle 4"/>
          <p:cNvSpPr/>
          <p:nvPr/>
        </p:nvSpPr>
        <p:spPr bwMode="auto">
          <a:xfrm>
            <a:off x="838200" y="2514600"/>
            <a:ext cx="2438400" cy="533400"/>
          </a:xfrm>
          <a:prstGeom prst="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7" name="Rectangle 6"/>
          <p:cNvSpPr/>
          <p:nvPr/>
        </p:nvSpPr>
        <p:spPr bwMode="auto">
          <a:xfrm>
            <a:off x="5029200" y="2514600"/>
            <a:ext cx="3810000" cy="533400"/>
          </a:xfrm>
          <a:prstGeom prst="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8" name="Rectangle 7"/>
          <p:cNvSpPr/>
          <p:nvPr/>
        </p:nvSpPr>
        <p:spPr bwMode="auto">
          <a:xfrm>
            <a:off x="228600" y="3657600"/>
            <a:ext cx="16002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0" name="Rectangle 9"/>
          <p:cNvSpPr/>
          <p:nvPr/>
        </p:nvSpPr>
        <p:spPr bwMode="auto">
          <a:xfrm>
            <a:off x="5410200" y="3657600"/>
            <a:ext cx="14478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11" name="Rectangle 10"/>
          <p:cNvSpPr/>
          <p:nvPr/>
        </p:nvSpPr>
        <p:spPr bwMode="auto">
          <a:xfrm>
            <a:off x="7086600" y="3657600"/>
            <a:ext cx="13716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15" name="Shape 14"/>
          <p:cNvCxnSpPr>
            <a:stCxn id="0" idx="2"/>
            <a:endCxn id="0" idx="0"/>
          </p:cNvCxnSpPr>
          <p:nvPr/>
        </p:nvCxnSpPr>
        <p:spPr bwMode="auto">
          <a:xfrm rot="5400000">
            <a:off x="3124200" y="1066800"/>
            <a:ext cx="381000" cy="25146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Shape 14"/>
          <p:cNvCxnSpPr>
            <a:stCxn id="0" idx="0"/>
            <a:endCxn id="0" idx="2"/>
          </p:cNvCxnSpPr>
          <p:nvPr/>
        </p:nvCxnSpPr>
        <p:spPr bwMode="auto">
          <a:xfrm rot="16200000" flipV="1">
            <a:off x="5562600" y="1143000"/>
            <a:ext cx="381000" cy="23622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Shape 14"/>
          <p:cNvCxnSpPr>
            <a:stCxn id="0" idx="0"/>
            <a:endCxn id="0" idx="2"/>
          </p:cNvCxnSpPr>
          <p:nvPr/>
        </p:nvCxnSpPr>
        <p:spPr bwMode="auto">
          <a:xfrm rot="5400000" flipH="1" flipV="1">
            <a:off x="1238250" y="2838450"/>
            <a:ext cx="609600" cy="10287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Shape 14"/>
          <p:cNvCxnSpPr>
            <a:stCxn id="0" idx="2"/>
            <a:endCxn id="0" idx="0"/>
          </p:cNvCxnSpPr>
          <p:nvPr/>
        </p:nvCxnSpPr>
        <p:spPr bwMode="auto">
          <a:xfrm rot="16200000" flipH="1">
            <a:off x="2495550" y="2609850"/>
            <a:ext cx="609600" cy="14859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hape 14"/>
          <p:cNvCxnSpPr>
            <a:stCxn id="0" idx="0"/>
            <a:endCxn id="0" idx="2"/>
          </p:cNvCxnSpPr>
          <p:nvPr/>
        </p:nvCxnSpPr>
        <p:spPr bwMode="auto">
          <a:xfrm rot="5400000" flipH="1" flipV="1">
            <a:off x="6229350" y="2952750"/>
            <a:ext cx="609600" cy="8001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Shape 14"/>
          <p:cNvCxnSpPr>
            <a:stCxn id="0" idx="2"/>
            <a:endCxn id="0" idx="0"/>
          </p:cNvCxnSpPr>
          <p:nvPr/>
        </p:nvCxnSpPr>
        <p:spPr bwMode="auto">
          <a:xfrm rot="16200000" flipH="1">
            <a:off x="7048500" y="2933700"/>
            <a:ext cx="609600" cy="8382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 name="Rectangle 8"/>
          <p:cNvSpPr/>
          <p:nvPr/>
        </p:nvSpPr>
        <p:spPr bwMode="auto">
          <a:xfrm>
            <a:off x="2209800" y="3657600"/>
            <a:ext cx="26670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68" name="Rectangle 67"/>
          <p:cNvSpPr/>
          <p:nvPr/>
        </p:nvSpPr>
        <p:spPr bwMode="auto">
          <a:xfrm>
            <a:off x="3581400" y="4800600"/>
            <a:ext cx="3276600" cy="533400"/>
          </a:xfrm>
          <a:prstGeom prst="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bucket</a:t>
            </a:r>
          </a:p>
        </p:txBody>
      </p:sp>
      <p:sp>
        <p:nvSpPr>
          <p:cNvPr id="69" name="Rectangle 68"/>
          <p:cNvSpPr/>
          <p:nvPr/>
        </p:nvSpPr>
        <p:spPr bwMode="auto">
          <a:xfrm>
            <a:off x="2057400" y="5791200"/>
            <a:ext cx="28194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sp>
        <p:nvSpPr>
          <p:cNvPr id="70" name="Rectangle 69"/>
          <p:cNvSpPr/>
          <p:nvPr/>
        </p:nvSpPr>
        <p:spPr bwMode="auto">
          <a:xfrm>
            <a:off x="5410200" y="5791200"/>
            <a:ext cx="2819400" cy="533400"/>
          </a:xfrm>
          <a:prstGeom prst="rect">
            <a:avLst/>
          </a:prstGeom>
          <a:solidFill>
            <a:srgbClr val="00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defRPr/>
            </a:pPr>
            <a:r>
              <a:rPr lang="en-US" sz="2400" dirty="0">
                <a:solidFill>
                  <a:schemeClr val="bg1"/>
                </a:solidFill>
                <a:ea typeface="ヒラギノ角ゴ Pro W3"/>
              </a:rPr>
              <a:t>object</a:t>
            </a:r>
          </a:p>
        </p:txBody>
      </p:sp>
      <p:cxnSp>
        <p:nvCxnSpPr>
          <p:cNvPr id="71" name="Shape 14"/>
          <p:cNvCxnSpPr>
            <a:stCxn id="0" idx="2"/>
            <a:endCxn id="0" idx="0"/>
          </p:cNvCxnSpPr>
          <p:nvPr/>
        </p:nvCxnSpPr>
        <p:spPr bwMode="auto">
          <a:xfrm rot="16200000" flipH="1">
            <a:off x="3562350" y="3143250"/>
            <a:ext cx="2667000" cy="6477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4" name="Shape 14"/>
          <p:cNvCxnSpPr>
            <a:stCxn id="0" idx="2"/>
            <a:endCxn id="0" idx="0"/>
          </p:cNvCxnSpPr>
          <p:nvPr/>
        </p:nvCxnSpPr>
        <p:spPr bwMode="auto">
          <a:xfrm rot="16200000" flipH="1">
            <a:off x="5791200" y="4762500"/>
            <a:ext cx="457200" cy="16002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7" name="Shape 14"/>
          <p:cNvCxnSpPr>
            <a:stCxn id="0" idx="0"/>
            <a:endCxn id="0" idx="2"/>
          </p:cNvCxnSpPr>
          <p:nvPr/>
        </p:nvCxnSpPr>
        <p:spPr bwMode="auto">
          <a:xfrm rot="5400000" flipH="1" flipV="1">
            <a:off x="4114800" y="4686300"/>
            <a:ext cx="457200" cy="1752600"/>
          </a:xfrm>
          <a:prstGeom prst="bentConnector3">
            <a:avLst>
              <a:gd name="adj1"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advClick="0" advTm="7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24801" y="1"/>
            <a:ext cx="8228160" cy="457199"/>
          </a:xfrm>
          <a:ln/>
        </p:spPr>
        <p:txBody>
          <a:bodyPr>
            <a:normAutofit fontScale="90000"/>
          </a:bodyPr>
          <a:lstStyle/>
          <a:p>
            <a:pPr>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Arial Narrow" pitchFamily="34" charset="0"/>
              </a:rPr>
              <a:t>Amazon S3 - Components </a:t>
            </a:r>
          </a:p>
        </p:txBody>
      </p:sp>
      <p:sp>
        <p:nvSpPr>
          <p:cNvPr id="9218" name="Rectangle 2"/>
          <p:cNvSpPr>
            <a:spLocks noGrp="1" noChangeArrowheads="1"/>
          </p:cNvSpPr>
          <p:nvPr>
            <p:ph type="body" idx="1"/>
          </p:nvPr>
        </p:nvSpPr>
        <p:spPr>
          <a:xfrm>
            <a:off x="228600" y="609600"/>
            <a:ext cx="8686800" cy="6096000"/>
          </a:xfrm>
          <a:ln/>
        </p:spPr>
        <p:txBody>
          <a:bodyPr>
            <a:noAutofit/>
          </a:bodyPr>
          <a:lstStyle/>
          <a:p>
            <a:pPr>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Objects</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The information you're storing. </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Consist of </a:t>
            </a:r>
          </a:p>
          <a:p>
            <a:pPr lvl="2">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metadata </a:t>
            </a:r>
          </a:p>
          <a:p>
            <a:pPr lvl="3">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System Metadata – Request ID Headers, useful for Amazon staff</a:t>
            </a:r>
          </a:p>
          <a:p>
            <a:pPr lvl="3">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User Metadata  - 2kb Max. Date last modified, file size, or anything else you would like.</a:t>
            </a:r>
          </a:p>
          <a:p>
            <a:pPr lvl="2">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latin typeface="Times New Roman" pitchFamily="18" charset="0"/>
                <a:cs typeface="Times New Roman" pitchFamily="18" charset="0"/>
              </a:rPr>
              <a:t>Data (5GB Max)</a:t>
            </a:r>
            <a:r>
              <a:rPr lang="ar-SA"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spcBef>
                <a:spcPts val="0"/>
              </a:spcBef>
              <a:spcAft>
                <a:spcPts val="600"/>
              </a:spcAft>
            </a:pPr>
            <a:r>
              <a:rPr lang="en-US" sz="2200" dirty="0">
                <a:latin typeface="Times New Roman" pitchFamily="18" charset="0"/>
                <a:cs typeface="Times New Roman" pitchFamily="18" charset="0"/>
              </a:rPr>
              <a:t>Objects are the fundamental storage entities </a:t>
            </a:r>
            <a:r>
              <a:rPr lang="en-US" sz="2200" dirty="0" smtClean="0">
                <a:latin typeface="Times New Roman" pitchFamily="18" charset="0"/>
                <a:cs typeface="Times New Roman" pitchFamily="18" charset="0"/>
              </a:rPr>
              <a:t>in S3</a:t>
            </a:r>
            <a:r>
              <a:rPr lang="en-US" sz="2200" dirty="0">
                <a:latin typeface="Times New Roman" pitchFamily="18" charset="0"/>
                <a:cs typeface="Times New Roman" pitchFamily="18" charset="0"/>
              </a:rPr>
              <a:t>. They are composed of object data </a:t>
            </a:r>
            <a:r>
              <a:rPr lang="en-US" sz="2200" dirty="0" smtClean="0">
                <a:latin typeface="Times New Roman" pitchFamily="18" charset="0"/>
                <a:cs typeface="Times New Roman" pitchFamily="18" charset="0"/>
              </a:rPr>
              <a:t>and metadata</a:t>
            </a:r>
            <a:r>
              <a:rPr lang="en-US" sz="2200" dirty="0">
                <a:latin typeface="Times New Roman" pitchFamily="18" charset="0"/>
                <a:cs typeface="Times New Roman" pitchFamily="18" charset="0"/>
              </a:rPr>
              <a:t>, and range in size from 1 byte to </a:t>
            </a:r>
            <a:r>
              <a:rPr lang="en-US" sz="2200" dirty="0" smtClean="0">
                <a:latin typeface="Times New Roman" pitchFamily="18" charset="0"/>
                <a:cs typeface="Times New Roman" pitchFamily="18" charset="0"/>
              </a:rPr>
              <a:t>5 gigabytes</a:t>
            </a:r>
            <a:r>
              <a:rPr lang="en-US" sz="2200" dirty="0">
                <a:latin typeface="Times New Roman" pitchFamily="18" charset="0"/>
                <a:cs typeface="Times New Roman" pitchFamily="18" charset="0"/>
              </a:rPr>
              <a:t>.</a:t>
            </a:r>
          </a:p>
          <a:p>
            <a:pPr>
              <a:spcBef>
                <a:spcPts val="0"/>
              </a:spcBef>
              <a:spcAft>
                <a:spcPts val="600"/>
              </a:spcAft>
            </a:pPr>
            <a:r>
              <a:rPr lang="en-US" sz="2200" dirty="0">
                <a:latin typeface="Times New Roman" pitchFamily="18" charset="0"/>
                <a:cs typeface="Times New Roman" pitchFamily="18" charset="0"/>
              </a:rPr>
              <a:t> Metadata is a set of name-value </a:t>
            </a:r>
            <a:r>
              <a:rPr lang="en-US" sz="2200" dirty="0" smtClean="0">
                <a:latin typeface="Times New Roman" pitchFamily="18" charset="0"/>
                <a:cs typeface="Times New Roman" pitchFamily="18" charset="0"/>
              </a:rPr>
              <a:t>pairs associated </a:t>
            </a:r>
            <a:r>
              <a:rPr lang="en-US" sz="2200" dirty="0">
                <a:latin typeface="Times New Roman" pitchFamily="18" charset="0"/>
                <a:cs typeface="Times New Roman" pitchFamily="18" charset="0"/>
              </a:rPr>
              <a:t>with the object. Default </a:t>
            </a:r>
            <a:r>
              <a:rPr lang="en-US" sz="2200" dirty="0" smtClean="0">
                <a:latin typeface="Times New Roman" pitchFamily="18" charset="0"/>
                <a:cs typeface="Times New Roman" pitchFamily="18" charset="0"/>
              </a:rPr>
              <a:t>metadata includes </a:t>
            </a:r>
            <a:r>
              <a:rPr lang="en-US" sz="2200" dirty="0">
                <a:latin typeface="Times New Roman" pitchFamily="18" charset="0"/>
                <a:cs typeface="Times New Roman" pitchFamily="18" charset="0"/>
              </a:rPr>
              <a:t>date last modified, and </a:t>
            </a:r>
            <a:r>
              <a:rPr lang="en-US" sz="2200" dirty="0" smtClean="0">
                <a:latin typeface="Times New Roman" pitchFamily="18" charset="0"/>
                <a:cs typeface="Times New Roman" pitchFamily="18" charset="0"/>
              </a:rPr>
              <a:t>standard metadata </a:t>
            </a:r>
            <a:r>
              <a:rPr lang="en-US" sz="2200" dirty="0">
                <a:latin typeface="Times New Roman" pitchFamily="18" charset="0"/>
                <a:cs typeface="Times New Roman" pitchFamily="18" charset="0"/>
              </a:rPr>
              <a:t>such as Content-Type. </a:t>
            </a:r>
            <a:r>
              <a:rPr lang="en-US" sz="2200" dirty="0" smtClean="0">
                <a:latin typeface="Times New Roman" pitchFamily="18" charset="0"/>
                <a:cs typeface="Times New Roman" pitchFamily="18" charset="0"/>
              </a:rPr>
              <a:t>Custom metadata </a:t>
            </a:r>
            <a:r>
              <a:rPr lang="en-US" sz="2200" dirty="0">
                <a:latin typeface="Times New Roman" pitchFamily="18" charset="0"/>
                <a:cs typeface="Times New Roman" pitchFamily="18" charset="0"/>
              </a:rPr>
              <a:t>can be specified at the time </a:t>
            </a:r>
            <a:r>
              <a:rPr lang="en-US" sz="2200" dirty="0" smtClean="0">
                <a:latin typeface="Times New Roman" pitchFamily="18" charset="0"/>
                <a:cs typeface="Times New Roman" pitchFamily="18" charset="0"/>
              </a:rPr>
              <a:t>the object </a:t>
            </a:r>
            <a:r>
              <a:rPr lang="en-US" sz="2200" dirty="0">
                <a:latin typeface="Times New Roman" pitchFamily="18" charset="0"/>
                <a:cs typeface="Times New Roman" pitchFamily="18" charset="0"/>
              </a:rPr>
              <a:t>is stored.</a:t>
            </a:r>
            <a:endParaRPr lang="en-GB" sz="2200" dirty="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24801" y="1"/>
            <a:ext cx="8228160" cy="914400"/>
          </a:xfrm>
          <a:ln/>
        </p:spPr>
        <p:txBody>
          <a:bodyPr/>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Arial Narrow" pitchFamily="34" charset="0"/>
              </a:rPr>
              <a:t>Amazon S3 - Components </a:t>
            </a:r>
          </a:p>
        </p:txBody>
      </p:sp>
      <p:sp>
        <p:nvSpPr>
          <p:cNvPr id="10242" name="Rectangle 2"/>
          <p:cNvSpPr>
            <a:spLocks noGrp="1" noChangeArrowheads="1"/>
          </p:cNvSpPr>
          <p:nvPr>
            <p:ph type="body" idx="1"/>
          </p:nvPr>
        </p:nvSpPr>
        <p:spPr>
          <a:xfrm>
            <a:off x="228600" y="914400"/>
            <a:ext cx="8610600" cy="5943600"/>
          </a:xfrm>
          <a:ln/>
        </p:spPr>
        <p:txBody>
          <a:bodyPr>
            <a:normAutofit/>
          </a:bodyPr>
          <a:lstStyle/>
          <a:p>
            <a:pPr>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latin typeface="Times New Roman" pitchFamily="18" charset="0"/>
                <a:cs typeface="Times New Roman" pitchFamily="18" charset="0"/>
              </a:rPr>
              <a:t>Buckets</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latin typeface="Times New Roman" pitchFamily="18" charset="0"/>
                <a:cs typeface="Times New Roman" pitchFamily="18" charset="0"/>
              </a:rPr>
              <a:t>Container. </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latin typeface="Times New Roman" pitchFamily="18" charset="0"/>
                <a:cs typeface="Times New Roman" pitchFamily="18" charset="0"/>
              </a:rPr>
              <a:t>Each object is inside of a container. </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latin typeface="Times New Roman" pitchFamily="18" charset="0"/>
                <a:cs typeface="Times New Roman" pitchFamily="18" charset="0"/>
              </a:rPr>
              <a:t>Buckets are owned by an AWS account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solidFill>
                  <a:srgbClr val="CCCCFF"/>
                </a:solidFill>
                <a:latin typeface="Times New Roman" pitchFamily="18" charset="0"/>
                <a:cs typeface="Times New Roman" pitchFamily="18" charset="0"/>
                <a:hlinkClick r:id="rId3"/>
              </a:rPr>
              <a:t>http://mybucket.s3.amazonaws.com</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latin typeface="Times New Roman" pitchFamily="18" charset="0"/>
                <a:cs typeface="Times New Roman" pitchFamily="18" charset="0"/>
              </a:rPr>
              <a:t>If you have a file called hi.txt in the above bucket, it would be stored in    </a:t>
            </a:r>
            <a:r>
              <a:rPr lang="en-GB" sz="2400" dirty="0">
                <a:latin typeface="Times New Roman" pitchFamily="18" charset="0"/>
                <a:cs typeface="Times New Roman" pitchFamily="18" charset="0"/>
                <a:hlinkClick r:id="rId4"/>
              </a:rPr>
              <a:t>http://</a:t>
            </a:r>
            <a:r>
              <a:rPr lang="en-GB" sz="2400" dirty="0" smtClean="0">
                <a:latin typeface="Times New Roman" pitchFamily="18" charset="0"/>
                <a:cs typeface="Times New Roman" pitchFamily="18" charset="0"/>
                <a:hlinkClick r:id="rId4"/>
              </a:rPr>
              <a:t>mybucket.s3.amazonaws.com/hi.txt</a:t>
            </a:r>
            <a:endParaRPr lang="en-GB" sz="2400" dirty="0" smtClean="0">
              <a:latin typeface="Times New Roman" pitchFamily="18" charset="0"/>
              <a:cs typeface="Times New Roman" pitchFamily="18" charset="0"/>
            </a:endParaRPr>
          </a:p>
          <a:p>
            <a:pPr>
              <a:spcBef>
                <a:spcPts val="0"/>
              </a:spcBef>
              <a:spcAft>
                <a:spcPts val="600"/>
              </a:spcAft>
            </a:pPr>
            <a:r>
              <a:rPr lang="en-US" sz="2400" dirty="0">
                <a:latin typeface="Times New Roman" pitchFamily="18" charset="0"/>
                <a:cs typeface="Times New Roman" pitchFamily="18" charset="0"/>
              </a:rPr>
              <a:t>A bucket is a container for objects. </a:t>
            </a:r>
            <a:r>
              <a:rPr lang="en-US" sz="2400" dirty="0" smtClean="0">
                <a:latin typeface="Times New Roman" pitchFamily="18" charset="0"/>
                <a:cs typeface="Times New Roman" pitchFamily="18" charset="0"/>
              </a:rPr>
              <a:t>Every object </a:t>
            </a:r>
            <a:r>
              <a:rPr lang="en-US" sz="2400" dirty="0">
                <a:latin typeface="Times New Roman" pitchFamily="18" charset="0"/>
                <a:cs typeface="Times New Roman" pitchFamily="18" charset="0"/>
              </a:rPr>
              <a:t>is contained within a bucket.</a:t>
            </a:r>
          </a:p>
          <a:p>
            <a:pPr>
              <a:spcBef>
                <a:spcPts val="0"/>
              </a:spcBef>
              <a:spcAft>
                <a:spcPts val="600"/>
              </a:spcAft>
            </a:pPr>
            <a:r>
              <a:rPr lang="en-US" sz="2400" dirty="0">
                <a:latin typeface="Times New Roman" pitchFamily="18" charset="0"/>
                <a:cs typeface="Times New Roman" pitchFamily="18" charset="0"/>
              </a:rPr>
              <a:t> The bucket provides a unique namespace </a:t>
            </a:r>
            <a:r>
              <a:rPr lang="en-US" sz="2400" dirty="0" smtClean="0">
                <a:latin typeface="Times New Roman" pitchFamily="18" charset="0"/>
                <a:cs typeface="Times New Roman" pitchFamily="18" charset="0"/>
              </a:rPr>
              <a:t>for management </a:t>
            </a:r>
            <a:r>
              <a:rPr lang="en-US" sz="2400" dirty="0">
                <a:latin typeface="Times New Roman" pitchFamily="18" charset="0"/>
                <a:cs typeface="Times New Roman" pitchFamily="18" charset="0"/>
              </a:rPr>
              <a:t>of objects contained in </a:t>
            </a:r>
            <a:r>
              <a:rPr lang="en-US" sz="2400" dirty="0" smtClean="0">
                <a:latin typeface="Times New Roman" pitchFamily="18" charset="0"/>
                <a:cs typeface="Times New Roman" pitchFamily="18" charset="0"/>
              </a:rPr>
              <a:t>the bucket</a:t>
            </a:r>
            <a:r>
              <a:rPr lang="en-US" sz="2400" dirty="0">
                <a:latin typeface="Times New Roman" pitchFamily="18" charset="0"/>
                <a:cs typeface="Times New Roman" pitchFamily="18" charset="0"/>
              </a:rPr>
              <a:t>.</a:t>
            </a:r>
          </a:p>
          <a:p>
            <a:pPr>
              <a:spcBef>
                <a:spcPts val="0"/>
              </a:spcBef>
              <a:spcAft>
                <a:spcPts val="600"/>
              </a:spcAft>
            </a:pPr>
            <a:r>
              <a:rPr lang="en-US" sz="2400" dirty="0">
                <a:latin typeface="Times New Roman" pitchFamily="18" charset="0"/>
                <a:cs typeface="Times New Roman" pitchFamily="18" charset="0"/>
              </a:rPr>
              <a:t> No limit on the number of objects per bucket.</a:t>
            </a:r>
          </a:p>
          <a:p>
            <a:pPr>
              <a:spcBef>
                <a:spcPts val="0"/>
              </a:spcBef>
              <a:spcAft>
                <a:spcPts val="600"/>
              </a:spcAft>
            </a:pPr>
            <a:r>
              <a:rPr lang="en-US" sz="2400" dirty="0">
                <a:latin typeface="Times New Roman" pitchFamily="18" charset="0"/>
                <a:cs typeface="Times New Roman" pitchFamily="18" charset="0"/>
              </a:rPr>
              <a:t> Bucket namespace is global. Each user </a:t>
            </a:r>
            <a:r>
              <a:rPr lang="en-US" sz="2400" dirty="0" smtClean="0">
                <a:latin typeface="Times New Roman" pitchFamily="18" charset="0"/>
                <a:cs typeface="Times New Roman" pitchFamily="18" charset="0"/>
              </a:rPr>
              <a:t>is limited </a:t>
            </a:r>
            <a:r>
              <a:rPr lang="en-US" sz="2400" dirty="0">
                <a:latin typeface="Times New Roman" pitchFamily="18" charset="0"/>
                <a:cs typeface="Times New Roman" pitchFamily="18" charset="0"/>
              </a:rPr>
              <a:t>to 100 buckets.</a:t>
            </a:r>
            <a:endParaRPr lang="en-GB" sz="2400" dirty="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24801" y="1"/>
            <a:ext cx="8228160" cy="685800"/>
          </a:xfrm>
          <a:ln/>
        </p:spPr>
        <p:txBody>
          <a:bodyPr>
            <a:normAutofit fontScale="90000"/>
          </a:bodyPr>
          <a:lstStyle/>
          <a:p>
            <a:pPr>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Arial Narrow" pitchFamily="34" charset="0"/>
              </a:rPr>
              <a:t>Amazon S3 - Components </a:t>
            </a:r>
          </a:p>
        </p:txBody>
      </p:sp>
      <p:sp>
        <p:nvSpPr>
          <p:cNvPr id="11266" name="Rectangle 2"/>
          <p:cNvSpPr>
            <a:spLocks noGrp="1" noChangeArrowheads="1"/>
          </p:cNvSpPr>
          <p:nvPr>
            <p:ph type="body" idx="1"/>
          </p:nvPr>
        </p:nvSpPr>
        <p:spPr>
          <a:xfrm>
            <a:off x="152400" y="762000"/>
            <a:ext cx="8763000" cy="5867400"/>
          </a:xfrm>
          <a:ln/>
        </p:spPr>
        <p:txBody>
          <a:bodyPr>
            <a:normAutofit/>
          </a:bodyPr>
          <a:lstStyle/>
          <a:p>
            <a:pPr>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600" dirty="0">
                <a:latin typeface="Times New Roman" pitchFamily="18" charset="0"/>
                <a:cs typeface="Times New Roman" pitchFamily="18" charset="0"/>
              </a:rPr>
              <a:t>Keys</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600" dirty="0">
                <a:latin typeface="Times New Roman" pitchFamily="18" charset="0"/>
                <a:cs typeface="Times New Roman" pitchFamily="18" charset="0"/>
              </a:rPr>
              <a:t>Files are represented as unique keys within a bucket.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600" dirty="0">
                <a:latin typeface="Times New Roman" pitchFamily="18" charset="0"/>
                <a:cs typeface="Times New Roman" pitchFamily="18" charset="0"/>
              </a:rPr>
              <a:t>In reality the key is basically your file name</a:t>
            </a:r>
          </a:p>
          <a:p>
            <a:pPr lvl="2">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600" dirty="0">
                <a:latin typeface="Times New Roman" pitchFamily="18" charset="0"/>
                <a:cs typeface="Times New Roman" pitchFamily="18" charset="0"/>
              </a:rPr>
              <a:t>Example: </a:t>
            </a:r>
            <a:r>
              <a:rPr lang="en-GB" sz="2600" dirty="0">
                <a:solidFill>
                  <a:srgbClr val="CCCCFF"/>
                </a:solidFill>
                <a:latin typeface="Times New Roman" pitchFamily="18" charset="0"/>
                <a:cs typeface="Times New Roman" pitchFamily="18" charset="0"/>
                <a:hlinkClick r:id="rId3"/>
              </a:rPr>
              <a:t>http://bucket.s3.amazonaws.com/file.txt</a:t>
            </a:r>
          </a:p>
          <a:p>
            <a:pPr lvl="2">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600" dirty="0">
                <a:latin typeface="Times New Roman" pitchFamily="18" charset="0"/>
                <a:cs typeface="Times New Roman" pitchFamily="18" charset="0"/>
              </a:rPr>
              <a:t>file.txt is the unique </a:t>
            </a:r>
            <a:r>
              <a:rPr lang="en-GB" sz="2600" dirty="0" smtClean="0">
                <a:latin typeface="Times New Roman" pitchFamily="18" charset="0"/>
                <a:cs typeface="Times New Roman" pitchFamily="18" charset="0"/>
              </a:rPr>
              <a:t>key</a:t>
            </a:r>
          </a:p>
          <a:p>
            <a:pPr>
              <a:spcBef>
                <a:spcPts val="0"/>
              </a:spcBef>
              <a:spcAft>
                <a:spcPts val="600"/>
              </a:spcAft>
            </a:pPr>
            <a:r>
              <a:rPr lang="en-US" sz="2600" dirty="0">
                <a:latin typeface="Times New Roman" pitchFamily="18" charset="0"/>
                <a:cs typeface="Times New Roman" pitchFamily="18" charset="0"/>
              </a:rPr>
              <a:t>A key is a unique identifier for an object within </a:t>
            </a:r>
            <a:r>
              <a:rPr lang="en-US" sz="2600" dirty="0" smtClean="0">
                <a:latin typeface="Times New Roman" pitchFamily="18" charset="0"/>
                <a:cs typeface="Times New Roman" pitchFamily="18" charset="0"/>
              </a:rPr>
              <a:t>a bucket</a:t>
            </a:r>
            <a:r>
              <a:rPr lang="en-US" sz="2600" dirty="0">
                <a:latin typeface="Times New Roman" pitchFamily="18" charset="0"/>
                <a:cs typeface="Times New Roman" pitchFamily="18" charset="0"/>
              </a:rPr>
              <a:t>. Every object has exactly one key.</a:t>
            </a:r>
          </a:p>
          <a:p>
            <a:pPr>
              <a:spcBef>
                <a:spcPts val="0"/>
              </a:spcBef>
              <a:spcAft>
                <a:spcPts val="600"/>
              </a:spcAft>
            </a:pPr>
            <a:r>
              <a:rPr lang="en-US" sz="2600" dirty="0">
                <a:latin typeface="Times New Roman" pitchFamily="18" charset="0"/>
                <a:cs typeface="Times New Roman" pitchFamily="18" charset="0"/>
              </a:rPr>
              <a:t> The bucket name + key uniquely identify each object.</a:t>
            </a:r>
          </a:p>
          <a:p>
            <a:pPr>
              <a:spcBef>
                <a:spcPts val="0"/>
              </a:spcBef>
              <a:spcAft>
                <a:spcPts val="600"/>
              </a:spcAft>
            </a:pPr>
            <a:r>
              <a:rPr lang="en-US" sz="2600" dirty="0">
                <a:latin typeface="Times New Roman" pitchFamily="18" charset="0"/>
                <a:cs typeface="Times New Roman" pitchFamily="18" charset="0"/>
              </a:rPr>
              <a:t> The full unique address for each object consists </a:t>
            </a:r>
            <a:r>
              <a:rPr lang="en-US" sz="2600" dirty="0" smtClean="0">
                <a:latin typeface="Times New Roman" pitchFamily="18" charset="0"/>
                <a:cs typeface="Times New Roman" pitchFamily="18" charset="0"/>
              </a:rPr>
              <a:t>of service </a:t>
            </a:r>
            <a:r>
              <a:rPr lang="en-US" sz="2600" dirty="0">
                <a:latin typeface="Times New Roman" pitchFamily="18" charset="0"/>
                <a:cs typeface="Times New Roman" pitchFamily="18" charset="0"/>
              </a:rPr>
              <a:t>endpoint + bucket name + key. Example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http://</a:t>
            </a:r>
            <a:r>
              <a:rPr lang="en-US" sz="2600" dirty="0" smtClean="0">
                <a:latin typeface="Times New Roman" pitchFamily="18" charset="0"/>
                <a:cs typeface="Times New Roman" pitchFamily="18" charset="0"/>
              </a:rPr>
              <a:t>s3.amazonaws.com/testbucket/2006-09-30/photo.jpg</a:t>
            </a:r>
            <a:r>
              <a:rPr lang="en-US" sz="2600" dirty="0">
                <a:latin typeface="Times New Roman" pitchFamily="18" charset="0"/>
                <a:cs typeface="Times New Roman" pitchFamily="18" charset="0"/>
              </a:rPr>
              <a:t>”, where “</a:t>
            </a:r>
            <a:r>
              <a:rPr lang="en-US" sz="2600" dirty="0" err="1">
                <a:latin typeface="Times New Roman" pitchFamily="18" charset="0"/>
                <a:cs typeface="Times New Roman" pitchFamily="18" charset="0"/>
              </a:rPr>
              <a:t>testbucket</a:t>
            </a:r>
            <a:r>
              <a:rPr lang="en-US" sz="2600" dirty="0">
                <a:latin typeface="Times New Roman" pitchFamily="18" charset="0"/>
                <a:cs typeface="Times New Roman" pitchFamily="18" charset="0"/>
              </a:rPr>
              <a:t>” is the name of </a:t>
            </a:r>
            <a:r>
              <a:rPr lang="en-US" sz="2600" dirty="0" smtClean="0">
                <a:latin typeface="Times New Roman" pitchFamily="18" charset="0"/>
                <a:cs typeface="Times New Roman" pitchFamily="18" charset="0"/>
              </a:rPr>
              <a:t>the bucket</a:t>
            </a:r>
            <a:r>
              <a:rPr lang="en-US" sz="2600" dirty="0">
                <a:latin typeface="Times New Roman" pitchFamily="18" charset="0"/>
                <a:cs typeface="Times New Roman" pitchFamily="18" charset="0"/>
              </a:rPr>
              <a:t>, and “2006-09-30/photo.jpg” is the name of </a:t>
            </a:r>
            <a:r>
              <a:rPr lang="en-US" sz="2600" dirty="0" err="1" smtClean="0">
                <a:latin typeface="Times New Roman" pitchFamily="18" charset="0"/>
                <a:cs typeface="Times New Roman" pitchFamily="18" charset="0"/>
              </a:rPr>
              <a:t>thekey</a:t>
            </a:r>
            <a:r>
              <a:rPr lang="en-US" sz="2600" dirty="0">
                <a:latin typeface="Times New Roman" pitchFamily="18" charset="0"/>
                <a:cs typeface="Times New Roman" pitchFamily="18" charset="0"/>
              </a:rPr>
              <a:t>.</a:t>
            </a:r>
            <a:endParaRPr lang="en-GB" sz="2600" dirty="0" smtClean="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latin typeface="Times New Roman" pitchFamily="18" charset="0"/>
                <a:cs typeface="Times New Roman" pitchFamily="18" charset="0"/>
              </a:rPr>
              <a:t>Authentication in AWS S3</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763000" cy="5791200"/>
          </a:xfrm>
        </p:spPr>
        <p:txBody>
          <a:bodyPr>
            <a:noAutofit/>
          </a:bodyPr>
          <a:lstStyle/>
          <a:p>
            <a:pPr>
              <a:spcBef>
                <a:spcPts val="0"/>
              </a:spcBef>
              <a:spcAft>
                <a:spcPts val="600"/>
              </a:spcAft>
            </a:pPr>
            <a:r>
              <a:rPr lang="en-US" sz="2600" dirty="0">
                <a:latin typeface="Times New Roman" pitchFamily="18" charset="0"/>
                <a:cs typeface="Times New Roman" pitchFamily="18" charset="0"/>
              </a:rPr>
              <a:t>Most requests to S3 require authentication </a:t>
            </a:r>
            <a:r>
              <a:rPr lang="en-US" sz="2600" dirty="0" smtClean="0">
                <a:latin typeface="Times New Roman" pitchFamily="18" charset="0"/>
                <a:cs typeface="Times New Roman" pitchFamily="18" charset="0"/>
              </a:rPr>
              <a:t>to verify </a:t>
            </a:r>
            <a:r>
              <a:rPr lang="en-US" sz="2600" dirty="0">
                <a:latin typeface="Times New Roman" pitchFamily="18" charset="0"/>
                <a:cs typeface="Times New Roman" pitchFamily="18" charset="0"/>
              </a:rPr>
              <a:t>that the requestor is authorized </a:t>
            </a:r>
            <a:r>
              <a:rPr lang="en-US" sz="2600" dirty="0" smtClean="0">
                <a:latin typeface="Times New Roman" pitchFamily="18" charset="0"/>
                <a:cs typeface="Times New Roman" pitchFamily="18" charset="0"/>
              </a:rPr>
              <a:t>to perform </a:t>
            </a:r>
            <a:r>
              <a:rPr lang="en-US" sz="2600" dirty="0">
                <a:latin typeface="Times New Roman" pitchFamily="18" charset="0"/>
                <a:cs typeface="Times New Roman" pitchFamily="18" charset="0"/>
              </a:rPr>
              <a:t>the requested action. If the owner </a:t>
            </a:r>
            <a:r>
              <a:rPr lang="en-US" sz="2600" dirty="0" smtClean="0">
                <a:latin typeface="Times New Roman" pitchFamily="18" charset="0"/>
                <a:cs typeface="Times New Roman" pitchFamily="18" charset="0"/>
              </a:rPr>
              <a:t>of an </a:t>
            </a:r>
            <a:r>
              <a:rPr lang="en-US" sz="2600" dirty="0">
                <a:latin typeface="Times New Roman" pitchFamily="18" charset="0"/>
                <a:cs typeface="Times New Roman" pitchFamily="18" charset="0"/>
              </a:rPr>
              <a:t>object has specifically granted </a:t>
            </a:r>
            <a:r>
              <a:rPr lang="en-US" sz="2600" dirty="0" smtClean="0">
                <a:latin typeface="Times New Roman" pitchFamily="18" charset="0"/>
                <a:cs typeface="Times New Roman" pitchFamily="18" charset="0"/>
              </a:rPr>
              <a:t>anonymous access </a:t>
            </a:r>
            <a:r>
              <a:rPr lang="en-US" sz="2600" dirty="0">
                <a:latin typeface="Times New Roman" pitchFamily="18" charset="0"/>
                <a:cs typeface="Times New Roman" pitchFamily="18" charset="0"/>
              </a:rPr>
              <a:t>to an object or bucket, </a:t>
            </a:r>
            <a:r>
              <a:rPr lang="en-US" sz="2600" dirty="0" smtClean="0">
                <a:latin typeface="Times New Roman" pitchFamily="18" charset="0"/>
                <a:cs typeface="Times New Roman" pitchFamily="18" charset="0"/>
              </a:rPr>
              <a:t>then authentication </a:t>
            </a:r>
            <a:r>
              <a:rPr lang="en-US" sz="2600" dirty="0">
                <a:latin typeface="Times New Roman" pitchFamily="18" charset="0"/>
                <a:cs typeface="Times New Roman" pitchFamily="18" charset="0"/>
              </a:rPr>
              <a:t>isn’t required</a:t>
            </a:r>
            <a:r>
              <a:rPr lang="en-US" sz="2600" dirty="0" smtClean="0">
                <a:latin typeface="Times New Roman" pitchFamily="18" charset="0"/>
                <a:cs typeface="Times New Roman" pitchFamily="18" charset="0"/>
              </a:rPr>
              <a:t>.</a:t>
            </a:r>
          </a:p>
          <a:p>
            <a:pPr>
              <a:spcBef>
                <a:spcPts val="0"/>
              </a:spcBef>
              <a:spcAft>
                <a:spcPts val="600"/>
              </a:spcAft>
            </a:pPr>
            <a:r>
              <a:rPr lang="en-US" sz="2600" dirty="0">
                <a:latin typeface="Times New Roman" pitchFamily="18" charset="0"/>
                <a:cs typeface="Times New Roman" pitchFamily="18" charset="0"/>
              </a:rPr>
              <a:t>When you register for S3, you will be </a:t>
            </a:r>
            <a:r>
              <a:rPr lang="en-US" sz="2600" dirty="0" smtClean="0">
                <a:latin typeface="Times New Roman" pitchFamily="18" charset="0"/>
                <a:cs typeface="Times New Roman" pitchFamily="18" charset="0"/>
              </a:rPr>
              <a:t>provided with </a:t>
            </a:r>
            <a:r>
              <a:rPr lang="en-US" sz="2600" dirty="0">
                <a:latin typeface="Times New Roman" pitchFamily="18" charset="0"/>
                <a:cs typeface="Times New Roman" pitchFamily="18" charset="0"/>
              </a:rPr>
              <a:t>a AWS Access Key ID and a AWS </a:t>
            </a:r>
            <a:r>
              <a:rPr lang="en-US" sz="2600" dirty="0" smtClean="0">
                <a:latin typeface="Times New Roman" pitchFamily="18" charset="0"/>
                <a:cs typeface="Times New Roman" pitchFamily="18" charset="0"/>
              </a:rPr>
              <a:t>Secret Access </a:t>
            </a:r>
            <a:r>
              <a:rPr lang="en-US" sz="2600" dirty="0">
                <a:latin typeface="Times New Roman" pitchFamily="18" charset="0"/>
                <a:cs typeface="Times New Roman" pitchFamily="18" charset="0"/>
              </a:rPr>
              <a:t>Key</a:t>
            </a:r>
            <a:r>
              <a:rPr lang="en-US" sz="2600" dirty="0" smtClean="0">
                <a:latin typeface="Times New Roman" pitchFamily="18" charset="0"/>
                <a:cs typeface="Times New Roman" pitchFamily="18" charset="0"/>
              </a:rPr>
              <a:t>.</a:t>
            </a:r>
          </a:p>
          <a:p>
            <a:pPr>
              <a:spcBef>
                <a:spcPts val="0"/>
              </a:spcBef>
              <a:spcAft>
                <a:spcPts val="600"/>
              </a:spcAft>
            </a:pPr>
            <a:r>
              <a:rPr lang="en-US" sz="2600" dirty="0">
                <a:latin typeface="Times New Roman" pitchFamily="18" charset="0"/>
                <a:cs typeface="Times New Roman" pitchFamily="18" charset="0"/>
              </a:rPr>
              <a:t>To authenticate a request, the </a:t>
            </a:r>
            <a:r>
              <a:rPr lang="en-US" sz="2600" dirty="0" smtClean="0">
                <a:latin typeface="Times New Roman" pitchFamily="18" charset="0"/>
                <a:cs typeface="Times New Roman" pitchFamily="18" charset="0"/>
              </a:rPr>
              <a:t>following authentication </a:t>
            </a:r>
            <a:r>
              <a:rPr lang="en-US" sz="2600" dirty="0">
                <a:latin typeface="Times New Roman" pitchFamily="18" charset="0"/>
                <a:cs typeface="Times New Roman" pitchFamily="18" charset="0"/>
              </a:rPr>
              <a:t>information is included in </a:t>
            </a:r>
            <a:r>
              <a:rPr lang="en-US" sz="2600" dirty="0" smtClean="0">
                <a:latin typeface="Times New Roman" pitchFamily="18" charset="0"/>
                <a:cs typeface="Times New Roman" pitchFamily="18" charset="0"/>
              </a:rPr>
              <a:t>the SOAP </a:t>
            </a:r>
            <a:r>
              <a:rPr lang="en-US" sz="2600" dirty="0">
                <a:latin typeface="Times New Roman" pitchFamily="18" charset="0"/>
                <a:cs typeface="Times New Roman" pitchFamily="18" charset="0"/>
              </a:rPr>
              <a:t>request:</a:t>
            </a:r>
          </a:p>
          <a:p>
            <a:pPr lvl="1">
              <a:spcBef>
                <a:spcPts val="0"/>
              </a:spcBef>
              <a:spcAft>
                <a:spcPts val="600"/>
              </a:spcAft>
            </a:pPr>
            <a:r>
              <a:rPr lang="en-US" sz="2600" dirty="0" err="1" smtClean="0">
                <a:latin typeface="Times New Roman" pitchFamily="18" charset="0"/>
                <a:cs typeface="Times New Roman" pitchFamily="18" charset="0"/>
              </a:rPr>
              <a:t>AWSAccessKeyId</a:t>
            </a:r>
            <a:endParaRPr lang="en-US" sz="2600" dirty="0">
              <a:latin typeface="Times New Roman" pitchFamily="18" charset="0"/>
              <a:cs typeface="Times New Roman" pitchFamily="18" charset="0"/>
            </a:endParaRPr>
          </a:p>
          <a:p>
            <a:pPr lvl="1">
              <a:spcBef>
                <a:spcPts val="0"/>
              </a:spcBef>
              <a:spcAft>
                <a:spcPts val="600"/>
              </a:spcAft>
            </a:pPr>
            <a:r>
              <a:rPr lang="en-US" sz="2600" dirty="0" smtClean="0">
                <a:latin typeface="Times New Roman" pitchFamily="18" charset="0"/>
                <a:cs typeface="Times New Roman" pitchFamily="18" charset="0"/>
              </a:rPr>
              <a:t>Timestamp</a:t>
            </a:r>
            <a:endParaRPr lang="en-US" sz="2600" dirty="0">
              <a:latin typeface="Times New Roman" pitchFamily="18" charset="0"/>
              <a:cs typeface="Times New Roman" pitchFamily="18" charset="0"/>
            </a:endParaRPr>
          </a:p>
          <a:p>
            <a:pPr lvl="1">
              <a:spcBef>
                <a:spcPts val="0"/>
              </a:spcBef>
              <a:spcAft>
                <a:spcPts val="600"/>
              </a:spcAft>
            </a:pPr>
            <a:r>
              <a:rPr lang="en-US" sz="2600" dirty="0" smtClean="0">
                <a:latin typeface="Times New Roman" pitchFamily="18" charset="0"/>
                <a:cs typeface="Times New Roman" pitchFamily="18" charset="0"/>
              </a:rPr>
              <a:t>Signature</a:t>
            </a:r>
            <a:r>
              <a:rPr lang="en-US" sz="2600" dirty="0">
                <a:latin typeface="Times New Roman" pitchFamily="18" charset="0"/>
                <a:cs typeface="Times New Roman" pitchFamily="18" charset="0"/>
              </a:rPr>
              <a:t>: The HMAC-SHA1 digest of </a:t>
            </a:r>
            <a:r>
              <a:rPr lang="en-US" sz="2600" dirty="0" smtClean="0">
                <a:latin typeface="Times New Roman" pitchFamily="18" charset="0"/>
                <a:cs typeface="Times New Roman" pitchFamily="18" charset="0"/>
              </a:rPr>
              <a:t>the concatenation </a:t>
            </a:r>
            <a:r>
              <a:rPr lang="en-US" sz="2600" dirty="0">
                <a:latin typeface="Times New Roman" pitchFamily="18" charset="0"/>
                <a:cs typeface="Times New Roman" pitchFamily="18" charset="0"/>
              </a:rPr>
              <a:t>of “Amazon S3 + OPERATION </a:t>
            </a:r>
            <a:r>
              <a:rPr lang="en-US" sz="2600" dirty="0" smtClean="0">
                <a:latin typeface="Times New Roman" pitchFamily="18" charset="0"/>
                <a:cs typeface="Times New Roman" pitchFamily="18" charset="0"/>
              </a:rPr>
              <a:t>+ Timestamp</a:t>
            </a:r>
            <a:r>
              <a:rPr lang="en-US" sz="2600" dirty="0">
                <a:latin typeface="Times New Roman" pitchFamily="18" charset="0"/>
                <a:cs typeface="Times New Roman" pitchFamily="18" charset="0"/>
              </a:rPr>
              <a:t>”, using your AWS Secret Key as </a:t>
            </a:r>
            <a:r>
              <a:rPr lang="en-US" sz="2600" dirty="0" smtClean="0">
                <a:latin typeface="Times New Roman" pitchFamily="18" charset="0"/>
                <a:cs typeface="Times New Roman" pitchFamily="18" charset="0"/>
              </a:rPr>
              <a:t>the signing </a:t>
            </a:r>
            <a:r>
              <a:rPr lang="en-US" sz="2600" dirty="0">
                <a:latin typeface="Times New Roman" pitchFamily="18" charset="0"/>
                <a:cs typeface="Times New Roman" pitchFamily="18" charset="0"/>
              </a:rPr>
              <a:t>key.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24801" y="0"/>
            <a:ext cx="8228160" cy="1144921"/>
          </a:xfrm>
          <a:ln/>
        </p:spPr>
        <p:txBody>
          <a:bodyPr/>
          <a:lstStyle/>
          <a:p>
            <a:pPr>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Arial Narrow" pitchFamily="34" charset="0"/>
              </a:rPr>
              <a:t>Amazon S3 - Operations</a:t>
            </a:r>
          </a:p>
        </p:txBody>
      </p:sp>
      <p:sp>
        <p:nvSpPr>
          <p:cNvPr id="12290" name="Rectangle 2"/>
          <p:cNvSpPr>
            <a:spLocks noGrp="1" noChangeArrowheads="1"/>
          </p:cNvSpPr>
          <p:nvPr>
            <p:ph type="body" idx="1"/>
          </p:nvPr>
        </p:nvSpPr>
        <p:spPr>
          <a:xfrm>
            <a:off x="456481" y="1219200"/>
            <a:ext cx="8228160" cy="5334000"/>
          </a:xfrm>
          <a:ln/>
        </p:spPr>
        <p:txBody>
          <a:bodyPr>
            <a:normAutofit/>
          </a:bodyPr>
          <a:lstStyle/>
          <a:p>
            <a:pPr>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Use either the REST or SOAP API to do the following and more</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Create a bucket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Write an object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Read an object</a:t>
            </a: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Delete an object (Be careful not to rapidly create and delete an object)</a:t>
            </a:r>
            <a:r>
              <a:rPr lang="ar-SA" sz="3600" dirty="0">
                <a:latin typeface="Times New Roman" pitchFamily="18" charset="0"/>
                <a:cs typeface="Times New Roman" pitchFamily="18" charset="0"/>
              </a:rPr>
              <a:t>‏</a:t>
            </a:r>
            <a:endParaRPr lang="en-GB" sz="3600" dirty="0">
              <a:latin typeface="Times New Roman" pitchFamily="18" charset="0"/>
              <a:cs typeface="Times New Roman" pitchFamily="18" charset="0"/>
            </a:endParaRPr>
          </a:p>
          <a:p>
            <a:pPr lvl="1">
              <a:spcBef>
                <a:spcPts val="0"/>
              </a:spcBef>
              <a:spcAft>
                <a:spcPts val="600"/>
              </a:spcAft>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600" dirty="0">
                <a:latin typeface="Times New Roman" pitchFamily="18" charset="0"/>
                <a:cs typeface="Times New Roman" pitchFamily="18" charset="0"/>
              </a:rPr>
              <a:t>List the keys (files)</a:t>
            </a:r>
            <a:r>
              <a:rPr lang="ar-SA" sz="3600" dirty="0">
                <a:latin typeface="Times New Roman" pitchFamily="18" charset="0"/>
                <a:cs typeface="Times New Roman" pitchFamily="18" charset="0"/>
              </a:rPr>
              <a:t>‏</a:t>
            </a:r>
            <a:endParaRPr lang="en-GB" sz="3600" dirty="0">
              <a:latin typeface="Times New Roman" pitchFamily="18" charset="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6600"/>
                </a:solidFill>
              </a:rPr>
              <a:t>S3 and EBS for Your Storage Needs</a:t>
            </a:r>
            <a:endParaRPr lang="en-US" dirty="0"/>
          </a:p>
        </p:txBody>
      </p:sp>
      <p:sp>
        <p:nvSpPr>
          <p:cNvPr id="3" name="Rectangle 2"/>
          <p:cNvSpPr/>
          <p:nvPr/>
        </p:nvSpPr>
        <p:spPr>
          <a:xfrm>
            <a:off x="152400" y="1828800"/>
            <a:ext cx="5638800" cy="3693319"/>
          </a:xfrm>
          <a:prstGeom prst="rect">
            <a:avLst/>
          </a:prstGeom>
        </p:spPr>
        <p:txBody>
          <a:bodyPr wrap="square">
            <a:spAutoFit/>
          </a:bodyPr>
          <a:lstStyle/>
          <a:p>
            <a:pPr lvl="1"/>
            <a:r>
              <a:rPr lang="en-US" b="1" dirty="0" smtClean="0"/>
              <a:t>Amazon S3 – </a:t>
            </a:r>
            <a:r>
              <a:rPr lang="en-US" b="1" dirty="0"/>
              <a:t>Object Storage </a:t>
            </a:r>
          </a:p>
          <a:p>
            <a:pPr marL="1200150" lvl="2" indent="-285750">
              <a:buFont typeface="Wingdings" charset="2"/>
              <a:buChar char="v"/>
            </a:pPr>
            <a:r>
              <a:rPr lang="en-US" dirty="0" smtClean="0"/>
              <a:t>Highly scalable, high performance. </a:t>
            </a:r>
          </a:p>
          <a:p>
            <a:pPr marL="1200150" lvl="2" indent="-285750">
              <a:buFont typeface="Wingdings" charset="2"/>
              <a:buChar char="v"/>
            </a:pPr>
            <a:r>
              <a:rPr lang="en-US" dirty="0" smtClean="0"/>
              <a:t>Can access directly from the internet. </a:t>
            </a:r>
            <a:endParaRPr lang="en-US" dirty="0"/>
          </a:p>
          <a:p>
            <a:pPr marL="1200150" lvl="2" indent="-285750">
              <a:buFont typeface="Wingdings" charset="2"/>
              <a:buChar char="v"/>
            </a:pPr>
            <a:r>
              <a:rPr lang="en-US" dirty="0" smtClean="0"/>
              <a:t>Integrates </a:t>
            </a:r>
            <a:r>
              <a:rPr lang="en-US" dirty="0"/>
              <a:t>with CloudFront (CDN). </a:t>
            </a:r>
          </a:p>
          <a:p>
            <a:pPr marL="1200150" lvl="2" indent="-285750">
              <a:buFont typeface="Wingdings" charset="2"/>
              <a:buChar char="v"/>
            </a:pPr>
            <a:r>
              <a:rPr lang="en-US" dirty="0" smtClean="0"/>
              <a:t>Perfect for back</a:t>
            </a:r>
            <a:r>
              <a:rPr lang="en-US" dirty="0"/>
              <a:t>-up and archiving. </a:t>
            </a:r>
          </a:p>
          <a:p>
            <a:pPr lvl="2"/>
            <a:endParaRPr lang="en-US" dirty="0"/>
          </a:p>
          <a:p>
            <a:pPr lvl="1"/>
            <a:r>
              <a:rPr lang="en-US" b="1" dirty="0"/>
              <a:t>Amazon EBS -- Block </a:t>
            </a:r>
            <a:r>
              <a:rPr lang="en-US" b="1" dirty="0" smtClean="0"/>
              <a:t>Storage</a:t>
            </a:r>
          </a:p>
          <a:p>
            <a:pPr marL="1200150" lvl="2" indent="-285750">
              <a:buFont typeface="Wingdings" charset="2"/>
              <a:buChar char="v"/>
            </a:pPr>
            <a:r>
              <a:rPr lang="en-US" dirty="0" smtClean="0"/>
              <a:t>Snapshotting – long term durability. </a:t>
            </a:r>
          </a:p>
          <a:p>
            <a:pPr marL="1200150" lvl="2" indent="-285750">
              <a:buFont typeface="Wingdings" charset="2"/>
              <a:buChar char="v"/>
            </a:pPr>
            <a:r>
              <a:rPr lang="en-US" dirty="0"/>
              <a:t>P</a:t>
            </a:r>
            <a:r>
              <a:rPr lang="en-US" dirty="0" smtClean="0"/>
              <a:t>rovisioned </a:t>
            </a:r>
            <a:r>
              <a:rPr lang="en-US" dirty="0"/>
              <a:t>IOPS </a:t>
            </a:r>
            <a:r>
              <a:rPr lang="en-US" dirty="0" smtClean="0"/>
              <a:t>or Standard volumes.</a:t>
            </a:r>
            <a:endParaRPr lang="en-US" dirty="0"/>
          </a:p>
          <a:p>
            <a:pPr marL="548640" lvl="2" indent="0">
              <a:buNone/>
            </a:pPr>
            <a:r>
              <a:rPr lang="en-US" dirty="0"/>
              <a:t> </a:t>
            </a:r>
          </a:p>
          <a:p>
            <a:pPr lvl="1"/>
            <a:r>
              <a:rPr lang="en-US" b="1" dirty="0"/>
              <a:t>Amazon </a:t>
            </a:r>
            <a:r>
              <a:rPr lang="en-US" b="1" dirty="0" smtClean="0"/>
              <a:t>Glacier</a:t>
            </a:r>
            <a:r>
              <a:rPr lang="en-US" b="1" dirty="0"/>
              <a:t> </a:t>
            </a:r>
            <a:r>
              <a:rPr lang="en-US" b="1" dirty="0" smtClean="0"/>
              <a:t>-- Archive </a:t>
            </a:r>
            <a:r>
              <a:rPr lang="en-US" b="1" dirty="0"/>
              <a:t>Storage </a:t>
            </a:r>
            <a:endParaRPr lang="en-US" dirty="0" smtClean="0"/>
          </a:p>
          <a:p>
            <a:pPr marL="1200150" lvl="2" indent="-285750">
              <a:buFont typeface="Wingdings" charset="2"/>
              <a:buChar char="v"/>
            </a:pPr>
            <a:r>
              <a:rPr lang="en-US" dirty="0" smtClean="0"/>
              <a:t>Extremely low-cost optimized for infrequent access. </a:t>
            </a:r>
          </a:p>
        </p:txBody>
      </p:sp>
      <p:pic>
        <p:nvPicPr>
          <p:cNvPr id="4" name="Picture 3" descr="pay-only-v4.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43600" y="2057400"/>
            <a:ext cx="2899006" cy="2177476"/>
          </a:xfrm>
          <a:prstGeom prst="rect">
            <a:avLst/>
          </a:prstGeom>
        </p:spPr>
      </p:pic>
    </p:spTree>
    <p:extLst>
      <p:ext uri="{BB962C8B-B14F-4D97-AF65-F5344CB8AC3E}">
        <p14:creationId xmlns:p14="http://schemas.microsoft.com/office/powerpoint/2010/main" xmlns="" val="289385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Simple DB in a Nutshell</a:t>
            </a:r>
          </a:p>
        </p:txBody>
      </p:sp>
      <p:sp>
        <p:nvSpPr>
          <p:cNvPr id="32771" name="Rectangle 3"/>
          <p:cNvSpPr>
            <a:spLocks noChangeArrowheads="1"/>
          </p:cNvSpPr>
          <p:nvPr/>
        </p:nvSpPr>
        <p:spPr bwMode="auto">
          <a:xfrm>
            <a:off x="1219200" y="5943600"/>
            <a:ext cx="2362200" cy="762000"/>
          </a:xfrm>
          <a:prstGeom prst="rect">
            <a:avLst/>
          </a:prstGeom>
          <a:noFill/>
          <a:ln w="9525">
            <a:solidFill>
              <a:srgbClr val="808080"/>
            </a:solidFill>
            <a:miter lim="800000"/>
            <a:headEnd/>
            <a:tailEnd/>
          </a:ln>
          <a:effectLst/>
        </p:spPr>
        <p:txBody>
          <a:bodyPr wrap="none" anchor="ctr"/>
          <a:lstStyle/>
          <a:p>
            <a:pPr algn="ctr"/>
            <a:r>
              <a:rPr lang="en-US" sz="2800"/>
              <a:t>Client</a:t>
            </a:r>
          </a:p>
        </p:txBody>
      </p:sp>
      <p:sp>
        <p:nvSpPr>
          <p:cNvPr id="32772" name="Text Box 4"/>
          <p:cNvSpPr txBox="1">
            <a:spLocks noChangeArrowheads="1"/>
          </p:cNvSpPr>
          <p:nvPr/>
        </p:nvSpPr>
        <p:spPr bwMode="auto">
          <a:xfrm>
            <a:off x="5257800" y="1905000"/>
            <a:ext cx="3276600" cy="1552575"/>
          </a:xfrm>
          <a:prstGeom prst="rect">
            <a:avLst/>
          </a:prstGeom>
          <a:noFill/>
          <a:ln w="9525">
            <a:noFill/>
            <a:miter lim="800000"/>
            <a:headEnd/>
            <a:tailEnd/>
          </a:ln>
          <a:effectLst/>
        </p:spPr>
        <p:txBody>
          <a:bodyPr wrap="none">
            <a:spAutoFit/>
          </a:bodyPr>
          <a:lstStyle/>
          <a:p>
            <a:pPr marL="457200" indent="-457200">
              <a:buFont typeface="Times" charset="0"/>
              <a:buNone/>
            </a:pPr>
            <a:r>
              <a:rPr lang="en-US" b="1"/>
              <a:t>Idea:</a:t>
            </a:r>
            <a:endParaRPr lang="en-US"/>
          </a:p>
          <a:p>
            <a:pPr marL="457200" indent="-457200">
              <a:buFont typeface="Times" charset="0"/>
              <a:buNone/>
            </a:pPr>
            <a:endParaRPr lang="en-US"/>
          </a:p>
          <a:p>
            <a:pPr marL="457200" indent="-457200">
              <a:buFont typeface="Times" charset="0"/>
              <a:buNone/>
            </a:pPr>
            <a:r>
              <a:rPr lang="en-US"/>
              <a:t>Create flat database with </a:t>
            </a:r>
          </a:p>
          <a:p>
            <a:pPr marL="457200" indent="-457200">
              <a:buFont typeface="Times" charset="0"/>
              <a:buNone/>
            </a:pPr>
            <a:r>
              <a:rPr lang="en-US"/>
              <a:t>auto-indexed tables.</a:t>
            </a:r>
          </a:p>
        </p:txBody>
      </p:sp>
      <p:sp>
        <p:nvSpPr>
          <p:cNvPr id="32773" name="Text Box 5"/>
          <p:cNvSpPr txBox="1">
            <a:spLocks noChangeArrowheads="1"/>
          </p:cNvSpPr>
          <p:nvPr/>
        </p:nvSpPr>
        <p:spPr bwMode="auto">
          <a:xfrm>
            <a:off x="5181600" y="3810000"/>
            <a:ext cx="4022725" cy="2282825"/>
          </a:xfrm>
          <a:prstGeom prst="rect">
            <a:avLst/>
          </a:prstGeom>
          <a:noFill/>
          <a:ln w="9525">
            <a:noFill/>
            <a:miter lim="800000"/>
            <a:headEnd/>
            <a:tailEnd/>
          </a:ln>
          <a:effectLst/>
        </p:spPr>
        <p:txBody>
          <a:bodyPr wrap="none">
            <a:spAutoFit/>
          </a:bodyPr>
          <a:lstStyle/>
          <a:p>
            <a:pPr marL="457200" indent="-457200">
              <a:buFont typeface="Times" charset="0"/>
              <a:buNone/>
            </a:pPr>
            <a:r>
              <a:rPr lang="en-US" b="1"/>
              <a:t>Main Features:</a:t>
            </a:r>
          </a:p>
          <a:p>
            <a:pPr marL="457200" indent="-457200">
              <a:buFont typeface="Times" charset="0"/>
              <a:buNone/>
            </a:pPr>
            <a:endParaRPr lang="en-US"/>
          </a:p>
          <a:p>
            <a:pPr marL="457200" indent="-457200">
              <a:buFont typeface="Times" charset="0"/>
              <a:buChar char="•"/>
            </a:pPr>
            <a:r>
              <a:rPr lang="en-US"/>
              <a:t>Each attribute is indexed.</a:t>
            </a:r>
          </a:p>
          <a:p>
            <a:pPr marL="457200" indent="-457200">
              <a:buFont typeface="Times" charset="0"/>
              <a:buChar char="•"/>
            </a:pPr>
            <a:r>
              <a:rPr lang="en-US"/>
              <a:t>Record structure is flexible.</a:t>
            </a:r>
          </a:p>
          <a:p>
            <a:pPr marL="457200" indent="-457200">
              <a:buFont typeface="Times" charset="0"/>
              <a:buChar char="•"/>
            </a:pPr>
            <a:r>
              <a:rPr lang="en-US"/>
              <a:t>Basic operators in queries</a:t>
            </a:r>
          </a:p>
          <a:p>
            <a:pPr marL="457200" indent="-457200">
              <a:buFont typeface="Times" charset="0"/>
              <a:buChar char="•"/>
            </a:pPr>
            <a:r>
              <a:rPr lang="en-US"/>
              <a:t>Supports sorting.</a:t>
            </a:r>
          </a:p>
        </p:txBody>
      </p:sp>
      <p:sp>
        <p:nvSpPr>
          <p:cNvPr id="32774" name="Rectangle 6"/>
          <p:cNvSpPr>
            <a:spLocks noChangeArrowheads="1"/>
          </p:cNvSpPr>
          <p:nvPr/>
        </p:nvSpPr>
        <p:spPr bwMode="auto">
          <a:xfrm>
            <a:off x="304800" y="1676400"/>
            <a:ext cx="4267200" cy="2971800"/>
          </a:xfrm>
          <a:prstGeom prst="rect">
            <a:avLst/>
          </a:prstGeom>
          <a:noFill/>
          <a:ln w="9525">
            <a:solidFill>
              <a:schemeClr val="tx1"/>
            </a:solidFill>
            <a:miter lim="800000"/>
            <a:headEnd/>
            <a:tailEnd/>
          </a:ln>
          <a:effectLst/>
        </p:spPr>
        <p:txBody>
          <a:bodyPr wrap="none" tIns="91440"/>
          <a:lstStyle/>
          <a:p>
            <a:pPr algn="ctr"/>
            <a:r>
              <a:rPr lang="en-US"/>
              <a:t>Simple DB Domain</a:t>
            </a:r>
          </a:p>
        </p:txBody>
      </p:sp>
      <p:sp>
        <p:nvSpPr>
          <p:cNvPr id="32775" name="Rectangle 7"/>
          <p:cNvSpPr>
            <a:spLocks noChangeArrowheads="1"/>
          </p:cNvSpPr>
          <p:nvPr/>
        </p:nvSpPr>
        <p:spPr bwMode="auto">
          <a:xfrm>
            <a:off x="457200" y="2133600"/>
            <a:ext cx="3886200" cy="1066800"/>
          </a:xfrm>
          <a:prstGeom prst="rect">
            <a:avLst/>
          </a:prstGeom>
          <a:solidFill>
            <a:srgbClr val="CCFFFF"/>
          </a:solidFill>
          <a:ln w="9525">
            <a:solidFill>
              <a:schemeClr val="tx1"/>
            </a:solidFill>
            <a:miter lim="800000"/>
            <a:headEnd/>
            <a:tailEnd/>
          </a:ln>
          <a:effectLst/>
        </p:spPr>
        <p:txBody>
          <a:bodyPr wrap="none" tIns="91440"/>
          <a:lstStyle/>
          <a:p>
            <a:pPr algn="ctr"/>
            <a:r>
              <a:rPr lang="en-US" sz="2200"/>
              <a:t>Record 1</a:t>
            </a:r>
            <a:endParaRPr lang="en-US"/>
          </a:p>
        </p:txBody>
      </p:sp>
      <p:sp>
        <p:nvSpPr>
          <p:cNvPr id="32786" name="Line 18"/>
          <p:cNvSpPr>
            <a:spLocks noChangeShapeType="1"/>
          </p:cNvSpPr>
          <p:nvPr/>
        </p:nvSpPr>
        <p:spPr bwMode="auto">
          <a:xfrm>
            <a:off x="2667000" y="4800600"/>
            <a:ext cx="0" cy="914400"/>
          </a:xfrm>
          <a:prstGeom prst="line">
            <a:avLst/>
          </a:prstGeom>
          <a:noFill/>
          <a:ln w="34925">
            <a:solidFill>
              <a:srgbClr val="969696"/>
            </a:solidFill>
            <a:round/>
            <a:headEnd/>
            <a:tailEnd type="triangle" w="med" len="med"/>
          </a:ln>
          <a:effectLst/>
        </p:spPr>
        <p:txBody>
          <a:bodyPr wrap="none" anchor="ctr"/>
          <a:lstStyle/>
          <a:p>
            <a:endParaRPr lang="en-US"/>
          </a:p>
        </p:txBody>
      </p:sp>
      <p:sp>
        <p:nvSpPr>
          <p:cNvPr id="32787" name="Line 19"/>
          <p:cNvSpPr>
            <a:spLocks noChangeShapeType="1"/>
          </p:cNvSpPr>
          <p:nvPr/>
        </p:nvSpPr>
        <p:spPr bwMode="auto">
          <a:xfrm>
            <a:off x="1600200" y="4800600"/>
            <a:ext cx="0" cy="914400"/>
          </a:xfrm>
          <a:prstGeom prst="line">
            <a:avLst/>
          </a:prstGeom>
          <a:noFill/>
          <a:ln w="34925">
            <a:solidFill>
              <a:srgbClr val="969696"/>
            </a:solidFill>
            <a:round/>
            <a:headEnd type="triangle" w="med" len="med"/>
            <a:tailEnd/>
          </a:ln>
          <a:effectLst/>
        </p:spPr>
        <p:txBody>
          <a:bodyPr wrap="none" anchor="ctr"/>
          <a:lstStyle/>
          <a:p>
            <a:endParaRPr lang="en-US"/>
          </a:p>
        </p:txBody>
      </p:sp>
      <p:sp>
        <p:nvSpPr>
          <p:cNvPr id="32788" name="Text Box 20"/>
          <p:cNvSpPr txBox="1">
            <a:spLocks noChangeArrowheads="1"/>
          </p:cNvSpPr>
          <p:nvPr/>
        </p:nvSpPr>
        <p:spPr bwMode="auto">
          <a:xfrm>
            <a:off x="152400" y="5181600"/>
            <a:ext cx="1495425" cy="457200"/>
          </a:xfrm>
          <a:prstGeom prst="rect">
            <a:avLst/>
          </a:prstGeom>
          <a:noFill/>
          <a:ln w="9525">
            <a:noFill/>
            <a:miter lim="800000"/>
            <a:headEnd/>
            <a:tailEnd/>
          </a:ln>
          <a:effectLst/>
        </p:spPr>
        <p:txBody>
          <a:bodyPr wrap="none">
            <a:spAutoFit/>
          </a:bodyPr>
          <a:lstStyle/>
          <a:p>
            <a:r>
              <a:rPr lang="en-US" b="1"/>
              <a:t>Put</a:t>
            </a:r>
            <a:r>
              <a:rPr lang="en-US"/>
              <a:t> record</a:t>
            </a:r>
          </a:p>
        </p:txBody>
      </p:sp>
      <p:sp>
        <p:nvSpPr>
          <p:cNvPr id="32789" name="Text Box 21"/>
          <p:cNvSpPr txBox="1">
            <a:spLocks noChangeArrowheads="1"/>
          </p:cNvSpPr>
          <p:nvPr/>
        </p:nvSpPr>
        <p:spPr bwMode="auto">
          <a:xfrm>
            <a:off x="2743200" y="4876800"/>
            <a:ext cx="1985963" cy="822325"/>
          </a:xfrm>
          <a:prstGeom prst="rect">
            <a:avLst/>
          </a:prstGeom>
          <a:noFill/>
          <a:ln w="9525">
            <a:noFill/>
            <a:miter lim="800000"/>
            <a:headEnd/>
            <a:tailEnd/>
          </a:ln>
          <a:effectLst/>
        </p:spPr>
        <p:txBody>
          <a:bodyPr wrap="none">
            <a:spAutoFit/>
          </a:bodyPr>
          <a:lstStyle/>
          <a:p>
            <a:r>
              <a:rPr lang="en-US" b="1"/>
              <a:t>Get</a:t>
            </a:r>
            <a:r>
              <a:rPr lang="en-US"/>
              <a:t> record</a:t>
            </a:r>
          </a:p>
          <a:p>
            <a:r>
              <a:rPr lang="en-US" b="1"/>
              <a:t>Query</a:t>
            </a:r>
            <a:r>
              <a:rPr lang="en-US"/>
              <a:t> records</a:t>
            </a:r>
          </a:p>
        </p:txBody>
      </p:sp>
      <p:sp>
        <p:nvSpPr>
          <p:cNvPr id="32790" name="Rectangle 22"/>
          <p:cNvSpPr>
            <a:spLocks noChangeArrowheads="1"/>
          </p:cNvSpPr>
          <p:nvPr/>
        </p:nvSpPr>
        <p:spPr bwMode="auto">
          <a:xfrm>
            <a:off x="609600" y="2590800"/>
            <a:ext cx="838200" cy="457200"/>
          </a:xfrm>
          <a:prstGeom prst="rect">
            <a:avLst/>
          </a:prstGeom>
          <a:solidFill>
            <a:schemeClr val="bg1"/>
          </a:solidFill>
          <a:ln w="9525">
            <a:solidFill>
              <a:schemeClr val="tx1"/>
            </a:solidFill>
            <a:miter lim="800000"/>
            <a:headEnd/>
            <a:tailEnd/>
          </a:ln>
          <a:effectLst/>
        </p:spPr>
        <p:txBody>
          <a:bodyPr wrap="none" anchor="ctr"/>
          <a:lstStyle/>
          <a:p>
            <a:pPr algn="ctr"/>
            <a:r>
              <a:rPr lang="en-US"/>
              <a:t>Key1</a:t>
            </a:r>
          </a:p>
        </p:txBody>
      </p:sp>
      <p:sp>
        <p:nvSpPr>
          <p:cNvPr id="32791" name="Rectangle 23"/>
          <p:cNvSpPr>
            <a:spLocks noChangeArrowheads="1"/>
          </p:cNvSpPr>
          <p:nvPr/>
        </p:nvSpPr>
        <p:spPr bwMode="auto">
          <a:xfrm>
            <a:off x="1600200" y="2590800"/>
            <a:ext cx="2667000" cy="457200"/>
          </a:xfrm>
          <a:prstGeom prst="rect">
            <a:avLst/>
          </a:prstGeom>
          <a:solidFill>
            <a:schemeClr val="bg1"/>
          </a:solidFill>
          <a:ln w="9525">
            <a:solidFill>
              <a:schemeClr val="tx1"/>
            </a:solidFill>
            <a:miter lim="800000"/>
            <a:headEnd/>
            <a:tailEnd/>
          </a:ln>
          <a:effectLst/>
        </p:spPr>
        <p:txBody>
          <a:bodyPr wrap="none" anchor="ctr"/>
          <a:lstStyle/>
          <a:p>
            <a:pPr algn="ctr"/>
            <a:r>
              <a:rPr lang="en-US"/>
              <a:t>Attributes: A1,A2…</a:t>
            </a:r>
          </a:p>
        </p:txBody>
      </p:sp>
      <p:sp>
        <p:nvSpPr>
          <p:cNvPr id="32792" name="Rectangle 24"/>
          <p:cNvSpPr>
            <a:spLocks noChangeArrowheads="1"/>
          </p:cNvSpPr>
          <p:nvPr/>
        </p:nvSpPr>
        <p:spPr bwMode="auto">
          <a:xfrm>
            <a:off x="457200" y="3505200"/>
            <a:ext cx="3886200" cy="1066800"/>
          </a:xfrm>
          <a:prstGeom prst="rect">
            <a:avLst/>
          </a:prstGeom>
          <a:solidFill>
            <a:srgbClr val="CCFFFF"/>
          </a:solidFill>
          <a:ln w="9525">
            <a:solidFill>
              <a:schemeClr val="tx1"/>
            </a:solidFill>
            <a:miter lim="800000"/>
            <a:headEnd/>
            <a:tailEnd/>
          </a:ln>
          <a:effectLst/>
        </p:spPr>
        <p:txBody>
          <a:bodyPr wrap="none" tIns="91440"/>
          <a:lstStyle/>
          <a:p>
            <a:pPr algn="ctr"/>
            <a:r>
              <a:rPr lang="en-US" sz="2200"/>
              <a:t>Record N</a:t>
            </a:r>
            <a:endParaRPr lang="en-US"/>
          </a:p>
        </p:txBody>
      </p:sp>
      <p:sp>
        <p:nvSpPr>
          <p:cNvPr id="32793" name="Rectangle 25"/>
          <p:cNvSpPr>
            <a:spLocks noChangeArrowheads="1"/>
          </p:cNvSpPr>
          <p:nvPr/>
        </p:nvSpPr>
        <p:spPr bwMode="auto">
          <a:xfrm>
            <a:off x="609600" y="3962400"/>
            <a:ext cx="838200" cy="457200"/>
          </a:xfrm>
          <a:prstGeom prst="rect">
            <a:avLst/>
          </a:prstGeom>
          <a:solidFill>
            <a:schemeClr val="bg1"/>
          </a:solidFill>
          <a:ln w="9525">
            <a:solidFill>
              <a:schemeClr val="tx1"/>
            </a:solidFill>
            <a:miter lim="800000"/>
            <a:headEnd/>
            <a:tailEnd/>
          </a:ln>
          <a:effectLst/>
        </p:spPr>
        <p:txBody>
          <a:bodyPr wrap="none" anchor="ctr"/>
          <a:lstStyle/>
          <a:p>
            <a:pPr algn="ctr"/>
            <a:r>
              <a:rPr lang="en-US"/>
              <a:t>Key2</a:t>
            </a:r>
          </a:p>
        </p:txBody>
      </p:sp>
      <p:sp>
        <p:nvSpPr>
          <p:cNvPr id="32794" name="Rectangle 26"/>
          <p:cNvSpPr>
            <a:spLocks noChangeArrowheads="1"/>
          </p:cNvSpPr>
          <p:nvPr/>
        </p:nvSpPr>
        <p:spPr bwMode="auto">
          <a:xfrm>
            <a:off x="1600200" y="3962400"/>
            <a:ext cx="2667000" cy="457200"/>
          </a:xfrm>
          <a:prstGeom prst="rect">
            <a:avLst/>
          </a:prstGeom>
          <a:solidFill>
            <a:schemeClr val="bg1"/>
          </a:solidFill>
          <a:ln w="9525">
            <a:solidFill>
              <a:schemeClr val="tx1"/>
            </a:solidFill>
            <a:miter lim="800000"/>
            <a:headEnd/>
            <a:tailEnd/>
          </a:ln>
          <a:effectLst/>
        </p:spPr>
        <p:txBody>
          <a:bodyPr wrap="none" anchor="ctr"/>
          <a:lstStyle/>
          <a:p>
            <a:pPr algn="ctr"/>
            <a:r>
              <a:rPr lang="en-US"/>
              <a:t>Attributes: A1,A2…</a:t>
            </a:r>
          </a:p>
        </p:txBody>
      </p:sp>
      <p:sp>
        <p:nvSpPr>
          <p:cNvPr id="32795" name="Text Box 27"/>
          <p:cNvSpPr txBox="1">
            <a:spLocks noChangeArrowheads="1"/>
          </p:cNvSpPr>
          <p:nvPr/>
        </p:nvSpPr>
        <p:spPr bwMode="auto">
          <a:xfrm>
            <a:off x="2041525" y="3048000"/>
            <a:ext cx="488950" cy="457200"/>
          </a:xfrm>
          <a:prstGeom prst="rect">
            <a:avLst/>
          </a:prstGeom>
          <a:noFill/>
          <a:ln w="9525">
            <a:noFill/>
            <a:miter lim="800000"/>
            <a:headEnd/>
            <a:tailEnd/>
          </a:ln>
          <a:effec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Sample SimpleDB Use Cases</a:t>
            </a:r>
          </a:p>
        </p:txBody>
      </p:sp>
      <p:sp>
        <p:nvSpPr>
          <p:cNvPr id="33795" name="Rectangle 3"/>
          <p:cNvSpPr>
            <a:spLocks noGrp="1" noChangeArrowheads="1"/>
          </p:cNvSpPr>
          <p:nvPr>
            <p:ph type="body" idx="1"/>
          </p:nvPr>
        </p:nvSpPr>
        <p:spPr>
          <a:xfrm>
            <a:off x="457200" y="2209800"/>
            <a:ext cx="8305800" cy="4114800"/>
          </a:xfrm>
        </p:spPr>
        <p:txBody>
          <a:bodyPr/>
          <a:lstStyle/>
          <a:p>
            <a:pPr>
              <a:lnSpc>
                <a:spcPct val="90000"/>
              </a:lnSpc>
              <a:buFont typeface="Wingdings" pitchFamily="2" charset="2"/>
              <a:buNone/>
            </a:pPr>
            <a:r>
              <a:rPr lang="en-US" sz="2000" b="1"/>
              <a:t>Index Media files stored on S3</a:t>
            </a:r>
            <a:endParaRPr lang="en-US" sz="2000"/>
          </a:p>
          <a:p>
            <a:pPr>
              <a:lnSpc>
                <a:spcPct val="90000"/>
              </a:lnSpc>
              <a:buFont typeface="Wingdings" pitchFamily="2" charset="2"/>
              <a:buNone/>
            </a:pPr>
            <a:endParaRPr lang="en-US" sz="2000"/>
          </a:p>
          <a:p>
            <a:pPr lvl="1">
              <a:lnSpc>
                <a:spcPct val="90000"/>
              </a:lnSpc>
              <a:buFont typeface="Wingdings" pitchFamily="2" charset="2"/>
              <a:buChar char="§"/>
            </a:pPr>
            <a:r>
              <a:rPr lang="en-US" sz="1800"/>
              <a:t>Use the same key as on S3</a:t>
            </a:r>
          </a:p>
          <a:p>
            <a:pPr lvl="1">
              <a:lnSpc>
                <a:spcPct val="90000"/>
              </a:lnSpc>
              <a:buFont typeface="Wingdings" pitchFamily="2" charset="2"/>
              <a:buChar char="§"/>
            </a:pPr>
            <a:r>
              <a:rPr lang="en-US" sz="1800"/>
              <a:t>Write the record with each metadata element as attribute</a:t>
            </a:r>
          </a:p>
          <a:p>
            <a:pPr lvl="1">
              <a:lnSpc>
                <a:spcPct val="90000"/>
              </a:lnSpc>
              <a:buFont typeface="Wingdings" pitchFamily="2" charset="2"/>
              <a:buChar char="§"/>
            </a:pPr>
            <a:endParaRPr lang="en-US" sz="1800"/>
          </a:p>
          <a:p>
            <a:pPr>
              <a:lnSpc>
                <a:spcPct val="90000"/>
              </a:lnSpc>
              <a:buFont typeface="Wingdings" pitchFamily="2" charset="2"/>
              <a:buNone/>
            </a:pPr>
            <a:r>
              <a:rPr lang="en-US" sz="2000" b="1"/>
              <a:t>Store flat objects</a:t>
            </a:r>
          </a:p>
          <a:p>
            <a:pPr>
              <a:lnSpc>
                <a:spcPct val="90000"/>
              </a:lnSpc>
              <a:buFont typeface="Wingdings" pitchFamily="2" charset="2"/>
              <a:buNone/>
            </a:pPr>
            <a:endParaRPr lang="en-US" sz="2000"/>
          </a:p>
          <a:p>
            <a:pPr lvl="1">
              <a:lnSpc>
                <a:spcPct val="90000"/>
              </a:lnSpc>
              <a:buFont typeface="Wingdings" pitchFamily="2" charset="2"/>
              <a:buChar char="§"/>
            </a:pPr>
            <a:r>
              <a:rPr lang="en-US" sz="1800"/>
              <a:t>Use SimpleDB as a storage for non-nested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p:nvPr>
        </p:nvSpPr>
        <p:spPr/>
        <p:txBody>
          <a:bodyPr/>
          <a:lstStyle/>
          <a:p>
            <a:r>
              <a:rPr lang="en-US" smtClean="0"/>
              <a:t>Amazon EC2 Is…</a:t>
            </a:r>
          </a:p>
        </p:txBody>
      </p:sp>
      <p:sp>
        <p:nvSpPr>
          <p:cNvPr id="25603" name="Content Placeholder 3"/>
          <p:cNvSpPr>
            <a:spLocks noGrp="1"/>
          </p:cNvSpPr>
          <p:nvPr>
            <p:ph idx="1"/>
          </p:nvPr>
        </p:nvSpPr>
        <p:spPr/>
        <p:txBody>
          <a:bodyPr/>
          <a:lstStyle/>
          <a:p>
            <a:r>
              <a:rPr lang="en-US" smtClean="0"/>
              <a:t>A Web service that provides resizable compute capacity in the cloud. </a:t>
            </a:r>
          </a:p>
          <a:p>
            <a:r>
              <a:rPr lang="en-US" smtClean="0"/>
              <a:t>Designed to make Web-scale computing easier for developers. </a:t>
            </a:r>
          </a:p>
          <a:p>
            <a:r>
              <a:rPr lang="en-US" smtClean="0"/>
              <a:t>A simple Web service interface that provides complete control of your computing resources</a:t>
            </a:r>
          </a:p>
        </p:txBody>
      </p:sp>
    </p:spTree>
  </p:cSld>
  <p:clrMapOvr>
    <a:masterClrMapping/>
  </p:clrMapOvr>
  <p:transition advClick="0" advTm="7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US" dirty="0" smtClean="0"/>
              <a:t>Benefits of AWS </a:t>
            </a:r>
            <a:endParaRPr lang="en-US" dirty="0"/>
          </a:p>
        </p:txBody>
      </p:sp>
      <p:sp>
        <p:nvSpPr>
          <p:cNvPr id="3" name="Content Placeholder 2"/>
          <p:cNvSpPr>
            <a:spLocks noGrp="1"/>
          </p:cNvSpPr>
          <p:nvPr>
            <p:ph idx="1"/>
          </p:nvPr>
        </p:nvSpPr>
        <p:spPr>
          <a:xfrm>
            <a:off x="228600" y="990600"/>
            <a:ext cx="8686800" cy="5638800"/>
          </a:xfrm>
        </p:spPr>
        <p:txBody>
          <a:bodyPr>
            <a:normAutofit/>
          </a:bodyPr>
          <a:lstStyle/>
          <a:p>
            <a:pPr marL="457200" indent="-457200">
              <a:spcBef>
                <a:spcPts val="0"/>
              </a:spcBef>
              <a:spcAft>
                <a:spcPts val="600"/>
              </a:spcAft>
              <a:buFont typeface="+mj-lt"/>
              <a:buAutoNum type="arabicPeriod"/>
            </a:pPr>
            <a:r>
              <a:rPr lang="en-US" sz="2400" dirty="0" smtClean="0">
                <a:latin typeface="Times New Roman" pitchFamily="18" charset="0"/>
                <a:cs typeface="Times New Roman" pitchFamily="18" charset="0"/>
              </a:rPr>
              <a:t>Flexible</a:t>
            </a:r>
          </a:p>
          <a:p>
            <a:pPr lvl="1">
              <a:spcBef>
                <a:spcPts val="0"/>
              </a:spcBef>
              <a:spcAft>
                <a:spcPts val="600"/>
              </a:spcAft>
            </a:pPr>
            <a:r>
              <a:rPr lang="en-US" sz="2000" dirty="0" smtClean="0">
                <a:latin typeface="Times New Roman" pitchFamily="18" charset="0"/>
                <a:cs typeface="Times New Roman" pitchFamily="18" charset="0"/>
              </a:rPr>
              <a:t>AWS </a:t>
            </a:r>
            <a:r>
              <a:rPr lang="en-US" sz="2000" dirty="0">
                <a:latin typeface="Times New Roman" pitchFamily="18" charset="0"/>
                <a:cs typeface="Times New Roman" pitchFamily="18" charset="0"/>
              </a:rPr>
              <a:t>enables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use </a:t>
            </a:r>
            <a:r>
              <a:rPr lang="en-US" sz="2000" dirty="0" smtClean="0">
                <a:latin typeface="Times New Roman" pitchFamily="18" charset="0"/>
                <a:cs typeface="Times New Roman" pitchFamily="18" charset="0"/>
              </a:rPr>
              <a:t>various programming </a:t>
            </a:r>
            <a:r>
              <a:rPr lang="en-US" sz="2000" dirty="0">
                <a:latin typeface="Times New Roman" pitchFamily="18" charset="0"/>
                <a:cs typeface="Times New Roman" pitchFamily="18" charset="0"/>
              </a:rPr>
              <a:t>models, operating systems, databases, and </a:t>
            </a:r>
            <a:r>
              <a:rPr lang="en-US" sz="2000" dirty="0" smtClean="0">
                <a:latin typeface="Times New Roman" pitchFamily="18" charset="0"/>
                <a:cs typeface="Times New Roman" pitchFamily="18" charset="0"/>
              </a:rPr>
              <a:t>architectures</a:t>
            </a:r>
            <a:endParaRPr lang="en-US" sz="2000" dirty="0">
              <a:latin typeface="Times New Roman" pitchFamily="18" charset="0"/>
              <a:cs typeface="Times New Roman" pitchFamily="18" charset="0"/>
            </a:endParaRPr>
          </a:p>
          <a:p>
            <a:pPr marL="457200" indent="-457200">
              <a:spcBef>
                <a:spcPts val="0"/>
              </a:spcBef>
              <a:spcAft>
                <a:spcPts val="600"/>
              </a:spcAft>
              <a:buFont typeface="+mj-lt"/>
              <a:buAutoNum type="arabicPeriod"/>
            </a:pPr>
            <a:r>
              <a:rPr lang="en-US" sz="2400" dirty="0" smtClean="0">
                <a:latin typeface="Times New Roman" pitchFamily="18" charset="0"/>
                <a:cs typeface="Times New Roman" pitchFamily="18" charset="0"/>
              </a:rPr>
              <a:t>Cost-effective</a:t>
            </a:r>
          </a:p>
          <a:p>
            <a:pPr lvl="1">
              <a:spcBef>
                <a:spcPts val="0"/>
              </a:spcBef>
              <a:spcAft>
                <a:spcPts val="600"/>
              </a:spcAft>
            </a:pP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ay </a:t>
            </a:r>
            <a:r>
              <a:rPr lang="en-US" sz="2000" dirty="0">
                <a:latin typeface="Times New Roman" pitchFamily="18" charset="0"/>
                <a:cs typeface="Times New Roman" pitchFamily="18" charset="0"/>
              </a:rPr>
              <a:t>only for what </a:t>
            </a:r>
            <a:r>
              <a:rPr lang="en-US" sz="2000" dirty="0" smtClean="0">
                <a:latin typeface="Times New Roman" pitchFamily="18" charset="0"/>
                <a:cs typeface="Times New Roman" pitchFamily="18" charset="0"/>
              </a:rPr>
              <a:t>is used, </a:t>
            </a:r>
          </a:p>
          <a:p>
            <a:pPr lvl="1">
              <a:spcBef>
                <a:spcPts val="0"/>
              </a:spcBef>
              <a:spcAft>
                <a:spcPts val="600"/>
              </a:spcAft>
            </a:pPr>
            <a:r>
              <a:rPr lang="en-US" sz="2000" dirty="0" smtClean="0">
                <a:latin typeface="Times New Roman" pitchFamily="18" charset="0"/>
                <a:cs typeface="Times New Roman" pitchFamily="18" charset="0"/>
              </a:rPr>
              <a:t>No up-front </a:t>
            </a:r>
            <a:r>
              <a:rPr lang="en-US" sz="2000" dirty="0">
                <a:latin typeface="Times New Roman" pitchFamily="18" charset="0"/>
                <a:cs typeface="Times New Roman" pitchFamily="18" charset="0"/>
              </a:rPr>
              <a:t>or long-term commitments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57200" indent="-457200">
              <a:spcBef>
                <a:spcPts val="0"/>
              </a:spcBef>
              <a:spcAft>
                <a:spcPts val="600"/>
              </a:spcAft>
              <a:buFont typeface="+mj-lt"/>
              <a:buAutoNum type="arabicPeriod"/>
            </a:pPr>
            <a:r>
              <a:rPr lang="en-US" sz="2400" dirty="0">
                <a:latin typeface="Times New Roman" pitchFamily="18" charset="0"/>
                <a:cs typeface="Times New Roman" pitchFamily="18" charset="0"/>
              </a:rPr>
              <a:t>Scalable and elastic. </a:t>
            </a:r>
            <a:endParaRPr lang="en-US" sz="2400" dirty="0" smtClean="0">
              <a:latin typeface="Times New Roman" pitchFamily="18" charset="0"/>
              <a:cs typeface="Times New Roman" pitchFamily="18" charset="0"/>
            </a:endParaRPr>
          </a:p>
          <a:p>
            <a:pPr lvl="1">
              <a:spcBef>
                <a:spcPts val="0"/>
              </a:spcBef>
              <a:spcAft>
                <a:spcPts val="600"/>
              </a:spcAft>
            </a:pPr>
            <a:r>
              <a:rPr lang="en-US" sz="2000" dirty="0" smtClean="0">
                <a:latin typeface="Times New Roman" pitchFamily="18" charset="0"/>
                <a:cs typeface="Times New Roman" pitchFamily="18" charset="0"/>
              </a:rPr>
              <a:t>Possible to add </a:t>
            </a:r>
            <a:r>
              <a:rPr lang="en-US" sz="2000" dirty="0">
                <a:latin typeface="Times New Roman" pitchFamily="18" charset="0"/>
                <a:cs typeface="Times New Roman" pitchFamily="18" charset="0"/>
              </a:rPr>
              <a:t>and subtract AWS resources to </a:t>
            </a:r>
            <a:r>
              <a:rPr lang="en-US" sz="2000" dirty="0" smtClean="0">
                <a:latin typeface="Times New Roman" pitchFamily="18" charset="0"/>
                <a:cs typeface="Times New Roman" pitchFamily="18" charset="0"/>
              </a:rPr>
              <a:t>the applications to </a:t>
            </a:r>
            <a:r>
              <a:rPr lang="en-US" sz="2000" dirty="0">
                <a:latin typeface="Times New Roman" pitchFamily="18" charset="0"/>
                <a:cs typeface="Times New Roman" pitchFamily="18" charset="0"/>
              </a:rPr>
              <a:t>meet </a:t>
            </a:r>
            <a:r>
              <a:rPr lang="en-US" sz="2000" dirty="0" smtClean="0">
                <a:latin typeface="Times New Roman" pitchFamily="18" charset="0"/>
                <a:cs typeface="Times New Roman" pitchFamily="18" charset="0"/>
              </a:rPr>
              <a:t>the demand </a:t>
            </a:r>
            <a:r>
              <a:rPr lang="en-US" sz="2000" dirty="0">
                <a:latin typeface="Times New Roman" pitchFamily="18" charset="0"/>
                <a:cs typeface="Times New Roman" pitchFamily="18" charset="0"/>
              </a:rPr>
              <a:t>and manage </a:t>
            </a:r>
            <a:r>
              <a:rPr lang="en-US" sz="2000" dirty="0" smtClean="0">
                <a:latin typeface="Times New Roman" pitchFamily="18" charset="0"/>
                <a:cs typeface="Times New Roman" pitchFamily="18" charset="0"/>
              </a:rPr>
              <a:t>costs</a:t>
            </a:r>
            <a:endParaRPr lang="en-US" sz="2000" dirty="0">
              <a:latin typeface="Times New Roman" pitchFamily="18" charset="0"/>
              <a:cs typeface="Times New Roman" pitchFamily="18" charset="0"/>
            </a:endParaRPr>
          </a:p>
          <a:p>
            <a:pPr marL="457200" indent="-457200">
              <a:spcBef>
                <a:spcPts val="0"/>
              </a:spcBef>
              <a:spcAft>
                <a:spcPts val="600"/>
              </a:spcAft>
              <a:buFont typeface="+mj-lt"/>
              <a:buAutoNum type="arabicPeriod"/>
            </a:pPr>
            <a:r>
              <a:rPr lang="en-US" sz="2400" dirty="0" smtClean="0">
                <a:latin typeface="Times New Roman" pitchFamily="18" charset="0"/>
                <a:cs typeface="Times New Roman" pitchFamily="18" charset="0"/>
              </a:rPr>
              <a:t>Secure</a:t>
            </a:r>
          </a:p>
          <a:p>
            <a:pPr lvl="1">
              <a:spcBef>
                <a:spcPts val="0"/>
              </a:spcBef>
              <a:spcAft>
                <a:spcPts val="600"/>
              </a:spcAft>
            </a:pPr>
            <a:r>
              <a:rPr lang="en-US" sz="2000" dirty="0" smtClean="0">
                <a:latin typeface="Times New Roman" pitchFamily="18" charset="0"/>
                <a:cs typeface="Times New Roman" pitchFamily="18" charset="0"/>
              </a:rPr>
              <a:t>AWS </a:t>
            </a:r>
            <a:r>
              <a:rPr lang="en-US" sz="2000" dirty="0">
                <a:latin typeface="Times New Roman" pitchFamily="18" charset="0"/>
                <a:cs typeface="Times New Roman" pitchFamily="18" charset="0"/>
              </a:rPr>
              <a:t>builds services in accordance with security best </a:t>
            </a:r>
            <a:r>
              <a:rPr lang="en-US" sz="2000" dirty="0" smtClean="0">
                <a:latin typeface="Times New Roman" pitchFamily="18" charset="0"/>
                <a:cs typeface="Times New Roman" pitchFamily="18" charset="0"/>
              </a:rPr>
              <a:t>practices</a:t>
            </a:r>
            <a:endParaRPr lang="en-US" sz="2000" dirty="0">
              <a:latin typeface="Times New Roman" pitchFamily="18" charset="0"/>
              <a:cs typeface="Times New Roman" pitchFamily="18" charset="0"/>
            </a:endParaRPr>
          </a:p>
          <a:p>
            <a:pPr marL="457200" indent="-457200">
              <a:spcBef>
                <a:spcPts val="0"/>
              </a:spcBef>
              <a:spcAft>
                <a:spcPts val="600"/>
              </a:spcAft>
              <a:buFont typeface="+mj-lt"/>
              <a:buAutoNum type="arabicPeriod"/>
            </a:pPr>
            <a:r>
              <a:rPr lang="en-US" sz="2400" dirty="0" smtClean="0">
                <a:latin typeface="Times New Roman" pitchFamily="18" charset="0"/>
                <a:cs typeface="Times New Roman" pitchFamily="18" charset="0"/>
              </a:rPr>
              <a:t>Experienced</a:t>
            </a:r>
          </a:p>
          <a:p>
            <a:pPr lvl="1">
              <a:spcBef>
                <a:spcPts val="0"/>
              </a:spcBef>
              <a:spcAft>
                <a:spcPts val="600"/>
              </a:spcAft>
            </a:pPr>
            <a:r>
              <a:rPr lang="en-US" sz="2000" dirty="0" smtClean="0">
                <a:latin typeface="Times New Roman" pitchFamily="18" charset="0"/>
                <a:cs typeface="Times New Roman" pitchFamily="18" charset="0"/>
              </a:rPr>
              <a:t>Organizations </a:t>
            </a:r>
            <a:r>
              <a:rPr lang="en-US" sz="2000" dirty="0">
                <a:latin typeface="Times New Roman" pitchFamily="18" charset="0"/>
                <a:cs typeface="Times New Roman" pitchFamily="18" charset="0"/>
              </a:rPr>
              <a:t>can leverage Amazon’s more than </a:t>
            </a:r>
            <a:r>
              <a:rPr lang="en-US" sz="2000" dirty="0" smtClean="0">
                <a:latin typeface="Times New Roman" pitchFamily="18" charset="0"/>
                <a:cs typeface="Times New Roman" pitchFamily="18" charset="0"/>
              </a:rPr>
              <a:t>25 years </a:t>
            </a:r>
            <a:r>
              <a:rPr lang="en-US" sz="2000" dirty="0">
                <a:latin typeface="Times New Roman" pitchFamily="18" charset="0"/>
                <a:cs typeface="Times New Roman" pitchFamily="18" charset="0"/>
              </a:rPr>
              <a:t>of experience </a:t>
            </a:r>
            <a:r>
              <a:rPr lang="en-US" sz="2000" dirty="0" smtClean="0">
                <a:latin typeface="Times New Roman" pitchFamily="18" charset="0"/>
                <a:cs typeface="Times New Roman" pitchFamily="18" charset="0"/>
              </a:rPr>
              <a:t>in delivering </a:t>
            </a:r>
            <a:r>
              <a:rPr lang="en-US" sz="2000" dirty="0">
                <a:latin typeface="Times New Roman" pitchFamily="18" charset="0"/>
                <a:cs typeface="Times New Roman" pitchFamily="18" charset="0"/>
              </a:rPr>
              <a:t>large-scale, global infrastructure in a reliable, secure fashion.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t>Amazon EC2 Benefits You Because It</a:t>
            </a:r>
          </a:p>
        </p:txBody>
      </p:sp>
      <p:sp>
        <p:nvSpPr>
          <p:cNvPr id="26627" name="Content Placeholder 2"/>
          <p:cNvSpPr>
            <a:spLocks noGrp="1"/>
          </p:cNvSpPr>
          <p:nvPr>
            <p:ph idx="1"/>
          </p:nvPr>
        </p:nvSpPr>
        <p:spPr/>
        <p:txBody>
          <a:bodyPr/>
          <a:lstStyle/>
          <a:p>
            <a:r>
              <a:rPr lang="en-US" dirty="0" smtClean="0"/>
              <a:t>Reduces the time required to obtain and boot new server instances to minutes</a:t>
            </a:r>
          </a:p>
          <a:p>
            <a:r>
              <a:rPr lang="en-US" dirty="0" smtClean="0"/>
              <a:t>Quickly scales capacity, both up and down, as your computing requirements change </a:t>
            </a:r>
          </a:p>
          <a:p>
            <a:r>
              <a:rPr lang="en-US" dirty="0" smtClean="0"/>
              <a:t>Changes the economics of computing:	</a:t>
            </a:r>
          </a:p>
          <a:p>
            <a:pPr lvl="1"/>
            <a:r>
              <a:rPr lang="en-US" dirty="0" smtClean="0"/>
              <a:t>Pay only for capacity that you actually use</a:t>
            </a:r>
          </a:p>
          <a:p>
            <a:pPr lvl="1"/>
            <a:r>
              <a:rPr lang="en-US" i="1" dirty="0" smtClean="0"/>
              <a:t>a + </a:t>
            </a:r>
            <a:r>
              <a:rPr lang="en-US" i="1" dirty="0" err="1" smtClean="0"/>
              <a:t>bc</a:t>
            </a:r>
            <a:r>
              <a:rPr lang="en-US" dirty="0" smtClean="0"/>
              <a:t> becomes just </a:t>
            </a:r>
            <a:r>
              <a:rPr lang="en-US" i="1" dirty="0" err="1" smtClean="0"/>
              <a:t>bc</a:t>
            </a:r>
            <a:endParaRPr lang="en-US" i="1" dirty="0" smtClean="0"/>
          </a:p>
          <a:p>
            <a:endParaRPr lang="en-US" dirty="0" smtClean="0"/>
          </a:p>
        </p:txBody>
      </p:sp>
    </p:spTree>
  </p:cSld>
  <p:clrMapOvr>
    <a:masterClrMapping/>
  </p:clrMapOvr>
  <p:transition advClick="0" advTm="7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smtClean="0"/>
              <a:t>Amazon EC2 Changes Computing Economics</a:t>
            </a:r>
          </a:p>
        </p:txBody>
      </p:sp>
      <p:sp>
        <p:nvSpPr>
          <p:cNvPr id="27651" name="Content Placeholder 2"/>
          <p:cNvSpPr>
            <a:spLocks noGrp="1"/>
          </p:cNvSpPr>
          <p:nvPr>
            <p:ph idx="1"/>
          </p:nvPr>
        </p:nvSpPr>
        <p:spPr/>
        <p:txBody>
          <a:bodyPr/>
          <a:lstStyle/>
          <a:p>
            <a:r>
              <a:rPr lang="en-US" smtClean="0"/>
              <a:t>No start-up, monthly, or fixed costs</a:t>
            </a:r>
          </a:p>
          <a:p>
            <a:r>
              <a:rPr lang="en-US" smtClean="0"/>
              <a:t>$0.10 per CPU hour</a:t>
            </a:r>
          </a:p>
          <a:p>
            <a:r>
              <a:rPr lang="en-US" smtClean="0"/>
              <a:t>$0.20 per GB transferred across Net</a:t>
            </a:r>
          </a:p>
          <a:p>
            <a:r>
              <a:rPr lang="en-US" smtClean="0"/>
              <a:t>No cost to transfer data between Amazon S3 and Amazon EC2</a:t>
            </a:r>
          </a:p>
        </p:txBody>
      </p:sp>
    </p:spTree>
  </p:cSld>
  <p:clrMapOvr>
    <a:masterClrMapping/>
  </p:clrMapOvr>
  <p:transition advClick="0" advTm="7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Amazon EC2</a:t>
            </a:r>
            <a:endParaRPr lang="en-US" dirty="0">
              <a:solidFill>
                <a:schemeClr val="tx2">
                  <a:satMod val="130000"/>
                </a:schemeClr>
              </a:solidFill>
            </a:endParaRPr>
          </a:p>
        </p:txBody>
      </p:sp>
      <p:sp>
        <p:nvSpPr>
          <p:cNvPr id="11267" name="Content Placeholder 2"/>
          <p:cNvSpPr>
            <a:spLocks noGrp="1"/>
          </p:cNvSpPr>
          <p:nvPr>
            <p:ph idx="1"/>
          </p:nvPr>
        </p:nvSpPr>
        <p:spPr/>
        <p:txBody>
          <a:bodyPr/>
          <a:lstStyle/>
          <a:p>
            <a:pPr eaLnBrk="1" hangingPunct="1"/>
            <a:r>
              <a:rPr lang="en-US" smtClean="0"/>
              <a:t>EC2 provides web services API for provisioning, managing, and deprovioning virtual servers inside amazon cloud.</a:t>
            </a:r>
          </a:p>
          <a:p>
            <a:pPr eaLnBrk="1" hangingPunct="1"/>
            <a:r>
              <a:rPr lang="en-US" smtClean="0"/>
              <a:t>Applications anywhere on the Internet can launch a virtual server in the amazon cloud with a single web services call (either REST or SOAP WS call)</a:t>
            </a:r>
          </a:p>
          <a:p>
            <a:pPr eaLnBrk="1" hangingPunct="1"/>
            <a:r>
              <a:rPr lang="en-US" smtClean="0"/>
              <a:t>Where is SOAP API? For example, </a:t>
            </a:r>
            <a:r>
              <a:rPr lang="en-US" sz="1600" smtClean="0">
                <a:hlinkClick r:id="rId2"/>
              </a:rPr>
              <a:t>http://docs.amazonwebservices.com/AmazonEC2/dg/2006-06-26/using-soap-api.html</a:t>
            </a:r>
            <a:endParaRPr lang="en-US" sz="1600" smtClean="0"/>
          </a:p>
          <a:p>
            <a:pPr eaLnBrk="1" hangingPunct="1"/>
            <a:endParaRPr lang="en-US" sz="14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Amazon Elastic Block Store</a:t>
            </a:r>
            <a:endParaRPr lang="en-US" dirty="0"/>
          </a:p>
        </p:txBody>
      </p:sp>
      <p:sp>
        <p:nvSpPr>
          <p:cNvPr id="3" name="Content Placeholder 2"/>
          <p:cNvSpPr>
            <a:spLocks noGrp="1"/>
          </p:cNvSpPr>
          <p:nvPr>
            <p:ph idx="1"/>
          </p:nvPr>
        </p:nvSpPr>
        <p:spPr>
          <a:xfrm>
            <a:off x="228600" y="1143000"/>
            <a:ext cx="8686800" cy="5410200"/>
          </a:xfrm>
        </p:spPr>
        <p:txBody>
          <a:bodyPr>
            <a:normAutofit fontScale="92500" lnSpcReduction="20000"/>
          </a:bodyPr>
          <a:lstStyle/>
          <a:p>
            <a:pPr>
              <a:lnSpc>
                <a:spcPct val="110000"/>
              </a:lnSpc>
              <a:spcBef>
                <a:spcPts val="0"/>
              </a:spcBef>
              <a:spcAft>
                <a:spcPts val="600"/>
              </a:spcAft>
            </a:pPr>
            <a:r>
              <a:rPr lang="en-US" dirty="0">
                <a:latin typeface="Times New Roman" pitchFamily="18" charset="0"/>
                <a:cs typeface="Times New Roman" pitchFamily="18" charset="0"/>
              </a:rPr>
              <a:t>Amazon Elastic Block Store (EBS) provides block level storage volumes for use with Amazon EC2 instances. Amazon EBS volumes are network-attached, and persist independently from the life of an instance. </a:t>
            </a:r>
            <a:endParaRPr lang="en-US" dirty="0" smtClean="0">
              <a:latin typeface="Times New Roman" pitchFamily="18" charset="0"/>
              <a:cs typeface="Times New Roman" pitchFamily="18" charset="0"/>
            </a:endParaRPr>
          </a:p>
          <a:p>
            <a:pPr>
              <a:lnSpc>
                <a:spcPct val="110000"/>
              </a:lnSpc>
              <a:spcBef>
                <a:spcPts val="0"/>
              </a:spcBef>
              <a:spcAft>
                <a:spcPts val="600"/>
              </a:spcAft>
            </a:pPr>
            <a:r>
              <a:rPr lang="en-US" dirty="0" smtClean="0">
                <a:latin typeface="Times New Roman" pitchFamily="18" charset="0"/>
                <a:cs typeface="Times New Roman" pitchFamily="18" charset="0"/>
              </a:rPr>
              <a:t>Amazon </a:t>
            </a:r>
            <a:r>
              <a:rPr lang="en-US" dirty="0">
                <a:latin typeface="Times New Roman" pitchFamily="18" charset="0"/>
                <a:cs typeface="Times New Roman" pitchFamily="18" charset="0"/>
              </a:rPr>
              <a:t>EBS provides highly available, highly reliable, predictable storage volumes that can be attached to a running Amazon EC2 instance and exposed as a device within the instance. </a:t>
            </a:r>
            <a:endParaRPr lang="en-US" dirty="0" smtClean="0">
              <a:latin typeface="Times New Roman" pitchFamily="18" charset="0"/>
              <a:cs typeface="Times New Roman" pitchFamily="18" charset="0"/>
            </a:endParaRPr>
          </a:p>
          <a:p>
            <a:pPr>
              <a:lnSpc>
                <a:spcPct val="110000"/>
              </a:lnSpc>
              <a:spcBef>
                <a:spcPts val="0"/>
              </a:spcBef>
              <a:spcAft>
                <a:spcPts val="600"/>
              </a:spcAft>
            </a:pPr>
            <a:r>
              <a:rPr lang="en-US" dirty="0" smtClean="0">
                <a:latin typeface="Times New Roman" pitchFamily="18" charset="0"/>
                <a:cs typeface="Times New Roman" pitchFamily="18" charset="0"/>
              </a:rPr>
              <a:t>Amazon </a:t>
            </a:r>
            <a:r>
              <a:rPr lang="en-US" dirty="0">
                <a:latin typeface="Times New Roman" pitchFamily="18" charset="0"/>
                <a:cs typeface="Times New Roman" pitchFamily="18" charset="0"/>
              </a:rPr>
              <a:t>EBS is particularly suited for applications that require a database, file system, or access to raw block level storage.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p:spPr>
        <p:txBody>
          <a:bodyPr/>
          <a:lstStyle/>
          <a:p>
            <a:pPr eaLnBrk="1" hangingPunct="1"/>
            <a:r>
              <a:rPr lang="en-US" smtClean="0"/>
              <a:t>EC2 instances</a:t>
            </a:r>
          </a:p>
        </p:txBody>
      </p:sp>
      <p:sp>
        <p:nvSpPr>
          <p:cNvPr id="7171" name="Rectangle 3"/>
          <p:cNvSpPr>
            <a:spLocks noGrp="1" noChangeArrowheads="1"/>
          </p:cNvSpPr>
          <p:nvPr>
            <p:ph type="body" idx="1"/>
          </p:nvPr>
        </p:nvSpPr>
        <p:spPr>
          <a:xfrm>
            <a:off x="457200" y="1066800"/>
            <a:ext cx="8229600" cy="5181600"/>
          </a:xfrm>
        </p:spPr>
        <p:txBody>
          <a:bodyPr/>
          <a:lstStyle/>
          <a:p>
            <a:pPr eaLnBrk="1" hangingPunct="1">
              <a:lnSpc>
                <a:spcPct val="90000"/>
              </a:lnSpc>
            </a:pPr>
            <a:r>
              <a:rPr lang="en-US" sz="2400" dirty="0" smtClean="0"/>
              <a:t>A virtual computing environment with a web interface.</a:t>
            </a:r>
          </a:p>
          <a:p>
            <a:pPr eaLnBrk="1" hangingPunct="1">
              <a:lnSpc>
                <a:spcPct val="90000"/>
              </a:lnSpc>
            </a:pPr>
            <a:r>
              <a:rPr lang="en-US" sz="2400" dirty="0" smtClean="0"/>
              <a:t>Create and configure an “instance” (Amazon Machine Image)</a:t>
            </a:r>
          </a:p>
          <a:p>
            <a:pPr eaLnBrk="1" hangingPunct="1">
              <a:lnSpc>
                <a:spcPct val="90000"/>
              </a:lnSpc>
            </a:pPr>
            <a:r>
              <a:rPr lang="en-US" sz="2400" dirty="0" smtClean="0"/>
              <a:t>Example: Extra large instance (standard)</a:t>
            </a:r>
          </a:p>
          <a:p>
            <a:pPr lvl="1" eaLnBrk="1" hangingPunct="1">
              <a:lnSpc>
                <a:spcPct val="90000"/>
              </a:lnSpc>
            </a:pPr>
            <a:r>
              <a:rPr lang="en-US" sz="2000" dirty="0" smtClean="0"/>
              <a:t>15GB of memory</a:t>
            </a:r>
          </a:p>
          <a:p>
            <a:pPr lvl="1" eaLnBrk="1" hangingPunct="1">
              <a:lnSpc>
                <a:spcPct val="90000"/>
              </a:lnSpc>
            </a:pPr>
            <a:r>
              <a:rPr lang="en-US" sz="2000" dirty="0" smtClean="0"/>
              <a:t>8 EC2 Compute Units (4 virtual cores)</a:t>
            </a:r>
          </a:p>
          <a:p>
            <a:pPr lvl="1" eaLnBrk="1" hangingPunct="1">
              <a:lnSpc>
                <a:spcPct val="90000"/>
              </a:lnSpc>
            </a:pPr>
            <a:r>
              <a:rPr lang="en-US" sz="2000" dirty="0" smtClean="0"/>
              <a:t>1690GB of local storage</a:t>
            </a:r>
          </a:p>
          <a:p>
            <a:pPr lvl="1" eaLnBrk="1" hangingPunct="1">
              <a:lnSpc>
                <a:spcPct val="90000"/>
              </a:lnSpc>
            </a:pPr>
            <a:r>
              <a:rPr lang="en-US" sz="2000" dirty="0" smtClean="0"/>
              <a:t>64 bit platform</a:t>
            </a:r>
          </a:p>
          <a:p>
            <a:pPr eaLnBrk="1" hangingPunct="1">
              <a:lnSpc>
                <a:spcPct val="90000"/>
              </a:lnSpc>
            </a:pPr>
            <a:r>
              <a:rPr lang="en-US" sz="2400" dirty="0" smtClean="0"/>
              <a:t>Also offers cluster compute instances </a:t>
            </a:r>
          </a:p>
          <a:p>
            <a:pPr eaLnBrk="1" hangingPunct="1">
              <a:lnSpc>
                <a:spcPct val="90000"/>
              </a:lnSpc>
            </a:pPr>
            <a:r>
              <a:rPr lang="en-US" sz="2400" dirty="0" smtClean="0"/>
              <a:t>Example</a:t>
            </a:r>
          </a:p>
          <a:p>
            <a:pPr lvl="1" eaLnBrk="1" hangingPunct="1">
              <a:lnSpc>
                <a:spcPct val="90000"/>
              </a:lnSpc>
            </a:pPr>
            <a:r>
              <a:rPr lang="en-US" sz="2000" dirty="0" smtClean="0"/>
              <a:t>Cluster Compute Eight Extra large with 60GB memory, 88 EC2 units, 3370 local storage, 64-bit platform, 10 Gigabit Ethernet.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marL="342900" indent="-342900"/>
            <a:r>
              <a:rPr lang="en-US" sz="3600" smtClean="0"/>
              <a:t>AMI and instances</a:t>
            </a:r>
          </a:p>
        </p:txBody>
      </p:sp>
      <p:sp>
        <p:nvSpPr>
          <p:cNvPr id="29699" name="Rectangle 3"/>
          <p:cNvSpPr>
            <a:spLocks noGrp="1" noChangeArrowheads="1"/>
          </p:cNvSpPr>
          <p:nvPr>
            <p:ph type="body" idx="1"/>
          </p:nvPr>
        </p:nvSpPr>
        <p:spPr>
          <a:xfrm>
            <a:off x="685800" y="1371600"/>
            <a:ext cx="7543800" cy="4754563"/>
          </a:xfrm>
        </p:spPr>
        <p:txBody>
          <a:bodyPr/>
          <a:lstStyle/>
          <a:p>
            <a:pPr>
              <a:lnSpc>
                <a:spcPct val="70000"/>
              </a:lnSpc>
            </a:pPr>
            <a:endParaRPr lang="en-US" sz="2400" dirty="0" smtClean="0"/>
          </a:p>
          <a:p>
            <a:pPr>
              <a:lnSpc>
                <a:spcPct val="70000"/>
              </a:lnSpc>
            </a:pPr>
            <a:r>
              <a:rPr lang="en-US" sz="2400" dirty="0" smtClean="0"/>
              <a:t>Amazon Machine Image (AMI):</a:t>
            </a:r>
          </a:p>
          <a:p>
            <a:pPr lvl="1">
              <a:lnSpc>
                <a:spcPct val="70000"/>
              </a:lnSpc>
            </a:pPr>
            <a:r>
              <a:rPr lang="en-US" sz="2400" dirty="0" smtClean="0"/>
              <a:t>Bootable, pre-defined or user-built</a:t>
            </a:r>
          </a:p>
          <a:p>
            <a:pPr lvl="1">
              <a:lnSpc>
                <a:spcPct val="70000"/>
              </a:lnSpc>
            </a:pPr>
            <a:r>
              <a:rPr lang="en-US" sz="2400" dirty="0" smtClean="0"/>
              <a:t>OS: Fedora, Centos, </a:t>
            </a:r>
            <a:r>
              <a:rPr lang="en-US" sz="2400" dirty="0" err="1" smtClean="0"/>
              <a:t>Gentoo</a:t>
            </a:r>
            <a:r>
              <a:rPr lang="en-US" sz="2400" dirty="0" smtClean="0"/>
              <a:t>, </a:t>
            </a:r>
            <a:r>
              <a:rPr lang="en-US" sz="2400" dirty="0" err="1" smtClean="0"/>
              <a:t>Debian</a:t>
            </a:r>
            <a:r>
              <a:rPr lang="en-US" sz="2400" dirty="0" smtClean="0"/>
              <a:t>, </a:t>
            </a:r>
            <a:br>
              <a:rPr lang="en-US" sz="2400" dirty="0" smtClean="0"/>
            </a:br>
            <a:r>
              <a:rPr lang="en-US" sz="2400" dirty="0" err="1" smtClean="0"/>
              <a:t>Ubuntu</a:t>
            </a:r>
            <a:r>
              <a:rPr lang="en-US" sz="2400" dirty="0" smtClean="0"/>
              <a:t>, Windows Server</a:t>
            </a:r>
          </a:p>
          <a:p>
            <a:pPr lvl="1">
              <a:lnSpc>
                <a:spcPct val="70000"/>
              </a:lnSpc>
            </a:pPr>
            <a:r>
              <a:rPr lang="en-US" sz="2400" dirty="0" smtClean="0"/>
              <a:t>Software packages: LAMP, </a:t>
            </a:r>
            <a:r>
              <a:rPr lang="en-US" sz="2400" dirty="0" err="1" smtClean="0"/>
              <a:t>mpiBLAST</a:t>
            </a:r>
            <a:r>
              <a:rPr lang="en-US" sz="2400" dirty="0" smtClean="0"/>
              <a:t>, </a:t>
            </a:r>
            <a:r>
              <a:rPr lang="en-US" sz="2400" dirty="0" err="1" smtClean="0"/>
              <a:t>Hadoop</a:t>
            </a:r>
            <a:endParaRPr lang="en-US" sz="2400" dirty="0" smtClean="0"/>
          </a:p>
          <a:p>
            <a:pPr lvl="1">
              <a:lnSpc>
                <a:spcPct val="70000"/>
              </a:lnSpc>
            </a:pPr>
            <a:endParaRPr lang="en-US" sz="2400" dirty="0" smtClean="0"/>
          </a:p>
          <a:p>
            <a:pPr>
              <a:lnSpc>
                <a:spcPct val="70000"/>
              </a:lnSpc>
            </a:pPr>
            <a:r>
              <a:rPr lang="en-US" sz="2400" dirty="0" smtClean="0"/>
              <a:t>Instance:</a:t>
            </a:r>
          </a:p>
          <a:p>
            <a:pPr lvl="1">
              <a:lnSpc>
                <a:spcPct val="70000"/>
              </a:lnSpc>
            </a:pPr>
            <a:r>
              <a:rPr lang="en-US" sz="2400" dirty="0" smtClean="0"/>
              <a:t>Running copy of an AMI</a:t>
            </a:r>
          </a:p>
          <a:p>
            <a:pPr lvl="1">
              <a:lnSpc>
                <a:spcPct val="70000"/>
              </a:lnSpc>
            </a:pPr>
            <a:r>
              <a:rPr lang="en-US" sz="2400" dirty="0" smtClean="0"/>
              <a:t>Launch in less than 2 minutes</a:t>
            </a:r>
          </a:p>
          <a:p>
            <a:pPr lvl="1">
              <a:lnSpc>
                <a:spcPct val="70000"/>
              </a:lnSpc>
            </a:pPr>
            <a:r>
              <a:rPr lang="en-US" sz="2400" dirty="0" smtClean="0"/>
              <a:t>Start/stop programmatically</a:t>
            </a:r>
          </a:p>
          <a:p>
            <a:pPr lvl="1">
              <a:lnSpc>
                <a:spcPct val="70000"/>
              </a:lnSpc>
            </a:pPr>
            <a:endParaRPr lang="en-US" sz="2400" dirty="0" smtClean="0"/>
          </a:p>
          <a:p>
            <a:pPr>
              <a:lnSpc>
                <a:spcPct val="70000"/>
              </a:lnSpc>
            </a:pPr>
            <a:endParaRPr lang="en-US" sz="2400" dirty="0" smtClean="0"/>
          </a:p>
          <a:p>
            <a:pPr>
              <a:lnSpc>
                <a:spcPct val="70000"/>
              </a:lnSpc>
            </a:pPr>
            <a:endParaRPr lang="en-US" sz="2400" dirty="0" smtClean="0"/>
          </a:p>
          <a:p>
            <a:pPr lvl="1">
              <a:lnSpc>
                <a:spcPct val="70000"/>
              </a:lnSpc>
            </a:pPr>
            <a:endParaRPr lang="en-US" sz="2400" dirty="0" smtClean="0"/>
          </a:p>
          <a:p>
            <a:pPr lvl="1">
              <a:lnSpc>
                <a:spcPct val="70000"/>
              </a:lnSpc>
            </a:pPr>
            <a:endParaRPr lang="en-US" sz="2400" dirty="0" smtClean="0"/>
          </a:p>
          <a:p>
            <a:pPr>
              <a:lnSpc>
                <a:spcPct val="70000"/>
              </a:lnSpc>
            </a:pPr>
            <a:endParaRPr lang="en-US" sz="2400" dirty="0" smtClean="0"/>
          </a:p>
          <a:p>
            <a:pPr>
              <a:lnSpc>
                <a:spcPct val="70000"/>
              </a:lnSpc>
            </a:pPr>
            <a:endParaRPr lang="en-US" sz="2400" dirty="0" smtClean="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639762"/>
          </a:xfrm>
        </p:spPr>
        <p:txBody>
          <a:bodyPr>
            <a:normAutofit fontScale="90000"/>
          </a:bodyPr>
          <a:lstStyle/>
          <a:p>
            <a:r>
              <a:rPr lang="en-US" dirty="0" smtClean="0"/>
              <a:t>Amazon Simple Queue </a:t>
            </a:r>
            <a:r>
              <a:rPr lang="en-US" dirty="0" smtClean="0"/>
              <a:t>Services</a:t>
            </a:r>
            <a:endParaRPr lang="en-US" dirty="0" smtClean="0"/>
          </a:p>
        </p:txBody>
      </p:sp>
      <p:sp>
        <p:nvSpPr>
          <p:cNvPr id="40963" name="Text Placeholder 2"/>
          <p:cNvSpPr>
            <a:spLocks noGrp="1"/>
          </p:cNvSpPr>
          <p:nvPr>
            <p:ph type="body" idx="1"/>
          </p:nvPr>
        </p:nvSpPr>
        <p:spPr>
          <a:xfrm>
            <a:off x="152400" y="1143000"/>
            <a:ext cx="8763000" cy="5486400"/>
          </a:xfrm>
        </p:spPr>
        <p:txBody>
          <a:bodyPr>
            <a:normAutofit/>
          </a:bodyPr>
          <a:lstStyle/>
          <a:p>
            <a:r>
              <a:rPr lang="en-US" sz="3200" dirty="0" smtClean="0"/>
              <a:t>Amazon SQS is a distributed queue system that enables web service applications to quickly and </a:t>
            </a:r>
            <a:r>
              <a:rPr lang="en-US" sz="3200" dirty="0" smtClean="0"/>
              <a:t>reliably queue </a:t>
            </a:r>
            <a:r>
              <a:rPr lang="en-US" sz="3200" dirty="0" smtClean="0"/>
              <a:t>messages that one component in the application generates to be consumed by another component.</a:t>
            </a:r>
          </a:p>
          <a:p>
            <a:r>
              <a:rPr lang="en-US" sz="3200" dirty="0" smtClean="0"/>
              <a:t>A queue is a temporary repository for messages that are awaiting processing.</a:t>
            </a:r>
            <a:endParaRPr lang="en-US" sz="3200" dirty="0" smtClean="0">
              <a:latin typeface="Times New Roman" pitchFamily="18" charset="0"/>
              <a:cs typeface="Times New Roman" pitchFamily="18" charset="0"/>
            </a:endParaRPr>
          </a:p>
          <a:p>
            <a:r>
              <a:rPr lang="en-US" sz="3200" dirty="0" smtClean="0"/>
              <a:t>The queue acts as a buffer between the component producing and saving data, and the </a:t>
            </a:r>
            <a:r>
              <a:rPr lang="en-US" sz="3200" dirty="0" smtClean="0"/>
              <a:t>component receiving </a:t>
            </a:r>
            <a:r>
              <a:rPr lang="en-US" sz="3200" dirty="0" smtClean="0"/>
              <a:t>the data for processing.</a:t>
            </a:r>
            <a:endParaRPr lang="en-US" sz="3200" dirty="0" smtClean="0">
              <a:latin typeface="Times New Roman" pitchFamily="18" charset="0"/>
              <a:cs typeface="Times New Roman" pitchFamily="18" charset="0"/>
            </a:endParaRPr>
          </a:p>
        </p:txBody>
      </p:sp>
    </p:spTree>
  </p:cSld>
  <p:clrMapOvr>
    <a:masterClrMapping/>
  </p:clrMapOvr>
  <p:transition spd="slow" advClick="0" advTm="7000">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639762"/>
          </a:xfrm>
        </p:spPr>
        <p:txBody>
          <a:bodyPr>
            <a:normAutofit fontScale="90000"/>
          </a:bodyPr>
          <a:lstStyle/>
          <a:p>
            <a:r>
              <a:rPr lang="en-US" dirty="0" smtClean="0"/>
              <a:t>Amazon Simple Queue </a:t>
            </a:r>
            <a:r>
              <a:rPr lang="en-US" dirty="0" smtClean="0"/>
              <a:t>Services</a:t>
            </a:r>
            <a:endParaRPr lang="en-US" dirty="0" smtClean="0"/>
          </a:p>
        </p:txBody>
      </p:sp>
      <p:sp>
        <p:nvSpPr>
          <p:cNvPr id="40963" name="Text Placeholder 2"/>
          <p:cNvSpPr>
            <a:spLocks noGrp="1"/>
          </p:cNvSpPr>
          <p:nvPr>
            <p:ph type="body" idx="1"/>
          </p:nvPr>
        </p:nvSpPr>
        <p:spPr>
          <a:xfrm>
            <a:off x="152400" y="1143000"/>
            <a:ext cx="8763000" cy="5486400"/>
          </a:xfrm>
        </p:spPr>
        <p:txBody>
          <a:bodyPr>
            <a:normAutofit/>
          </a:bodyPr>
          <a:lstStyle/>
          <a:p>
            <a:pPr>
              <a:spcBef>
                <a:spcPts val="0"/>
              </a:spcBef>
              <a:spcAft>
                <a:spcPts val="600"/>
              </a:spcAft>
            </a:pPr>
            <a:r>
              <a:rPr lang="en-US" sz="3200" dirty="0" smtClean="0">
                <a:latin typeface="Times New Roman" pitchFamily="18" charset="0"/>
                <a:cs typeface="Times New Roman" pitchFamily="18" charset="0"/>
              </a:rPr>
              <a:t>A reliable, highly scalable hosted distributed queue for storing messages as they travel between computers. </a:t>
            </a:r>
          </a:p>
          <a:p>
            <a:pPr>
              <a:spcBef>
                <a:spcPts val="0"/>
              </a:spcBef>
              <a:spcAft>
                <a:spcPts val="600"/>
              </a:spcAft>
            </a:pPr>
            <a:r>
              <a:rPr lang="en-US" sz="3200" dirty="0" smtClean="0">
                <a:latin typeface="Times New Roman" pitchFamily="18" charset="0"/>
                <a:cs typeface="Times New Roman" pitchFamily="18" charset="0"/>
              </a:rPr>
              <a:t>Amazon's web-scale messaging infrastructure as a web service</a:t>
            </a:r>
          </a:p>
          <a:p>
            <a:pPr>
              <a:spcBef>
                <a:spcPts val="0"/>
              </a:spcBef>
              <a:spcAft>
                <a:spcPts val="600"/>
              </a:spcAft>
            </a:pPr>
            <a:r>
              <a:rPr lang="en-US" sz="3200" dirty="0" smtClean="0">
                <a:latin typeface="Times New Roman" pitchFamily="18" charset="0"/>
                <a:cs typeface="Times New Roman" pitchFamily="18" charset="0"/>
              </a:rPr>
              <a:t>Platform-agnostic, allowing any computer on the Internet to add or read messages without any installed software or special firewall configurations</a:t>
            </a:r>
          </a:p>
          <a:p>
            <a:pPr>
              <a:spcBef>
                <a:spcPts val="0"/>
              </a:spcBef>
              <a:spcAft>
                <a:spcPts val="600"/>
              </a:spcAft>
              <a:buFontTx/>
              <a:buNone/>
            </a:pPr>
            <a:endParaRPr lang="en-US" sz="3200" dirty="0" smtClean="0">
              <a:latin typeface="Times New Roman" pitchFamily="18" charset="0"/>
              <a:cs typeface="Times New Roman" pitchFamily="18" charset="0"/>
            </a:endParaRPr>
          </a:p>
          <a:p>
            <a:pPr>
              <a:spcBef>
                <a:spcPts val="0"/>
              </a:spcBef>
              <a:spcAft>
                <a:spcPts val="600"/>
              </a:spcAft>
            </a:pPr>
            <a:endParaRPr lang="en-US" sz="3200" dirty="0" smtClean="0">
              <a:latin typeface="Times New Roman" pitchFamily="18" charset="0"/>
              <a:cs typeface="Times New Roman" pitchFamily="18" charset="0"/>
            </a:endParaRPr>
          </a:p>
        </p:txBody>
      </p:sp>
    </p:spTree>
  </p:cSld>
  <p:clrMapOvr>
    <a:masterClrMapping/>
  </p:clrMapOvr>
  <p:transition spd="slow" advClick="0" advTm="7000">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Simple Queue Service</a:t>
            </a:r>
            <a:endParaRPr lang="en-US" dirty="0"/>
          </a:p>
        </p:txBody>
      </p:sp>
      <p:sp>
        <p:nvSpPr>
          <p:cNvPr id="5" name="Content Placeholder 4"/>
          <p:cNvSpPr>
            <a:spLocks noGrp="1"/>
          </p:cNvSpPr>
          <p:nvPr>
            <p:ph idx="1"/>
          </p:nvPr>
        </p:nvSpPr>
        <p:spPr>
          <a:xfrm>
            <a:off x="228600" y="1066800"/>
            <a:ext cx="8686800" cy="5638800"/>
          </a:xfrm>
        </p:spPr>
        <p:txBody>
          <a:bodyPr>
            <a:normAutofit fontScale="92500" lnSpcReduction="10000"/>
          </a:bodyPr>
          <a:lstStyle/>
          <a:p>
            <a:pPr>
              <a:spcBef>
                <a:spcPts val="0"/>
              </a:spcBef>
              <a:spcAft>
                <a:spcPts val="600"/>
              </a:spcAft>
            </a:pPr>
            <a:r>
              <a:rPr lang="en-US" dirty="0">
                <a:latin typeface="Times New Roman" pitchFamily="18" charset="0"/>
                <a:cs typeface="Times New Roman" pitchFamily="18" charset="0"/>
              </a:rPr>
              <a:t>Amazon Simple Queue Service (Amazon SQS) is a fast, reliable, scalable, fully managed message queuing service. </a:t>
            </a:r>
            <a:endParaRPr lang="en-US" dirty="0" smtClean="0">
              <a:latin typeface="Times New Roman" pitchFamily="18" charset="0"/>
              <a:cs typeface="Times New Roman" pitchFamily="18" charset="0"/>
            </a:endParaRPr>
          </a:p>
          <a:p>
            <a:pPr>
              <a:spcBef>
                <a:spcPts val="0"/>
              </a:spcBef>
              <a:spcAft>
                <a:spcPts val="600"/>
              </a:spcAft>
            </a:pPr>
            <a:r>
              <a:rPr lang="en-US" dirty="0" smtClean="0">
                <a:latin typeface="Times New Roman" pitchFamily="18" charset="0"/>
                <a:cs typeface="Times New Roman" pitchFamily="18" charset="0"/>
              </a:rPr>
              <a:t>SQS </a:t>
            </a:r>
            <a:r>
              <a:rPr lang="en-US" dirty="0">
                <a:latin typeface="Times New Roman" pitchFamily="18" charset="0"/>
                <a:cs typeface="Times New Roman" pitchFamily="18" charset="0"/>
              </a:rPr>
              <a:t>makes it simple and cost-effective to decouple the components of a cloud application. You can use SQS to transmit any volume of data, at any level of throughput, without losing messages or requiring other services to be always available. </a:t>
            </a:r>
            <a:endParaRPr lang="en-US" dirty="0" smtClean="0">
              <a:latin typeface="Times New Roman" pitchFamily="18" charset="0"/>
              <a:cs typeface="Times New Roman" pitchFamily="18" charset="0"/>
            </a:endParaRPr>
          </a:p>
          <a:p>
            <a:pPr>
              <a:spcBef>
                <a:spcPts val="0"/>
              </a:spcBef>
              <a:spcAft>
                <a:spcPts val="600"/>
              </a:spcAft>
            </a:pPr>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SQS, you can offload the administrative burden of operating and scaling a highly available messaging cluster, while paying a low price for only what you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latin typeface="Times New Roman" pitchFamily="18" charset="0"/>
                <a:cs typeface="Times New Roman" pitchFamily="18" charset="0"/>
              </a:rPr>
              <a:t>Amazon Simple Queue Service</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228600" y="1219200"/>
            <a:ext cx="8686800" cy="5334000"/>
          </a:xfrm>
        </p:spPr>
        <p:txBody>
          <a:bodyPr>
            <a:normAutofit fontScale="92500" lnSpcReduction="10000"/>
          </a:bodyPr>
          <a:lstStyle/>
          <a:p>
            <a:pPr marL="514350" indent="-514350">
              <a:lnSpc>
                <a:spcPct val="150000"/>
              </a:lnSpc>
              <a:spcBef>
                <a:spcPts val="0"/>
              </a:spcBef>
              <a:spcAft>
                <a:spcPts val="600"/>
              </a:spcAft>
              <a:buFont typeface="+mj-lt"/>
              <a:buAutoNum type="arabicPeriod"/>
            </a:pPr>
            <a:r>
              <a:rPr lang="en-US" sz="4000" dirty="0" smtClean="0">
                <a:latin typeface="Times New Roman" pitchFamily="18" charset="0"/>
                <a:cs typeface="Times New Roman" pitchFamily="18" charset="0"/>
              </a:rPr>
              <a:t>Preparing the Samples</a:t>
            </a:r>
            <a:endParaRPr lang="en-US" sz="4000" dirty="0" smtClean="0">
              <a:latin typeface="Times New Roman" pitchFamily="18" charset="0"/>
              <a:cs typeface="Times New Roman" pitchFamily="18" charset="0"/>
            </a:endParaRPr>
          </a:p>
          <a:p>
            <a:pPr marL="514350" indent="-514350">
              <a:lnSpc>
                <a:spcPct val="150000"/>
              </a:lnSpc>
              <a:spcBef>
                <a:spcPts val="0"/>
              </a:spcBef>
              <a:spcAft>
                <a:spcPts val="600"/>
              </a:spcAft>
              <a:buFont typeface="+mj-lt"/>
              <a:buAutoNum type="arabicPeriod"/>
            </a:pPr>
            <a:r>
              <a:rPr lang="en-US" sz="4000" dirty="0" smtClean="0">
                <a:latin typeface="Times New Roman" pitchFamily="18" charset="0"/>
                <a:cs typeface="Times New Roman" pitchFamily="18" charset="0"/>
              </a:rPr>
              <a:t>Creating </a:t>
            </a:r>
            <a:r>
              <a:rPr lang="en-US" sz="4000" dirty="0" smtClean="0">
                <a:latin typeface="Times New Roman" pitchFamily="18" charset="0"/>
                <a:cs typeface="Times New Roman" pitchFamily="18" charset="0"/>
              </a:rPr>
              <a:t>a queue</a:t>
            </a:r>
          </a:p>
          <a:p>
            <a:pPr marL="514350" indent="-514350">
              <a:lnSpc>
                <a:spcPct val="150000"/>
              </a:lnSpc>
              <a:spcBef>
                <a:spcPts val="0"/>
              </a:spcBef>
              <a:spcAft>
                <a:spcPts val="600"/>
              </a:spcAft>
              <a:buFont typeface="+mj-lt"/>
              <a:buAutoNum type="arabicPeriod"/>
            </a:pPr>
            <a:r>
              <a:rPr lang="en-US" sz="4000" dirty="0" smtClean="0">
                <a:latin typeface="Times New Roman" pitchFamily="18" charset="0"/>
                <a:cs typeface="Times New Roman" pitchFamily="18" charset="0"/>
              </a:rPr>
              <a:t>Confirming the Queue </a:t>
            </a:r>
            <a:r>
              <a:rPr lang="en-US" sz="4000" dirty="0" smtClean="0">
                <a:latin typeface="Times New Roman" pitchFamily="18" charset="0"/>
                <a:cs typeface="Times New Roman" pitchFamily="18" charset="0"/>
              </a:rPr>
              <a:t>Exists</a:t>
            </a:r>
          </a:p>
          <a:p>
            <a:pPr marL="514350" indent="-514350">
              <a:lnSpc>
                <a:spcPct val="150000"/>
              </a:lnSpc>
              <a:spcBef>
                <a:spcPts val="0"/>
              </a:spcBef>
              <a:spcAft>
                <a:spcPts val="600"/>
              </a:spcAft>
              <a:buFont typeface="+mj-lt"/>
              <a:buAutoNum type="arabicPeriod"/>
            </a:pPr>
            <a:r>
              <a:rPr lang="en-US" sz="4000" dirty="0" smtClean="0">
                <a:latin typeface="Times New Roman" pitchFamily="18" charset="0"/>
                <a:cs typeface="Times New Roman" pitchFamily="18" charset="0"/>
              </a:rPr>
              <a:t>Sending </a:t>
            </a:r>
            <a:r>
              <a:rPr lang="en-US" sz="4000" dirty="0" smtClean="0">
                <a:latin typeface="Times New Roman" pitchFamily="18" charset="0"/>
                <a:cs typeface="Times New Roman" pitchFamily="18" charset="0"/>
              </a:rPr>
              <a:t>a message to a queue</a:t>
            </a:r>
          </a:p>
          <a:p>
            <a:pPr marL="514350" indent="-514350">
              <a:lnSpc>
                <a:spcPct val="150000"/>
              </a:lnSpc>
              <a:spcBef>
                <a:spcPts val="0"/>
              </a:spcBef>
              <a:spcAft>
                <a:spcPts val="600"/>
              </a:spcAft>
              <a:buFont typeface="+mj-lt"/>
              <a:buAutoNum type="arabicPeriod"/>
            </a:pPr>
            <a:r>
              <a:rPr lang="en-US" sz="4000" dirty="0" smtClean="0">
                <a:latin typeface="Times New Roman" pitchFamily="18" charset="0"/>
                <a:cs typeface="Times New Roman" pitchFamily="18" charset="0"/>
              </a:rPr>
              <a:t>Retrieving </a:t>
            </a:r>
            <a:r>
              <a:rPr lang="en-US" sz="4000" dirty="0" smtClean="0">
                <a:latin typeface="Times New Roman" pitchFamily="18" charset="0"/>
                <a:cs typeface="Times New Roman" pitchFamily="18" charset="0"/>
              </a:rPr>
              <a:t>messages from a queue</a:t>
            </a:r>
          </a:p>
          <a:p>
            <a:pPr marL="514350" indent="-514350">
              <a:lnSpc>
                <a:spcPct val="150000"/>
              </a:lnSpc>
              <a:spcBef>
                <a:spcPts val="0"/>
              </a:spcBef>
              <a:spcAft>
                <a:spcPts val="600"/>
              </a:spcAft>
              <a:buFont typeface="+mj-lt"/>
              <a:buAutoNum type="arabicPeriod"/>
            </a:pPr>
            <a:r>
              <a:rPr lang="en-US" sz="4000" dirty="0" smtClean="0">
                <a:latin typeface="Times New Roman" pitchFamily="18" charset="0"/>
                <a:cs typeface="Times New Roman" pitchFamily="18" charset="0"/>
              </a:rPr>
              <a:t>Deleting </a:t>
            </a:r>
            <a:r>
              <a:rPr lang="en-US" sz="4000" dirty="0" smtClean="0">
                <a:latin typeface="Times New Roman" pitchFamily="18" charset="0"/>
                <a:cs typeface="Times New Roman" pitchFamily="18" charset="0"/>
              </a:rPr>
              <a:t>a message from a queue</a:t>
            </a:r>
            <a:endParaRPr lang="en-US" sz="4000" dirty="0">
              <a:latin typeface="Times New Roman" pitchFamily="18" charset="0"/>
              <a:cs typeface="Times New Roman" pitchFamily="18" charset="0"/>
            </a:endParaRPr>
          </a:p>
        </p:txBody>
      </p:sp>
    </p:spTree>
  </p:cSld>
  <p:clrMapOvr>
    <a:masterClrMapping/>
  </p:clrMapOvr>
  <p:transition spd="slow" advClick="0" advTm="700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AWS Products &amp; Services</a:t>
            </a:r>
            <a:endParaRPr lang="en-US" dirty="0"/>
          </a:p>
        </p:txBody>
      </p:sp>
      <p:sp>
        <p:nvSpPr>
          <p:cNvPr id="5" name="Content Placeholder 4"/>
          <p:cNvSpPr>
            <a:spLocks noGrp="1"/>
          </p:cNvSpPr>
          <p:nvPr>
            <p:ph idx="1"/>
          </p:nvPr>
        </p:nvSpPr>
        <p:spPr>
          <a:xfrm>
            <a:off x="228600" y="1066800"/>
            <a:ext cx="8686800" cy="5638800"/>
          </a:xfrm>
        </p:spPr>
        <p:txBody>
          <a:bodyPr>
            <a:noAutofit/>
          </a:bodyPr>
          <a:lstStyle/>
          <a:p>
            <a:pPr marL="285750" indent="-285750">
              <a:spcBef>
                <a:spcPts val="0"/>
              </a:spcBef>
              <a:spcAft>
                <a:spcPts val="600"/>
              </a:spcAft>
            </a:pPr>
            <a:r>
              <a:rPr lang="en-US" sz="2800" dirty="0" smtClean="0">
                <a:latin typeface="Times New Roman" pitchFamily="18" charset="0"/>
                <a:cs typeface="Times New Roman" pitchFamily="18" charset="0"/>
              </a:rPr>
              <a:t>Compute</a:t>
            </a:r>
          </a:p>
          <a:p>
            <a:pPr lvl="1">
              <a:spcBef>
                <a:spcPts val="0"/>
              </a:spcBef>
              <a:spcAft>
                <a:spcPts val="600"/>
              </a:spcAft>
              <a:buFont typeface="Arial" panose="020B0604020202020204" pitchFamily="34" charset="0"/>
              <a:buChar char="•"/>
            </a:pPr>
            <a:r>
              <a:rPr lang="en-US" dirty="0" smtClean="0">
                <a:solidFill>
                  <a:srgbClr val="7030A0"/>
                </a:solidFill>
                <a:latin typeface="Times New Roman" pitchFamily="18" charset="0"/>
                <a:cs typeface="Times New Roman" pitchFamily="18" charset="0"/>
              </a:rPr>
              <a:t>Amazon Elastic Compute Cloud(EC2</a:t>
            </a:r>
            <a:r>
              <a:rPr lang="en-US" dirty="0" smtClean="0">
                <a:latin typeface="Times New Roman" pitchFamily="18" charset="0"/>
                <a:cs typeface="Times New Roman" pitchFamily="18" charset="0"/>
              </a:rPr>
              <a:t>)</a:t>
            </a:r>
          </a:p>
          <a:p>
            <a:pPr lvl="1">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Elastic Load Balancing</a:t>
            </a:r>
          </a:p>
          <a:p>
            <a:pPr lvl="1">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Auto Scaling</a:t>
            </a:r>
          </a:p>
          <a:p>
            <a:pPr lvl="1">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a:t>
            </a:r>
            <a:r>
              <a:rPr lang="en-US" dirty="0" err="1" smtClean="0">
                <a:latin typeface="Times New Roman" pitchFamily="18" charset="0"/>
                <a:cs typeface="Times New Roman" pitchFamily="18" charset="0"/>
              </a:rPr>
              <a:t>WorkSpaces</a:t>
            </a:r>
            <a:endParaRPr lang="en-US" dirty="0" smtClean="0">
              <a:latin typeface="Times New Roman" pitchFamily="18" charset="0"/>
              <a:cs typeface="Times New Roman" pitchFamily="18" charset="0"/>
            </a:endParaRPr>
          </a:p>
          <a:p>
            <a:pPr marL="285750" indent="-285750">
              <a:spcBef>
                <a:spcPts val="0"/>
              </a:spcBef>
              <a:spcAft>
                <a:spcPts val="600"/>
              </a:spcAft>
            </a:pPr>
            <a:r>
              <a:rPr lang="en-US" sz="2800" dirty="0" smtClean="0">
                <a:latin typeface="Times New Roman" pitchFamily="18" charset="0"/>
                <a:cs typeface="Times New Roman" pitchFamily="18" charset="0"/>
              </a:rPr>
              <a:t>Analytics</a:t>
            </a:r>
          </a:p>
          <a:p>
            <a:pPr lvl="1">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Elastic </a:t>
            </a:r>
            <a:r>
              <a:rPr lang="en-US" dirty="0" err="1" smtClean="0">
                <a:latin typeface="Times New Roman" pitchFamily="18" charset="0"/>
                <a:cs typeface="Times New Roman" pitchFamily="18" charset="0"/>
              </a:rPr>
              <a:t>MapReduce</a:t>
            </a:r>
            <a:endParaRPr lang="en-US" dirty="0" smtClean="0">
              <a:latin typeface="Times New Roman" pitchFamily="18" charset="0"/>
              <a:cs typeface="Times New Roman" pitchFamily="18" charset="0"/>
            </a:endParaRPr>
          </a:p>
          <a:p>
            <a:pPr lvl="1">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Kinesis</a:t>
            </a:r>
          </a:p>
          <a:p>
            <a:pPr lvl="1">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AWS  Data Pipeline</a:t>
            </a:r>
          </a:p>
          <a:p>
            <a:pPr marL="285750" indent="-285750">
              <a:spcBef>
                <a:spcPts val="0"/>
              </a:spcBef>
              <a:spcAft>
                <a:spcPts val="600"/>
              </a:spcAft>
            </a:pPr>
            <a:r>
              <a:rPr lang="en-US" sz="2800" dirty="0" smtClean="0">
                <a:latin typeface="Times New Roman" pitchFamily="18" charset="0"/>
                <a:cs typeface="Times New Roman" pitchFamily="18" charset="0"/>
              </a:rPr>
              <a:t>Content Delivery</a:t>
            </a:r>
          </a:p>
          <a:p>
            <a:pPr lvl="1">
              <a:spcBef>
                <a:spcPts val="0"/>
              </a:spcBef>
              <a:spcAft>
                <a:spcPts val="600"/>
              </a:spcAft>
              <a:buFont typeface="Arial" panose="020B0604020202020204" pitchFamily="34" charset="0"/>
              <a:buChar char="•"/>
            </a:pPr>
            <a:r>
              <a:rPr lang="en-US" dirty="0" smtClean="0">
                <a:solidFill>
                  <a:srgbClr val="7030A0"/>
                </a:solidFill>
                <a:latin typeface="Times New Roman" pitchFamily="18" charset="0"/>
                <a:cs typeface="Times New Roman" pitchFamily="18" charset="0"/>
              </a:rPr>
              <a:t>Amazon Cloud Front</a:t>
            </a:r>
          </a:p>
          <a:p>
            <a:pPr lvl="1">
              <a:spcBef>
                <a:spcPts val="0"/>
              </a:spcBef>
              <a:spcAft>
                <a:spcPts val="600"/>
              </a:spcAft>
              <a:buNone/>
            </a:pPr>
            <a:endParaRPr lang="en-US" dirty="0" smtClean="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t>Amazon SQS Highlights</a:t>
            </a:r>
          </a:p>
        </p:txBody>
      </p:sp>
      <p:sp>
        <p:nvSpPr>
          <p:cNvPr id="41987" name="Text Placeholder 2"/>
          <p:cNvSpPr>
            <a:spLocks noGrp="1"/>
          </p:cNvSpPr>
          <p:nvPr>
            <p:ph type="body" idx="1"/>
          </p:nvPr>
        </p:nvSpPr>
        <p:spPr/>
        <p:txBody>
          <a:bodyPr/>
          <a:lstStyle/>
          <a:p>
            <a:r>
              <a:rPr lang="en-US" smtClean="0"/>
              <a:t>Reliable</a:t>
            </a:r>
          </a:p>
          <a:p>
            <a:pPr lvl="1"/>
            <a:r>
              <a:rPr lang="en-US" smtClean="0"/>
              <a:t>Runs within Amazon's high-availability data centers. </a:t>
            </a:r>
          </a:p>
          <a:p>
            <a:pPr lvl="1"/>
            <a:r>
              <a:rPr lang="en-US" smtClean="0"/>
              <a:t>Messages are stored redundantly across multiple servers and data centers. </a:t>
            </a:r>
          </a:p>
          <a:p>
            <a:r>
              <a:rPr lang="en-US" smtClean="0"/>
              <a:t>Simple: Only Six Methods</a:t>
            </a:r>
          </a:p>
          <a:p>
            <a:r>
              <a:rPr lang="en-US" smtClean="0"/>
              <a:t>Scalable </a:t>
            </a:r>
          </a:p>
          <a:p>
            <a:r>
              <a:rPr lang="en-US" smtClean="0"/>
              <a:t>Secure: Strong access controls</a:t>
            </a:r>
          </a:p>
        </p:txBody>
      </p:sp>
    </p:spTree>
  </p:cSld>
  <p:clrMapOvr>
    <a:masterClrMapping/>
  </p:clrMapOvr>
  <p:transition spd="slow" advClick="0" advTm="7000">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Amazon SQS Pricing</a:t>
            </a:r>
          </a:p>
        </p:txBody>
      </p:sp>
      <p:sp>
        <p:nvSpPr>
          <p:cNvPr id="43011" name="Text Placeholder 2"/>
          <p:cNvSpPr>
            <a:spLocks noGrp="1"/>
          </p:cNvSpPr>
          <p:nvPr>
            <p:ph type="body" idx="1"/>
          </p:nvPr>
        </p:nvSpPr>
        <p:spPr/>
        <p:txBody>
          <a:bodyPr/>
          <a:lstStyle/>
          <a:p>
            <a:r>
              <a:rPr lang="en-US" smtClean="0"/>
              <a:t>Pay only for what you use</a:t>
            </a:r>
          </a:p>
          <a:p>
            <a:pPr lvl="1"/>
            <a:r>
              <a:rPr lang="en-US" smtClean="0"/>
              <a:t>No minimum fee</a:t>
            </a:r>
          </a:p>
          <a:p>
            <a:pPr lvl="1"/>
            <a:r>
              <a:rPr lang="en-US" smtClean="0"/>
              <a:t>No start-up cost</a:t>
            </a:r>
          </a:p>
          <a:p>
            <a:r>
              <a:rPr lang="en-US" smtClean="0"/>
              <a:t>$0.10 per 1,000 messages sent ($0.0001 per message sent) </a:t>
            </a:r>
          </a:p>
          <a:p>
            <a:r>
              <a:rPr lang="en-US" smtClean="0"/>
              <a:t>$0.20 per GB of data transferred</a:t>
            </a:r>
          </a:p>
          <a:p>
            <a:endParaRPr lang="en-US" smtClean="0"/>
          </a:p>
        </p:txBody>
      </p:sp>
    </p:spTree>
  </p:cSld>
  <p:clrMapOvr>
    <a:masterClrMapping/>
  </p:clrMapOvr>
  <p:transition spd="slow" advClick="0" advTm="7000">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Autofit/>
          </a:bodyPr>
          <a:lstStyle/>
          <a:p>
            <a:r>
              <a:rPr lang="en-US" dirty="0" smtClean="0"/>
              <a:t>Amazon CloudFront</a:t>
            </a:r>
            <a:endParaRPr lang="en-US" dirty="0"/>
          </a:p>
        </p:txBody>
      </p:sp>
      <p:sp>
        <p:nvSpPr>
          <p:cNvPr id="5" name="Content Placeholder 4"/>
          <p:cNvSpPr>
            <a:spLocks noGrp="1"/>
          </p:cNvSpPr>
          <p:nvPr>
            <p:ph idx="1"/>
          </p:nvPr>
        </p:nvSpPr>
        <p:spPr>
          <a:xfrm>
            <a:off x="0" y="914400"/>
            <a:ext cx="9144000" cy="5791200"/>
          </a:xfrm>
        </p:spPr>
        <p:txBody>
          <a:bodyPr>
            <a:normAutofit fontScale="77500" lnSpcReduction="20000"/>
          </a:bodyPr>
          <a:lstStyle/>
          <a:p>
            <a:pPr>
              <a:lnSpc>
                <a:spcPct val="120000"/>
              </a:lnSpc>
              <a:spcBef>
                <a:spcPts val="0"/>
              </a:spcBef>
              <a:spcAft>
                <a:spcPts val="600"/>
              </a:spcAft>
            </a:pPr>
            <a:r>
              <a:rPr lang="en-US" dirty="0">
                <a:latin typeface="Times New Roman" pitchFamily="18" charset="0"/>
                <a:cs typeface="Times New Roman" pitchFamily="18" charset="0"/>
              </a:rPr>
              <a:t>Amazon CloudFront is a content delivery web service. It integrates with other Amazon Web Services to give developers and businesses an easy way to distribute content to end users with low latency, high data transfer speeds, and no commitments. </a:t>
            </a:r>
          </a:p>
          <a:p>
            <a:pPr>
              <a:lnSpc>
                <a:spcPct val="120000"/>
              </a:lnSpc>
              <a:spcBef>
                <a:spcPts val="0"/>
              </a:spcBef>
              <a:spcAft>
                <a:spcPts val="600"/>
              </a:spcAft>
            </a:pPr>
            <a:r>
              <a:rPr lang="en-US" dirty="0">
                <a:latin typeface="Times New Roman" pitchFamily="18" charset="0"/>
                <a:cs typeface="Times New Roman" pitchFamily="18" charset="0"/>
              </a:rPr>
              <a:t>Amazon CloudFront can be used to deliver your entire website, including dynamic, static and streaming content using a global network of edge locations. Requests for objects are automatically routed to the nearest edge location, so content is delivered with the best possible performance. </a:t>
            </a:r>
            <a:endParaRPr lang="en-US" dirty="0" smtClean="0">
              <a:latin typeface="Times New Roman" pitchFamily="18" charset="0"/>
              <a:cs typeface="Times New Roman" pitchFamily="18" charset="0"/>
            </a:endParaRPr>
          </a:p>
          <a:p>
            <a:pPr>
              <a:lnSpc>
                <a:spcPct val="120000"/>
              </a:lnSpc>
              <a:spcBef>
                <a:spcPts val="0"/>
              </a:spcBef>
              <a:spcAft>
                <a:spcPts val="600"/>
              </a:spcAft>
            </a:pPr>
            <a:r>
              <a:rPr lang="en-US" dirty="0" smtClean="0">
                <a:latin typeface="Times New Roman" pitchFamily="18" charset="0"/>
                <a:cs typeface="Times New Roman" pitchFamily="18" charset="0"/>
              </a:rPr>
              <a:t>Amazon </a:t>
            </a:r>
            <a:r>
              <a:rPr lang="en-US" dirty="0">
                <a:latin typeface="Times New Roman" pitchFamily="18" charset="0"/>
                <a:cs typeface="Times New Roman" pitchFamily="18" charset="0"/>
              </a:rPr>
              <a:t>CloudFront is optimized to work with other Amazon Web Services, like Amazon S3 and Amazon EC2. </a:t>
            </a:r>
            <a:endParaRPr lang="en-US" dirty="0" smtClean="0">
              <a:latin typeface="Times New Roman" pitchFamily="18" charset="0"/>
              <a:cs typeface="Times New Roman" pitchFamily="18" charset="0"/>
            </a:endParaRPr>
          </a:p>
          <a:p>
            <a:pPr>
              <a:lnSpc>
                <a:spcPct val="120000"/>
              </a:lnSpc>
              <a:spcBef>
                <a:spcPts val="0"/>
              </a:spcBef>
              <a:spcAft>
                <a:spcPts val="600"/>
              </a:spcAft>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are no contracts or monthly commitments for using Amazon </a:t>
            </a:r>
            <a:r>
              <a:rPr lang="en-US" dirty="0" err="1">
                <a:latin typeface="Times New Roman" pitchFamily="18" charset="0"/>
                <a:cs typeface="Times New Roman" pitchFamily="18" charset="0"/>
              </a:rPr>
              <a:t>CloudFront</a:t>
            </a:r>
            <a:r>
              <a:rPr lang="en-US" dirty="0">
                <a:latin typeface="Times New Roman" pitchFamily="18" charset="0"/>
                <a:cs typeface="Times New Roman" pitchFamily="18" charset="0"/>
              </a:rPr>
              <a:t>—you pay only for as much or as little content as you actually deliver through the service.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effectLst/>
              </a:rPr>
              <a:t>Amazon Cloud-front</a:t>
            </a:r>
          </a:p>
        </p:txBody>
      </p:sp>
      <p:sp>
        <p:nvSpPr>
          <p:cNvPr id="13315" name="Rectangle 3"/>
          <p:cNvSpPr>
            <a:spLocks noGrp="1"/>
          </p:cNvSpPr>
          <p:nvPr>
            <p:ph type="body" idx="1"/>
          </p:nvPr>
        </p:nvSpPr>
        <p:spPr/>
        <p:txBody>
          <a:bodyPr/>
          <a:lstStyle/>
          <a:p>
            <a:pPr eaLnBrk="1" hangingPunct="1"/>
            <a:r>
              <a:rPr lang="en-US" dirty="0" smtClean="0"/>
              <a:t>Cloud-based content distributing network enables you to place the content at the edges of the network for rapid delivery.</a:t>
            </a:r>
          </a:p>
          <a:p>
            <a:pPr eaLnBrk="1" hangingPunct="1"/>
            <a:r>
              <a:rPr lang="en-US" dirty="0" smtClean="0"/>
              <a:t>Place the contents in S3 and run the application from anywhere and the content is moved to where the application is (to the edges).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a:t>SimpleDB</a:t>
            </a:r>
            <a:r>
              <a:rPr lang="en-US" dirty="0"/>
              <a:t> data model details</a:t>
            </a:r>
          </a:p>
        </p:txBody>
      </p:sp>
      <p:sp>
        <p:nvSpPr>
          <p:cNvPr id="6" name="Content Placeholder 5"/>
          <p:cNvSpPr>
            <a:spLocks noGrp="1"/>
          </p:cNvSpPr>
          <p:nvPr>
            <p:ph idx="1"/>
          </p:nvPr>
        </p:nvSpPr>
        <p:spPr>
          <a:xfrm>
            <a:off x="457200" y="1143000"/>
            <a:ext cx="8229600" cy="5486400"/>
          </a:xfrm>
        </p:spPr>
        <p:txBody>
          <a:bodyPr>
            <a:normAutofit fontScale="92500" lnSpcReduction="20000"/>
          </a:bodyPr>
          <a:lstStyle/>
          <a:p>
            <a:pPr>
              <a:buNone/>
            </a:pPr>
            <a:r>
              <a:rPr lang="en-US" dirty="0" smtClean="0"/>
              <a:t>• </a:t>
            </a:r>
            <a:r>
              <a:rPr lang="en-US" dirty="0"/>
              <a:t>Domains</a:t>
            </a:r>
          </a:p>
          <a:p>
            <a:pPr lvl="1"/>
            <a:r>
              <a:rPr lang="en-US" dirty="0" smtClean="0"/>
              <a:t>identified </a:t>
            </a:r>
            <a:r>
              <a:rPr lang="en-US" dirty="0"/>
              <a:t>by a string (UTF-8)</a:t>
            </a:r>
          </a:p>
          <a:p>
            <a:pPr lvl="1"/>
            <a:r>
              <a:rPr lang="en-US" dirty="0" smtClean="0"/>
              <a:t>100/account </a:t>
            </a:r>
            <a:r>
              <a:rPr lang="en-US" dirty="0"/>
              <a:t>(beta)</a:t>
            </a:r>
          </a:p>
          <a:p>
            <a:pPr lvl="1"/>
            <a:r>
              <a:rPr lang="en-US" dirty="0" smtClean="0"/>
              <a:t>10 </a:t>
            </a:r>
            <a:r>
              <a:rPr lang="en-US" dirty="0"/>
              <a:t>GB/domain (beta)</a:t>
            </a:r>
          </a:p>
          <a:p>
            <a:r>
              <a:rPr lang="en-US" dirty="0" smtClean="0"/>
              <a:t>Items</a:t>
            </a:r>
            <a:endParaRPr lang="en-US" dirty="0"/>
          </a:p>
          <a:p>
            <a:pPr lvl="1"/>
            <a:r>
              <a:rPr lang="en-US" dirty="0" smtClean="0"/>
              <a:t>identified </a:t>
            </a:r>
            <a:r>
              <a:rPr lang="en-US" dirty="0"/>
              <a:t>by a string (UTF-8)</a:t>
            </a:r>
          </a:p>
          <a:p>
            <a:pPr lvl="1"/>
            <a:r>
              <a:rPr lang="en-US" dirty="0" smtClean="0"/>
              <a:t>unlimited </a:t>
            </a:r>
            <a:r>
              <a:rPr lang="en-US" dirty="0"/>
              <a:t>number/domain</a:t>
            </a:r>
          </a:p>
          <a:p>
            <a:r>
              <a:rPr lang="en-US" dirty="0" smtClean="0"/>
              <a:t>Attributes</a:t>
            </a:r>
            <a:endParaRPr lang="en-US" dirty="0"/>
          </a:p>
          <a:p>
            <a:pPr lvl="1"/>
            <a:r>
              <a:rPr lang="en-US" dirty="0" smtClean="0"/>
              <a:t>name-value </a:t>
            </a:r>
            <a:r>
              <a:rPr lang="en-US" dirty="0"/>
              <a:t>pair (both UTF-8)</a:t>
            </a:r>
          </a:p>
          <a:p>
            <a:pPr lvl="1"/>
            <a:r>
              <a:rPr lang="en-US" dirty="0" smtClean="0"/>
              <a:t>type-less </a:t>
            </a:r>
            <a:r>
              <a:rPr lang="en-US" dirty="0"/>
              <a:t>values, just strings; automatically indexed</a:t>
            </a:r>
          </a:p>
          <a:p>
            <a:pPr lvl="1"/>
            <a:r>
              <a:rPr lang="en-US" dirty="0" smtClean="0"/>
              <a:t>256/item</a:t>
            </a:r>
            <a:endParaRPr lang="en-US" dirty="0"/>
          </a:p>
          <a:p>
            <a:pPr lvl="1"/>
            <a:r>
              <a:rPr lang="en-US" dirty="0" smtClean="0"/>
              <a:t>250 </a:t>
            </a:r>
            <a:r>
              <a:rPr lang="en-US" dirty="0" err="1"/>
              <a:t>mio</a:t>
            </a:r>
            <a:r>
              <a:rPr lang="en-US" dirty="0"/>
              <a:t>./domain</a:t>
            </a:r>
          </a:p>
          <a:p>
            <a:pPr lvl="1"/>
            <a:r>
              <a:rPr lang="en-US" dirty="0" smtClean="0"/>
              <a:t>1KB/attribute </a:t>
            </a:r>
            <a:r>
              <a:rPr lang="en-US" dirty="0"/>
              <a:t>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a:t>SimpleDB</a:t>
            </a:r>
            <a:r>
              <a:rPr lang="en-US" dirty="0"/>
              <a:t> operations</a:t>
            </a:r>
          </a:p>
        </p:txBody>
      </p:sp>
      <p:sp>
        <p:nvSpPr>
          <p:cNvPr id="5" name="Content Placeholder 4"/>
          <p:cNvSpPr>
            <a:spLocks noGrp="1"/>
          </p:cNvSpPr>
          <p:nvPr>
            <p:ph idx="1"/>
          </p:nvPr>
        </p:nvSpPr>
        <p:spPr>
          <a:xfrm>
            <a:off x="228600" y="1066800"/>
            <a:ext cx="8686800" cy="5638800"/>
          </a:xfrm>
        </p:spPr>
        <p:txBody>
          <a:bodyPr>
            <a:normAutofit lnSpcReduction="10000"/>
          </a:bodyPr>
          <a:lstStyle/>
          <a:p>
            <a:r>
              <a:rPr lang="en-US" dirty="0"/>
              <a:t>Domains</a:t>
            </a:r>
          </a:p>
          <a:p>
            <a:pPr lvl="1"/>
            <a:r>
              <a:rPr lang="en-US" dirty="0" err="1" smtClean="0"/>
              <a:t>CreateDomain</a:t>
            </a:r>
            <a:endParaRPr lang="en-US" dirty="0"/>
          </a:p>
          <a:p>
            <a:pPr lvl="1"/>
            <a:r>
              <a:rPr lang="en-US" dirty="0" err="1" smtClean="0"/>
              <a:t>ListDomains</a:t>
            </a:r>
            <a:endParaRPr lang="en-US" dirty="0"/>
          </a:p>
          <a:p>
            <a:pPr lvl="1"/>
            <a:r>
              <a:rPr lang="en-US" dirty="0" err="1" smtClean="0"/>
              <a:t>DeleteDomain</a:t>
            </a:r>
            <a:endParaRPr lang="en-US" dirty="0"/>
          </a:p>
          <a:p>
            <a:r>
              <a:rPr lang="en-US" dirty="0" err="1" smtClean="0"/>
              <a:t>tems</a:t>
            </a:r>
            <a:r>
              <a:rPr lang="en-US" dirty="0" smtClean="0"/>
              <a:t>/Attributes</a:t>
            </a:r>
            <a:endParaRPr lang="en-US" dirty="0"/>
          </a:p>
          <a:p>
            <a:pPr lvl="1"/>
            <a:r>
              <a:rPr lang="en-US" dirty="0" err="1" smtClean="0"/>
              <a:t>PutAttributes</a:t>
            </a:r>
            <a:r>
              <a:rPr lang="en-US" dirty="0" smtClean="0"/>
              <a:t> </a:t>
            </a:r>
            <a:r>
              <a:rPr lang="en-US" dirty="0"/>
              <a:t>(store/change an item)</a:t>
            </a:r>
          </a:p>
          <a:p>
            <a:pPr lvl="1"/>
            <a:r>
              <a:rPr lang="en-US" dirty="0" err="1" smtClean="0"/>
              <a:t>DeleteAttributes</a:t>
            </a:r>
            <a:endParaRPr lang="en-US" dirty="0"/>
          </a:p>
          <a:p>
            <a:pPr lvl="1"/>
            <a:r>
              <a:rPr lang="en-US" dirty="0" err="1" smtClean="0"/>
              <a:t>GetAttributes</a:t>
            </a:r>
            <a:r>
              <a:rPr lang="en-US" dirty="0" smtClean="0"/>
              <a:t> </a:t>
            </a:r>
            <a:r>
              <a:rPr lang="en-US" dirty="0"/>
              <a:t>(retrieve an item</a:t>
            </a:r>
            <a:r>
              <a:rPr lang="en-US" dirty="0" smtClean="0"/>
              <a:t>)</a:t>
            </a:r>
          </a:p>
          <a:p>
            <a:r>
              <a:rPr lang="en-US" dirty="0" smtClean="0"/>
              <a:t>What is Missing?</a:t>
            </a:r>
          </a:p>
          <a:p>
            <a:pPr lvl="1"/>
            <a:r>
              <a:rPr lang="en-US" dirty="0" smtClean="0"/>
              <a:t>No transaction, </a:t>
            </a:r>
            <a:r>
              <a:rPr lang="en-US" dirty="0"/>
              <a:t>No </a:t>
            </a:r>
            <a:r>
              <a:rPr lang="en-US" dirty="0" smtClean="0"/>
              <a:t>notifications, No sorting,  </a:t>
            </a:r>
            <a:r>
              <a:rPr lang="en-US" dirty="0"/>
              <a:t>No </a:t>
            </a:r>
            <a:r>
              <a:rPr lang="en-US" dirty="0" smtClean="0"/>
              <a:t>joins,  No data types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smtClean="0"/>
              <a:t>SimpleDB</a:t>
            </a:r>
            <a:r>
              <a:rPr lang="en-US" dirty="0" smtClean="0"/>
              <a:t>: Create Domain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2400" y="1066800"/>
            <a:ext cx="8686800" cy="5562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smtClean="0"/>
              <a:t>SimpleDB</a:t>
            </a:r>
            <a:r>
              <a:rPr lang="en-US" dirty="0" smtClean="0"/>
              <a:t>: Put Item in Domain</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228600" y="1600200"/>
            <a:ext cx="8458200" cy="4953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smtClean="0"/>
              <a:t>SimpleDB</a:t>
            </a:r>
            <a:r>
              <a:rPr lang="en-US" dirty="0" smtClean="0"/>
              <a:t>: Query Domain</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304800" y="1295400"/>
            <a:ext cx="8153400" cy="53340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smtClean="0"/>
              <a:t>SimpleDB</a:t>
            </a:r>
            <a:r>
              <a:rPr lang="en-US" dirty="0" smtClean="0"/>
              <a:t>: Modify Items in Domain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85800" y="1143000"/>
            <a:ext cx="8077200" cy="5334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AWS Products &amp; Services</a:t>
            </a:r>
            <a:endParaRPr lang="en-US" dirty="0"/>
          </a:p>
        </p:txBody>
      </p:sp>
      <p:sp>
        <p:nvSpPr>
          <p:cNvPr id="5" name="Content Placeholder 4"/>
          <p:cNvSpPr>
            <a:spLocks noGrp="1"/>
          </p:cNvSpPr>
          <p:nvPr>
            <p:ph idx="1"/>
          </p:nvPr>
        </p:nvSpPr>
        <p:spPr>
          <a:xfrm>
            <a:off x="228600" y="1066800"/>
            <a:ext cx="8686800" cy="5638800"/>
          </a:xfrm>
        </p:spPr>
        <p:txBody>
          <a:bodyPr>
            <a:normAutofit fontScale="92500" lnSpcReduction="20000"/>
          </a:bodyPr>
          <a:lstStyle/>
          <a:p>
            <a:pPr marL="285750" indent="-285750">
              <a:lnSpc>
                <a:spcPct val="110000"/>
              </a:lnSpc>
              <a:spcBef>
                <a:spcPts val="0"/>
              </a:spcBef>
              <a:spcAft>
                <a:spcPts val="600"/>
              </a:spcAft>
            </a:pPr>
            <a:r>
              <a:rPr lang="en-US" sz="3000" dirty="0" smtClean="0">
                <a:latin typeface="Times New Roman" pitchFamily="18" charset="0"/>
                <a:cs typeface="Times New Roman" pitchFamily="18" charset="0"/>
              </a:rPr>
              <a:t>Database</a:t>
            </a: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Amazon Rational database Service (Amazon RDS)</a:t>
            </a: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Amazon </a:t>
            </a:r>
            <a:r>
              <a:rPr lang="en-US" sz="3000" dirty="0" err="1" smtClean="0">
                <a:latin typeface="Times New Roman" pitchFamily="18" charset="0"/>
                <a:cs typeface="Times New Roman" pitchFamily="18" charset="0"/>
              </a:rPr>
              <a:t>DinamoDB</a:t>
            </a:r>
            <a:endParaRPr lang="en-US" sz="3000" dirty="0" smtClean="0">
              <a:latin typeface="Times New Roman" pitchFamily="18" charset="0"/>
              <a:cs typeface="Times New Roman" pitchFamily="18" charset="0"/>
            </a:endParaRP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Amazon </a:t>
            </a:r>
            <a:r>
              <a:rPr lang="en-US" sz="3000" dirty="0" err="1" smtClean="0">
                <a:latin typeface="Times New Roman" pitchFamily="18" charset="0"/>
                <a:cs typeface="Times New Roman" pitchFamily="18" charset="0"/>
              </a:rPr>
              <a:t>RedShift</a:t>
            </a:r>
            <a:endParaRPr lang="en-US" sz="3000" dirty="0" smtClean="0">
              <a:latin typeface="Times New Roman" pitchFamily="18" charset="0"/>
              <a:cs typeface="Times New Roman" pitchFamily="18" charset="0"/>
            </a:endParaRP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Amazon </a:t>
            </a:r>
            <a:r>
              <a:rPr lang="en-US" sz="3000" dirty="0" err="1" smtClean="0">
                <a:latin typeface="Times New Roman" pitchFamily="18" charset="0"/>
                <a:cs typeface="Times New Roman" pitchFamily="18" charset="0"/>
              </a:rPr>
              <a:t>ElasticCache</a:t>
            </a:r>
            <a:endParaRPr lang="en-US" sz="3000" dirty="0" smtClean="0">
              <a:latin typeface="Times New Roman" pitchFamily="18" charset="0"/>
              <a:cs typeface="Times New Roman" pitchFamily="18" charset="0"/>
            </a:endParaRPr>
          </a:p>
          <a:p>
            <a:pPr lvl="1">
              <a:lnSpc>
                <a:spcPct val="110000"/>
              </a:lnSpc>
              <a:spcBef>
                <a:spcPts val="0"/>
              </a:spcBef>
              <a:spcAft>
                <a:spcPts val="600"/>
              </a:spcAft>
              <a:buFont typeface="Arial" panose="020B0604020202020204" pitchFamily="34" charset="0"/>
              <a:buChar char="•"/>
            </a:pPr>
            <a:r>
              <a:rPr lang="en-US" sz="3000" dirty="0" smtClean="0">
                <a:solidFill>
                  <a:srgbClr val="7030A0"/>
                </a:solidFill>
                <a:latin typeface="Times New Roman" pitchFamily="18" charset="0"/>
                <a:cs typeface="Times New Roman" pitchFamily="18" charset="0"/>
              </a:rPr>
              <a:t>Amazon </a:t>
            </a:r>
            <a:r>
              <a:rPr lang="en-US" sz="3000" dirty="0" err="1" smtClean="0">
                <a:solidFill>
                  <a:srgbClr val="7030A0"/>
                </a:solidFill>
                <a:latin typeface="Times New Roman" pitchFamily="18" charset="0"/>
                <a:cs typeface="Times New Roman" pitchFamily="18" charset="0"/>
              </a:rPr>
              <a:t>SimpleBD</a:t>
            </a:r>
            <a:endParaRPr lang="en-US" sz="3000" dirty="0" smtClean="0">
              <a:solidFill>
                <a:srgbClr val="7030A0"/>
              </a:solidFill>
              <a:latin typeface="Times New Roman" pitchFamily="18" charset="0"/>
              <a:cs typeface="Times New Roman" pitchFamily="18" charset="0"/>
            </a:endParaRPr>
          </a:p>
          <a:p>
            <a:pPr marL="285750" indent="-285750">
              <a:lnSpc>
                <a:spcPct val="110000"/>
              </a:lnSpc>
              <a:spcBef>
                <a:spcPts val="0"/>
              </a:spcBef>
              <a:spcAft>
                <a:spcPts val="600"/>
              </a:spcAft>
            </a:pPr>
            <a:r>
              <a:rPr lang="en-US" sz="3000" dirty="0" smtClean="0">
                <a:latin typeface="Times New Roman" pitchFamily="18" charset="0"/>
                <a:cs typeface="Times New Roman" pitchFamily="18" charset="0"/>
              </a:rPr>
              <a:t>Storage</a:t>
            </a:r>
          </a:p>
          <a:p>
            <a:pPr lvl="1">
              <a:lnSpc>
                <a:spcPct val="110000"/>
              </a:lnSpc>
              <a:spcBef>
                <a:spcPts val="0"/>
              </a:spcBef>
              <a:spcAft>
                <a:spcPts val="600"/>
              </a:spcAft>
              <a:buFont typeface="Arial" panose="020B0604020202020204" pitchFamily="34" charset="0"/>
              <a:buChar char="•"/>
            </a:pPr>
            <a:r>
              <a:rPr lang="en-US" sz="3000" dirty="0" smtClean="0">
                <a:solidFill>
                  <a:srgbClr val="7030A0"/>
                </a:solidFill>
                <a:latin typeface="Times New Roman" pitchFamily="18" charset="0"/>
                <a:cs typeface="Times New Roman" pitchFamily="18" charset="0"/>
              </a:rPr>
              <a:t>Amazon Simple Storage Service (S3)</a:t>
            </a: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Amazon Glacier</a:t>
            </a: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AWS Storage Gateway</a:t>
            </a: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Amazon Elastic Block Store (Amazon EBS)</a:t>
            </a:r>
          </a:p>
          <a:p>
            <a:pPr lvl="1">
              <a:lnSpc>
                <a:spcPct val="110000"/>
              </a:lnSpc>
              <a:spcBef>
                <a:spcPts val="0"/>
              </a:spcBef>
              <a:spcAft>
                <a:spcPts val="600"/>
              </a:spcAft>
              <a:buFont typeface="Arial" panose="020B0604020202020204" pitchFamily="34" charset="0"/>
              <a:buChar char="•"/>
            </a:pPr>
            <a:r>
              <a:rPr lang="en-US" sz="3000" dirty="0" smtClean="0">
                <a:latin typeface="Times New Roman" pitchFamily="18" charset="0"/>
                <a:cs typeface="Times New Roman" pitchFamily="18" charset="0"/>
              </a:rPr>
              <a:t>AWS Import/Export</a:t>
            </a:r>
          </a:p>
          <a:p>
            <a:pPr lvl="1">
              <a:buFont typeface="Arial" panose="020B0604020202020204" pitchFamily="34" charset="0"/>
              <a:buChar char="•"/>
            </a:pPr>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err="1" smtClean="0"/>
              <a:t>SimpleDB</a:t>
            </a:r>
            <a:r>
              <a:rPr lang="en-US" dirty="0" smtClean="0"/>
              <a:t>: Delete Domain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828800"/>
            <a:ext cx="8229600" cy="44196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457200"/>
          </a:xfrm>
        </p:spPr>
        <p:txBody>
          <a:bodyPr>
            <a:noAutofit/>
          </a:bodyPr>
          <a:lstStyle/>
          <a:p>
            <a:r>
              <a:rPr lang="en-US" dirty="0" smtClean="0">
                <a:latin typeface="Times New Roman" pitchFamily="18" charset="0"/>
                <a:cs typeface="Times New Roman" pitchFamily="18" charset="0"/>
              </a:rPr>
              <a:t>Amazon CloudFront</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0" y="762000"/>
            <a:ext cx="8991600" cy="6096000"/>
          </a:xfrm>
        </p:spPr>
        <p:txBody>
          <a:bodyPr>
            <a:noAutofit/>
          </a:bodyPr>
          <a:lstStyle/>
          <a:p>
            <a:pPr marL="457200" indent="-457200">
              <a:lnSpc>
                <a:spcPct val="120000"/>
              </a:lnSpc>
              <a:spcBef>
                <a:spcPts val="0"/>
              </a:spcBef>
              <a:spcAft>
                <a:spcPts val="600"/>
              </a:spcAft>
              <a:buFont typeface="+mj-lt"/>
              <a:buAutoNum type="arabicPeriod"/>
            </a:pPr>
            <a:r>
              <a:rPr lang="en-US" sz="2200" dirty="0">
                <a:latin typeface="Times New Roman" pitchFamily="18" charset="0"/>
                <a:cs typeface="Times New Roman" pitchFamily="18" charset="0"/>
              </a:rPr>
              <a:t>CloudFront is a web service that speeds up distribution of </a:t>
            </a:r>
            <a:r>
              <a:rPr lang="en-US" sz="2200" dirty="0" smtClean="0">
                <a:latin typeface="Times New Roman" pitchFamily="18" charset="0"/>
                <a:cs typeface="Times New Roman" pitchFamily="18" charset="0"/>
              </a:rPr>
              <a:t>static </a:t>
            </a:r>
            <a:r>
              <a:rPr lang="en-US" sz="2200" dirty="0">
                <a:latin typeface="Times New Roman" pitchFamily="18" charset="0"/>
                <a:cs typeface="Times New Roman" pitchFamily="18" charset="0"/>
              </a:rPr>
              <a:t>and dynamic web content, </a:t>
            </a:r>
            <a:r>
              <a:rPr lang="en-US" sz="2200" dirty="0" smtClean="0">
                <a:latin typeface="Times New Roman" pitchFamily="18" charset="0"/>
                <a:cs typeface="Times New Roman" pitchFamily="18" charset="0"/>
              </a:rPr>
              <a:t>for example</a:t>
            </a:r>
            <a:r>
              <a:rPr lang="en-US" sz="2200" dirty="0">
                <a:latin typeface="Times New Roman" pitchFamily="18" charset="0"/>
                <a:cs typeface="Times New Roman" pitchFamily="18" charset="0"/>
              </a:rPr>
              <a:t>, .html, .</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php</a:t>
            </a:r>
            <a:r>
              <a:rPr lang="en-US" sz="2200" dirty="0">
                <a:latin typeface="Times New Roman" pitchFamily="18" charset="0"/>
                <a:cs typeface="Times New Roman" pitchFamily="18" charset="0"/>
              </a:rPr>
              <a:t>, and image files, to end users. </a:t>
            </a:r>
            <a:endParaRPr lang="en-US" sz="2200" dirty="0" smtClean="0">
              <a:latin typeface="Times New Roman" pitchFamily="18" charset="0"/>
              <a:cs typeface="Times New Roman" pitchFamily="18" charset="0"/>
            </a:endParaRPr>
          </a:p>
          <a:p>
            <a:pPr marL="457200" indent="-457200">
              <a:lnSpc>
                <a:spcPct val="120000"/>
              </a:lnSpc>
              <a:spcBef>
                <a:spcPts val="0"/>
              </a:spcBef>
              <a:spcAft>
                <a:spcPts val="600"/>
              </a:spcAft>
              <a:buFont typeface="+mj-lt"/>
              <a:buAutoNum type="arabicPeriod"/>
            </a:pPr>
            <a:r>
              <a:rPr lang="en-US" sz="2200" dirty="0" smtClean="0">
                <a:latin typeface="Times New Roman" pitchFamily="18" charset="0"/>
                <a:cs typeface="Times New Roman" pitchFamily="18" charset="0"/>
              </a:rPr>
              <a:t>CloudFront </a:t>
            </a:r>
            <a:r>
              <a:rPr lang="en-US" sz="2200" dirty="0">
                <a:latin typeface="Times New Roman" pitchFamily="18" charset="0"/>
                <a:cs typeface="Times New Roman" pitchFamily="18" charset="0"/>
              </a:rPr>
              <a:t>delivers </a:t>
            </a:r>
            <a:r>
              <a:rPr lang="en-US" sz="2200" dirty="0" smtClean="0">
                <a:latin typeface="Times New Roman" pitchFamily="18" charset="0"/>
                <a:cs typeface="Times New Roman" pitchFamily="18" charset="0"/>
              </a:rPr>
              <a:t>the content </a:t>
            </a:r>
            <a:r>
              <a:rPr lang="en-US" sz="2200" dirty="0">
                <a:latin typeface="Times New Roman" pitchFamily="18" charset="0"/>
                <a:cs typeface="Times New Roman" pitchFamily="18" charset="0"/>
              </a:rPr>
              <a:t>through </a:t>
            </a:r>
            <a:r>
              <a:rPr lang="en-US" sz="2200" dirty="0" smtClean="0">
                <a:latin typeface="Times New Roman" pitchFamily="18" charset="0"/>
                <a:cs typeface="Times New Roman" pitchFamily="18" charset="0"/>
              </a:rPr>
              <a:t>a worldwide </a:t>
            </a:r>
            <a:r>
              <a:rPr lang="en-US" sz="2200" dirty="0">
                <a:latin typeface="Times New Roman" pitchFamily="18" charset="0"/>
                <a:cs typeface="Times New Roman" pitchFamily="18" charset="0"/>
              </a:rPr>
              <a:t>network of data centers called edge locations. </a:t>
            </a:r>
            <a:endParaRPr lang="en-US" sz="2200" dirty="0" smtClean="0">
              <a:latin typeface="Times New Roman" pitchFamily="18" charset="0"/>
              <a:cs typeface="Times New Roman" pitchFamily="18" charset="0"/>
            </a:endParaRPr>
          </a:p>
          <a:p>
            <a:pPr marL="457200" indent="-457200">
              <a:lnSpc>
                <a:spcPct val="120000"/>
              </a:lnSpc>
              <a:spcBef>
                <a:spcPts val="0"/>
              </a:spcBef>
              <a:spcAft>
                <a:spcPts val="600"/>
              </a:spcAft>
              <a:buFont typeface="+mj-lt"/>
              <a:buAutoNum type="arabicPeriod"/>
            </a:pPr>
            <a:r>
              <a:rPr lang="en-US" sz="2200" dirty="0" smtClean="0">
                <a:latin typeface="Times New Roman" pitchFamily="18" charset="0"/>
                <a:cs typeface="Times New Roman" pitchFamily="18" charset="0"/>
              </a:rPr>
              <a:t>When </a:t>
            </a:r>
            <a:r>
              <a:rPr lang="en-US" sz="2200" dirty="0">
                <a:latin typeface="Times New Roman" pitchFamily="18" charset="0"/>
                <a:cs typeface="Times New Roman" pitchFamily="18" charset="0"/>
              </a:rPr>
              <a:t>a user requests </a:t>
            </a:r>
            <a:r>
              <a:rPr lang="en-US" sz="2200" dirty="0" smtClean="0">
                <a:latin typeface="Times New Roman" pitchFamily="18" charset="0"/>
                <a:cs typeface="Times New Roman" pitchFamily="18" charset="0"/>
              </a:rPr>
              <a:t>content, </a:t>
            </a:r>
            <a:r>
              <a:rPr lang="en-US" sz="2200" dirty="0">
                <a:latin typeface="Times New Roman" pitchFamily="18" charset="0"/>
                <a:cs typeface="Times New Roman" pitchFamily="18" charset="0"/>
              </a:rPr>
              <a:t>the user is routed to the edge location that provides the lowest latency (time delay), </a:t>
            </a:r>
            <a:r>
              <a:rPr lang="en-US" sz="2200" dirty="0" smtClean="0">
                <a:latin typeface="Times New Roman" pitchFamily="18" charset="0"/>
                <a:cs typeface="Times New Roman" pitchFamily="18" charset="0"/>
              </a:rPr>
              <a:t>so content </a:t>
            </a:r>
            <a:r>
              <a:rPr lang="en-US" sz="2200" dirty="0">
                <a:latin typeface="Times New Roman" pitchFamily="18" charset="0"/>
                <a:cs typeface="Times New Roman" pitchFamily="18" charset="0"/>
              </a:rPr>
              <a:t>is delivered with the best possible performance. </a:t>
            </a:r>
            <a:endParaRPr lang="en-US" sz="2200" dirty="0" smtClean="0">
              <a:latin typeface="Times New Roman" pitchFamily="18" charset="0"/>
              <a:cs typeface="Times New Roman" pitchFamily="18" charset="0"/>
            </a:endParaRPr>
          </a:p>
          <a:p>
            <a:pPr marL="914400" lvl="1" indent="-457200">
              <a:lnSpc>
                <a:spcPct val="120000"/>
              </a:lnSpc>
              <a:spcBef>
                <a:spcPts val="0"/>
              </a:spcBef>
              <a:spcAft>
                <a:spcPts val="600"/>
              </a:spcAft>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the content is already in edge location with </a:t>
            </a:r>
            <a:r>
              <a:rPr lang="en-US" sz="2200" dirty="0" smtClean="0">
                <a:latin typeface="Times New Roman" pitchFamily="18" charset="0"/>
                <a:cs typeface="Times New Roman" pitchFamily="18" charset="0"/>
              </a:rPr>
              <a:t>the lowest </a:t>
            </a:r>
            <a:r>
              <a:rPr lang="en-US" sz="2200" dirty="0">
                <a:latin typeface="Times New Roman" pitchFamily="18" charset="0"/>
                <a:cs typeface="Times New Roman" pitchFamily="18" charset="0"/>
              </a:rPr>
              <a:t>latency, CloudFront delivers it immediately. </a:t>
            </a:r>
            <a:endParaRPr lang="en-US" sz="2200" dirty="0" smtClean="0">
              <a:latin typeface="Times New Roman" pitchFamily="18" charset="0"/>
              <a:cs typeface="Times New Roman" pitchFamily="18" charset="0"/>
            </a:endParaRPr>
          </a:p>
          <a:p>
            <a:pPr marL="914400" lvl="1" indent="-457200">
              <a:lnSpc>
                <a:spcPct val="120000"/>
              </a:lnSpc>
              <a:spcBef>
                <a:spcPts val="0"/>
              </a:spcBef>
              <a:spcAft>
                <a:spcPts val="600"/>
              </a:spcAft>
            </a:pPr>
            <a:r>
              <a:rPr lang="en-US" sz="2200" dirty="0" smtClean="0">
                <a:latin typeface="Times New Roman" pitchFamily="18" charset="0"/>
                <a:cs typeface="Times New Roman" pitchFamily="18" charset="0"/>
              </a:rPr>
              <a:t>If </a:t>
            </a:r>
            <a:r>
              <a:rPr lang="en-US" sz="2200" dirty="0">
                <a:latin typeface="Times New Roman" pitchFamily="18" charset="0"/>
                <a:cs typeface="Times New Roman" pitchFamily="18" charset="0"/>
              </a:rPr>
              <a:t>the content is not currently in that edge </a:t>
            </a:r>
            <a:r>
              <a:rPr lang="en-US" sz="2200" dirty="0" smtClean="0">
                <a:latin typeface="Times New Roman" pitchFamily="18" charset="0"/>
                <a:cs typeface="Times New Roman" pitchFamily="18" charset="0"/>
              </a:rPr>
              <a:t>location, CloudFront </a:t>
            </a:r>
            <a:r>
              <a:rPr lang="en-US" sz="2200" dirty="0">
                <a:latin typeface="Times New Roman" pitchFamily="18" charset="0"/>
                <a:cs typeface="Times New Roman" pitchFamily="18" charset="0"/>
              </a:rPr>
              <a:t>retrieves it from an Amazon S3 bucket or an HTTP server (for example, a web server) </a:t>
            </a:r>
            <a:r>
              <a:rPr lang="en-US" sz="2200" dirty="0" smtClean="0">
                <a:latin typeface="Times New Roman" pitchFamily="18" charset="0"/>
                <a:cs typeface="Times New Roman" pitchFamily="18" charset="0"/>
              </a:rPr>
              <a:t>that is identified </a:t>
            </a:r>
            <a:r>
              <a:rPr lang="en-US" sz="2200" dirty="0">
                <a:latin typeface="Times New Roman" pitchFamily="18" charset="0"/>
                <a:cs typeface="Times New Roman" pitchFamily="18" charset="0"/>
              </a:rPr>
              <a:t>as the source for the definitive version of </a:t>
            </a:r>
            <a:r>
              <a:rPr lang="en-US" sz="2200" dirty="0" smtClean="0">
                <a:latin typeface="Times New Roman" pitchFamily="18" charset="0"/>
                <a:cs typeface="Times New Roman" pitchFamily="18" charset="0"/>
              </a:rPr>
              <a:t>the content</a:t>
            </a:r>
            <a:r>
              <a:rPr lang="en-US" sz="2200" dirty="0">
                <a:latin typeface="Times New Roman" pitchFamily="18" charset="0"/>
                <a:cs typeface="Times New Roman"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AWS Products &amp; Services</a:t>
            </a:r>
            <a:endParaRPr lang="en-US" dirty="0"/>
          </a:p>
        </p:txBody>
      </p:sp>
      <p:sp>
        <p:nvSpPr>
          <p:cNvPr id="5" name="Content Placeholder 4"/>
          <p:cNvSpPr>
            <a:spLocks noGrp="1"/>
          </p:cNvSpPr>
          <p:nvPr>
            <p:ph idx="1"/>
          </p:nvPr>
        </p:nvSpPr>
        <p:spPr>
          <a:xfrm>
            <a:off x="228600" y="1066800"/>
            <a:ext cx="8686800" cy="5638800"/>
          </a:xfrm>
        </p:spPr>
        <p:txBody>
          <a:bodyPr>
            <a:normAutofit lnSpcReduction="10000"/>
          </a:bodyPr>
          <a:lstStyle/>
          <a:p>
            <a:pPr marL="285750" indent="-285750">
              <a:lnSpc>
                <a:spcPct val="110000"/>
              </a:lnSpc>
              <a:spcBef>
                <a:spcPts val="0"/>
              </a:spcBef>
              <a:spcAft>
                <a:spcPts val="600"/>
              </a:spcAft>
            </a:pPr>
            <a:r>
              <a:rPr lang="en-US" sz="2800" dirty="0" smtClean="0">
                <a:latin typeface="Times New Roman" pitchFamily="18" charset="0"/>
                <a:cs typeface="Times New Roman" pitchFamily="18" charset="0"/>
              </a:rPr>
              <a:t>Application Services</a:t>
            </a: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a:t>
            </a:r>
            <a:r>
              <a:rPr lang="en-US" dirty="0" err="1" smtClean="0">
                <a:latin typeface="Times New Roman" pitchFamily="18" charset="0"/>
                <a:cs typeface="Times New Roman" pitchFamily="18" charset="0"/>
              </a:rPr>
              <a:t>AppStream</a:t>
            </a:r>
            <a:endParaRPr lang="en-US" dirty="0" smtClean="0">
              <a:latin typeface="Times New Roman" pitchFamily="18" charset="0"/>
              <a:cs typeface="Times New Roman" pitchFamily="18" charset="0"/>
            </a:endParaRP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a:t>
            </a:r>
            <a:r>
              <a:rPr lang="en-US" dirty="0" err="1" smtClean="0">
                <a:latin typeface="Times New Roman" pitchFamily="18" charset="0"/>
                <a:cs typeface="Times New Roman" pitchFamily="18" charset="0"/>
              </a:rPr>
              <a:t>CloudSearch</a:t>
            </a:r>
            <a:endParaRPr lang="en-US" dirty="0" smtClean="0">
              <a:latin typeface="Times New Roman" pitchFamily="18" charset="0"/>
              <a:cs typeface="Times New Roman" pitchFamily="18" charset="0"/>
            </a:endParaRP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Simple Workflow Service (Amazon SWF)</a:t>
            </a:r>
          </a:p>
          <a:p>
            <a:pPr lvl="1">
              <a:lnSpc>
                <a:spcPct val="110000"/>
              </a:lnSpc>
              <a:spcBef>
                <a:spcPts val="0"/>
              </a:spcBef>
              <a:spcAft>
                <a:spcPts val="600"/>
              </a:spcAft>
              <a:buFont typeface="Arial" panose="020B0604020202020204" pitchFamily="34" charset="0"/>
              <a:buChar char="•"/>
            </a:pPr>
            <a:r>
              <a:rPr lang="en-US" dirty="0" smtClean="0">
                <a:solidFill>
                  <a:srgbClr val="7030A0"/>
                </a:solidFill>
                <a:latin typeface="Times New Roman" pitchFamily="18" charset="0"/>
                <a:cs typeface="Times New Roman" pitchFamily="18" charset="0"/>
              </a:rPr>
              <a:t>Amazon Simple Queue Service (Amazon SQS)</a:t>
            </a: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Simple Notification Service (Amazon SNS)</a:t>
            </a: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Simple Email Service (Amazon SES)</a:t>
            </a: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Elastic </a:t>
            </a:r>
            <a:r>
              <a:rPr lang="en-US" dirty="0" err="1" smtClean="0">
                <a:latin typeface="Times New Roman" pitchFamily="18" charset="0"/>
                <a:cs typeface="Times New Roman" pitchFamily="18" charset="0"/>
              </a:rPr>
              <a:t>Transcoder</a:t>
            </a:r>
            <a:endParaRPr lang="en-US" dirty="0" smtClean="0">
              <a:latin typeface="Times New Roman" pitchFamily="18" charset="0"/>
              <a:cs typeface="Times New Roman" pitchFamily="18" charset="0"/>
            </a:endParaRPr>
          </a:p>
          <a:p>
            <a:pPr marL="285750" indent="-285750">
              <a:lnSpc>
                <a:spcPct val="110000"/>
              </a:lnSpc>
              <a:spcBef>
                <a:spcPts val="0"/>
              </a:spcBef>
              <a:spcAft>
                <a:spcPts val="600"/>
              </a:spcAft>
            </a:pPr>
            <a:r>
              <a:rPr lang="en-US" sz="2800" dirty="0" smtClean="0">
                <a:latin typeface="Times New Roman" pitchFamily="18" charset="0"/>
                <a:cs typeface="Times New Roman" pitchFamily="18" charset="0"/>
              </a:rPr>
              <a:t>Payments and billing</a:t>
            </a: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Flexible Payment Service (FPS)</a:t>
            </a:r>
          </a:p>
          <a:p>
            <a:pPr lvl="1">
              <a:lnSpc>
                <a:spcPct val="110000"/>
              </a:lnSpc>
              <a:spcBef>
                <a:spcPts val="0"/>
              </a:spcBef>
              <a:spcAft>
                <a:spcPts val="600"/>
              </a:spcAft>
              <a:buFont typeface="Arial" panose="020B0604020202020204" pitchFamily="34" charset="0"/>
              <a:buChar char="•"/>
            </a:pPr>
            <a:r>
              <a:rPr lang="en-US" dirty="0" smtClean="0">
                <a:latin typeface="Times New Roman" pitchFamily="18" charset="0"/>
                <a:cs typeface="Times New Roman" pitchFamily="18" charset="0"/>
              </a:rPr>
              <a:t>Amazon </a:t>
            </a:r>
            <a:r>
              <a:rPr lang="en-US" dirty="0" err="1" smtClean="0">
                <a:latin typeface="Times New Roman" pitchFamily="18" charset="0"/>
                <a:cs typeface="Times New Roman" pitchFamily="18" charset="0"/>
              </a:rPr>
              <a:t>DevPay</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066800"/>
          </a:xfrm>
        </p:spPr>
        <p:txBody>
          <a:bodyPr>
            <a:noAutofit/>
          </a:bodyPr>
          <a:lstStyle/>
          <a:p>
            <a:r>
              <a:rPr lang="en-US" sz="4000" dirty="0">
                <a:latin typeface="Times New Roman" pitchFamily="18" charset="0"/>
                <a:cs typeface="Times New Roman" pitchFamily="18" charset="0"/>
              </a:rPr>
              <a:t>AWS Cloud Application Design:</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10 Best Practices</a:t>
            </a:r>
          </a:p>
        </p:txBody>
      </p:sp>
      <p:sp>
        <p:nvSpPr>
          <p:cNvPr id="5" name="Content Placeholder 4"/>
          <p:cNvSpPr>
            <a:spLocks noGrp="1"/>
          </p:cNvSpPr>
          <p:nvPr>
            <p:ph idx="1"/>
          </p:nvPr>
        </p:nvSpPr>
        <p:spPr>
          <a:xfrm>
            <a:off x="228600" y="1447800"/>
            <a:ext cx="8686800" cy="5257800"/>
          </a:xfrm>
        </p:spPr>
        <p:txBody>
          <a:bodyPr>
            <a:normAutofit fontScale="92500" lnSpcReduction="20000"/>
          </a:bodyPr>
          <a:lstStyle/>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Build </a:t>
            </a:r>
            <a:r>
              <a:rPr lang="en-US" dirty="0">
                <a:latin typeface="Times New Roman" pitchFamily="18" charset="0"/>
                <a:cs typeface="Times New Roman" pitchFamily="18" charset="0"/>
              </a:rPr>
              <a:t>cloud apps, not apps in the cloud</a:t>
            </a:r>
          </a:p>
          <a:p>
            <a:pPr marL="514350" indent="-514350">
              <a:lnSpc>
                <a:spcPct val="110000"/>
              </a:lnSpc>
              <a:spcBef>
                <a:spcPts val="0"/>
              </a:spcBef>
              <a:spcAft>
                <a:spcPts val="600"/>
              </a:spcAft>
              <a:buFont typeface="+mj-lt"/>
              <a:buAutoNum type="arabicPeriod"/>
            </a:pPr>
            <a:r>
              <a:rPr lang="en-US" dirty="0" err="1" smtClean="0">
                <a:latin typeface="Times New Roman" pitchFamily="18" charset="0"/>
                <a:cs typeface="Times New Roman" pitchFamily="18" charset="0"/>
              </a:rPr>
              <a:t>Virtualize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application stack</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for failure and nothing fails</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for scalability</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Loose </a:t>
            </a:r>
            <a:r>
              <a:rPr lang="en-US" dirty="0">
                <a:latin typeface="Times New Roman" pitchFamily="18" charset="0"/>
                <a:cs typeface="Times New Roman" pitchFamily="18" charset="0"/>
              </a:rPr>
              <a:t>coupling lets you maximize </a:t>
            </a:r>
            <a:r>
              <a:rPr lang="en-US" dirty="0" err="1">
                <a:latin typeface="Times New Roman" pitchFamily="18" charset="0"/>
                <a:cs typeface="Times New Roman" pitchFamily="18" charset="0"/>
              </a:rPr>
              <a:t>plug&amp;play</a:t>
            </a:r>
            <a:endParaRPr lang="en-US" dirty="0">
              <a:latin typeface="Times New Roman" pitchFamily="18" charset="0"/>
              <a:cs typeface="Times New Roman" pitchFamily="18" charset="0"/>
            </a:endParaRP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for dynamism</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Build </a:t>
            </a:r>
            <a:r>
              <a:rPr lang="en-US" dirty="0">
                <a:latin typeface="Times New Roman" pitchFamily="18" charset="0"/>
                <a:cs typeface="Times New Roman" pitchFamily="18" charset="0"/>
              </a:rPr>
              <a:t>Security into every component</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Leverage </a:t>
            </a:r>
            <a:r>
              <a:rPr lang="en-US" dirty="0">
                <a:latin typeface="Times New Roman" pitchFamily="18" charset="0"/>
                <a:cs typeface="Times New Roman" pitchFamily="18" charset="0"/>
              </a:rPr>
              <a:t>native cloud storage options</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Leverage </a:t>
            </a:r>
            <a:r>
              <a:rPr lang="en-US" dirty="0">
                <a:latin typeface="Times New Roman" pitchFamily="18" charset="0"/>
                <a:cs typeface="Times New Roman" pitchFamily="18" charset="0"/>
              </a:rPr>
              <a:t>best cloud Management Tools</a:t>
            </a:r>
          </a:p>
          <a:p>
            <a:pPr marL="514350" indent="-514350">
              <a:lnSpc>
                <a:spcPct val="110000"/>
              </a:lnSpc>
              <a:spcBef>
                <a:spcPts val="0"/>
              </a:spcBef>
              <a:spcAft>
                <a:spcPts val="600"/>
              </a:spcAft>
              <a:buFont typeface="+mj-lt"/>
              <a:buAutoNum type="arabicPeriod"/>
            </a:pPr>
            <a:r>
              <a:rPr lang="en-US" dirty="0" smtClean="0">
                <a:latin typeface="Times New Roman" pitchFamily="18" charset="0"/>
                <a:cs typeface="Times New Roman" pitchFamily="18" charset="0"/>
              </a:rPr>
              <a:t>Don't </a:t>
            </a:r>
            <a:r>
              <a:rPr lang="en-US" dirty="0">
                <a:latin typeface="Times New Roman" pitchFamily="18" charset="0"/>
                <a:cs typeface="Times New Roman" pitchFamily="18" charset="0"/>
              </a:rPr>
              <a:t>fear cloud constraints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Amazon Web Services</a:t>
            </a:r>
            <a:endParaRPr lang="en-US" dirty="0"/>
          </a:p>
        </p:txBody>
      </p:sp>
      <p:sp>
        <p:nvSpPr>
          <p:cNvPr id="5" name="Content Placeholder 4"/>
          <p:cNvSpPr>
            <a:spLocks noGrp="1"/>
          </p:cNvSpPr>
          <p:nvPr>
            <p:ph idx="1"/>
          </p:nvPr>
        </p:nvSpPr>
        <p:spPr>
          <a:xfrm>
            <a:off x="228600" y="1066800"/>
            <a:ext cx="8686800" cy="5638800"/>
          </a:xfrm>
        </p:spPr>
        <p:txBody>
          <a:bodyPr>
            <a:normAutofit/>
          </a:bodyPr>
          <a:lstStyle/>
          <a:p>
            <a:pPr>
              <a:spcBef>
                <a:spcPts val="0"/>
              </a:spcBef>
              <a:spcAft>
                <a:spcPts val="600"/>
              </a:spcAft>
            </a:pPr>
            <a:r>
              <a:rPr lang="en-US" sz="3600" dirty="0">
                <a:latin typeface="Times New Roman" pitchFamily="18" charset="0"/>
                <a:cs typeface="Times New Roman" pitchFamily="18" charset="0"/>
              </a:rPr>
              <a:t>Elastic Compute Cloud – EC2 (</a:t>
            </a:r>
            <a:r>
              <a:rPr lang="en-US" sz="3600" dirty="0" err="1">
                <a:latin typeface="Times New Roman" pitchFamily="18" charset="0"/>
                <a:cs typeface="Times New Roman" pitchFamily="18" charset="0"/>
              </a:rPr>
              <a:t>IaaS</a:t>
            </a:r>
            <a:r>
              <a:rPr lang="en-US" sz="3600" dirty="0">
                <a:latin typeface="Times New Roman" pitchFamily="18" charset="0"/>
                <a:cs typeface="Times New Roman" pitchFamily="18" charset="0"/>
              </a:rPr>
              <a:t>)</a:t>
            </a:r>
          </a:p>
          <a:p>
            <a:pPr>
              <a:spcBef>
                <a:spcPts val="0"/>
              </a:spcBef>
              <a:spcAft>
                <a:spcPts val="600"/>
              </a:spcAft>
            </a:pPr>
            <a:r>
              <a:rPr lang="en-US" sz="3600" dirty="0" smtClean="0">
                <a:latin typeface="Times New Roman" pitchFamily="18" charset="0"/>
                <a:cs typeface="Times New Roman" pitchFamily="18" charset="0"/>
              </a:rPr>
              <a:t>Simple </a:t>
            </a:r>
            <a:r>
              <a:rPr lang="en-US" sz="3600" dirty="0">
                <a:latin typeface="Times New Roman" pitchFamily="18" charset="0"/>
                <a:cs typeface="Times New Roman" pitchFamily="18" charset="0"/>
              </a:rPr>
              <a:t>Storage Service – S3 (</a:t>
            </a:r>
            <a:r>
              <a:rPr lang="en-US" sz="3600" dirty="0" err="1">
                <a:latin typeface="Times New Roman" pitchFamily="18" charset="0"/>
                <a:cs typeface="Times New Roman" pitchFamily="18" charset="0"/>
              </a:rPr>
              <a:t>IaaS</a:t>
            </a:r>
            <a:r>
              <a:rPr lang="en-US" sz="3600" dirty="0">
                <a:latin typeface="Times New Roman" pitchFamily="18" charset="0"/>
                <a:cs typeface="Times New Roman" pitchFamily="18" charset="0"/>
              </a:rPr>
              <a:t>)</a:t>
            </a:r>
          </a:p>
          <a:p>
            <a:pPr>
              <a:spcBef>
                <a:spcPts val="0"/>
              </a:spcBef>
              <a:spcAft>
                <a:spcPts val="600"/>
              </a:spcAft>
            </a:pPr>
            <a:r>
              <a:rPr lang="en-US" sz="3600" dirty="0" smtClean="0">
                <a:latin typeface="Times New Roman" pitchFamily="18" charset="0"/>
                <a:cs typeface="Times New Roman" pitchFamily="18" charset="0"/>
              </a:rPr>
              <a:t>Elastic </a:t>
            </a:r>
            <a:r>
              <a:rPr lang="en-US" sz="3600" dirty="0">
                <a:latin typeface="Times New Roman" pitchFamily="18" charset="0"/>
                <a:cs typeface="Times New Roman" pitchFamily="18" charset="0"/>
              </a:rPr>
              <a:t>Block Storage – EBS (</a:t>
            </a:r>
            <a:r>
              <a:rPr lang="en-US" sz="3600" dirty="0" err="1">
                <a:latin typeface="Times New Roman" pitchFamily="18" charset="0"/>
                <a:cs typeface="Times New Roman" pitchFamily="18" charset="0"/>
              </a:rPr>
              <a:t>IaaS</a:t>
            </a:r>
            <a:r>
              <a:rPr lang="en-US" sz="3600" dirty="0">
                <a:latin typeface="Times New Roman" pitchFamily="18" charset="0"/>
                <a:cs typeface="Times New Roman" pitchFamily="18" charset="0"/>
              </a:rPr>
              <a:t>)</a:t>
            </a:r>
          </a:p>
          <a:p>
            <a:pPr>
              <a:spcBef>
                <a:spcPts val="0"/>
              </a:spcBef>
              <a:spcAft>
                <a:spcPts val="600"/>
              </a:spcAft>
            </a:pPr>
            <a:r>
              <a:rPr lang="en-US" sz="3600" dirty="0" err="1" smtClean="0">
                <a:latin typeface="Times New Roman" pitchFamily="18" charset="0"/>
                <a:cs typeface="Times New Roman" pitchFamily="18" charset="0"/>
              </a:rPr>
              <a:t>SimpleDB</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(SDB) (</a:t>
            </a:r>
            <a:r>
              <a:rPr lang="en-US" sz="3600" dirty="0" err="1">
                <a:latin typeface="Times New Roman" pitchFamily="18" charset="0"/>
                <a:cs typeface="Times New Roman" pitchFamily="18" charset="0"/>
              </a:rPr>
              <a:t>PaaS</a:t>
            </a:r>
            <a:r>
              <a:rPr lang="en-US" sz="3600" dirty="0">
                <a:latin typeface="Times New Roman" pitchFamily="18" charset="0"/>
                <a:cs typeface="Times New Roman" pitchFamily="18" charset="0"/>
              </a:rPr>
              <a:t>)</a:t>
            </a:r>
          </a:p>
          <a:p>
            <a:pPr>
              <a:spcBef>
                <a:spcPts val="0"/>
              </a:spcBef>
              <a:spcAft>
                <a:spcPts val="600"/>
              </a:spcAft>
            </a:pPr>
            <a:r>
              <a:rPr lang="fr-FR" sz="3600" dirty="0" smtClean="0">
                <a:latin typeface="Times New Roman" pitchFamily="18" charset="0"/>
                <a:cs typeface="Times New Roman" pitchFamily="18" charset="0"/>
              </a:rPr>
              <a:t>Simple </a:t>
            </a:r>
            <a:r>
              <a:rPr lang="fr-FR" sz="3600" dirty="0">
                <a:latin typeface="Times New Roman" pitchFamily="18" charset="0"/>
                <a:cs typeface="Times New Roman" pitchFamily="18" charset="0"/>
              </a:rPr>
              <a:t>Queue Service – SQS (</a:t>
            </a:r>
            <a:r>
              <a:rPr lang="fr-FR" sz="3600" dirty="0" err="1">
                <a:latin typeface="Times New Roman" pitchFamily="18" charset="0"/>
                <a:cs typeface="Times New Roman" pitchFamily="18" charset="0"/>
              </a:rPr>
              <a:t>PaaS</a:t>
            </a:r>
            <a:r>
              <a:rPr lang="fr-FR" sz="3600" dirty="0">
                <a:latin typeface="Times New Roman" pitchFamily="18" charset="0"/>
                <a:cs typeface="Times New Roman" pitchFamily="18" charset="0"/>
              </a:rPr>
              <a:t>)</a:t>
            </a:r>
          </a:p>
          <a:p>
            <a:pPr>
              <a:spcBef>
                <a:spcPts val="0"/>
              </a:spcBef>
              <a:spcAft>
                <a:spcPts val="600"/>
              </a:spcAft>
            </a:pPr>
            <a:r>
              <a:rPr lang="en-US" sz="3600" dirty="0" smtClean="0">
                <a:latin typeface="Times New Roman" pitchFamily="18" charset="0"/>
                <a:cs typeface="Times New Roman" pitchFamily="18" charset="0"/>
              </a:rPr>
              <a:t>CloudFront </a:t>
            </a:r>
            <a:r>
              <a:rPr lang="en-US" sz="3600" dirty="0">
                <a:latin typeface="Times New Roman" pitchFamily="18" charset="0"/>
                <a:cs typeface="Times New Roman" pitchFamily="18" charset="0"/>
              </a:rPr>
              <a:t>(S3 based Content </a:t>
            </a:r>
            <a:r>
              <a:rPr lang="en-US" sz="3600" dirty="0" smtClean="0">
                <a:latin typeface="Times New Roman" pitchFamily="18" charset="0"/>
                <a:cs typeface="Times New Roman" pitchFamily="18" charset="0"/>
              </a:rPr>
              <a:t>Delivery Network </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PaaS</a:t>
            </a:r>
            <a:r>
              <a:rPr lang="en-US" sz="3600" dirty="0">
                <a:latin typeface="Times New Roman" pitchFamily="18" charset="0"/>
                <a:cs typeface="Times New Roman" pitchFamily="18" charset="0"/>
              </a:rPr>
              <a:t>)</a:t>
            </a:r>
          </a:p>
          <a:p>
            <a:pPr>
              <a:spcBef>
                <a:spcPts val="0"/>
              </a:spcBef>
              <a:spcAft>
                <a:spcPts val="600"/>
              </a:spcAft>
            </a:pPr>
            <a:r>
              <a:rPr lang="en-US" sz="3600" dirty="0" smtClean="0">
                <a:latin typeface="Times New Roman" pitchFamily="18" charset="0"/>
                <a:cs typeface="Times New Roman" pitchFamily="18" charset="0"/>
              </a:rPr>
              <a:t>Consistent </a:t>
            </a:r>
            <a:r>
              <a:rPr lang="en-US" sz="3600" dirty="0">
                <a:latin typeface="Times New Roman" pitchFamily="18" charset="0"/>
                <a:cs typeface="Times New Roman" pitchFamily="18" charset="0"/>
              </a:rPr>
              <a:t>AWS Web Services API</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6600"/>
                </a:solidFill>
              </a:rPr>
              <a:t>Overview of Amazon Web Services</a:t>
            </a:r>
            <a:endParaRPr lang="en-US" dirty="0">
              <a:solidFill>
                <a:srgbClr val="FF6600"/>
              </a:solidFill>
            </a:endParaRPr>
          </a:p>
        </p:txBody>
      </p:sp>
      <p:sp>
        <p:nvSpPr>
          <p:cNvPr id="3" name="Rectangle 2"/>
          <p:cNvSpPr/>
          <p:nvPr/>
        </p:nvSpPr>
        <p:spPr>
          <a:xfrm>
            <a:off x="589280" y="1151454"/>
            <a:ext cx="7915798" cy="3693319"/>
          </a:xfrm>
          <a:prstGeom prst="rect">
            <a:avLst/>
          </a:prstGeom>
        </p:spPr>
        <p:txBody>
          <a:bodyPr wrap="square">
            <a:spAutoFit/>
          </a:bodyPr>
          <a:lstStyle/>
          <a:p>
            <a:pPr marL="285750" indent="-285750">
              <a:lnSpc>
                <a:spcPct val="130000"/>
              </a:lnSpc>
              <a:buFont typeface="Wingdings" charset="2"/>
              <a:buChar char="v"/>
            </a:pPr>
            <a:r>
              <a:rPr lang="en-US" dirty="0" smtClean="0"/>
              <a:t>Officially launched in 2006.</a:t>
            </a:r>
          </a:p>
          <a:p>
            <a:pPr marL="285750" indent="-285750">
              <a:lnSpc>
                <a:spcPct val="130000"/>
              </a:lnSpc>
              <a:buFont typeface="Wingdings" charset="2"/>
              <a:buChar char="v"/>
            </a:pPr>
            <a:r>
              <a:rPr lang="en-US" dirty="0" smtClean="0"/>
              <a:t>Currently serving 100,000s </a:t>
            </a:r>
            <a:r>
              <a:rPr lang="en-US" dirty="0"/>
              <a:t>of </a:t>
            </a:r>
            <a:r>
              <a:rPr lang="en-US" dirty="0" smtClean="0"/>
              <a:t>customers. </a:t>
            </a:r>
          </a:p>
          <a:p>
            <a:pPr marL="800100" lvl="1" indent="-342900">
              <a:lnSpc>
                <a:spcPct val="130000"/>
              </a:lnSpc>
              <a:buFont typeface="Wingdings" charset="2"/>
              <a:buChar char="v"/>
            </a:pPr>
            <a:r>
              <a:rPr lang="en-US" dirty="0" smtClean="0"/>
              <a:t>4 continents. </a:t>
            </a:r>
          </a:p>
          <a:p>
            <a:pPr marL="800100" lvl="1" indent="-342900">
              <a:lnSpc>
                <a:spcPct val="130000"/>
              </a:lnSpc>
              <a:buFont typeface="Wingdings" charset="2"/>
              <a:buChar char="v"/>
            </a:pPr>
            <a:r>
              <a:rPr lang="en-US" dirty="0" smtClean="0"/>
              <a:t>190 countries. </a:t>
            </a:r>
          </a:p>
          <a:p>
            <a:pPr marL="800100" lvl="1" indent="-342900">
              <a:lnSpc>
                <a:spcPct val="130000"/>
              </a:lnSpc>
              <a:buFont typeface="Wingdings" charset="2"/>
              <a:buChar char="v"/>
            </a:pPr>
            <a:r>
              <a:rPr lang="en-US" dirty="0" smtClean="0"/>
              <a:t>9 Regions, 25 Availability Zones, 45 Edge Locations. </a:t>
            </a:r>
          </a:p>
          <a:p>
            <a:pPr marL="800100" lvl="1" indent="-342900">
              <a:lnSpc>
                <a:spcPct val="130000"/>
              </a:lnSpc>
              <a:buFont typeface="Wingdings" charset="2"/>
              <a:buChar char="v"/>
            </a:pPr>
            <a:r>
              <a:rPr lang="en-US" dirty="0" smtClean="0"/>
              <a:t>40+ Products </a:t>
            </a:r>
          </a:p>
          <a:p>
            <a:pPr marL="1257300" lvl="2" indent="-342900">
              <a:lnSpc>
                <a:spcPct val="130000"/>
              </a:lnSpc>
              <a:buFont typeface="Wingdings" charset="2"/>
              <a:buChar char="v"/>
            </a:pPr>
            <a:r>
              <a:rPr lang="en-US" dirty="0" smtClean="0"/>
              <a:t>283 significant improvements or new services in 2013. </a:t>
            </a:r>
          </a:p>
          <a:p>
            <a:pPr marL="285750" indent="-285750">
              <a:lnSpc>
                <a:spcPct val="130000"/>
              </a:lnSpc>
              <a:buFont typeface="Wingdings" charset="2"/>
              <a:buChar char="v"/>
            </a:pPr>
            <a:r>
              <a:rPr lang="en-US" dirty="0" smtClean="0"/>
              <a:t>Continually develop solutions that integrate </a:t>
            </a:r>
            <a:r>
              <a:rPr lang="en-US" dirty="0"/>
              <a:t>into third-party and proprietary products</a:t>
            </a:r>
            <a:r>
              <a:rPr lang="en-US" dirty="0" smtClean="0"/>
              <a:t>.</a:t>
            </a:r>
          </a:p>
          <a:p>
            <a:pPr marL="285750" indent="-285750">
              <a:lnSpc>
                <a:spcPct val="130000"/>
              </a:lnSpc>
              <a:buFont typeface="Wingdings" charset="2"/>
              <a:buChar char="v"/>
            </a:pPr>
            <a:r>
              <a:rPr lang="en-US" dirty="0" smtClean="0"/>
              <a:t>Our number one priority is the customer. </a:t>
            </a:r>
            <a:endParaRPr lang="en-US" dirty="0"/>
          </a:p>
        </p:txBody>
      </p:sp>
    </p:spTree>
    <p:extLst>
      <p:ext uri="{BB962C8B-B14F-4D97-AF65-F5344CB8AC3E}">
        <p14:creationId xmlns:p14="http://schemas.microsoft.com/office/powerpoint/2010/main" xmlns="" val="4214250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An overview of AWS</a:t>
            </a:r>
            <a:endParaRPr lang="en-US" dirty="0">
              <a:solidFill>
                <a:schemeClr val="tx2">
                  <a:satMod val="130000"/>
                </a:schemeClr>
              </a:solidFill>
            </a:endParaRPr>
          </a:p>
        </p:txBody>
      </p:sp>
      <p:sp>
        <p:nvSpPr>
          <p:cNvPr id="3" name="Content Placeholder 2"/>
          <p:cNvSpPr>
            <a:spLocks noGrp="1"/>
          </p:cNvSpPr>
          <p:nvPr>
            <p:ph idx="1"/>
          </p:nvPr>
        </p:nvSpPr>
        <p:spPr/>
        <p:txBody>
          <a:bodyPr>
            <a:normAutofit fontScale="92500" lnSpcReduction="20000"/>
          </a:bodyPr>
          <a:lstStyle/>
          <a:p>
            <a:pPr marL="365760" indent="-283464" eaLnBrk="1" fontAlgn="auto" hangingPunct="1">
              <a:spcAft>
                <a:spcPts val="0"/>
              </a:spcAft>
              <a:buFont typeface="Wingdings 2"/>
              <a:buChar char=""/>
              <a:defRPr/>
            </a:pPr>
            <a:r>
              <a:rPr lang="en-US" dirty="0" smtClean="0"/>
              <a:t>AWS is Amazon’s umbrella description of all of their web-based technology services.</a:t>
            </a:r>
          </a:p>
          <a:p>
            <a:pPr marL="365760" indent="-283464" eaLnBrk="1" fontAlgn="auto" hangingPunct="1">
              <a:spcAft>
                <a:spcPts val="0"/>
              </a:spcAft>
              <a:buFont typeface="Wingdings 2"/>
              <a:buChar char=""/>
              <a:defRPr/>
            </a:pPr>
            <a:r>
              <a:rPr lang="en-US" dirty="0" smtClean="0"/>
              <a:t>Mainly infrastructure services:</a:t>
            </a:r>
          </a:p>
          <a:p>
            <a:pPr marL="640080" lvl="1" indent="-237744" eaLnBrk="1" fontAlgn="auto" hangingPunct="1">
              <a:spcAft>
                <a:spcPts val="0"/>
              </a:spcAft>
              <a:buFont typeface="Verdana"/>
              <a:buChar char="◦"/>
              <a:defRPr/>
            </a:pPr>
            <a:r>
              <a:rPr lang="en-US" dirty="0" smtClean="0"/>
              <a:t>Amazon Elastic Compute Cloud (EC2)</a:t>
            </a:r>
          </a:p>
          <a:p>
            <a:pPr marL="640080" lvl="1" indent="-237744" eaLnBrk="1" fontAlgn="auto" hangingPunct="1">
              <a:spcAft>
                <a:spcPts val="0"/>
              </a:spcAft>
              <a:buFont typeface="Verdana"/>
              <a:buChar char="◦"/>
              <a:defRPr/>
            </a:pPr>
            <a:r>
              <a:rPr lang="en-US" dirty="0" smtClean="0"/>
              <a:t>Amazon Simple Storage Service (S3)</a:t>
            </a:r>
          </a:p>
          <a:p>
            <a:pPr marL="640080" lvl="1" indent="-237744" eaLnBrk="1" fontAlgn="auto" hangingPunct="1">
              <a:spcAft>
                <a:spcPts val="0"/>
              </a:spcAft>
              <a:buFont typeface="Verdana"/>
              <a:buChar char="◦"/>
              <a:defRPr/>
            </a:pPr>
            <a:r>
              <a:rPr lang="en-US" dirty="0" smtClean="0"/>
              <a:t>Amazon Simple Queue Service (SQS)</a:t>
            </a:r>
          </a:p>
          <a:p>
            <a:pPr marL="640080" lvl="1" indent="-237744" eaLnBrk="1" fontAlgn="auto" hangingPunct="1">
              <a:spcAft>
                <a:spcPts val="0"/>
              </a:spcAft>
              <a:buFont typeface="Verdana"/>
              <a:buChar char="◦"/>
              <a:defRPr/>
            </a:pPr>
            <a:r>
              <a:rPr lang="en-US" dirty="0" smtClean="0"/>
              <a:t>Amazon CloudFront</a:t>
            </a:r>
          </a:p>
          <a:p>
            <a:pPr marL="640080" lvl="1" indent="-237744" eaLnBrk="1" fontAlgn="auto" hangingPunct="1">
              <a:spcAft>
                <a:spcPts val="0"/>
              </a:spcAft>
              <a:buFont typeface="Verdana"/>
              <a:buChar char="◦"/>
              <a:defRPr/>
            </a:pPr>
            <a:r>
              <a:rPr lang="en-US" dirty="0" smtClean="0"/>
              <a:t>Amazon </a:t>
            </a:r>
            <a:r>
              <a:rPr lang="en-US" dirty="0" err="1" smtClean="0"/>
              <a:t>SimpleDB</a:t>
            </a:r>
            <a:endParaRPr lang="en-US" dirty="0" smtClean="0"/>
          </a:p>
          <a:p>
            <a:pPr marL="365760" indent="-283464" eaLnBrk="1" fontAlgn="auto" hangingPunct="1">
              <a:spcAft>
                <a:spcPts val="0"/>
              </a:spcAft>
              <a:buFont typeface="Wingdings 2"/>
              <a:buChar char=""/>
              <a:defRPr/>
            </a:pPr>
            <a:r>
              <a:rPr lang="en-US" dirty="0" smtClean="0"/>
              <a:t>Amazon EC2 is hiring</a:t>
            </a:r>
          </a:p>
          <a:p>
            <a:pPr marL="640080" lvl="1" indent="-237744" eaLnBrk="1" fontAlgn="auto" hangingPunct="1">
              <a:spcAft>
                <a:spcPts val="0"/>
              </a:spcAft>
              <a:buFont typeface="Verdana"/>
              <a:buChar char="◦"/>
              <a:defRPr/>
            </a:pPr>
            <a:r>
              <a:rPr lang="en-US" dirty="0" smtClean="0">
                <a:hlinkClick r:id="rId2"/>
              </a:rPr>
              <a:t>http://aws.amazon.com/ec2-jobs/</a:t>
            </a:r>
            <a:endParaRPr lang="en-US" dirty="0" smtClean="0"/>
          </a:p>
          <a:p>
            <a:pPr marL="365760" indent="-283464" eaLnBrk="1" fontAlgn="auto" hangingPunct="1">
              <a:spcAft>
                <a:spcPts val="0"/>
              </a:spcAft>
              <a:buFont typeface="Wingdings 2"/>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39762"/>
          </a:xfrm>
        </p:spPr>
        <p:txBody>
          <a:bodyPr>
            <a:noAutofit/>
          </a:bodyPr>
          <a:lstStyle/>
          <a:p>
            <a:r>
              <a:rPr lang="en-US" dirty="0" smtClean="0"/>
              <a:t>AWS Products &amp; Services</a:t>
            </a:r>
            <a:endParaRPr lang="en-US" dirty="0"/>
          </a:p>
        </p:txBody>
      </p:sp>
      <p:sp>
        <p:nvSpPr>
          <p:cNvPr id="5" name="Content Placeholder 4"/>
          <p:cNvSpPr>
            <a:spLocks noGrp="1"/>
          </p:cNvSpPr>
          <p:nvPr>
            <p:ph idx="1"/>
          </p:nvPr>
        </p:nvSpPr>
        <p:spPr>
          <a:xfrm>
            <a:off x="228600" y="1066800"/>
            <a:ext cx="8686800" cy="5638800"/>
          </a:xfrm>
        </p:spPr>
        <p:txBody>
          <a:bodyPr>
            <a:normAutofit fontScale="77500" lnSpcReduction="20000"/>
          </a:bodyPr>
          <a:lstStyle/>
          <a:p>
            <a:pPr marL="285750" indent="-285750">
              <a:lnSpc>
                <a:spcPct val="120000"/>
              </a:lnSpc>
              <a:spcBef>
                <a:spcPts val="0"/>
              </a:spcBef>
              <a:spcAft>
                <a:spcPts val="600"/>
              </a:spcAft>
            </a:pPr>
            <a:r>
              <a:rPr lang="en-US" sz="2600" dirty="0" smtClean="0">
                <a:latin typeface="Times New Roman" pitchFamily="18" charset="0"/>
                <a:cs typeface="Times New Roman" pitchFamily="18" charset="0"/>
              </a:rPr>
              <a:t>Support</a:t>
            </a:r>
          </a:p>
          <a:p>
            <a:pPr lvl="1">
              <a:lnSpc>
                <a:spcPct val="120000"/>
              </a:lnSpc>
              <a:spcBef>
                <a:spcPts val="0"/>
              </a:spcBef>
              <a:spcAft>
                <a:spcPts val="600"/>
              </a:spcAft>
              <a:buFont typeface="Arial" panose="020B0604020202020204" pitchFamily="34" charset="0"/>
              <a:buChar char="•"/>
            </a:pPr>
            <a:r>
              <a:rPr lang="en-US" sz="2600" dirty="0" smtClean="0">
                <a:latin typeface="Times New Roman" pitchFamily="18" charset="0"/>
                <a:cs typeface="Times New Roman" pitchFamily="18" charset="0"/>
              </a:rPr>
              <a:t>AWS support</a:t>
            </a:r>
          </a:p>
          <a:p>
            <a:pPr marL="285750" indent="-285750">
              <a:lnSpc>
                <a:spcPct val="120000"/>
              </a:lnSpc>
              <a:spcBef>
                <a:spcPts val="0"/>
              </a:spcBef>
              <a:spcAft>
                <a:spcPts val="600"/>
              </a:spcAft>
            </a:pPr>
            <a:r>
              <a:rPr lang="en-US" sz="2600" dirty="0" smtClean="0">
                <a:latin typeface="Times New Roman" pitchFamily="18" charset="0"/>
                <a:cs typeface="Times New Roman" pitchFamily="18" charset="0"/>
              </a:rPr>
              <a:t>Web Traffic</a:t>
            </a:r>
          </a:p>
          <a:p>
            <a:pPr lvl="1">
              <a:lnSpc>
                <a:spcPct val="120000"/>
              </a:lnSpc>
              <a:spcBef>
                <a:spcPts val="0"/>
              </a:spcBef>
              <a:spcAft>
                <a:spcPts val="600"/>
              </a:spcAft>
              <a:buFont typeface="Arial" panose="020B0604020202020204" pitchFamily="34" charset="0"/>
              <a:buChar char="•"/>
            </a:pPr>
            <a:r>
              <a:rPr lang="en-US" sz="2600" dirty="0" err="1" smtClean="0">
                <a:latin typeface="Times New Roman" pitchFamily="18" charset="0"/>
                <a:cs typeface="Times New Roman" pitchFamily="18" charset="0"/>
              </a:rPr>
              <a:t>Alexa</a:t>
            </a:r>
            <a:r>
              <a:rPr lang="en-US" sz="2600" dirty="0" smtClean="0">
                <a:latin typeface="Times New Roman" pitchFamily="18" charset="0"/>
                <a:cs typeface="Times New Roman" pitchFamily="18" charset="0"/>
              </a:rPr>
              <a:t> Web Information Service, </a:t>
            </a:r>
            <a:r>
              <a:rPr lang="en-US" sz="2600" dirty="0" err="1" smtClean="0">
                <a:latin typeface="Times New Roman" pitchFamily="18" charset="0"/>
                <a:cs typeface="Times New Roman" pitchFamily="18" charset="0"/>
              </a:rPr>
              <a:t>Alexa</a:t>
            </a:r>
            <a:r>
              <a:rPr lang="en-US" sz="2600" dirty="0" smtClean="0">
                <a:latin typeface="Times New Roman" pitchFamily="18" charset="0"/>
                <a:cs typeface="Times New Roman" pitchFamily="18" charset="0"/>
              </a:rPr>
              <a:t> Top Sites</a:t>
            </a:r>
          </a:p>
          <a:p>
            <a:pPr marL="285750" indent="-285750">
              <a:lnSpc>
                <a:spcPct val="120000"/>
              </a:lnSpc>
              <a:spcBef>
                <a:spcPts val="0"/>
              </a:spcBef>
              <a:spcAft>
                <a:spcPts val="600"/>
              </a:spcAft>
            </a:pPr>
            <a:r>
              <a:rPr lang="en-US" sz="2600" dirty="0" smtClean="0">
                <a:latin typeface="Times New Roman" pitchFamily="18" charset="0"/>
                <a:cs typeface="Times New Roman" pitchFamily="18" charset="0"/>
              </a:rPr>
              <a:t>Workforce</a:t>
            </a:r>
          </a:p>
          <a:p>
            <a:pPr lvl="1">
              <a:lnSpc>
                <a:spcPct val="120000"/>
              </a:lnSpc>
              <a:spcBef>
                <a:spcPts val="0"/>
              </a:spcBef>
              <a:spcAft>
                <a:spcPts val="600"/>
              </a:spcAft>
              <a:buFont typeface="Arial" panose="020B0604020202020204" pitchFamily="34" charset="0"/>
              <a:buChar char="•"/>
            </a:pPr>
            <a:r>
              <a:rPr lang="en-US" sz="2600" dirty="0" smtClean="0">
                <a:latin typeface="Times New Roman" pitchFamily="18" charset="0"/>
                <a:cs typeface="Times New Roman" pitchFamily="18" charset="0"/>
              </a:rPr>
              <a:t>Amazon Mechanical Turk</a:t>
            </a:r>
          </a:p>
          <a:p>
            <a:pPr marL="285750" indent="-285750">
              <a:lnSpc>
                <a:spcPct val="120000"/>
              </a:lnSpc>
              <a:spcBef>
                <a:spcPts val="0"/>
              </a:spcBef>
              <a:spcAft>
                <a:spcPts val="600"/>
              </a:spcAft>
            </a:pPr>
            <a:r>
              <a:rPr lang="en-US" sz="2600" dirty="0" smtClean="0">
                <a:latin typeface="Times New Roman" pitchFamily="18" charset="0"/>
                <a:cs typeface="Times New Roman" pitchFamily="18" charset="0"/>
              </a:rPr>
              <a:t>Deployments and Management</a:t>
            </a:r>
          </a:p>
          <a:p>
            <a:pPr lvl="1">
              <a:lnSpc>
                <a:spcPct val="120000"/>
              </a:lnSpc>
              <a:spcBef>
                <a:spcPts val="0"/>
              </a:spcBef>
              <a:spcAft>
                <a:spcPts val="600"/>
              </a:spcAft>
              <a:buFont typeface="Arial" panose="020B0604020202020204" pitchFamily="34" charset="0"/>
              <a:buChar char="•"/>
            </a:pPr>
            <a:r>
              <a:rPr lang="en-US" sz="2600" dirty="0" smtClean="0">
                <a:latin typeface="Times New Roman" pitchFamily="18" charset="0"/>
                <a:cs typeface="Times New Roman" pitchFamily="18" charset="0"/>
              </a:rPr>
              <a:t>AWS Identity and Access Management, Amazon </a:t>
            </a:r>
            <a:r>
              <a:rPr lang="en-US" sz="2600" dirty="0" err="1" smtClean="0">
                <a:latin typeface="Times New Roman" pitchFamily="18" charset="0"/>
                <a:cs typeface="Times New Roman" pitchFamily="18" charset="0"/>
              </a:rPr>
              <a:t>CloudWatch</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AWS </a:t>
            </a:r>
            <a:r>
              <a:rPr lang="en-US" sz="2600" dirty="0" err="1" smtClean="0">
                <a:latin typeface="Times New Roman" pitchFamily="18" charset="0"/>
                <a:cs typeface="Times New Roman" pitchFamily="18" charset="0"/>
              </a:rPr>
              <a:t>CloudTrail</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AWS Elastic </a:t>
            </a:r>
            <a:r>
              <a:rPr lang="en-US" sz="2600" dirty="0" err="1" smtClean="0">
                <a:latin typeface="Times New Roman" pitchFamily="18" charset="0"/>
                <a:cs typeface="Times New Roman" pitchFamily="18" charset="0"/>
              </a:rPr>
              <a:t>BeanStalk</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AWS </a:t>
            </a:r>
            <a:r>
              <a:rPr lang="en-US" sz="2600" dirty="0" err="1" smtClean="0">
                <a:latin typeface="Times New Roman" pitchFamily="18" charset="0"/>
                <a:cs typeface="Times New Roman" pitchFamily="18" charset="0"/>
              </a:rPr>
              <a:t>CloudFormation</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AWS </a:t>
            </a:r>
            <a:r>
              <a:rPr lang="en-US" sz="2600" dirty="0" err="1" smtClean="0">
                <a:latin typeface="Times New Roman" pitchFamily="18" charset="0"/>
                <a:cs typeface="Times New Roman" pitchFamily="18" charset="0"/>
              </a:rPr>
              <a:t>CloudHSM</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AWS </a:t>
            </a:r>
            <a:r>
              <a:rPr lang="en-US" sz="2600" dirty="0" err="1" smtClean="0">
                <a:latin typeface="Times New Roman" pitchFamily="18" charset="0"/>
                <a:cs typeface="Times New Roman" pitchFamily="18" charset="0"/>
              </a:rPr>
              <a:t>OpsWorks</a:t>
            </a:r>
            <a:endParaRPr lang="en-US" sz="2600" dirty="0" smtClean="0">
              <a:latin typeface="Times New Roman" pitchFamily="18" charset="0"/>
              <a:cs typeface="Times New Roman" pitchFamily="18" charset="0"/>
            </a:endParaRPr>
          </a:p>
          <a:p>
            <a:pPr marL="285750" indent="-285750">
              <a:lnSpc>
                <a:spcPct val="120000"/>
              </a:lnSpc>
              <a:spcBef>
                <a:spcPts val="0"/>
              </a:spcBef>
              <a:spcAft>
                <a:spcPts val="600"/>
              </a:spcAft>
            </a:pPr>
            <a:r>
              <a:rPr lang="en-US" sz="2600" dirty="0" smtClean="0">
                <a:latin typeface="Times New Roman" pitchFamily="18" charset="0"/>
                <a:cs typeface="Times New Roman" pitchFamily="18" charset="0"/>
              </a:rPr>
              <a:t>Software</a:t>
            </a:r>
          </a:p>
          <a:p>
            <a:pPr lvl="1">
              <a:lnSpc>
                <a:spcPct val="120000"/>
              </a:lnSpc>
              <a:spcBef>
                <a:spcPts val="0"/>
              </a:spcBef>
              <a:spcAft>
                <a:spcPts val="600"/>
              </a:spcAft>
              <a:buFont typeface="Arial" panose="020B0604020202020204" pitchFamily="34" charset="0"/>
              <a:buChar char="•"/>
            </a:pPr>
            <a:r>
              <a:rPr lang="en-US" sz="2600" dirty="0" smtClean="0">
                <a:latin typeface="Times New Roman" pitchFamily="18" charset="0"/>
                <a:cs typeface="Times New Roman" pitchFamily="18" charset="0"/>
              </a:rPr>
              <a:t>AWS Marketplace</a:t>
            </a:r>
          </a:p>
          <a:p>
            <a:pPr marL="285750" indent="-285750">
              <a:lnSpc>
                <a:spcPct val="120000"/>
              </a:lnSpc>
              <a:spcBef>
                <a:spcPts val="0"/>
              </a:spcBef>
              <a:spcAft>
                <a:spcPts val="600"/>
              </a:spcAft>
            </a:pPr>
            <a:r>
              <a:rPr lang="en-US" sz="2600" dirty="0" smtClean="0">
                <a:latin typeface="Times New Roman" pitchFamily="18" charset="0"/>
                <a:cs typeface="Times New Roman" pitchFamily="18" charset="0"/>
              </a:rPr>
              <a:t>Networking</a:t>
            </a:r>
          </a:p>
          <a:p>
            <a:pPr lvl="1">
              <a:lnSpc>
                <a:spcPct val="120000"/>
              </a:lnSpc>
              <a:spcBef>
                <a:spcPts val="0"/>
              </a:spcBef>
              <a:spcAft>
                <a:spcPts val="600"/>
              </a:spcAft>
              <a:buFont typeface="Arial" panose="020B0604020202020204" pitchFamily="34" charset="0"/>
              <a:buChar char="•"/>
            </a:pPr>
            <a:r>
              <a:rPr lang="en-US" sz="2600" dirty="0" smtClean="0">
                <a:latin typeface="Times New Roman" pitchFamily="18" charset="0"/>
                <a:cs typeface="Times New Roman" pitchFamily="18" charset="0"/>
              </a:rPr>
              <a:t>Amazon Route 53, AWS Direct Connect, Amazon Virtual private Cloud (VPC)</a:t>
            </a:r>
          </a:p>
          <a:p>
            <a:pPr lvl="1">
              <a:lnSpc>
                <a:spcPct val="120000"/>
              </a:lnSpc>
              <a:spcBef>
                <a:spcPts val="0"/>
              </a:spcBef>
              <a:spcAft>
                <a:spcPts val="600"/>
              </a:spcAft>
              <a:buNone/>
            </a:pPr>
            <a:endParaRPr lang="en-US" sz="2600"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24801" y="0"/>
            <a:ext cx="8228160" cy="1144921"/>
          </a:xfrm>
          <a:ln/>
        </p:spPr>
        <p:txBody>
          <a:bodyPr/>
          <a:lstStyle/>
          <a:p>
            <a:pPr algn="just">
              <a:lnSpc>
                <a:spcPct val="9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4900" dirty="0">
                <a:latin typeface="Arial Narrow" pitchFamily="34" charset="0"/>
              </a:rPr>
              <a:t>What is Amazon S3?</a:t>
            </a:r>
          </a:p>
        </p:txBody>
      </p:sp>
      <p:sp>
        <p:nvSpPr>
          <p:cNvPr id="7170" name="Rectangle 2"/>
          <p:cNvSpPr>
            <a:spLocks noGrp="1" noChangeArrowheads="1"/>
          </p:cNvSpPr>
          <p:nvPr>
            <p:ph type="body" idx="1"/>
          </p:nvPr>
        </p:nvSpPr>
        <p:spPr>
          <a:xfrm>
            <a:off x="456481" y="1604329"/>
            <a:ext cx="8228160" cy="4664650"/>
          </a:xfrm>
          <a:ln/>
        </p:spPr>
        <p:txBody>
          <a:bodyPr>
            <a:normAutofit fontScale="92500" lnSpcReduction="10000"/>
          </a:bodyPr>
          <a:lstStyle/>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pitchFamily="34" charset="0"/>
              </a:rPr>
              <a:t>S3 = Simple Storage Service</a:t>
            </a:r>
          </a:p>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pitchFamily="34" charset="0"/>
              </a:rPr>
              <a:t>A SOA which provides online storage using web services.</a:t>
            </a:r>
          </a:p>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pitchFamily="34" charset="0"/>
              </a:rPr>
              <a:t>Allows read, write, and delete permissions on objects</a:t>
            </a:r>
          </a:p>
          <a:p>
            <a:pPr>
              <a:lnSpc>
                <a:spcPct val="118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latin typeface="Arial Black" pitchFamily="34" charset="0"/>
              </a:rPr>
              <a:t>Uses REST and SOAP protocols for messaging, so you can use various development toolkits with S3.</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smtClean="0"/>
              <a:t>Amazon S3 is… Simple</a:t>
            </a:r>
          </a:p>
        </p:txBody>
      </p:sp>
      <p:sp>
        <p:nvSpPr>
          <p:cNvPr id="22531" name="Content Placeholder 3"/>
          <p:cNvSpPr>
            <a:spLocks noGrp="1"/>
          </p:cNvSpPr>
          <p:nvPr>
            <p:ph idx="1"/>
          </p:nvPr>
        </p:nvSpPr>
        <p:spPr/>
        <p:txBody>
          <a:bodyPr/>
          <a:lstStyle/>
          <a:p>
            <a:pPr>
              <a:buFontTx/>
              <a:buBlip>
                <a:blip r:embed="rId2"/>
              </a:buBlip>
            </a:pPr>
            <a:r>
              <a:rPr lang="en-US" dirty="0" smtClean="0"/>
              <a:t>Data Storage in Amazon Data Center</a:t>
            </a:r>
          </a:p>
          <a:p>
            <a:pPr>
              <a:buFontTx/>
              <a:buBlip>
                <a:blip r:embed="rId2"/>
              </a:buBlip>
            </a:pPr>
            <a:r>
              <a:rPr lang="en-US" dirty="0" smtClean="0"/>
              <a:t>Web Service interface</a:t>
            </a:r>
          </a:p>
          <a:p>
            <a:pPr>
              <a:buFontTx/>
              <a:buBlip>
                <a:blip r:embed="rId2"/>
              </a:buBlip>
            </a:pPr>
            <a:r>
              <a:rPr lang="en-US" dirty="0" smtClean="0"/>
              <a:t>No set-up fee, No monthly minimum</a:t>
            </a:r>
          </a:p>
          <a:p>
            <a:pPr>
              <a:buFontTx/>
              <a:buBlip>
                <a:blip r:embed="rId2"/>
              </a:buBlip>
            </a:pPr>
            <a:r>
              <a:rPr lang="en-US" dirty="0" smtClean="0"/>
              <a:t>Storage: $0.15 per GB/Month</a:t>
            </a:r>
          </a:p>
          <a:p>
            <a:pPr>
              <a:buFontTx/>
              <a:buBlip>
                <a:blip r:embed="rId2"/>
              </a:buBlip>
            </a:pPr>
            <a:r>
              <a:rPr lang="en-US" dirty="0" smtClean="0"/>
              <a:t>Data Transfer: $0.20/GB to transfer data</a:t>
            </a:r>
          </a:p>
          <a:p>
            <a:pPr>
              <a:buFontTx/>
              <a:buBlip>
                <a:blip r:embed="rId2"/>
              </a:buBlip>
            </a:pPr>
            <a:r>
              <a:rPr lang="en-US" dirty="0" smtClean="0"/>
              <a:t>Private and  public storage</a:t>
            </a:r>
          </a:p>
          <a:p>
            <a:pPr>
              <a:buFontTx/>
              <a:buBlip>
                <a:blip r:embed="rId2"/>
              </a:buBlip>
            </a:pPr>
            <a:r>
              <a:rPr lang="en-US" dirty="0" smtClean="0"/>
              <a:t>Each object up to 5GB in size</a:t>
            </a:r>
          </a:p>
        </p:txBody>
      </p:sp>
    </p:spTree>
  </p:cSld>
  <p:clrMapOvr>
    <a:masterClrMapping/>
  </p:clrMapOvr>
  <p:transition advClick="0" advTm="7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Amazon S3</a:t>
            </a:r>
            <a:endParaRPr lang="en-US" dirty="0"/>
          </a:p>
        </p:txBody>
      </p:sp>
      <p:sp>
        <p:nvSpPr>
          <p:cNvPr id="3" name="Content Placeholder 2"/>
          <p:cNvSpPr>
            <a:spLocks noGrp="1"/>
          </p:cNvSpPr>
          <p:nvPr>
            <p:ph idx="1"/>
          </p:nvPr>
        </p:nvSpPr>
        <p:spPr>
          <a:xfrm>
            <a:off x="228600" y="990600"/>
            <a:ext cx="8763000" cy="5562600"/>
          </a:xfrm>
        </p:spPr>
        <p:txBody>
          <a:bodyPr>
            <a:normAutofit lnSpcReduction="10000"/>
          </a:bodyPr>
          <a:lstStyle/>
          <a:p>
            <a:pPr>
              <a:spcBef>
                <a:spcPts val="0"/>
              </a:spcBef>
              <a:spcAft>
                <a:spcPts val="600"/>
              </a:spcAft>
            </a:pPr>
            <a:r>
              <a:rPr lang="en-US" dirty="0">
                <a:latin typeface="Times New Roman" pitchFamily="18" charset="0"/>
                <a:cs typeface="Times New Roman" pitchFamily="18" charset="0"/>
              </a:rPr>
              <a:t>Amazon S3 is storage for the Internet. It is designed to make web-scale computing easier for developers. </a:t>
            </a:r>
          </a:p>
          <a:p>
            <a:pPr>
              <a:spcBef>
                <a:spcPts val="0"/>
              </a:spcBef>
              <a:spcAft>
                <a:spcPts val="600"/>
              </a:spcAft>
            </a:pPr>
            <a:r>
              <a:rPr lang="en-US" dirty="0">
                <a:latin typeface="Times New Roman" pitchFamily="18" charset="0"/>
                <a:cs typeface="Times New Roman" pitchFamily="18" charset="0"/>
              </a:rPr>
              <a:t>Amazon S3 provides a simple web services interface that can be used to store and retrieve any amount of data, at any time, from anywhere on the web. The container for objects stored in Amazon S3 is called an Amazon S3 bucket. Amazon S3 gives any developer access to the same highly scalable, reliable, secure, fast, inexpensive infrastructure that Amazon uses to run its own global network of websites.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2646</Words>
  <Application>Microsoft Office PowerPoint</Application>
  <PresentationFormat>On-screen Show (4:3)</PresentationFormat>
  <Paragraphs>363</Paragraphs>
  <Slides>53</Slides>
  <Notes>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Amazon Web Services</vt:lpstr>
      <vt:lpstr>Benefits of AWS </vt:lpstr>
      <vt:lpstr>AWS Products &amp; Services</vt:lpstr>
      <vt:lpstr>AWS Products &amp; Services</vt:lpstr>
      <vt:lpstr>AWS Products &amp; Services</vt:lpstr>
      <vt:lpstr>AWS Products &amp; Services</vt:lpstr>
      <vt:lpstr>What is Amazon S3?</vt:lpstr>
      <vt:lpstr>Amazon S3 is… Simple</vt:lpstr>
      <vt:lpstr>Amazon S3</vt:lpstr>
      <vt:lpstr>Amazon S3 Namespace</vt:lpstr>
      <vt:lpstr>Amazon S3 - Components </vt:lpstr>
      <vt:lpstr>Amazon S3 - Components </vt:lpstr>
      <vt:lpstr>Amazon S3 - Components </vt:lpstr>
      <vt:lpstr>Authentication in AWS S3</vt:lpstr>
      <vt:lpstr>Amazon S3 - Operations</vt:lpstr>
      <vt:lpstr>S3 and EBS for Your Storage Needs</vt:lpstr>
      <vt:lpstr>Simple DB in a Nutshell</vt:lpstr>
      <vt:lpstr>Sample SimpleDB Use Cases</vt:lpstr>
      <vt:lpstr>Amazon EC2 Is…</vt:lpstr>
      <vt:lpstr>Amazon EC2 Benefits You Because It</vt:lpstr>
      <vt:lpstr>Amazon EC2 Changes Computing Economics</vt:lpstr>
      <vt:lpstr>Amazon EC2</vt:lpstr>
      <vt:lpstr>Amazon Elastic Block Store</vt:lpstr>
      <vt:lpstr>EC2 instances</vt:lpstr>
      <vt:lpstr>AMI and instances</vt:lpstr>
      <vt:lpstr>Amazon Simple Queue Services</vt:lpstr>
      <vt:lpstr>Amazon Simple Queue Services</vt:lpstr>
      <vt:lpstr>Amazon Simple Queue Service</vt:lpstr>
      <vt:lpstr>Amazon Simple Queue Service</vt:lpstr>
      <vt:lpstr>Amazon SQS Highlights</vt:lpstr>
      <vt:lpstr>Amazon SQS Pricing</vt:lpstr>
      <vt:lpstr>Amazon CloudFront</vt:lpstr>
      <vt:lpstr>Amazon Cloud-front</vt:lpstr>
      <vt:lpstr>SimpleDB data model details</vt:lpstr>
      <vt:lpstr>SimpleDB operations</vt:lpstr>
      <vt:lpstr>SimpleDB: Create Domain</vt:lpstr>
      <vt:lpstr>SimpleDB: Put Item in Domain</vt:lpstr>
      <vt:lpstr>SimpleDB: Query Domain</vt:lpstr>
      <vt:lpstr>SimpleDB: Modify Items in Domain</vt:lpstr>
      <vt:lpstr>SimpleDB: Delete Domain</vt:lpstr>
      <vt:lpstr>Amazon CloudFront</vt:lpstr>
      <vt:lpstr>Amazon Web Services</vt:lpstr>
      <vt:lpstr>Amazon Web Services</vt:lpstr>
      <vt:lpstr>Amazon Web Services</vt:lpstr>
      <vt:lpstr>Amazon Web Services</vt:lpstr>
      <vt:lpstr>Amazon Web Services</vt:lpstr>
      <vt:lpstr>Amazon Web Services</vt:lpstr>
      <vt:lpstr>Amazon Web Services</vt:lpstr>
      <vt:lpstr>Amazon Web Services</vt:lpstr>
      <vt:lpstr>AWS Cloud Application Design: 10 Best Practices</vt:lpstr>
      <vt:lpstr>Amazon Web Services</vt:lpstr>
      <vt:lpstr>Overview of Amazon Web Services</vt:lpstr>
      <vt:lpstr>An overview of AWS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K.Venkateswara Rao</dc:creator>
  <cp:lastModifiedBy>K.Venkateswara Rao</cp:lastModifiedBy>
  <cp:revision>38</cp:revision>
  <dcterms:created xsi:type="dcterms:W3CDTF">2015-01-11T08:17:37Z</dcterms:created>
  <dcterms:modified xsi:type="dcterms:W3CDTF">2015-01-11T11:44:03Z</dcterms:modified>
</cp:coreProperties>
</file>