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4" r:id="rId7"/>
    <p:sldId id="269" r:id="rId8"/>
    <p:sldId id="267" r:id="rId9"/>
    <p:sldId id="268" r:id="rId10"/>
    <p:sldId id="258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56" d="100"/>
          <a:sy n="56" d="100"/>
        </p:scale>
        <p:origin x="7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4FCA9-8992-45F8-AD0E-D764A6C6D3C3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E18AB-D229-42D8-9788-960D5895F1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4C02C-11C7-4FB3-AE88-745A659E68F2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8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solidFill>
                <a:schemeClr val="bg1"/>
              </a:solidFill>
              <a:latin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4C02C-11C7-4FB3-AE88-745A659E68F2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0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47E1-F4A6-4A54-A2A5-DB9F10261A70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13D-9569-4910-AB2D-9939C09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47E1-F4A6-4A54-A2A5-DB9F10261A70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13D-9569-4910-AB2D-9939C09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47E1-F4A6-4A54-A2A5-DB9F10261A70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13D-9569-4910-AB2D-9939C09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47E1-F4A6-4A54-A2A5-DB9F10261A70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13D-9569-4910-AB2D-9939C09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47E1-F4A6-4A54-A2A5-DB9F10261A70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13D-9569-4910-AB2D-9939C09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47E1-F4A6-4A54-A2A5-DB9F10261A70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13D-9569-4910-AB2D-9939C09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47E1-F4A6-4A54-A2A5-DB9F10261A70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13D-9569-4910-AB2D-9939C09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47E1-F4A6-4A54-A2A5-DB9F10261A70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13D-9569-4910-AB2D-9939C09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47E1-F4A6-4A54-A2A5-DB9F10261A70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13D-9569-4910-AB2D-9939C09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47E1-F4A6-4A54-A2A5-DB9F10261A70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13D-9569-4910-AB2D-9939C09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47E1-F4A6-4A54-A2A5-DB9F10261A70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A13D-9569-4910-AB2D-9939C09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47E1-F4A6-4A54-A2A5-DB9F10261A70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6A13D-9569-4910-AB2D-9939C093D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em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Microsoft Azure Services Platform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Microsoft Offers a Number of Cloud services for organizations of any size.</a:t>
            </a:r>
          </a:p>
          <a:p>
            <a:r>
              <a:rPr lang="en-US" dirty="0"/>
              <a:t>Azure Services Platform is a cloud computing and services platform hosted in Microsoft datacenters.</a:t>
            </a:r>
          </a:p>
          <a:p>
            <a:r>
              <a:rPr lang="en-US" dirty="0"/>
              <a:t>Offers a Cloud operating system and developer tools for developing applications with industry standard protocols like REST, SOAP, XML and HTTP.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.NET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6019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400" dirty="0"/>
              <a:t>Microsoft .NET Services are a Set of Microsoft hosted, developer oriented services.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400" dirty="0"/>
              <a:t>Provides components and high-level class libraries.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400" dirty="0"/>
              <a:t>Similar to .NET Framework that help developers to focus more on their product development.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400" dirty="0"/>
              <a:t>.NET services are also available to other development technologies through the use of industry standard protocols like REST, SOAP, and HTTP.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Live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Live Services is a development center and supplier of software development kits for Windows Live and Azure Services Platforms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Windows Live</a:t>
            </a:r>
            <a:r>
              <a:rPr lang="en-US" dirty="0"/>
              <a:t> is a discontinued brand name for a set of web services and software products from Microsoft as part of their software plus services platform.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Windows Live brand was phased out during August 2012, when Windows 8 was release to manufacturing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>
            <a:noAutofit/>
          </a:bodyPr>
          <a:lstStyle/>
          <a:p>
            <a:r>
              <a:rPr lang="en-US" dirty="0"/>
              <a:t>Azure Services Platform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400" dirty="0"/>
              <a:t>Windows Azure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SQL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.NET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Live Services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Windows Azure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11188" y="1219200"/>
            <a:ext cx="7488237" cy="5334000"/>
          </a:xfrm>
        </p:spPr>
        <p:txBody>
          <a:bodyPr>
            <a:normAutofit/>
          </a:bodyPr>
          <a:lstStyle/>
          <a:p>
            <a:r>
              <a:rPr lang="en-US" dirty="0"/>
              <a:t>Windows Azure is a Cloud-based Operating System.</a:t>
            </a:r>
          </a:p>
          <a:p>
            <a:r>
              <a:rPr lang="en-US" dirty="0"/>
              <a:t>Provides the Development, hosting, and service management environment to Azure Services Platform.</a:t>
            </a:r>
          </a:p>
          <a:p>
            <a:r>
              <a:rPr lang="en-US" dirty="0"/>
              <a:t>Supports existing standards like SOAP, REST, and XML.</a:t>
            </a:r>
          </a:p>
          <a:p>
            <a:r>
              <a:rPr lang="en-US" dirty="0"/>
              <a:t>Developers can use the Visual Studio skills to build applications and services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Uses of  Windows Azure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10200"/>
          </a:xfrm>
        </p:spPr>
        <p:txBody>
          <a:bodyPr>
            <a:normAutofit/>
          </a:bodyPr>
          <a:lstStyle/>
          <a:p>
            <a:r>
              <a:rPr lang="en-US" sz="4000" dirty="0"/>
              <a:t>Widows Azure can be used to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600" dirty="0"/>
              <a:t>Add Web Service applications to existing applications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600" dirty="0"/>
              <a:t>Build and Modify applications and then move them onto the Web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600" dirty="0"/>
              <a:t>Make, test, debug, and distribute web services efficiently and inexpensively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600" dirty="0"/>
              <a:t>Reduce the cost of IT Management</a:t>
            </a:r>
          </a:p>
          <a:p>
            <a:endParaRPr lang="en-US" sz="3600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28600"/>
            <a:ext cx="8364537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Windows Azure Components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66802"/>
          <a:ext cx="8381999" cy="533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6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Windows Azure </a:t>
                      </a:r>
                      <a:r>
                        <a:rPr lang="en-US" dirty="0" err="1"/>
                        <a:t>PaaS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Applications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Windows Azure Service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Runtimes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.NET 3.5/4,</a:t>
                      </a:r>
                      <a:r>
                        <a:rPr lang="en-US" baseline="0" dirty="0"/>
                        <a:t> ASP .NET, PHP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Operating System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Windows Server 2008/R2-Compatible</a:t>
                      </a:r>
                      <a:r>
                        <a:rPr lang="en-US" baseline="0" dirty="0"/>
                        <a:t> 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Virtualization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Windows Azure Hypervisor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Server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Microsoft Blades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Database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SQL Azure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Windows Azure Storage (Blob, Queue, 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Networking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Windows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Azure-Configured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Networking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Windows Azure Platform</a:t>
            </a:r>
          </a:p>
        </p:txBody>
      </p:sp>
      <p:cxnSp>
        <p:nvCxnSpPr>
          <p:cNvPr id="80" name="Straight Connector 79"/>
          <p:cNvCxnSpPr/>
          <p:nvPr/>
        </p:nvCxnSpPr>
        <p:spPr>
          <a:xfrm rot="5400000">
            <a:off x="1603998" y="1911156"/>
            <a:ext cx="406831" cy="1191"/>
          </a:xfrm>
          <a:prstGeom prst="line">
            <a:avLst/>
          </a:prstGeom>
          <a:noFill/>
          <a:ln w="38100" cap="flat">
            <a:gradFill>
              <a:gsLst>
                <a:gs pos="0">
                  <a:srgbClr val="FFFFFF"/>
                </a:gs>
                <a:gs pos="50000">
                  <a:srgbClr val="FFFFFF">
                    <a:alpha val="2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 scaled="0"/>
            </a:gradFill>
            <a:prstDash val="solid"/>
            <a:miter lim="800000"/>
            <a:headEnd/>
            <a:tailEnd/>
          </a:ln>
          <a:effectLst>
            <a:outerShdw blurRad="63500" algn="ctr" rotWithShape="0">
              <a:srgbClr val="FFFFFF">
                <a:alpha val="40000"/>
              </a:srgbClr>
            </a:outerShdw>
          </a:effectLst>
        </p:spPr>
      </p:cxnSp>
      <p:pic>
        <p:nvPicPr>
          <p:cNvPr id="82" name="Picture 5" descr="E:\RESOURCES\PPT Resources\RESOURCE DVD 35\Artwork_Imagery\Shapes\Arrows\Blue Gradient Collection\arrow 0 blue arrow double headed 1-6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7849" y="4261421"/>
            <a:ext cx="552920" cy="480481"/>
          </a:xfrm>
          <a:prstGeom prst="rect">
            <a:avLst/>
          </a:prstGeom>
          <a:noFill/>
        </p:spPr>
      </p:pic>
      <p:sp>
        <p:nvSpPr>
          <p:cNvPr id="83" name="Rectangle 82"/>
          <p:cNvSpPr/>
          <p:nvPr/>
        </p:nvSpPr>
        <p:spPr>
          <a:xfrm>
            <a:off x="6381351" y="4220000"/>
            <a:ext cx="717919" cy="238383"/>
          </a:xfrm>
          <a:prstGeom prst="rect">
            <a:avLst/>
          </a:prstGeom>
        </p:spPr>
        <p:txBody>
          <a:bodyPr wrap="none" lIns="68436" tIns="34219" rIns="68436" bIns="34219">
            <a:spAutoFit/>
          </a:bodyPr>
          <a:lstStyle/>
          <a:p>
            <a:pPr algn="ctr" defTabSz="684213" fontAlgn="base">
              <a:spcBef>
                <a:spcPct val="0"/>
              </a:spcBef>
              <a:spcAft>
                <a:spcPct val="0"/>
              </a:spcAft>
            </a:pPr>
            <a:r>
              <a:rPr lang="en-US" sz="1100" spc="-38" dirty="0">
                <a:solidFill>
                  <a:srgbClr val="215968"/>
                </a:solidFill>
                <a:latin typeface="Segoe" pitchFamily="34" charset="0"/>
              </a:rPr>
              <a:t>AppFabric</a:t>
            </a:r>
          </a:p>
        </p:txBody>
      </p:sp>
      <p:sp>
        <p:nvSpPr>
          <p:cNvPr id="89" name="Rounded Rectangle 88"/>
          <p:cNvSpPr/>
          <p:nvPr/>
        </p:nvSpPr>
        <p:spPr bwMode="auto">
          <a:xfrm>
            <a:off x="362153" y="1638820"/>
            <a:ext cx="8429222" cy="1532854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B0F0">
                  <a:alpha val="2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 w="12700" cap="flat" cmpd="thickThin" algn="ctr">
            <a:gradFill>
              <a:gsLst>
                <a:gs pos="0">
                  <a:srgbClr val="FFFFFF">
                    <a:alpha val="0"/>
                  </a:srgbClr>
                </a:gs>
                <a:gs pos="5000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prstDash val="solid"/>
          </a:ln>
          <a:effectLst>
            <a:reflection blurRad="6350" stA="52000" endA="300" endPos="35000" dir="5400000" sy="-100000" algn="bl" rotWithShape="0"/>
          </a:effectLst>
        </p:spPr>
        <p:txBody>
          <a:bodyPr rtlCol="0" anchor="ctr"/>
          <a:lstStyle/>
          <a:p>
            <a:pPr algn="ctr" defTabSz="684438" fontAlgn="base">
              <a:spcBef>
                <a:spcPct val="0"/>
              </a:spcBef>
              <a:spcAft>
                <a:spcPct val="0"/>
              </a:spcAft>
            </a:pPr>
            <a:endParaRPr lang="en-US" sz="700" kern="0" dirty="0">
              <a:solidFill>
                <a:srgbClr val="215968"/>
              </a:solidFill>
              <a:latin typeface="Segoe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30925" y="1791058"/>
            <a:ext cx="353227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116442" eaLnBrk="0" fontAlgn="base" hangingPunct="0">
              <a:lnSpc>
                <a:spcPct val="90000"/>
              </a:lnSpc>
              <a:spcBef>
                <a:spcPts val="450"/>
              </a:spcBef>
              <a:spcAft>
                <a:spcPts val="900"/>
              </a:spcAft>
              <a:buClr>
                <a:srgbClr val="FFC000"/>
              </a:buClr>
              <a:defRPr/>
            </a:pPr>
            <a:r>
              <a:rPr lang="en-US" dirty="0">
                <a:solidFill>
                  <a:srgbClr val="215968"/>
                </a:solidFill>
                <a:latin typeface="Segoe" pitchFamily="34" charset="0"/>
              </a:rPr>
              <a:t>Developer Experience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430925" y="2025497"/>
            <a:ext cx="352993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116442" eaLnBrk="0" fontAlgn="base" hangingPunct="0">
              <a:lnSpc>
                <a:spcPct val="90000"/>
              </a:lnSpc>
              <a:spcBef>
                <a:spcPts val="450"/>
              </a:spcBef>
              <a:spcAft>
                <a:spcPts val="900"/>
              </a:spcAft>
              <a:buClr>
                <a:srgbClr val="FFC000"/>
              </a:buClr>
              <a:defRPr/>
            </a:pPr>
            <a:r>
              <a:rPr lang="en-US" sz="1400" dirty="0">
                <a:solidFill>
                  <a:srgbClr val="215968"/>
                </a:solidFill>
                <a:latin typeface="Segoe" pitchFamily="34" charset="0"/>
              </a:rPr>
              <a:t>Use existing skills and tools.</a:t>
            </a:r>
          </a:p>
        </p:txBody>
      </p:sp>
      <p:pic>
        <p:nvPicPr>
          <p:cNvPr id="93" name="Picture 4" descr="http://neowide.com/images/neowide/http:__www.sizlopedia.com_wp-content_uploads_php-logo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894036" y="2571622"/>
            <a:ext cx="694209" cy="361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Picture 93" descr="python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5776" y="2643630"/>
            <a:ext cx="1088246" cy="3122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Freeform 9"/>
          <p:cNvSpPr>
            <a:spLocks/>
          </p:cNvSpPr>
          <p:nvPr/>
        </p:nvSpPr>
        <p:spPr bwMode="auto">
          <a:xfrm>
            <a:off x="5733599" y="1813607"/>
            <a:ext cx="982454" cy="423780"/>
          </a:xfrm>
          <a:custGeom>
            <a:avLst/>
            <a:gdLst/>
            <a:ahLst/>
            <a:cxnLst>
              <a:cxn ang="0">
                <a:pos x="337" y="272"/>
              </a:cxn>
              <a:cxn ang="0">
                <a:pos x="309" y="258"/>
              </a:cxn>
              <a:cxn ang="0">
                <a:pos x="285" y="263"/>
              </a:cxn>
              <a:cxn ang="0">
                <a:pos x="268" y="254"/>
              </a:cxn>
              <a:cxn ang="0">
                <a:pos x="251" y="264"/>
              </a:cxn>
              <a:cxn ang="0">
                <a:pos x="213" y="263"/>
              </a:cxn>
              <a:cxn ang="0">
                <a:pos x="132" y="260"/>
              </a:cxn>
              <a:cxn ang="0">
                <a:pos x="106" y="272"/>
              </a:cxn>
              <a:cxn ang="0">
                <a:pos x="57" y="260"/>
              </a:cxn>
              <a:cxn ang="0">
                <a:pos x="48" y="258"/>
              </a:cxn>
              <a:cxn ang="0">
                <a:pos x="11" y="197"/>
              </a:cxn>
              <a:cxn ang="0">
                <a:pos x="26" y="188"/>
              </a:cxn>
              <a:cxn ang="0">
                <a:pos x="60" y="157"/>
              </a:cxn>
              <a:cxn ang="0">
                <a:pos x="66" y="154"/>
              </a:cxn>
              <a:cxn ang="0">
                <a:pos x="98" y="136"/>
              </a:cxn>
              <a:cxn ang="0">
                <a:pos x="105" y="132"/>
              </a:cxn>
              <a:cxn ang="0">
                <a:pos x="123" y="116"/>
              </a:cxn>
              <a:cxn ang="0">
                <a:pos x="124" y="88"/>
              </a:cxn>
              <a:cxn ang="0">
                <a:pos x="135" y="78"/>
              </a:cxn>
              <a:cxn ang="0">
                <a:pos x="153" y="39"/>
              </a:cxn>
              <a:cxn ang="0">
                <a:pos x="170" y="29"/>
              </a:cxn>
              <a:cxn ang="0">
                <a:pos x="203" y="19"/>
              </a:cxn>
              <a:cxn ang="0">
                <a:pos x="222" y="35"/>
              </a:cxn>
              <a:cxn ang="0">
                <a:pos x="242" y="57"/>
              </a:cxn>
              <a:cxn ang="0">
                <a:pos x="276" y="43"/>
              </a:cxn>
              <a:cxn ang="0">
                <a:pos x="301" y="12"/>
              </a:cxn>
              <a:cxn ang="0">
                <a:pos x="321" y="12"/>
              </a:cxn>
              <a:cxn ang="0">
                <a:pos x="333" y="18"/>
              </a:cxn>
              <a:cxn ang="0">
                <a:pos x="401" y="25"/>
              </a:cxn>
              <a:cxn ang="0">
                <a:pos x="409" y="31"/>
              </a:cxn>
              <a:cxn ang="0">
                <a:pos x="441" y="66"/>
              </a:cxn>
              <a:cxn ang="0">
                <a:pos x="444" y="66"/>
              </a:cxn>
              <a:cxn ang="0">
                <a:pos x="518" y="70"/>
              </a:cxn>
              <a:cxn ang="0">
                <a:pos x="534" y="100"/>
              </a:cxn>
              <a:cxn ang="0">
                <a:pos x="533" y="106"/>
              </a:cxn>
              <a:cxn ang="0">
                <a:pos x="554" y="124"/>
              </a:cxn>
              <a:cxn ang="0">
                <a:pos x="559" y="126"/>
              </a:cxn>
              <a:cxn ang="0">
                <a:pos x="581" y="129"/>
              </a:cxn>
              <a:cxn ang="0">
                <a:pos x="631" y="146"/>
              </a:cxn>
              <a:cxn ang="0">
                <a:pos x="634" y="165"/>
              </a:cxn>
              <a:cxn ang="0">
                <a:pos x="636" y="199"/>
              </a:cxn>
              <a:cxn ang="0">
                <a:pos x="634" y="207"/>
              </a:cxn>
              <a:cxn ang="0">
                <a:pos x="569" y="255"/>
              </a:cxn>
              <a:cxn ang="0">
                <a:pos x="523" y="273"/>
              </a:cxn>
              <a:cxn ang="0">
                <a:pos x="475" y="263"/>
              </a:cxn>
              <a:cxn ang="0">
                <a:pos x="453" y="274"/>
              </a:cxn>
              <a:cxn ang="0">
                <a:pos x="401" y="261"/>
              </a:cxn>
              <a:cxn ang="0">
                <a:pos x="377" y="276"/>
              </a:cxn>
            </a:cxnLst>
            <a:rect l="0" t="0" r="r" b="b"/>
            <a:pathLst>
              <a:path w="644" h="277">
                <a:moveTo>
                  <a:pt x="353" y="276"/>
                </a:moveTo>
                <a:cubicBezTo>
                  <a:pt x="348" y="275"/>
                  <a:pt x="342" y="274"/>
                  <a:pt x="337" y="272"/>
                </a:cubicBezTo>
                <a:cubicBezTo>
                  <a:pt x="331" y="270"/>
                  <a:pt x="319" y="264"/>
                  <a:pt x="314" y="261"/>
                </a:cubicBezTo>
                <a:cubicBezTo>
                  <a:pt x="312" y="260"/>
                  <a:pt x="311" y="259"/>
                  <a:pt x="309" y="258"/>
                </a:cubicBezTo>
                <a:cubicBezTo>
                  <a:pt x="308" y="259"/>
                  <a:pt x="307" y="260"/>
                  <a:pt x="306" y="260"/>
                </a:cubicBezTo>
                <a:cubicBezTo>
                  <a:pt x="299" y="264"/>
                  <a:pt x="292" y="265"/>
                  <a:pt x="285" y="263"/>
                </a:cubicBezTo>
                <a:cubicBezTo>
                  <a:pt x="281" y="262"/>
                  <a:pt x="274" y="259"/>
                  <a:pt x="271" y="256"/>
                </a:cubicBezTo>
                <a:cubicBezTo>
                  <a:pt x="270" y="255"/>
                  <a:pt x="269" y="254"/>
                  <a:pt x="268" y="254"/>
                </a:cubicBezTo>
                <a:cubicBezTo>
                  <a:pt x="267" y="255"/>
                  <a:pt x="266" y="255"/>
                  <a:pt x="265" y="256"/>
                </a:cubicBezTo>
                <a:cubicBezTo>
                  <a:pt x="262" y="259"/>
                  <a:pt x="256" y="262"/>
                  <a:pt x="251" y="264"/>
                </a:cubicBezTo>
                <a:cubicBezTo>
                  <a:pt x="243" y="266"/>
                  <a:pt x="228" y="265"/>
                  <a:pt x="218" y="262"/>
                </a:cubicBezTo>
                <a:cubicBezTo>
                  <a:pt x="216" y="261"/>
                  <a:pt x="216" y="261"/>
                  <a:pt x="213" y="263"/>
                </a:cubicBezTo>
                <a:cubicBezTo>
                  <a:pt x="193" y="277"/>
                  <a:pt x="165" y="277"/>
                  <a:pt x="138" y="263"/>
                </a:cubicBezTo>
                <a:cubicBezTo>
                  <a:pt x="135" y="262"/>
                  <a:pt x="132" y="260"/>
                  <a:pt x="132" y="260"/>
                </a:cubicBezTo>
                <a:cubicBezTo>
                  <a:pt x="131" y="259"/>
                  <a:pt x="130" y="260"/>
                  <a:pt x="127" y="262"/>
                </a:cubicBezTo>
                <a:cubicBezTo>
                  <a:pt x="121" y="267"/>
                  <a:pt x="114" y="270"/>
                  <a:pt x="106" y="272"/>
                </a:cubicBezTo>
                <a:cubicBezTo>
                  <a:pt x="101" y="273"/>
                  <a:pt x="91" y="273"/>
                  <a:pt x="86" y="272"/>
                </a:cubicBezTo>
                <a:cubicBezTo>
                  <a:pt x="77" y="270"/>
                  <a:pt x="66" y="265"/>
                  <a:pt x="57" y="260"/>
                </a:cubicBezTo>
                <a:cubicBezTo>
                  <a:pt x="56" y="259"/>
                  <a:pt x="55" y="258"/>
                  <a:pt x="53" y="257"/>
                </a:cubicBezTo>
                <a:cubicBezTo>
                  <a:pt x="52" y="257"/>
                  <a:pt x="50" y="257"/>
                  <a:pt x="48" y="258"/>
                </a:cubicBezTo>
                <a:cubicBezTo>
                  <a:pt x="38" y="259"/>
                  <a:pt x="27" y="256"/>
                  <a:pt x="19" y="249"/>
                </a:cubicBezTo>
                <a:cubicBezTo>
                  <a:pt x="4" y="237"/>
                  <a:pt x="0" y="210"/>
                  <a:pt x="11" y="197"/>
                </a:cubicBezTo>
                <a:cubicBezTo>
                  <a:pt x="14" y="194"/>
                  <a:pt x="20" y="191"/>
                  <a:pt x="25" y="191"/>
                </a:cubicBezTo>
                <a:cubicBezTo>
                  <a:pt x="26" y="191"/>
                  <a:pt x="26" y="190"/>
                  <a:pt x="26" y="188"/>
                </a:cubicBezTo>
                <a:cubicBezTo>
                  <a:pt x="26" y="183"/>
                  <a:pt x="27" y="178"/>
                  <a:pt x="29" y="174"/>
                </a:cubicBezTo>
                <a:cubicBezTo>
                  <a:pt x="34" y="164"/>
                  <a:pt x="45" y="158"/>
                  <a:pt x="60" y="157"/>
                </a:cubicBezTo>
                <a:cubicBezTo>
                  <a:pt x="61" y="157"/>
                  <a:pt x="63" y="157"/>
                  <a:pt x="65" y="157"/>
                </a:cubicBezTo>
                <a:cubicBezTo>
                  <a:pt x="65" y="156"/>
                  <a:pt x="66" y="155"/>
                  <a:pt x="66" y="154"/>
                </a:cubicBezTo>
                <a:cubicBezTo>
                  <a:pt x="70" y="148"/>
                  <a:pt x="76" y="141"/>
                  <a:pt x="82" y="138"/>
                </a:cubicBezTo>
                <a:cubicBezTo>
                  <a:pt x="87" y="136"/>
                  <a:pt x="91" y="135"/>
                  <a:pt x="98" y="136"/>
                </a:cubicBezTo>
                <a:cubicBezTo>
                  <a:pt x="99" y="136"/>
                  <a:pt x="101" y="136"/>
                  <a:pt x="103" y="136"/>
                </a:cubicBezTo>
                <a:cubicBezTo>
                  <a:pt x="104" y="134"/>
                  <a:pt x="105" y="133"/>
                  <a:pt x="105" y="132"/>
                </a:cubicBezTo>
                <a:cubicBezTo>
                  <a:pt x="109" y="125"/>
                  <a:pt x="115" y="118"/>
                  <a:pt x="121" y="116"/>
                </a:cubicBezTo>
                <a:cubicBezTo>
                  <a:pt x="122" y="116"/>
                  <a:pt x="123" y="116"/>
                  <a:pt x="123" y="116"/>
                </a:cubicBezTo>
                <a:cubicBezTo>
                  <a:pt x="123" y="116"/>
                  <a:pt x="123" y="114"/>
                  <a:pt x="122" y="111"/>
                </a:cubicBezTo>
                <a:cubicBezTo>
                  <a:pt x="120" y="103"/>
                  <a:pt x="121" y="94"/>
                  <a:pt x="124" y="88"/>
                </a:cubicBezTo>
                <a:cubicBezTo>
                  <a:pt x="125" y="85"/>
                  <a:pt x="130" y="81"/>
                  <a:pt x="132" y="79"/>
                </a:cubicBezTo>
                <a:cubicBezTo>
                  <a:pt x="133" y="79"/>
                  <a:pt x="134" y="79"/>
                  <a:pt x="135" y="78"/>
                </a:cubicBezTo>
                <a:cubicBezTo>
                  <a:pt x="135" y="76"/>
                  <a:pt x="135" y="75"/>
                  <a:pt x="135" y="73"/>
                </a:cubicBezTo>
                <a:cubicBezTo>
                  <a:pt x="136" y="58"/>
                  <a:pt x="142" y="46"/>
                  <a:pt x="153" y="39"/>
                </a:cubicBezTo>
                <a:cubicBezTo>
                  <a:pt x="157" y="36"/>
                  <a:pt x="162" y="33"/>
                  <a:pt x="166" y="32"/>
                </a:cubicBezTo>
                <a:cubicBezTo>
                  <a:pt x="168" y="31"/>
                  <a:pt x="169" y="31"/>
                  <a:pt x="170" y="29"/>
                </a:cubicBezTo>
                <a:cubicBezTo>
                  <a:pt x="175" y="23"/>
                  <a:pt x="185" y="18"/>
                  <a:pt x="195" y="18"/>
                </a:cubicBezTo>
                <a:cubicBezTo>
                  <a:pt x="198" y="18"/>
                  <a:pt x="202" y="19"/>
                  <a:pt x="203" y="19"/>
                </a:cubicBezTo>
                <a:cubicBezTo>
                  <a:pt x="210" y="21"/>
                  <a:pt x="215" y="25"/>
                  <a:pt x="218" y="31"/>
                </a:cubicBezTo>
                <a:cubicBezTo>
                  <a:pt x="219" y="34"/>
                  <a:pt x="220" y="35"/>
                  <a:pt x="222" y="35"/>
                </a:cubicBezTo>
                <a:cubicBezTo>
                  <a:pt x="230" y="37"/>
                  <a:pt x="237" y="44"/>
                  <a:pt x="240" y="53"/>
                </a:cubicBezTo>
                <a:cubicBezTo>
                  <a:pt x="241" y="55"/>
                  <a:pt x="241" y="57"/>
                  <a:pt x="242" y="57"/>
                </a:cubicBezTo>
                <a:cubicBezTo>
                  <a:pt x="242" y="57"/>
                  <a:pt x="243" y="56"/>
                  <a:pt x="244" y="55"/>
                </a:cubicBezTo>
                <a:cubicBezTo>
                  <a:pt x="252" y="49"/>
                  <a:pt x="265" y="44"/>
                  <a:pt x="276" y="43"/>
                </a:cubicBezTo>
                <a:cubicBezTo>
                  <a:pt x="282" y="42"/>
                  <a:pt x="282" y="43"/>
                  <a:pt x="282" y="38"/>
                </a:cubicBezTo>
                <a:cubicBezTo>
                  <a:pt x="281" y="27"/>
                  <a:pt x="289" y="16"/>
                  <a:pt x="301" y="12"/>
                </a:cubicBezTo>
                <a:cubicBezTo>
                  <a:pt x="304" y="11"/>
                  <a:pt x="306" y="10"/>
                  <a:pt x="311" y="10"/>
                </a:cubicBezTo>
                <a:cubicBezTo>
                  <a:pt x="316" y="10"/>
                  <a:pt x="317" y="10"/>
                  <a:pt x="321" y="12"/>
                </a:cubicBezTo>
                <a:cubicBezTo>
                  <a:pt x="324" y="13"/>
                  <a:pt x="327" y="14"/>
                  <a:pt x="329" y="16"/>
                </a:cubicBezTo>
                <a:cubicBezTo>
                  <a:pt x="330" y="17"/>
                  <a:pt x="332" y="18"/>
                  <a:pt x="333" y="18"/>
                </a:cubicBezTo>
                <a:cubicBezTo>
                  <a:pt x="335" y="17"/>
                  <a:pt x="336" y="16"/>
                  <a:pt x="338" y="15"/>
                </a:cubicBezTo>
                <a:cubicBezTo>
                  <a:pt x="362" y="0"/>
                  <a:pt x="385" y="4"/>
                  <a:pt x="401" y="25"/>
                </a:cubicBezTo>
                <a:cubicBezTo>
                  <a:pt x="403" y="27"/>
                  <a:pt x="404" y="29"/>
                  <a:pt x="404" y="29"/>
                </a:cubicBezTo>
                <a:cubicBezTo>
                  <a:pt x="404" y="30"/>
                  <a:pt x="406" y="30"/>
                  <a:pt x="409" y="31"/>
                </a:cubicBezTo>
                <a:cubicBezTo>
                  <a:pt x="421" y="34"/>
                  <a:pt x="431" y="41"/>
                  <a:pt x="436" y="51"/>
                </a:cubicBezTo>
                <a:cubicBezTo>
                  <a:pt x="438" y="55"/>
                  <a:pt x="440" y="62"/>
                  <a:pt x="441" y="66"/>
                </a:cubicBezTo>
                <a:cubicBezTo>
                  <a:pt x="441" y="67"/>
                  <a:pt x="441" y="68"/>
                  <a:pt x="441" y="68"/>
                </a:cubicBezTo>
                <a:cubicBezTo>
                  <a:pt x="442" y="68"/>
                  <a:pt x="443" y="67"/>
                  <a:pt x="444" y="66"/>
                </a:cubicBezTo>
                <a:cubicBezTo>
                  <a:pt x="466" y="49"/>
                  <a:pt x="486" y="45"/>
                  <a:pt x="504" y="57"/>
                </a:cubicBezTo>
                <a:cubicBezTo>
                  <a:pt x="509" y="60"/>
                  <a:pt x="514" y="65"/>
                  <a:pt x="518" y="70"/>
                </a:cubicBezTo>
                <a:cubicBezTo>
                  <a:pt x="519" y="72"/>
                  <a:pt x="521" y="74"/>
                  <a:pt x="523" y="75"/>
                </a:cubicBezTo>
                <a:cubicBezTo>
                  <a:pt x="531" y="81"/>
                  <a:pt x="535" y="91"/>
                  <a:pt x="534" y="100"/>
                </a:cubicBezTo>
                <a:cubicBezTo>
                  <a:pt x="534" y="102"/>
                  <a:pt x="533" y="104"/>
                  <a:pt x="533" y="105"/>
                </a:cubicBezTo>
                <a:cubicBezTo>
                  <a:pt x="533" y="106"/>
                  <a:pt x="533" y="106"/>
                  <a:pt x="533" y="106"/>
                </a:cubicBezTo>
                <a:cubicBezTo>
                  <a:pt x="533" y="106"/>
                  <a:pt x="535" y="107"/>
                  <a:pt x="536" y="107"/>
                </a:cubicBezTo>
                <a:cubicBezTo>
                  <a:pt x="544" y="109"/>
                  <a:pt x="550" y="116"/>
                  <a:pt x="554" y="124"/>
                </a:cubicBezTo>
                <a:cubicBezTo>
                  <a:pt x="554" y="125"/>
                  <a:pt x="555" y="126"/>
                  <a:pt x="555" y="127"/>
                </a:cubicBezTo>
                <a:cubicBezTo>
                  <a:pt x="555" y="127"/>
                  <a:pt x="557" y="126"/>
                  <a:pt x="559" y="126"/>
                </a:cubicBezTo>
                <a:cubicBezTo>
                  <a:pt x="566" y="123"/>
                  <a:pt x="573" y="124"/>
                  <a:pt x="578" y="128"/>
                </a:cubicBezTo>
                <a:cubicBezTo>
                  <a:pt x="579" y="128"/>
                  <a:pt x="580" y="129"/>
                  <a:pt x="581" y="129"/>
                </a:cubicBezTo>
                <a:cubicBezTo>
                  <a:pt x="583" y="129"/>
                  <a:pt x="586" y="128"/>
                  <a:pt x="588" y="128"/>
                </a:cubicBezTo>
                <a:cubicBezTo>
                  <a:pt x="611" y="126"/>
                  <a:pt x="626" y="132"/>
                  <a:pt x="631" y="146"/>
                </a:cubicBezTo>
                <a:cubicBezTo>
                  <a:pt x="632" y="149"/>
                  <a:pt x="632" y="157"/>
                  <a:pt x="631" y="160"/>
                </a:cubicBezTo>
                <a:cubicBezTo>
                  <a:pt x="631" y="162"/>
                  <a:pt x="631" y="162"/>
                  <a:pt x="634" y="165"/>
                </a:cubicBezTo>
                <a:cubicBezTo>
                  <a:pt x="635" y="167"/>
                  <a:pt x="637" y="169"/>
                  <a:pt x="638" y="171"/>
                </a:cubicBezTo>
                <a:cubicBezTo>
                  <a:pt x="644" y="181"/>
                  <a:pt x="643" y="191"/>
                  <a:pt x="636" y="199"/>
                </a:cubicBezTo>
                <a:cubicBezTo>
                  <a:pt x="636" y="200"/>
                  <a:pt x="635" y="200"/>
                  <a:pt x="634" y="201"/>
                </a:cubicBezTo>
                <a:cubicBezTo>
                  <a:pt x="634" y="203"/>
                  <a:pt x="634" y="205"/>
                  <a:pt x="634" y="207"/>
                </a:cubicBezTo>
                <a:cubicBezTo>
                  <a:pt x="634" y="234"/>
                  <a:pt x="612" y="252"/>
                  <a:pt x="575" y="254"/>
                </a:cubicBezTo>
                <a:cubicBezTo>
                  <a:pt x="573" y="254"/>
                  <a:pt x="571" y="255"/>
                  <a:pt x="569" y="255"/>
                </a:cubicBezTo>
                <a:cubicBezTo>
                  <a:pt x="568" y="256"/>
                  <a:pt x="567" y="257"/>
                  <a:pt x="566" y="259"/>
                </a:cubicBezTo>
                <a:cubicBezTo>
                  <a:pt x="555" y="269"/>
                  <a:pt x="542" y="274"/>
                  <a:pt x="523" y="273"/>
                </a:cubicBezTo>
                <a:cubicBezTo>
                  <a:pt x="510" y="273"/>
                  <a:pt x="498" y="271"/>
                  <a:pt x="483" y="265"/>
                </a:cubicBezTo>
                <a:cubicBezTo>
                  <a:pt x="480" y="265"/>
                  <a:pt x="478" y="264"/>
                  <a:pt x="475" y="263"/>
                </a:cubicBezTo>
                <a:cubicBezTo>
                  <a:pt x="474" y="264"/>
                  <a:pt x="474" y="264"/>
                  <a:pt x="473" y="265"/>
                </a:cubicBezTo>
                <a:cubicBezTo>
                  <a:pt x="467" y="270"/>
                  <a:pt x="461" y="272"/>
                  <a:pt x="453" y="274"/>
                </a:cubicBezTo>
                <a:cubicBezTo>
                  <a:pt x="440" y="276"/>
                  <a:pt x="422" y="272"/>
                  <a:pt x="406" y="264"/>
                </a:cubicBezTo>
                <a:cubicBezTo>
                  <a:pt x="404" y="263"/>
                  <a:pt x="403" y="262"/>
                  <a:pt x="401" y="261"/>
                </a:cubicBezTo>
                <a:cubicBezTo>
                  <a:pt x="400" y="262"/>
                  <a:pt x="399" y="263"/>
                  <a:pt x="398" y="264"/>
                </a:cubicBezTo>
                <a:cubicBezTo>
                  <a:pt x="391" y="270"/>
                  <a:pt x="385" y="273"/>
                  <a:pt x="377" y="276"/>
                </a:cubicBezTo>
                <a:cubicBezTo>
                  <a:pt x="372" y="277"/>
                  <a:pt x="359" y="277"/>
                  <a:pt x="353" y="276"/>
                </a:cubicBezTo>
                <a:close/>
              </a:path>
            </a:pathLst>
          </a:custGeom>
          <a:blipFill dpi="0" rotWithShape="1">
            <a:blip r:embed="rId6" cstate="email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50000" sy="50000" flip="none" algn="tl"/>
          </a:blipFill>
          <a:ln w="9525">
            <a:solidFill>
              <a:schemeClr val="accent1"/>
            </a:solidFill>
            <a:round/>
            <a:headEnd/>
            <a:tailEnd/>
          </a:ln>
          <a:effectLst>
            <a:outerShdw blurRad="304800" algn="ctr" rotWithShape="0">
              <a:schemeClr val="accent2">
                <a:lumMod val="20000"/>
                <a:lumOff val="80000"/>
              </a:schemeClr>
            </a:outerShdw>
          </a:effectLst>
        </p:spPr>
        <p:txBody>
          <a:bodyPr vert="horz" wrap="square" lIns="0" tIns="27432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500" b="1" dirty="0">
              <a:solidFill>
                <a:srgbClr val="215968"/>
              </a:solidFill>
              <a:effectLst>
                <a:outerShdw blurRad="304800" algn="ctr" rotWithShape="0">
                  <a:schemeClr val="accent2"/>
                </a:outerShdw>
              </a:effectLst>
              <a:latin typeface="Segoe" pitchFamily="34" charset="0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2647038" y="1708336"/>
            <a:ext cx="890039" cy="688365"/>
            <a:chOff x="2961832" y="2017091"/>
            <a:chExt cx="575245" cy="444900"/>
          </a:xfrm>
        </p:grpSpPr>
        <p:pic>
          <p:nvPicPr>
            <p:cNvPr id="96" name="Picture 13" descr="\\SERVER3\InternalBin\Resource DVD\DVD_ART36\Artwork_Imagery\Icons - Illustrations\_ SUPER VISTA STYLE\server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961832" y="2017091"/>
              <a:ext cx="398963" cy="398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Picture 13" descr="\\SERVER3\InternalBin\Resource DVD\DVD_ART36\Artwork_Imagery\Icons - Illustrations\_ SUPER VISTA STYLE\server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137593" y="2062610"/>
              <a:ext cx="399484" cy="3993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8" name="Picture 2" descr="http://picocontainer.org/web/images/eclipse-logo-white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6375"/>
                    </a14:imgEffect>
                    <a14:imgEffect>
                      <a14:saturation sat="2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91880" y="2511211"/>
            <a:ext cx="807614" cy="470332"/>
          </a:xfrm>
          <a:prstGeom prst="rect">
            <a:avLst/>
          </a:prstGeom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86" name="Picture 4" descr="http://i.justrealized.com/media/2008/10/sun-microsystem-java-logo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7827" y="2194678"/>
            <a:ext cx="427368" cy="794799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110" name="Rectangle 109"/>
          <p:cNvSpPr/>
          <p:nvPr/>
        </p:nvSpPr>
        <p:spPr bwMode="invGray">
          <a:xfrm>
            <a:off x="-75560" y="3613097"/>
            <a:ext cx="9247271" cy="212854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5832">
                <a:srgbClr val="00B0F0">
                  <a:alpha val="59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 w="12700" cap="flat" cmpd="thickThin" algn="ctr">
            <a:gradFill>
              <a:gsLst>
                <a:gs pos="0">
                  <a:srgbClr val="FFFFFF">
                    <a:alpha val="0"/>
                  </a:srgbClr>
                </a:gs>
                <a:gs pos="5000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prstDash val="solid"/>
          </a:ln>
          <a:effectLst/>
        </p:spPr>
        <p:txBody>
          <a:bodyPr lIns="0" tIns="243797" rIns="91420" bIns="45711" rtlCol="0" anchor="ctr"/>
          <a:lstStyle/>
          <a:p>
            <a:endParaRPr lang="en-US" dirty="0">
              <a:latin typeface="Segoe" pitchFamily="34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311008" y="3775598"/>
            <a:ext cx="2837230" cy="17500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684213" fontAlgn="base">
              <a:spcBef>
                <a:spcPct val="0"/>
              </a:spcBef>
              <a:spcAft>
                <a:spcPct val="0"/>
              </a:spcAft>
            </a:pPr>
            <a:endParaRPr lang="en-US" spc="-38" dirty="0">
              <a:solidFill>
                <a:srgbClr val="215968"/>
              </a:solidFill>
              <a:latin typeface="Segoe" pitchFamily="34" charset="0"/>
            </a:endParaRPr>
          </a:p>
        </p:txBody>
      </p:sp>
      <p:pic>
        <p:nvPicPr>
          <p:cNvPr id="145" name="Picture 3" descr="D:\AA - Microsoft\Events DVD 35\DVD_ART35\Logos\Azure Services Platform\Windows Azure\Windows Azure logo bl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87114" y="3919721"/>
            <a:ext cx="2485017" cy="39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Picture 5" descr="E:\RESOURCES\PPT Resources\RESOURCE DVD 35\Artwork_Imagery\Icons - Illustrations\_XML ICONS\Binary Code document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77652" y="4638354"/>
            <a:ext cx="234955" cy="50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Picture 8" descr="E:\RESOURCES\DVD_ART36\Artwork_Imagery\Icons - Illustrations\Innovation - ideas\binary code.png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55223" y="4830672"/>
            <a:ext cx="100703" cy="27511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TextBox 136"/>
          <p:cNvSpPr txBox="1"/>
          <p:nvPr/>
        </p:nvSpPr>
        <p:spPr>
          <a:xfrm>
            <a:off x="300821" y="5196817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215968"/>
                </a:solidFill>
                <a:latin typeface="Segoe" pitchFamily="34" charset="0"/>
              </a:rPr>
              <a:t>Compute</a:t>
            </a:r>
          </a:p>
        </p:txBody>
      </p:sp>
      <p:pic>
        <p:nvPicPr>
          <p:cNvPr id="134" name="Picture 2" descr="D:\Resource DVD 35\DVD_ART35\Artwork_Imagery\Icons - Illustrations\_WINDOWS SERVER ICONS\Media\Media 3.25 Floppy Disk.pn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27899" y="4819793"/>
            <a:ext cx="324633" cy="32189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TextBox 134"/>
          <p:cNvSpPr txBox="1"/>
          <p:nvPr/>
        </p:nvSpPr>
        <p:spPr>
          <a:xfrm>
            <a:off x="960637" y="5196817"/>
            <a:ext cx="6591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215968"/>
                </a:solidFill>
                <a:latin typeface="Segoe" pitchFamily="34" charset="0"/>
              </a:rPr>
              <a:t>Storage</a:t>
            </a:r>
          </a:p>
        </p:txBody>
      </p:sp>
      <p:grpSp>
        <p:nvGrpSpPr>
          <p:cNvPr id="4" name="Group 26"/>
          <p:cNvGrpSpPr/>
          <p:nvPr/>
        </p:nvGrpSpPr>
        <p:grpSpPr>
          <a:xfrm>
            <a:off x="1655817" y="4798494"/>
            <a:ext cx="698675" cy="343197"/>
            <a:chOff x="1627243" y="4786083"/>
            <a:chExt cx="574616" cy="282258"/>
          </a:xfrm>
        </p:grpSpPr>
        <p:pic>
          <p:nvPicPr>
            <p:cNvPr id="142" name="Picture 8" descr="E:\RESOURCES\DVD_ART36\Artwork_Imagery\Icons - Illustrations\Innovation - ideas\binary code.png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627243" y="4786083"/>
              <a:ext cx="100702" cy="275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Picture 5" descr="C:\Work\Katmai Marketing\PAG_icon library\PAG_icon library\stocks line graph chart icon.png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025159" y="4887532"/>
              <a:ext cx="176700" cy="1808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Picture 2" descr="C:\Work\Katmai Marketing\PAG_icon library\PAG_icon library\Database blue.png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843292" y="4858207"/>
              <a:ext cx="174683" cy="2101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Picture 3" descr="C:\Work\Katmai Marketing\PAG_icon library\PAG_icon library\Security Threat Detected.png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702630" y="4849728"/>
              <a:ext cx="187463" cy="2143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TextBox 129"/>
          <p:cNvSpPr txBox="1"/>
          <p:nvPr/>
        </p:nvSpPr>
        <p:spPr>
          <a:xfrm>
            <a:off x="1448910" y="5196817"/>
            <a:ext cx="1159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15968"/>
                </a:solidFill>
                <a:latin typeface="Segoe" pitchFamily="34" charset="0"/>
              </a:rPr>
              <a:t>Management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148238" y="3775598"/>
            <a:ext cx="2837229" cy="17500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684213" fontAlgn="base">
              <a:spcBef>
                <a:spcPct val="0"/>
              </a:spcBef>
              <a:spcAft>
                <a:spcPct val="0"/>
              </a:spcAft>
            </a:pPr>
            <a:endParaRPr lang="en-US" spc="-38" dirty="0">
              <a:solidFill>
                <a:srgbClr val="215968"/>
              </a:solidFill>
              <a:latin typeface="Segoe" pitchFamily="34" charset="0"/>
            </a:endParaRPr>
          </a:p>
        </p:txBody>
      </p:sp>
      <p:pic>
        <p:nvPicPr>
          <p:cNvPr id="123" name="Picture 122" descr="SQLAzurelogo_BlkText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462228" y="3775598"/>
            <a:ext cx="1951974" cy="642125"/>
          </a:xfrm>
          <a:prstGeom prst="rect">
            <a:avLst/>
          </a:prstGeom>
        </p:spPr>
      </p:pic>
      <p:pic>
        <p:nvPicPr>
          <p:cNvPr id="120" name="Picture 119" descr="E:\RESOURCES\DVD_ART36\Artwork_Imagery\Icons - Illustrations\_ XML ICONS\Database 4 blue.png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1155" y="4710951"/>
            <a:ext cx="529472" cy="430740"/>
          </a:xfrm>
          <a:prstGeom prst="rect">
            <a:avLst/>
          </a:prstGeom>
          <a:noFill/>
        </p:spPr>
      </p:pic>
      <p:sp>
        <p:nvSpPr>
          <p:cNvPr id="121" name="TextBox 120"/>
          <p:cNvSpPr txBox="1"/>
          <p:nvPr/>
        </p:nvSpPr>
        <p:spPr>
          <a:xfrm>
            <a:off x="3435901" y="5196817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215968"/>
                </a:solidFill>
                <a:latin typeface="Segoe" pitchFamily="34" charset="0"/>
              </a:rPr>
              <a:t>Relational data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661078" y="5196817"/>
            <a:ext cx="1008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215968"/>
                </a:solidFill>
                <a:latin typeface="Segoe" pitchFamily="34" charset="0"/>
              </a:rPr>
              <a:t>Management</a:t>
            </a:r>
          </a:p>
        </p:txBody>
      </p:sp>
      <p:pic>
        <p:nvPicPr>
          <p:cNvPr id="119" name="Picture 2" descr="C:\Work\Katmai Marketing\PAG_icon library\PAG_icon library\Database blue.png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009115" y="4765730"/>
            <a:ext cx="312536" cy="37596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Rectangle 101"/>
          <p:cNvSpPr/>
          <p:nvPr/>
        </p:nvSpPr>
        <p:spPr bwMode="auto">
          <a:xfrm>
            <a:off x="5985466" y="3775598"/>
            <a:ext cx="2837229" cy="17500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684213" fontAlgn="base">
              <a:spcBef>
                <a:spcPct val="0"/>
              </a:spcBef>
              <a:spcAft>
                <a:spcPct val="0"/>
              </a:spcAft>
            </a:pPr>
            <a:endParaRPr lang="en-US" sz="1100" spc="-38" dirty="0">
              <a:solidFill>
                <a:srgbClr val="215968"/>
              </a:solidFill>
              <a:latin typeface="Segoe" pitchFamily="34" charset="0"/>
            </a:endParaRPr>
          </a:p>
        </p:txBody>
      </p:sp>
      <p:pic>
        <p:nvPicPr>
          <p:cNvPr id="103" name="Picture 3" descr="D:\Resource DVD 35\DVD_ART35\Artwork_Imagery\Icons - Illustrations\_XML ICONS\Message Bus network connection.png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551969" y="4850012"/>
            <a:ext cx="538122" cy="29167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TextBox 103"/>
          <p:cNvSpPr txBox="1"/>
          <p:nvPr/>
        </p:nvSpPr>
        <p:spPr>
          <a:xfrm>
            <a:off x="6346381" y="5196817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215968"/>
                </a:solidFill>
                <a:latin typeface="Segoe" pitchFamily="34" charset="0"/>
              </a:rPr>
              <a:t>Connectivity</a:t>
            </a:r>
          </a:p>
        </p:txBody>
      </p:sp>
      <p:pic>
        <p:nvPicPr>
          <p:cNvPr id="105" name="Picture 104" descr="hand.png"/>
          <p:cNvPicPr>
            <a:picLocks noChangeAspect="1"/>
          </p:cNvPicPr>
          <p:nvPr/>
        </p:nvPicPr>
        <p:blipFill>
          <a:blip r:embed="rId2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0727" y="4623366"/>
            <a:ext cx="432048" cy="5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TextBox 105"/>
          <p:cNvSpPr txBox="1"/>
          <p:nvPr/>
        </p:nvSpPr>
        <p:spPr>
          <a:xfrm>
            <a:off x="7425195" y="5196817"/>
            <a:ext cx="10631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215968"/>
                </a:solidFill>
                <a:latin typeface="Segoe" pitchFamily="34" charset="0"/>
              </a:rPr>
              <a:t>Access control</a:t>
            </a:r>
          </a:p>
        </p:txBody>
      </p:sp>
      <p:grpSp>
        <p:nvGrpSpPr>
          <p:cNvPr id="5" name="Group 24"/>
          <p:cNvGrpSpPr/>
          <p:nvPr/>
        </p:nvGrpSpPr>
        <p:grpSpPr>
          <a:xfrm>
            <a:off x="6133656" y="3933034"/>
            <a:ext cx="2657719" cy="348050"/>
            <a:chOff x="6157081" y="4034021"/>
            <a:chExt cx="1931457" cy="252941"/>
          </a:xfrm>
        </p:grpSpPr>
        <p:pic>
          <p:nvPicPr>
            <p:cNvPr id="108" name="Picture 3" descr="D:\AA - Microsoft\Events DVD 35\DVD_ART35\Logos\Azure Services Platform\Windows Azure\Windows Azure logo bl.png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6157081" y="4034021"/>
              <a:ext cx="1374612" cy="2198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Rectangle 108"/>
            <p:cNvSpPr/>
            <p:nvPr/>
          </p:nvSpPr>
          <p:spPr>
            <a:xfrm>
              <a:off x="7478100" y="4040922"/>
              <a:ext cx="610438" cy="2460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421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spc="-38" dirty="0">
                  <a:solidFill>
                    <a:srgbClr val="215968"/>
                  </a:solidFill>
                  <a:latin typeface="Segoe" pitchFamily="34" charset="0"/>
                </a:rPr>
                <a:t>services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2423091" y="5196817"/>
            <a:ext cx="722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15968"/>
                </a:solidFill>
                <a:latin typeface="Segoe" pitchFamily="34" charset="0"/>
              </a:rPr>
              <a:t>Network</a:t>
            </a:r>
          </a:p>
        </p:txBody>
      </p:sp>
      <p:pic>
        <p:nvPicPr>
          <p:cNvPr id="148" name="Picture 3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0729" y="4911749"/>
            <a:ext cx="533295" cy="22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Left-Right Arrow 25"/>
          <p:cNvSpPr/>
          <p:nvPr/>
        </p:nvSpPr>
        <p:spPr>
          <a:xfrm>
            <a:off x="2867849" y="4455823"/>
            <a:ext cx="575245" cy="36532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" pitchFamily="34" charset="0"/>
            </a:endParaRPr>
          </a:p>
        </p:txBody>
      </p:sp>
      <p:sp>
        <p:nvSpPr>
          <p:cNvPr id="149" name="Left-Right Arrow 148"/>
          <p:cNvSpPr/>
          <p:nvPr/>
        </p:nvSpPr>
        <p:spPr>
          <a:xfrm>
            <a:off x="5696266" y="4455823"/>
            <a:ext cx="575245" cy="36532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" pitchFamily="34" charset="0"/>
            </a:endParaRPr>
          </a:p>
        </p:txBody>
      </p:sp>
      <p:pic>
        <p:nvPicPr>
          <p:cNvPr id="150" name="Picture 14"/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61419" y="2621557"/>
            <a:ext cx="1764245" cy="2612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traight Connector 150"/>
          <p:cNvCxnSpPr/>
          <p:nvPr/>
        </p:nvCxnSpPr>
        <p:spPr>
          <a:xfrm rot="5400000">
            <a:off x="4400357" y="3309968"/>
            <a:ext cx="339191" cy="1191"/>
          </a:xfrm>
          <a:prstGeom prst="line">
            <a:avLst/>
          </a:prstGeom>
          <a:noFill/>
          <a:ln w="38100" cap="flat">
            <a:gradFill>
              <a:gsLst>
                <a:gs pos="0">
                  <a:schemeClr val="tx2"/>
                </a:gs>
                <a:gs pos="50000">
                  <a:schemeClr val="tx2">
                    <a:alpha val="25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10800000" scaled="0"/>
            </a:gradFill>
            <a:prstDash val="solid"/>
            <a:miter lim="800000"/>
            <a:headEnd/>
            <a:tailEnd/>
          </a:ln>
          <a:effectLst>
            <a:outerShdw blurRad="63500" algn="ctr" rotWithShape="0">
              <a:srgbClr val="FFFFFF">
                <a:alpha val="40000"/>
              </a:srgbClr>
            </a:outerShdw>
          </a:effectLst>
        </p:spPr>
      </p:cxnSp>
      <p:sp>
        <p:nvSpPr>
          <p:cNvPr id="152" name="Freeform 6"/>
          <p:cNvSpPr>
            <a:spLocks/>
          </p:cNvSpPr>
          <p:nvPr/>
        </p:nvSpPr>
        <p:spPr bwMode="auto">
          <a:xfrm>
            <a:off x="2100810" y="3364999"/>
            <a:ext cx="4916180" cy="443925"/>
          </a:xfrm>
          <a:custGeom>
            <a:avLst/>
            <a:gdLst/>
            <a:ahLst/>
            <a:cxnLst>
              <a:cxn ang="0">
                <a:pos x="1092" y="302"/>
              </a:cxn>
              <a:cxn ang="0">
                <a:pos x="0" y="302"/>
              </a:cxn>
            </a:cxnLst>
            <a:rect l="0" t="0" r="r" b="b"/>
            <a:pathLst>
              <a:path w="1092" h="302">
                <a:moveTo>
                  <a:pt x="1092" y="302"/>
                </a:moveTo>
                <a:cubicBezTo>
                  <a:pt x="790" y="0"/>
                  <a:pt x="302" y="0"/>
                  <a:pt x="0" y="302"/>
                </a:cubicBezTo>
              </a:path>
            </a:pathLst>
          </a:custGeom>
          <a:noFill/>
          <a:ln w="38100" cap="flat">
            <a:gradFill>
              <a:gsLst>
                <a:gs pos="0">
                  <a:schemeClr val="tx2"/>
                </a:gs>
                <a:gs pos="50000">
                  <a:schemeClr val="tx2">
                    <a:alpha val="25000"/>
                  </a:schemeClr>
                </a:gs>
                <a:gs pos="86000">
                  <a:srgbClr val="FFFFFF">
                    <a:alpha val="0"/>
                  </a:srgb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63500" algn="ctr" rotWithShape="0">
              <a:srgbClr val="FFFFFF">
                <a:alpha val="40000"/>
              </a:srgbClr>
            </a:outerShdw>
          </a:effectLst>
        </p:spPr>
        <p:txBody>
          <a:bodyPr vert="horz" wrap="square" lIns="68436" tIns="34219" rIns="68436" bIns="3421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2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92500"/>
          </a:bodyPr>
          <a:lstStyle/>
          <a:p>
            <a:r>
              <a:rPr lang="en-US" dirty="0"/>
              <a:t>Microsoft SQL Services extend SQL Server capabilities to the cloud as web-based services.</a:t>
            </a:r>
          </a:p>
          <a:p>
            <a:r>
              <a:rPr lang="en-US" dirty="0"/>
              <a:t>Allows Storage of Varieties of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Structured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Semistructured</a:t>
            </a:r>
            <a:r>
              <a:rPr lang="en-US" dirty="0"/>
              <a:t>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Unstructured Data</a:t>
            </a:r>
          </a:p>
          <a:p>
            <a:r>
              <a:rPr lang="en-US" dirty="0"/>
              <a:t>Delivers a set of Integrated Services that allow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Relational Queries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Search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Reporting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Data Analytics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Integration and Synchronization of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2"/>
          <p:cNvSpPr>
            <a:spLocks noEditPoints="1"/>
          </p:cNvSpPr>
          <p:nvPr/>
        </p:nvSpPr>
        <p:spPr bwMode="auto">
          <a:xfrm flipH="1">
            <a:off x="685800" y="2252750"/>
            <a:ext cx="2323116" cy="2716558"/>
          </a:xfrm>
          <a:custGeom>
            <a:avLst/>
            <a:gdLst>
              <a:gd name="T0" fmla="*/ 52 w 105"/>
              <a:gd name="T1" fmla="*/ 0 h 123"/>
              <a:gd name="T2" fmla="*/ 0 w 105"/>
              <a:gd name="T3" fmla="*/ 17 h 123"/>
              <a:gd name="T4" fmla="*/ 0 w 105"/>
              <a:gd name="T5" fmla="*/ 106 h 123"/>
              <a:gd name="T6" fmla="*/ 52 w 105"/>
              <a:gd name="T7" fmla="*/ 123 h 123"/>
              <a:gd name="T8" fmla="*/ 105 w 105"/>
              <a:gd name="T9" fmla="*/ 106 h 123"/>
              <a:gd name="T10" fmla="*/ 105 w 105"/>
              <a:gd name="T11" fmla="*/ 17 h 123"/>
              <a:gd name="T12" fmla="*/ 52 w 105"/>
              <a:gd name="T13" fmla="*/ 0 h 123"/>
              <a:gd name="T14" fmla="*/ 52 w 105"/>
              <a:gd name="T15" fmla="*/ 29 h 123"/>
              <a:gd name="T16" fmla="*/ 7 w 105"/>
              <a:gd name="T17" fmla="*/ 17 h 123"/>
              <a:gd name="T18" fmla="*/ 52 w 105"/>
              <a:gd name="T19" fmla="*/ 6 h 123"/>
              <a:gd name="T20" fmla="*/ 97 w 105"/>
              <a:gd name="T21" fmla="*/ 17 h 123"/>
              <a:gd name="T22" fmla="*/ 52 w 105"/>
              <a:gd name="T23" fmla="*/ 29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" h="123">
                <a:moveTo>
                  <a:pt x="52" y="0"/>
                </a:moveTo>
                <a:cubicBezTo>
                  <a:pt x="23" y="0"/>
                  <a:pt x="0" y="8"/>
                  <a:pt x="0" y="17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6"/>
                  <a:pt x="23" y="123"/>
                  <a:pt x="52" y="123"/>
                </a:cubicBezTo>
                <a:cubicBezTo>
                  <a:pt x="81" y="123"/>
                  <a:pt x="105" y="116"/>
                  <a:pt x="105" y="106"/>
                </a:cubicBezTo>
                <a:cubicBezTo>
                  <a:pt x="105" y="17"/>
                  <a:pt x="105" y="17"/>
                  <a:pt x="105" y="17"/>
                </a:cubicBezTo>
                <a:cubicBezTo>
                  <a:pt x="105" y="8"/>
                  <a:pt x="81" y="0"/>
                  <a:pt x="52" y="0"/>
                </a:cubicBezTo>
                <a:close/>
                <a:moveTo>
                  <a:pt x="52" y="29"/>
                </a:moveTo>
                <a:cubicBezTo>
                  <a:pt x="27" y="29"/>
                  <a:pt x="7" y="23"/>
                  <a:pt x="7" y="17"/>
                </a:cubicBezTo>
                <a:cubicBezTo>
                  <a:pt x="7" y="11"/>
                  <a:pt x="27" y="6"/>
                  <a:pt x="52" y="6"/>
                </a:cubicBezTo>
                <a:cubicBezTo>
                  <a:pt x="77" y="6"/>
                  <a:pt x="97" y="11"/>
                  <a:pt x="97" y="17"/>
                </a:cubicBezTo>
                <a:cubicBezTo>
                  <a:pt x="97" y="23"/>
                  <a:pt x="77" y="29"/>
                  <a:pt x="52" y="29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34295" rtlCol="0" anchor="ctr"/>
          <a:lstStyle/>
          <a:p>
            <a:pPr algn="ctr" defTabSz="9143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90000"/>
            </a:pPr>
            <a:r>
              <a:rPr lang="en-US" sz="7200" b="1" kern="0" dirty="0">
                <a:gradFill>
                  <a:gsLst>
                    <a:gs pos="85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DB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200400" y="2378916"/>
            <a:ext cx="6369515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>
              <a:tabLst>
                <a:tab pos="1089025" algn="l"/>
              </a:tabLst>
            </a:pPr>
            <a:r>
              <a:rPr dirty="0">
                <a:solidFill>
                  <a:srgbClr val="5F5F5F">
                    <a:alpha val="99000"/>
                  </a:srgbClr>
                </a:solidFill>
              </a:rPr>
              <a:t>SQL Database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223405" y="3177873"/>
            <a:ext cx="6380162" cy="169892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339725" marR="0" indent="-3397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-70" baseline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73088" marR="0" indent="-233363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400" kern="1200" spc="0" baseline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5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798513" algn="l"/>
              </a:tabLst>
              <a:defRPr sz="2400" kern="1200" spc="0" baseline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288" marR="0" indent="-2317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000" kern="1200" spc="0" baseline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57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1255713" algn="l"/>
              </a:tabLst>
              <a:defRPr sz="2000" kern="1200" spc="0" baseline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solidFill>
                  <a:srgbClr val="5F5F5F">
                    <a:alpha val="99000"/>
                  </a:srgbClr>
                </a:solidFill>
                <a:latin typeface="Segoe UI"/>
              </a:rPr>
              <a:t>Relational SQL Server Engine in the Cloud</a:t>
            </a:r>
          </a:p>
          <a:p>
            <a:pPr marL="3175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solidFill>
                  <a:srgbClr val="5F5F5F">
                    <a:alpha val="99000"/>
                  </a:srgbClr>
                </a:solidFill>
                <a:latin typeface="Segoe UI"/>
              </a:rPr>
              <a:t>Clustered for high availability</a:t>
            </a:r>
          </a:p>
          <a:p>
            <a:pPr marL="3175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solidFill>
                  <a:srgbClr val="5F5F5F">
                    <a:alpha val="99000"/>
                  </a:srgbClr>
                </a:solidFill>
                <a:latin typeface="Segoe UI"/>
              </a:rPr>
              <a:t>Fully Managed Service</a:t>
            </a:r>
          </a:p>
          <a:p>
            <a:pPr marL="3175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solidFill>
                  <a:srgbClr val="5F5F5F">
                    <a:alpha val="99000"/>
                  </a:srgbClr>
                </a:solidFill>
                <a:latin typeface="Segoe UI"/>
              </a:rPr>
              <a:t>SQL Reporting support</a:t>
            </a:r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762000" y="381001"/>
            <a:ext cx="7620000" cy="9144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spc="-150" dirty="0">
                <a:ln>
                  <a:solidFill>
                    <a:schemeClr val="bg1">
                      <a:alpha val="6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25400" dist="25400" dir="5400000" algn="t" rotWithShape="0">
                    <a:prstClr val="black">
                      <a:alpha val="15000"/>
                    </a:prst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SQL Database</a:t>
            </a:r>
          </a:p>
        </p:txBody>
      </p:sp>
    </p:spTree>
    <p:extLst>
      <p:ext uri="{BB962C8B-B14F-4D97-AF65-F5344CB8AC3E}">
        <p14:creationId xmlns:p14="http://schemas.microsoft.com/office/powerpoint/2010/main" val="393108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>
            <a:spLocks noGrp="1"/>
          </p:cNvSpPr>
          <p:nvPr>
            <p:ph type="ctrTitle"/>
          </p:nvPr>
        </p:nvSpPr>
        <p:spPr>
          <a:xfrm>
            <a:off x="762000" y="381001"/>
            <a:ext cx="7620000" cy="9144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spc="-150" dirty="0">
                <a:ln>
                  <a:solidFill>
                    <a:schemeClr val="bg1">
                      <a:alpha val="6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25400" dist="25400" dir="5400000" algn="t" rotWithShape="0">
                    <a:prstClr val="black">
                      <a:alpha val="15000"/>
                    </a:prst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SQL Database Details</a:t>
            </a:r>
          </a:p>
        </p:txBody>
      </p:sp>
      <p:pic>
        <p:nvPicPr>
          <p:cNvPr id="52" name="Picture 2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2851" y="4840405"/>
            <a:ext cx="1145231" cy="1374277"/>
          </a:xfrm>
          <a:prstGeom prst="rect">
            <a:avLst/>
          </a:prstGeom>
          <a:noFill/>
        </p:spPr>
      </p:pic>
      <p:pic>
        <p:nvPicPr>
          <p:cNvPr id="53" name="Picture 2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2851" y="3362480"/>
            <a:ext cx="1145231" cy="1374277"/>
          </a:xfrm>
          <a:prstGeom prst="rect">
            <a:avLst/>
          </a:prstGeom>
          <a:noFill/>
        </p:spPr>
      </p:pic>
      <p:pic>
        <p:nvPicPr>
          <p:cNvPr id="54" name="Picture 2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2851" y="1961119"/>
            <a:ext cx="1145231" cy="1374277"/>
          </a:xfrm>
          <a:prstGeom prst="rect">
            <a:avLst/>
          </a:prstGeom>
          <a:noFill/>
        </p:spPr>
      </p:pic>
      <p:pic>
        <p:nvPicPr>
          <p:cNvPr id="55" name="Picture 2" descr="C:\Users\daiken\AppData\Local\Microsoft\Windows\Temporary Internet Files\Content.IE5\UWY6LG0D\MCj0434845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092" y="3306512"/>
            <a:ext cx="1145231" cy="1374277"/>
          </a:xfrm>
          <a:prstGeom prst="rect">
            <a:avLst/>
          </a:prstGeom>
          <a:noFill/>
        </p:spPr>
      </p:pic>
      <p:cxnSp>
        <p:nvCxnSpPr>
          <p:cNvPr id="56" name="Straight Arrow Connector 55"/>
          <p:cNvCxnSpPr/>
          <p:nvPr/>
        </p:nvCxnSpPr>
        <p:spPr>
          <a:xfrm flipH="1">
            <a:off x="3705569" y="3331020"/>
            <a:ext cx="32357" cy="667337"/>
          </a:xfrm>
          <a:prstGeom prst="straightConnector1">
            <a:avLst/>
          </a:prstGeom>
          <a:ln cap="rnd">
            <a:tailEnd type="arrow" w="med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Right Arrow 56"/>
          <p:cNvSpPr/>
          <p:nvPr/>
        </p:nvSpPr>
        <p:spPr bwMode="auto">
          <a:xfrm>
            <a:off x="83126" y="3725774"/>
            <a:ext cx="685800" cy="609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17203" tIns="58601" rIns="117203" bIns="58601" numCol="1" rtlCol="0" anchor="ctr" anchorCtr="0" compatLnSpc="1">
            <a:prstTxWarp prst="textNoShape">
              <a:avLst/>
            </a:prstTxWarp>
          </a:bodyPr>
          <a:lstStyle/>
          <a:p>
            <a:pPr algn="ctr" defTabSz="1171692"/>
            <a:endParaRPr lang="en-US" sz="31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6177" y="1603769"/>
            <a:ext cx="1535677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172030"/>
            <a:r>
              <a:rPr lang="en-US" sz="21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  <a:t>Single Logical</a:t>
            </a:r>
          </a:p>
          <a:p>
            <a:pPr algn="ctr" defTabSz="1172030"/>
            <a:r>
              <a:rPr lang="en-US" sz="21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  <a:t>Database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12705" y="1341405"/>
            <a:ext cx="1851468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172030"/>
            <a:r>
              <a:rPr lang="en-US" sz="21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  <a:t>Multiple Physical</a:t>
            </a:r>
            <a:br>
              <a:rPr lang="en-US" sz="21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</a:br>
            <a:r>
              <a:rPr lang="en-US" sz="21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  <a:t>Replicas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11411" y="2673048"/>
            <a:ext cx="8157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defTabSz="1172030"/>
            <a:r>
              <a:rPr lang="en-US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  <a:t>Single Primary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43788" y="5033207"/>
            <a:ext cx="116378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172030"/>
            <a:r>
              <a:rPr lang="en-US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  <a:t>Multiple</a:t>
            </a:r>
          </a:p>
          <a:p>
            <a:pPr algn="ctr" defTabSz="1172030"/>
            <a:r>
              <a:rPr lang="en-US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  <a:t>Secondaries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1754216" y="3025768"/>
            <a:ext cx="707434" cy="726611"/>
          </a:xfrm>
          <a:prstGeom prst="straightConnector1">
            <a:avLst/>
          </a:prstGeom>
          <a:ln w="38100" cap="rnd">
            <a:prstDash val="solid"/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4031150" y="2954606"/>
            <a:ext cx="457510" cy="2659463"/>
          </a:xfrm>
          <a:custGeom>
            <a:avLst/>
            <a:gdLst>
              <a:gd name="connsiteX0" fmla="*/ 0 w 42530"/>
              <a:gd name="connsiteY0" fmla="*/ 0 h 914400"/>
              <a:gd name="connsiteX1" fmla="*/ 31898 w 42530"/>
              <a:gd name="connsiteY1" fmla="*/ 74428 h 914400"/>
              <a:gd name="connsiteX2" fmla="*/ 42530 w 42530"/>
              <a:gd name="connsiteY2" fmla="*/ 159488 h 914400"/>
              <a:gd name="connsiteX3" fmla="*/ 31898 w 42530"/>
              <a:gd name="connsiteY3" fmla="*/ 701749 h 914400"/>
              <a:gd name="connsiteX4" fmla="*/ 21265 w 42530"/>
              <a:gd name="connsiteY4" fmla="*/ 914400 h 914400"/>
              <a:gd name="connsiteX0" fmla="*/ 0 w 34705"/>
              <a:gd name="connsiteY0" fmla="*/ 0 h 914400"/>
              <a:gd name="connsiteX1" fmla="*/ 31898 w 34705"/>
              <a:gd name="connsiteY1" fmla="*/ 74428 h 914400"/>
              <a:gd name="connsiteX2" fmla="*/ 31898 w 34705"/>
              <a:gd name="connsiteY2" fmla="*/ 701749 h 914400"/>
              <a:gd name="connsiteX3" fmla="*/ 21265 w 34705"/>
              <a:gd name="connsiteY3" fmla="*/ 914400 h 914400"/>
              <a:gd name="connsiteX0" fmla="*/ 0 w 32466"/>
              <a:gd name="connsiteY0" fmla="*/ 0 h 914400"/>
              <a:gd name="connsiteX1" fmla="*/ 31898 w 32466"/>
              <a:gd name="connsiteY1" fmla="*/ 701749 h 914400"/>
              <a:gd name="connsiteX2" fmla="*/ 21265 w 32466"/>
              <a:gd name="connsiteY2" fmla="*/ 914400 h 914400"/>
              <a:gd name="connsiteX0" fmla="*/ 0 w 48823"/>
              <a:gd name="connsiteY0" fmla="*/ 0 h 914400"/>
              <a:gd name="connsiteX1" fmla="*/ 48540 w 48823"/>
              <a:gd name="connsiteY1" fmla="*/ 395187 h 914400"/>
              <a:gd name="connsiteX2" fmla="*/ 21265 w 48823"/>
              <a:gd name="connsiteY2" fmla="*/ 914400 h 914400"/>
              <a:gd name="connsiteX0" fmla="*/ 0 w 48823"/>
              <a:gd name="connsiteY0" fmla="*/ 0 h 914400"/>
              <a:gd name="connsiteX1" fmla="*/ 48540 w 48823"/>
              <a:gd name="connsiteY1" fmla="*/ 395187 h 914400"/>
              <a:gd name="connsiteX2" fmla="*/ 21265 w 48823"/>
              <a:gd name="connsiteY2" fmla="*/ 914400 h 914400"/>
              <a:gd name="connsiteX0" fmla="*/ 0 w 58007"/>
              <a:gd name="connsiteY0" fmla="*/ 0 h 914400"/>
              <a:gd name="connsiteX1" fmla="*/ 57786 w 58007"/>
              <a:gd name="connsiteY1" fmla="*/ 464057 h 914400"/>
              <a:gd name="connsiteX2" fmla="*/ 21265 w 58007"/>
              <a:gd name="connsiteY2" fmla="*/ 914400 h 914400"/>
              <a:gd name="connsiteX0" fmla="*/ 0 w 58001"/>
              <a:gd name="connsiteY0" fmla="*/ 0 h 914400"/>
              <a:gd name="connsiteX1" fmla="*/ 57786 w 58001"/>
              <a:gd name="connsiteY1" fmla="*/ 464057 h 914400"/>
              <a:gd name="connsiteX2" fmla="*/ 21265 w 58001"/>
              <a:gd name="connsiteY2" fmla="*/ 914400 h 914400"/>
              <a:gd name="connsiteX0" fmla="*/ 0 w 58014"/>
              <a:gd name="connsiteY0" fmla="*/ 0 h 914400"/>
              <a:gd name="connsiteX1" fmla="*/ 57786 w 58014"/>
              <a:gd name="connsiteY1" fmla="*/ 464057 h 914400"/>
              <a:gd name="connsiteX2" fmla="*/ 21265 w 58014"/>
              <a:gd name="connsiteY2" fmla="*/ 914400 h 914400"/>
              <a:gd name="connsiteX0" fmla="*/ 0 w 58234"/>
              <a:gd name="connsiteY0" fmla="*/ 0 h 914400"/>
              <a:gd name="connsiteX1" fmla="*/ 57786 w 58234"/>
              <a:gd name="connsiteY1" fmla="*/ 464057 h 914400"/>
              <a:gd name="connsiteX2" fmla="*/ 21265 w 58234"/>
              <a:gd name="connsiteY2" fmla="*/ 914400 h 914400"/>
              <a:gd name="connsiteX0" fmla="*/ 0 w 57799"/>
              <a:gd name="connsiteY0" fmla="*/ 0 h 897183"/>
              <a:gd name="connsiteX1" fmla="*/ 57786 w 57799"/>
              <a:gd name="connsiteY1" fmla="*/ 464057 h 897183"/>
              <a:gd name="connsiteX2" fmla="*/ 2774 w 57799"/>
              <a:gd name="connsiteY2" fmla="*/ 897183 h 897183"/>
              <a:gd name="connsiteX0" fmla="*/ 0 w 57908"/>
              <a:gd name="connsiteY0" fmla="*/ 0 h 897183"/>
              <a:gd name="connsiteX1" fmla="*/ 57786 w 57908"/>
              <a:gd name="connsiteY1" fmla="*/ 464057 h 897183"/>
              <a:gd name="connsiteX2" fmla="*/ 2774 w 57908"/>
              <a:gd name="connsiteY2" fmla="*/ 897183 h 897183"/>
              <a:gd name="connsiteX0" fmla="*/ 0 w 59707"/>
              <a:gd name="connsiteY0" fmla="*/ 0 h 897183"/>
              <a:gd name="connsiteX1" fmla="*/ 59635 w 59707"/>
              <a:gd name="connsiteY1" fmla="*/ 416709 h 897183"/>
              <a:gd name="connsiteX2" fmla="*/ 2774 w 59707"/>
              <a:gd name="connsiteY2" fmla="*/ 897183 h 897183"/>
              <a:gd name="connsiteX0" fmla="*/ 0 w 59788"/>
              <a:gd name="connsiteY0" fmla="*/ 0 h 897183"/>
              <a:gd name="connsiteX1" fmla="*/ 59635 w 59788"/>
              <a:gd name="connsiteY1" fmla="*/ 416709 h 897183"/>
              <a:gd name="connsiteX2" fmla="*/ 2774 w 59788"/>
              <a:gd name="connsiteY2" fmla="*/ 897183 h 897183"/>
              <a:gd name="connsiteX0" fmla="*/ 0 w 60021"/>
              <a:gd name="connsiteY0" fmla="*/ 0 h 897183"/>
              <a:gd name="connsiteX1" fmla="*/ 59635 w 60021"/>
              <a:gd name="connsiteY1" fmla="*/ 416709 h 897183"/>
              <a:gd name="connsiteX2" fmla="*/ 2774 w 60021"/>
              <a:gd name="connsiteY2" fmla="*/ 897183 h 897183"/>
              <a:gd name="connsiteX0" fmla="*/ 0 w 59690"/>
              <a:gd name="connsiteY0" fmla="*/ 0 h 897183"/>
              <a:gd name="connsiteX1" fmla="*/ 59635 w 59690"/>
              <a:gd name="connsiteY1" fmla="*/ 416709 h 897183"/>
              <a:gd name="connsiteX2" fmla="*/ 2774 w 59690"/>
              <a:gd name="connsiteY2" fmla="*/ 897183 h 89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90" h="897183">
                <a:moveTo>
                  <a:pt x="0" y="0"/>
                </a:moveTo>
                <a:cubicBezTo>
                  <a:pt x="47326" y="77329"/>
                  <a:pt x="60671" y="331749"/>
                  <a:pt x="59635" y="416709"/>
                </a:cubicBezTo>
                <a:cubicBezTo>
                  <a:pt x="58599" y="501673"/>
                  <a:pt x="60097" y="726303"/>
                  <a:pt x="2774" y="897183"/>
                </a:cubicBezTo>
              </a:path>
            </a:pathLst>
          </a:custGeom>
          <a:ln w="38100" cap="rnd">
            <a:prstDash val="solid"/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117208" tIns="58604" rIns="117208" bIns="58604" rtlCol="0" anchor="ctr"/>
          <a:lstStyle/>
          <a:p>
            <a:pPr algn="ctr" defTabSz="1172078"/>
            <a:endParaRPr lang="en-US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</a:endParaRPr>
          </a:p>
        </p:txBody>
      </p:sp>
      <p:sp>
        <p:nvSpPr>
          <p:cNvPr id="64" name="Rectangle 63"/>
          <p:cNvSpPr/>
          <p:nvPr/>
        </p:nvSpPr>
        <p:spPr>
          <a:xfrm rot="16200000">
            <a:off x="2188488" y="2574318"/>
            <a:ext cx="997619" cy="349185"/>
          </a:xfrm>
          <a:prstGeom prst="rect">
            <a:avLst/>
          </a:prstGeom>
        </p:spPr>
        <p:txBody>
          <a:bodyPr wrap="none" lIns="117208" tIns="58604" rIns="117208" bIns="58604">
            <a:spAutoFit/>
          </a:bodyPr>
          <a:lstStyle/>
          <a:p>
            <a:pPr algn="ctr" defTabSz="1171692"/>
            <a:r>
              <a:rPr lang="en-US" sz="15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  <a:t>Replica 1</a:t>
            </a:r>
          </a:p>
        </p:txBody>
      </p:sp>
      <p:sp>
        <p:nvSpPr>
          <p:cNvPr id="65" name="Rectangle 64"/>
          <p:cNvSpPr/>
          <p:nvPr/>
        </p:nvSpPr>
        <p:spPr>
          <a:xfrm rot="16200000">
            <a:off x="2188489" y="3963505"/>
            <a:ext cx="997619" cy="349185"/>
          </a:xfrm>
          <a:prstGeom prst="rect">
            <a:avLst/>
          </a:prstGeom>
        </p:spPr>
        <p:txBody>
          <a:bodyPr wrap="none" lIns="117208" tIns="58604" rIns="117208" bIns="58604">
            <a:spAutoFit/>
          </a:bodyPr>
          <a:lstStyle/>
          <a:p>
            <a:pPr algn="ctr" defTabSz="1171692"/>
            <a:r>
              <a:rPr lang="en-US" sz="15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  <a:t>Replica 2</a:t>
            </a:r>
          </a:p>
        </p:txBody>
      </p:sp>
      <p:sp>
        <p:nvSpPr>
          <p:cNvPr id="66" name="Rectangle 65"/>
          <p:cNvSpPr/>
          <p:nvPr/>
        </p:nvSpPr>
        <p:spPr>
          <a:xfrm rot="16200000">
            <a:off x="2188491" y="5446558"/>
            <a:ext cx="997619" cy="349185"/>
          </a:xfrm>
          <a:prstGeom prst="rect">
            <a:avLst/>
          </a:prstGeom>
        </p:spPr>
        <p:txBody>
          <a:bodyPr wrap="none" lIns="117208" tIns="58604" rIns="117208" bIns="58604">
            <a:spAutoFit/>
          </a:bodyPr>
          <a:lstStyle/>
          <a:p>
            <a:pPr algn="ctr" defTabSz="1171692"/>
            <a:r>
              <a:rPr lang="en-US" sz="15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  <a:t>Replica 3</a:t>
            </a:r>
          </a:p>
        </p:txBody>
      </p:sp>
      <p:sp>
        <p:nvSpPr>
          <p:cNvPr id="67" name="Can 66"/>
          <p:cNvSpPr/>
          <p:nvPr/>
        </p:nvSpPr>
        <p:spPr bwMode="auto">
          <a:xfrm>
            <a:off x="1184324" y="3820177"/>
            <a:ext cx="762000" cy="689651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117203" tIns="58601" rIns="117203" bIns="58601" numCol="1" rtlCol="0" anchor="ctr" anchorCtr="0" compatLnSpc="1">
            <a:prstTxWarp prst="textNoShape">
              <a:avLst/>
            </a:prstTxWarp>
          </a:bodyPr>
          <a:lstStyle/>
          <a:p>
            <a:pPr algn="ctr" defTabSz="1171692"/>
            <a:r>
              <a:rPr lang="en-US" sz="26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  <a:t>DB</a:t>
            </a:r>
          </a:p>
        </p:txBody>
      </p:sp>
      <p:sp>
        <p:nvSpPr>
          <p:cNvPr id="68" name="Can 67"/>
          <p:cNvSpPr/>
          <p:nvPr/>
        </p:nvSpPr>
        <p:spPr bwMode="auto">
          <a:xfrm>
            <a:off x="3346223" y="2698565"/>
            <a:ext cx="662000" cy="54430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117203" tIns="58601" rIns="117203" bIns="58601" numCol="1" rtlCol="0" anchor="ctr" anchorCtr="0" compatLnSpc="1">
            <a:prstTxWarp prst="textNoShape">
              <a:avLst/>
            </a:prstTxWarp>
          </a:bodyPr>
          <a:lstStyle/>
          <a:p>
            <a:pPr algn="ctr" defTabSz="1171692"/>
            <a:endParaRPr lang="en-US" sz="21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</a:endParaRPr>
          </a:p>
        </p:txBody>
      </p:sp>
      <p:sp>
        <p:nvSpPr>
          <p:cNvPr id="69" name="Can 68"/>
          <p:cNvSpPr/>
          <p:nvPr/>
        </p:nvSpPr>
        <p:spPr bwMode="auto">
          <a:xfrm>
            <a:off x="3350374" y="4075463"/>
            <a:ext cx="662000" cy="54430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117203" tIns="58601" rIns="117203" bIns="58601" numCol="1" rtlCol="0" anchor="ctr" anchorCtr="0" compatLnSpc="1">
            <a:prstTxWarp prst="textNoShape">
              <a:avLst/>
            </a:prstTxWarp>
          </a:bodyPr>
          <a:lstStyle/>
          <a:p>
            <a:pPr algn="ctr" defTabSz="1171692"/>
            <a:endParaRPr lang="en-US" sz="21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</a:endParaRPr>
          </a:p>
        </p:txBody>
      </p:sp>
      <p:sp>
        <p:nvSpPr>
          <p:cNvPr id="70" name="Can 69"/>
          <p:cNvSpPr/>
          <p:nvPr/>
        </p:nvSpPr>
        <p:spPr bwMode="auto">
          <a:xfrm>
            <a:off x="3369153" y="5507477"/>
            <a:ext cx="662000" cy="54430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117203" tIns="58601" rIns="117203" bIns="58601" numCol="1" rtlCol="0" anchor="ctr" anchorCtr="0" compatLnSpc="1">
            <a:prstTxWarp prst="textNoShape">
              <a:avLst/>
            </a:prstTxWarp>
          </a:bodyPr>
          <a:lstStyle/>
          <a:p>
            <a:pPr algn="ctr" defTabSz="1171692"/>
            <a:endParaRPr lang="en-US" sz="21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</a:endParaRPr>
          </a:p>
        </p:txBody>
      </p:sp>
      <p:sp>
        <p:nvSpPr>
          <p:cNvPr id="71" name="Text Placeholder 2"/>
          <p:cNvSpPr txBox="1">
            <a:spLocks/>
          </p:cNvSpPr>
          <p:nvPr/>
        </p:nvSpPr>
        <p:spPr>
          <a:xfrm>
            <a:off x="4419601" y="3276601"/>
            <a:ext cx="4572000" cy="3452581"/>
          </a:xfrm>
          <a:prstGeom prst="rect">
            <a:avLst/>
          </a:prstGeom>
          <a:noFill/>
          <a:ln w="12700" algn="ctr">
            <a:noFill/>
            <a:round/>
            <a:headEnd/>
            <a:tailEnd/>
          </a:ln>
          <a:effectLst/>
        </p:spPr>
        <p:txBody>
          <a:bodyPr vert="horz" wrap="square" lIns="117187" tIns="58595" rIns="117187" bIns="58595" rtlCol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spcAft>
                <a:spcPts val="769"/>
              </a:spcAft>
            </a:pPr>
            <a:r>
              <a:rPr lang="en-US" sz="1900" dirty="0">
                <a:solidFill>
                  <a:prstClr val="black"/>
                </a:solidFill>
              </a:rPr>
              <a:t>Cloud relational database based on </a:t>
            </a:r>
            <a:br>
              <a:rPr lang="en-US" sz="1900" dirty="0">
                <a:solidFill>
                  <a:prstClr val="black"/>
                </a:solidFill>
              </a:rPr>
            </a:br>
            <a:r>
              <a:rPr lang="en-US" sz="1900" dirty="0">
                <a:solidFill>
                  <a:prstClr val="black"/>
                </a:solidFill>
              </a:rPr>
              <a:t>SQL Server engine</a:t>
            </a:r>
          </a:p>
          <a:p>
            <a:pPr marL="347663" indent="-347663">
              <a:spcAft>
                <a:spcPts val="769"/>
              </a:spcAft>
            </a:pPr>
            <a:r>
              <a:rPr lang="en-US" sz="1900" dirty="0">
                <a:solidFill>
                  <a:prstClr val="black"/>
                </a:solidFill>
              </a:rPr>
              <a:t>Use same tools, data access frameworks, </a:t>
            </a:r>
            <a:br>
              <a:rPr lang="en-US" sz="1900" dirty="0">
                <a:solidFill>
                  <a:prstClr val="black"/>
                </a:solidFill>
              </a:rPr>
            </a:br>
            <a:r>
              <a:rPr lang="en-US" sz="1900" dirty="0">
                <a:solidFill>
                  <a:prstClr val="black"/>
                </a:solidFill>
              </a:rPr>
              <a:t>T-SQL based language</a:t>
            </a:r>
          </a:p>
          <a:p>
            <a:pPr marL="347663" indent="-347663">
              <a:spcAft>
                <a:spcPts val="769"/>
              </a:spcAft>
            </a:pPr>
            <a:r>
              <a:rPr lang="en-US" sz="1900" dirty="0">
                <a:solidFill>
                  <a:prstClr val="black"/>
                </a:solidFill>
              </a:rPr>
              <a:t>Global datacenters</a:t>
            </a:r>
          </a:p>
          <a:p>
            <a:pPr marL="347663" indent="-347663">
              <a:spcAft>
                <a:spcPts val="769"/>
              </a:spcAft>
            </a:pPr>
            <a:r>
              <a:rPr lang="en-US" sz="1900" dirty="0">
                <a:solidFill>
                  <a:prstClr val="black"/>
                </a:solidFill>
              </a:rPr>
              <a:t>High Availability and Redundancy</a:t>
            </a:r>
          </a:p>
          <a:p>
            <a:pPr marL="576263" lvl="1" indent="-228600" defTabSz="1172078">
              <a:tabLst>
                <a:tab pos="576263" algn="l"/>
              </a:tabLst>
            </a:pPr>
            <a:r>
              <a:rPr lang="en-US" sz="1900" dirty="0">
                <a:solidFill>
                  <a:prstClr val="black"/>
                </a:solidFill>
              </a:rPr>
              <a:t>Reads are completed at the primary</a:t>
            </a:r>
          </a:p>
          <a:p>
            <a:pPr marL="576263" lvl="1" indent="-228600" defTabSz="1172078">
              <a:tabLst>
                <a:tab pos="576263" algn="l"/>
              </a:tabLst>
            </a:pPr>
            <a:r>
              <a:rPr lang="en-US" sz="1900" dirty="0">
                <a:solidFill>
                  <a:prstClr val="black"/>
                </a:solidFill>
              </a:rPr>
              <a:t>Writes are replicated to a quorum of </a:t>
            </a:r>
            <a:r>
              <a:rPr lang="en-US" sz="1900" dirty="0" err="1">
                <a:solidFill>
                  <a:prstClr val="black"/>
                </a:solidFill>
              </a:rPr>
              <a:t>secondaries</a:t>
            </a:r>
            <a:endParaRPr lang="en-US" sz="1900" dirty="0">
              <a:solidFill>
                <a:prstClr val="black"/>
              </a:solidFill>
            </a:endParaRPr>
          </a:p>
        </p:txBody>
      </p:sp>
      <p:grpSp>
        <p:nvGrpSpPr>
          <p:cNvPr id="2" name="Group 71"/>
          <p:cNvGrpSpPr/>
          <p:nvPr/>
        </p:nvGrpSpPr>
        <p:grpSpPr>
          <a:xfrm>
            <a:off x="4800600" y="1524001"/>
            <a:ext cx="3818441" cy="1600199"/>
            <a:chOff x="4498529" y="956774"/>
            <a:chExt cx="3846354" cy="2635222"/>
          </a:xfrm>
        </p:grpSpPr>
        <p:pic>
          <p:nvPicPr>
            <p:cNvPr id="73" name="Picture 2" descr="D:\Microsoft\DVD 36\DVD_ART36\Artwork_Imagery\Icons - Illustrations\Maps Globes\world map blank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29"/>
            <a:stretch/>
          </p:blipFill>
          <p:spPr bwMode="auto">
            <a:xfrm>
              <a:off x="4498529" y="956774"/>
              <a:ext cx="3846354" cy="2635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3" descr="D:\Microsoft\DVD 36\DVD_ART36\Artwork_Imagery\Shapes\Bullets\Green GE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980" y="1914527"/>
              <a:ext cx="164349" cy="219075"/>
            </a:xfrm>
            <a:prstGeom prst="rect">
              <a:avLst/>
            </a:prstGeom>
            <a:noFill/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3" descr="D:\Microsoft\DVD 36\DVD_ART36\Artwork_Imagery\Shapes\Bullets\Green GE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485" y="1981203"/>
              <a:ext cx="164349" cy="219075"/>
            </a:xfrm>
            <a:prstGeom prst="rect">
              <a:avLst/>
            </a:prstGeom>
            <a:noFill/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3" descr="D:\Microsoft\DVD 36\DVD_ART36\Artwork_Imagery\Shapes\Bullets\Green GE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928" y="1676403"/>
              <a:ext cx="164349" cy="219075"/>
            </a:xfrm>
            <a:prstGeom prst="rect">
              <a:avLst/>
            </a:prstGeom>
            <a:noFill/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3" descr="D:\Microsoft\DVD 36\DVD_ART36\Artwork_Imagery\Shapes\Bullets\Green GE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8423" y="1752600"/>
              <a:ext cx="164349" cy="219075"/>
            </a:xfrm>
            <a:prstGeom prst="rect">
              <a:avLst/>
            </a:prstGeom>
            <a:noFill/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3" descr="D:\Microsoft\DVD 36\DVD_ART36\Artwork_Imagery\Shapes\Bullets\Green GE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3080" y="2524128"/>
              <a:ext cx="164349" cy="219075"/>
            </a:xfrm>
            <a:prstGeom prst="rect">
              <a:avLst/>
            </a:prstGeom>
            <a:noFill/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3" descr="D:\Microsoft\DVD 36\DVD_ART36\Artwork_Imagery\Shapes\Bullets\Green GE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245" y="2066928"/>
              <a:ext cx="164349" cy="219075"/>
            </a:xfrm>
            <a:prstGeom prst="rect">
              <a:avLst/>
            </a:prstGeom>
            <a:noFill/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831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471</Words>
  <Application>Microsoft Office PowerPoint</Application>
  <PresentationFormat>On-screen Show (4:3)</PresentationFormat>
  <Paragraphs>100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</vt:lpstr>
      <vt:lpstr>Segoe UI</vt:lpstr>
      <vt:lpstr>Segoe UI Light</vt:lpstr>
      <vt:lpstr>Office Theme</vt:lpstr>
      <vt:lpstr>Microsoft Azure Services Platform</vt:lpstr>
      <vt:lpstr>Azure Services Platform Components</vt:lpstr>
      <vt:lpstr>Windows Azure</vt:lpstr>
      <vt:lpstr>Uses of  Windows Azure</vt:lpstr>
      <vt:lpstr>Windows Azure Components </vt:lpstr>
      <vt:lpstr>The Windows Azure Platform</vt:lpstr>
      <vt:lpstr>SQL Services</vt:lpstr>
      <vt:lpstr>SQL Database</vt:lpstr>
      <vt:lpstr>SQL Database Details</vt:lpstr>
      <vt:lpstr>.NET Services</vt:lpstr>
      <vt:lpstr>Live Services</vt:lpstr>
    </vt:vector>
  </TitlesOfParts>
  <Company>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room213vkr</dc:creator>
  <cp:lastModifiedBy>ganesh</cp:lastModifiedBy>
  <cp:revision>16</cp:revision>
  <dcterms:created xsi:type="dcterms:W3CDTF">2014-12-22T09:00:48Z</dcterms:created>
  <dcterms:modified xsi:type="dcterms:W3CDTF">2019-03-12T06:32:10Z</dcterms:modified>
</cp:coreProperties>
</file>