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81" r:id="rId3"/>
    <p:sldId id="282" r:id="rId4"/>
    <p:sldId id="315" r:id="rId5"/>
    <p:sldId id="283" r:id="rId6"/>
    <p:sldId id="257" r:id="rId7"/>
    <p:sldId id="314" r:id="rId8"/>
    <p:sldId id="258" r:id="rId9"/>
    <p:sldId id="294" r:id="rId10"/>
    <p:sldId id="295" r:id="rId11"/>
    <p:sldId id="313" r:id="rId12"/>
    <p:sldId id="316" r:id="rId13"/>
    <p:sldId id="259" r:id="rId14"/>
    <p:sldId id="260" r:id="rId15"/>
    <p:sldId id="275" r:id="rId16"/>
    <p:sldId id="276" r:id="rId17"/>
    <p:sldId id="291" r:id="rId18"/>
    <p:sldId id="292" r:id="rId19"/>
    <p:sldId id="264" r:id="rId20"/>
    <p:sldId id="289" r:id="rId21"/>
    <p:sldId id="311" r:id="rId22"/>
    <p:sldId id="312" r:id="rId23"/>
    <p:sldId id="265" r:id="rId24"/>
    <p:sldId id="266" r:id="rId25"/>
    <p:sldId id="267" r:id="rId26"/>
    <p:sldId id="268" r:id="rId27"/>
    <p:sldId id="269" r:id="rId28"/>
    <p:sldId id="270" r:id="rId29"/>
    <p:sldId id="271" r:id="rId30"/>
    <p:sldId id="272" r:id="rId31"/>
    <p:sldId id="273" r:id="rId32"/>
    <p:sldId id="274" r:id="rId33"/>
    <p:sldId id="284" r:id="rId34"/>
    <p:sldId id="285" r:id="rId35"/>
    <p:sldId id="288" r:id="rId36"/>
    <p:sldId id="298" r:id="rId37"/>
    <p:sldId id="299" r:id="rId38"/>
    <p:sldId id="300" r:id="rId39"/>
    <p:sldId id="301" r:id="rId40"/>
    <p:sldId id="302" r:id="rId41"/>
    <p:sldId id="303" r:id="rId42"/>
    <p:sldId id="304" r:id="rId43"/>
    <p:sldId id="305" r:id="rId44"/>
    <p:sldId id="306" r:id="rId45"/>
    <p:sldId id="308" r:id="rId46"/>
    <p:sldId id="31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22" autoAdjust="0"/>
    <p:restoredTop sz="94660"/>
  </p:normalViewPr>
  <p:slideViewPr>
    <p:cSldViewPr>
      <p:cViewPr>
        <p:scale>
          <a:sx n="81" d="100"/>
          <a:sy n="81" d="100"/>
        </p:scale>
        <p:origin x="1330"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etharmaiah Ramisetti" userId="c609f6bc48e0ff8a" providerId="LiveId" clId="{F048E95C-66F0-47FD-8FD6-F7DAECB2A485}"/>
    <pc:docChg chg="custSel modSld">
      <pc:chgData name="Seetharmaiah Ramisetti" userId="c609f6bc48e0ff8a" providerId="LiveId" clId="{F048E95C-66F0-47FD-8FD6-F7DAECB2A485}" dt="2021-09-14T08:23:49.689" v="104" actId="207"/>
      <pc:docMkLst>
        <pc:docMk/>
      </pc:docMkLst>
      <pc:sldChg chg="modSp mod">
        <pc:chgData name="Seetharmaiah Ramisetti" userId="c609f6bc48e0ff8a" providerId="LiveId" clId="{F048E95C-66F0-47FD-8FD6-F7DAECB2A485}" dt="2021-09-14T08:23:49.689" v="104" actId="207"/>
        <pc:sldMkLst>
          <pc:docMk/>
          <pc:sldMk cId="0" sldId="267"/>
        </pc:sldMkLst>
        <pc:spChg chg="mod">
          <ac:chgData name="Seetharmaiah Ramisetti" userId="c609f6bc48e0ff8a" providerId="LiveId" clId="{F048E95C-66F0-47FD-8FD6-F7DAECB2A485}" dt="2021-09-14T08:23:49.689" v="104" actId="207"/>
          <ac:spMkLst>
            <pc:docMk/>
            <pc:sldMk cId="0" sldId="267"/>
            <ac:spMk id="8195" creationId="{00000000-0000-0000-0000-000000000000}"/>
          </ac:spMkLst>
        </pc:spChg>
      </pc:sldChg>
      <pc:sldChg chg="modSp mod">
        <pc:chgData name="Seetharmaiah Ramisetti" userId="c609f6bc48e0ff8a" providerId="LiveId" clId="{F048E95C-66F0-47FD-8FD6-F7DAECB2A485}" dt="2021-09-14T04:20:04.239" v="55" actId="13926"/>
        <pc:sldMkLst>
          <pc:docMk/>
          <pc:sldMk cId="0" sldId="269"/>
        </pc:sldMkLst>
        <pc:spChg chg="mod">
          <ac:chgData name="Seetharmaiah Ramisetti" userId="c609f6bc48e0ff8a" providerId="LiveId" clId="{F048E95C-66F0-47FD-8FD6-F7DAECB2A485}" dt="2021-09-14T04:20:04.239" v="55" actId="13926"/>
          <ac:spMkLst>
            <pc:docMk/>
            <pc:sldMk cId="0" sldId="269"/>
            <ac:spMk id="10243" creationId="{00000000-0000-0000-0000-000000000000}"/>
          </ac:spMkLst>
        </pc:spChg>
      </pc:sldChg>
      <pc:sldChg chg="modSp mod">
        <pc:chgData name="Seetharmaiah Ramisetti" userId="c609f6bc48e0ff8a" providerId="LiveId" clId="{F048E95C-66F0-47FD-8FD6-F7DAECB2A485}" dt="2021-09-09T04:56:24.155" v="38" actId="1076"/>
        <pc:sldMkLst>
          <pc:docMk/>
          <pc:sldMk cId="0" sldId="270"/>
        </pc:sldMkLst>
        <pc:spChg chg="mod">
          <ac:chgData name="Seetharmaiah Ramisetti" userId="c609f6bc48e0ff8a" providerId="LiveId" clId="{F048E95C-66F0-47FD-8FD6-F7DAECB2A485}" dt="2021-09-09T04:55:55.148" v="37" actId="13926"/>
          <ac:spMkLst>
            <pc:docMk/>
            <pc:sldMk cId="0" sldId="270"/>
            <ac:spMk id="228396" creationId="{00000000-0000-0000-0000-000000000000}"/>
          </ac:spMkLst>
        </pc:spChg>
        <pc:spChg chg="mod">
          <ac:chgData name="Seetharmaiah Ramisetti" userId="c609f6bc48e0ff8a" providerId="LiveId" clId="{F048E95C-66F0-47FD-8FD6-F7DAECB2A485}" dt="2021-09-09T04:55:38.693" v="36" actId="13926"/>
          <ac:spMkLst>
            <pc:docMk/>
            <pc:sldMk cId="0" sldId="270"/>
            <ac:spMk id="228399" creationId="{00000000-0000-0000-0000-000000000000}"/>
          </ac:spMkLst>
        </pc:spChg>
        <pc:spChg chg="mod">
          <ac:chgData name="Seetharmaiah Ramisetti" userId="c609f6bc48e0ff8a" providerId="LiveId" clId="{F048E95C-66F0-47FD-8FD6-F7DAECB2A485}" dt="2021-09-09T04:56:24.155" v="38" actId="1076"/>
          <ac:spMkLst>
            <pc:docMk/>
            <pc:sldMk cId="0" sldId="270"/>
            <ac:spMk id="228406" creationId="{00000000-0000-0000-0000-000000000000}"/>
          </ac:spMkLst>
        </pc:spChg>
      </pc:sldChg>
      <pc:sldChg chg="modSp mod">
        <pc:chgData name="Seetharmaiah Ramisetti" userId="c609f6bc48e0ff8a" providerId="LiveId" clId="{F048E95C-66F0-47FD-8FD6-F7DAECB2A485}" dt="2021-09-09T04:28:54.027" v="35" actId="20577"/>
        <pc:sldMkLst>
          <pc:docMk/>
          <pc:sldMk cId="0" sldId="281"/>
        </pc:sldMkLst>
        <pc:spChg chg="mod">
          <ac:chgData name="Seetharmaiah Ramisetti" userId="c609f6bc48e0ff8a" providerId="LiveId" clId="{F048E95C-66F0-47FD-8FD6-F7DAECB2A485}" dt="2021-09-09T04:28:54.027" v="35" actId="20577"/>
          <ac:spMkLst>
            <pc:docMk/>
            <pc:sldMk cId="0" sldId="281"/>
            <ac:spMk id="188419" creationId="{00000000-0000-0000-0000-000000000000}"/>
          </ac:spMkLst>
        </pc:spChg>
      </pc:sldChg>
      <pc:sldChg chg="modSp mod">
        <pc:chgData name="Seetharmaiah Ramisetti" userId="c609f6bc48e0ff8a" providerId="LiveId" clId="{F048E95C-66F0-47FD-8FD6-F7DAECB2A485}" dt="2021-09-14T04:25:39.668" v="99" actId="207"/>
        <pc:sldMkLst>
          <pc:docMk/>
          <pc:sldMk cId="0" sldId="284"/>
        </pc:sldMkLst>
        <pc:spChg chg="mod">
          <ac:chgData name="Seetharmaiah Ramisetti" userId="c609f6bc48e0ff8a" providerId="LiveId" clId="{F048E95C-66F0-47FD-8FD6-F7DAECB2A485}" dt="2021-09-14T04:25:39.668" v="99" actId="207"/>
          <ac:spMkLst>
            <pc:docMk/>
            <pc:sldMk cId="0" sldId="284"/>
            <ac:spMk id="190467" creationId="{00000000-0000-0000-0000-000000000000}"/>
          </ac:spMkLst>
        </pc:spChg>
        <pc:spChg chg="mod">
          <ac:chgData name="Seetharmaiah Ramisetti" userId="c609f6bc48e0ff8a" providerId="LiveId" clId="{F048E95C-66F0-47FD-8FD6-F7DAECB2A485}" dt="2021-09-14T04:24:47.959" v="93" actId="13926"/>
          <ac:spMkLst>
            <pc:docMk/>
            <pc:sldMk cId="0" sldId="284"/>
            <ac:spMk id="190468" creationId="{00000000-0000-0000-0000-000000000000}"/>
          </ac:spMkLst>
        </pc:spChg>
        <pc:spChg chg="mod">
          <ac:chgData name="Seetharmaiah Ramisetti" userId="c609f6bc48e0ff8a" providerId="LiveId" clId="{F048E95C-66F0-47FD-8FD6-F7DAECB2A485}" dt="2021-09-14T04:24:09.984" v="87" actId="13926"/>
          <ac:spMkLst>
            <pc:docMk/>
            <pc:sldMk cId="0" sldId="284"/>
            <ac:spMk id="190469" creationId="{00000000-0000-0000-0000-000000000000}"/>
          </ac:spMkLst>
        </pc:spChg>
        <pc:spChg chg="mod">
          <ac:chgData name="Seetharmaiah Ramisetti" userId="c609f6bc48e0ff8a" providerId="LiveId" clId="{F048E95C-66F0-47FD-8FD6-F7DAECB2A485}" dt="2021-09-14T04:24:21.969" v="89" actId="13926"/>
          <ac:spMkLst>
            <pc:docMk/>
            <pc:sldMk cId="0" sldId="284"/>
            <ac:spMk id="190470" creationId="{00000000-0000-0000-0000-000000000000}"/>
          </ac:spMkLst>
        </pc:spChg>
        <pc:spChg chg="mod">
          <ac:chgData name="Seetharmaiah Ramisetti" userId="c609f6bc48e0ff8a" providerId="LiveId" clId="{F048E95C-66F0-47FD-8FD6-F7DAECB2A485}" dt="2021-09-14T04:24:35.100" v="91" actId="13926"/>
          <ac:spMkLst>
            <pc:docMk/>
            <pc:sldMk cId="0" sldId="284"/>
            <ac:spMk id="190471" creationId="{00000000-0000-0000-0000-000000000000}"/>
          </ac:spMkLst>
        </pc:spChg>
        <pc:spChg chg="mod">
          <ac:chgData name="Seetharmaiah Ramisetti" userId="c609f6bc48e0ff8a" providerId="LiveId" clId="{F048E95C-66F0-47FD-8FD6-F7DAECB2A485}" dt="2021-09-14T04:24:40.755" v="92" actId="13926"/>
          <ac:spMkLst>
            <pc:docMk/>
            <pc:sldMk cId="0" sldId="284"/>
            <ac:spMk id="190472" creationId="{00000000-0000-0000-0000-000000000000}"/>
          </ac:spMkLst>
        </pc:spChg>
        <pc:spChg chg="mod">
          <ac:chgData name="Seetharmaiah Ramisetti" userId="c609f6bc48e0ff8a" providerId="LiveId" clId="{F048E95C-66F0-47FD-8FD6-F7DAECB2A485}" dt="2021-09-14T04:24:29.326" v="90" actId="13926"/>
          <ac:spMkLst>
            <pc:docMk/>
            <pc:sldMk cId="0" sldId="284"/>
            <ac:spMk id="190473" creationId="{00000000-0000-0000-0000-000000000000}"/>
          </ac:spMkLst>
        </pc:spChg>
        <pc:spChg chg="mod">
          <ac:chgData name="Seetharmaiah Ramisetti" userId="c609f6bc48e0ff8a" providerId="LiveId" clId="{F048E95C-66F0-47FD-8FD6-F7DAECB2A485}" dt="2021-09-14T04:23:29.391" v="81" actId="13926"/>
          <ac:spMkLst>
            <pc:docMk/>
            <pc:sldMk cId="0" sldId="284"/>
            <ac:spMk id="190475" creationId="{00000000-0000-0000-0000-000000000000}"/>
          </ac:spMkLst>
        </pc:spChg>
        <pc:spChg chg="mod">
          <ac:chgData name="Seetharmaiah Ramisetti" userId="c609f6bc48e0ff8a" providerId="LiveId" clId="{F048E95C-66F0-47FD-8FD6-F7DAECB2A485}" dt="2021-09-14T04:23:34.656" v="82" actId="13926"/>
          <ac:spMkLst>
            <pc:docMk/>
            <pc:sldMk cId="0" sldId="284"/>
            <ac:spMk id="190476" creationId="{00000000-0000-0000-0000-000000000000}"/>
          </ac:spMkLst>
        </pc:spChg>
        <pc:spChg chg="mod">
          <ac:chgData name="Seetharmaiah Ramisetti" userId="c609f6bc48e0ff8a" providerId="LiveId" clId="{F048E95C-66F0-47FD-8FD6-F7DAECB2A485}" dt="2021-09-14T04:23:49.214" v="84" actId="13926"/>
          <ac:spMkLst>
            <pc:docMk/>
            <pc:sldMk cId="0" sldId="284"/>
            <ac:spMk id="190477" creationId="{00000000-0000-0000-0000-000000000000}"/>
          </ac:spMkLst>
        </pc:spChg>
        <pc:spChg chg="mod">
          <ac:chgData name="Seetharmaiah Ramisetti" userId="c609f6bc48e0ff8a" providerId="LiveId" clId="{F048E95C-66F0-47FD-8FD6-F7DAECB2A485}" dt="2021-09-14T04:24:01.918" v="86" actId="13926"/>
          <ac:spMkLst>
            <pc:docMk/>
            <pc:sldMk cId="0" sldId="284"/>
            <ac:spMk id="190478" creationId="{00000000-0000-0000-0000-000000000000}"/>
          </ac:spMkLst>
        </pc:spChg>
        <pc:spChg chg="mod">
          <ac:chgData name="Seetharmaiah Ramisetti" userId="c609f6bc48e0ff8a" providerId="LiveId" clId="{F048E95C-66F0-47FD-8FD6-F7DAECB2A485}" dt="2021-09-14T04:23:54.930" v="85" actId="13926"/>
          <ac:spMkLst>
            <pc:docMk/>
            <pc:sldMk cId="0" sldId="284"/>
            <ac:spMk id="190480" creationId="{00000000-0000-0000-0000-000000000000}"/>
          </ac:spMkLst>
        </pc:spChg>
        <pc:spChg chg="mod">
          <ac:chgData name="Seetharmaiah Ramisetti" userId="c609f6bc48e0ff8a" providerId="LiveId" clId="{F048E95C-66F0-47FD-8FD6-F7DAECB2A485}" dt="2021-09-14T04:22:15.456" v="71" actId="13926"/>
          <ac:spMkLst>
            <pc:docMk/>
            <pc:sldMk cId="0" sldId="284"/>
            <ac:spMk id="190483" creationId="{00000000-0000-0000-0000-000000000000}"/>
          </ac:spMkLst>
        </pc:spChg>
        <pc:spChg chg="mod">
          <ac:chgData name="Seetharmaiah Ramisetti" userId="c609f6bc48e0ff8a" providerId="LiveId" clId="{F048E95C-66F0-47FD-8FD6-F7DAECB2A485}" dt="2021-09-14T04:22:29.323" v="73" actId="13926"/>
          <ac:spMkLst>
            <pc:docMk/>
            <pc:sldMk cId="0" sldId="284"/>
            <ac:spMk id="190484" creationId="{00000000-0000-0000-0000-000000000000}"/>
          </ac:spMkLst>
        </pc:spChg>
        <pc:spChg chg="mod">
          <ac:chgData name="Seetharmaiah Ramisetti" userId="c609f6bc48e0ff8a" providerId="LiveId" clId="{F048E95C-66F0-47FD-8FD6-F7DAECB2A485}" dt="2021-09-14T04:22:35.112" v="74" actId="13926"/>
          <ac:spMkLst>
            <pc:docMk/>
            <pc:sldMk cId="0" sldId="284"/>
            <ac:spMk id="190485" creationId="{00000000-0000-0000-0000-000000000000}"/>
          </ac:spMkLst>
        </pc:spChg>
        <pc:spChg chg="mod">
          <ac:chgData name="Seetharmaiah Ramisetti" userId="c609f6bc48e0ff8a" providerId="LiveId" clId="{F048E95C-66F0-47FD-8FD6-F7DAECB2A485}" dt="2021-09-14T04:22:41.014" v="75" actId="13926"/>
          <ac:spMkLst>
            <pc:docMk/>
            <pc:sldMk cId="0" sldId="284"/>
            <ac:spMk id="190486" creationId="{00000000-0000-0000-0000-000000000000}"/>
          </ac:spMkLst>
        </pc:spChg>
        <pc:spChg chg="mod">
          <ac:chgData name="Seetharmaiah Ramisetti" userId="c609f6bc48e0ff8a" providerId="LiveId" clId="{F048E95C-66F0-47FD-8FD6-F7DAECB2A485}" dt="2021-09-14T04:23:19.682" v="80" actId="13926"/>
          <ac:spMkLst>
            <pc:docMk/>
            <pc:sldMk cId="0" sldId="284"/>
            <ac:spMk id="190488" creationId="{00000000-0000-0000-0000-000000000000}"/>
          </ac:spMkLst>
        </pc:spChg>
        <pc:spChg chg="mod">
          <ac:chgData name="Seetharmaiah Ramisetti" userId="c609f6bc48e0ff8a" providerId="LiveId" clId="{F048E95C-66F0-47FD-8FD6-F7DAECB2A485}" dt="2021-09-14T04:23:07.877" v="78" actId="13926"/>
          <ac:spMkLst>
            <pc:docMk/>
            <pc:sldMk cId="0" sldId="284"/>
            <ac:spMk id="190489" creationId="{00000000-0000-0000-0000-000000000000}"/>
          </ac:spMkLst>
        </pc:spChg>
        <pc:spChg chg="mod">
          <ac:chgData name="Seetharmaiah Ramisetti" userId="c609f6bc48e0ff8a" providerId="LiveId" clId="{F048E95C-66F0-47FD-8FD6-F7DAECB2A485}" dt="2021-09-14T04:24:55.970" v="94" actId="13926"/>
          <ac:spMkLst>
            <pc:docMk/>
            <pc:sldMk cId="0" sldId="284"/>
            <ac:spMk id="190492" creationId="{00000000-0000-0000-0000-000000000000}"/>
          </ac:spMkLst>
        </pc:spChg>
        <pc:spChg chg="mod">
          <ac:chgData name="Seetharmaiah Ramisetti" userId="c609f6bc48e0ff8a" providerId="LiveId" clId="{F048E95C-66F0-47FD-8FD6-F7DAECB2A485}" dt="2021-09-14T04:21:28.877" v="63" actId="13926"/>
          <ac:spMkLst>
            <pc:docMk/>
            <pc:sldMk cId="0" sldId="284"/>
            <ac:spMk id="190493" creationId="{00000000-0000-0000-0000-000000000000}"/>
          </ac:spMkLst>
        </pc:spChg>
        <pc:spChg chg="mod">
          <ac:chgData name="Seetharmaiah Ramisetti" userId="c609f6bc48e0ff8a" providerId="LiveId" clId="{F048E95C-66F0-47FD-8FD6-F7DAECB2A485}" dt="2021-09-14T04:21:44.442" v="65" actId="13926"/>
          <ac:spMkLst>
            <pc:docMk/>
            <pc:sldMk cId="0" sldId="284"/>
            <ac:spMk id="190494" creationId="{00000000-0000-0000-0000-000000000000}"/>
          </ac:spMkLst>
        </pc:spChg>
        <pc:spChg chg="mod">
          <ac:chgData name="Seetharmaiah Ramisetti" userId="c609f6bc48e0ff8a" providerId="LiveId" clId="{F048E95C-66F0-47FD-8FD6-F7DAECB2A485}" dt="2021-09-14T04:21:52.284" v="66" actId="13926"/>
          <ac:spMkLst>
            <pc:docMk/>
            <pc:sldMk cId="0" sldId="284"/>
            <ac:spMk id="190495" creationId="{00000000-0000-0000-0000-000000000000}"/>
          </ac:spMkLst>
        </pc:spChg>
        <pc:spChg chg="mod">
          <ac:chgData name="Seetharmaiah Ramisetti" userId="c609f6bc48e0ff8a" providerId="LiveId" clId="{F048E95C-66F0-47FD-8FD6-F7DAECB2A485}" dt="2021-09-14T04:22:06.430" v="69" actId="13926"/>
          <ac:spMkLst>
            <pc:docMk/>
            <pc:sldMk cId="0" sldId="284"/>
            <ac:spMk id="190497" creationId="{00000000-0000-0000-0000-000000000000}"/>
          </ac:spMkLst>
        </pc:spChg>
        <pc:spChg chg="mod">
          <ac:chgData name="Seetharmaiah Ramisetti" userId="c609f6bc48e0ff8a" providerId="LiveId" clId="{F048E95C-66F0-47FD-8FD6-F7DAECB2A485}" dt="2021-09-14T04:22:02.560" v="68" actId="13926"/>
          <ac:spMkLst>
            <pc:docMk/>
            <pc:sldMk cId="0" sldId="284"/>
            <ac:spMk id="190498" creationId="{00000000-0000-0000-0000-000000000000}"/>
          </ac:spMkLst>
        </pc:spChg>
        <pc:spChg chg="mod">
          <ac:chgData name="Seetharmaiah Ramisetti" userId="c609f6bc48e0ff8a" providerId="LiveId" clId="{F048E95C-66F0-47FD-8FD6-F7DAECB2A485}" dt="2021-09-14T04:21:57.034" v="67" actId="13926"/>
          <ac:spMkLst>
            <pc:docMk/>
            <pc:sldMk cId="0" sldId="284"/>
            <ac:spMk id="190499" creationId="{00000000-0000-0000-0000-000000000000}"/>
          </ac:spMkLst>
        </pc:spChg>
        <pc:spChg chg="mod">
          <ac:chgData name="Seetharmaiah Ramisetti" userId="c609f6bc48e0ff8a" providerId="LiveId" clId="{F048E95C-66F0-47FD-8FD6-F7DAECB2A485}" dt="2021-09-14T04:25:04.575" v="95" actId="13926"/>
          <ac:spMkLst>
            <pc:docMk/>
            <pc:sldMk cId="0" sldId="284"/>
            <ac:spMk id="190501" creationId="{00000000-0000-0000-0000-000000000000}"/>
          </ac:spMkLst>
        </pc:spChg>
        <pc:spChg chg="mod">
          <ac:chgData name="Seetharmaiah Ramisetti" userId="c609f6bc48e0ff8a" providerId="LiveId" clId="{F048E95C-66F0-47FD-8FD6-F7DAECB2A485}" dt="2021-09-14T04:21:04.176" v="59" actId="13926"/>
          <ac:spMkLst>
            <pc:docMk/>
            <pc:sldMk cId="0" sldId="284"/>
            <ac:spMk id="190502" creationId="{00000000-0000-0000-0000-000000000000}"/>
          </ac:spMkLst>
        </pc:spChg>
        <pc:spChg chg="mod">
          <ac:chgData name="Seetharmaiah Ramisetti" userId="c609f6bc48e0ff8a" providerId="LiveId" clId="{F048E95C-66F0-47FD-8FD6-F7DAECB2A485}" dt="2021-09-14T04:20:47.676" v="56" actId="13926"/>
          <ac:spMkLst>
            <pc:docMk/>
            <pc:sldMk cId="0" sldId="284"/>
            <ac:spMk id="190503" creationId="{00000000-0000-0000-0000-000000000000}"/>
          </ac:spMkLst>
        </pc:spChg>
        <pc:spChg chg="mod">
          <ac:chgData name="Seetharmaiah Ramisetti" userId="c609f6bc48e0ff8a" providerId="LiveId" clId="{F048E95C-66F0-47FD-8FD6-F7DAECB2A485}" dt="2021-09-14T04:20:59.625" v="58" actId="13926"/>
          <ac:spMkLst>
            <pc:docMk/>
            <pc:sldMk cId="0" sldId="284"/>
            <ac:spMk id="190505" creationId="{00000000-0000-0000-0000-000000000000}"/>
          </ac:spMkLst>
        </pc:spChg>
        <pc:spChg chg="mod">
          <ac:chgData name="Seetharmaiah Ramisetti" userId="c609f6bc48e0ff8a" providerId="LiveId" clId="{F048E95C-66F0-47FD-8FD6-F7DAECB2A485}" dt="2021-09-14T04:20:55.111" v="57" actId="13926"/>
          <ac:spMkLst>
            <pc:docMk/>
            <pc:sldMk cId="0" sldId="284"/>
            <ac:spMk id="190506" creationId="{00000000-0000-0000-0000-000000000000}"/>
          </ac:spMkLst>
        </pc:spChg>
        <pc:spChg chg="mod">
          <ac:chgData name="Seetharmaiah Ramisetti" userId="c609f6bc48e0ff8a" providerId="LiveId" clId="{F048E95C-66F0-47FD-8FD6-F7DAECB2A485}" dt="2021-09-14T04:21:08.202" v="60" actId="13926"/>
          <ac:spMkLst>
            <pc:docMk/>
            <pc:sldMk cId="0" sldId="284"/>
            <ac:spMk id="190507" creationId="{00000000-0000-0000-0000-000000000000}"/>
          </ac:spMkLst>
        </pc:spChg>
        <pc:spChg chg="mod">
          <ac:chgData name="Seetharmaiah Ramisetti" userId="c609f6bc48e0ff8a" providerId="LiveId" clId="{F048E95C-66F0-47FD-8FD6-F7DAECB2A485}" dt="2021-09-14T04:25:20.511" v="96" actId="207"/>
          <ac:spMkLst>
            <pc:docMk/>
            <pc:sldMk cId="0" sldId="284"/>
            <ac:spMk id="190508" creationId="{00000000-0000-0000-0000-000000000000}"/>
          </ac:spMkLst>
        </pc:spChg>
        <pc:spChg chg="mod">
          <ac:chgData name="Seetharmaiah Ramisetti" userId="c609f6bc48e0ff8a" providerId="LiveId" clId="{F048E95C-66F0-47FD-8FD6-F7DAECB2A485}" dt="2021-09-14T04:25:33.580" v="98" actId="207"/>
          <ac:spMkLst>
            <pc:docMk/>
            <pc:sldMk cId="0" sldId="284"/>
            <ac:spMk id="190509" creationId="{00000000-0000-0000-0000-000000000000}"/>
          </ac:spMkLst>
        </pc:spChg>
        <pc:spChg chg="mod">
          <ac:chgData name="Seetharmaiah Ramisetti" userId="c609f6bc48e0ff8a" providerId="LiveId" clId="{F048E95C-66F0-47FD-8FD6-F7DAECB2A485}" dt="2021-09-14T04:25:28.081" v="97" actId="207"/>
          <ac:spMkLst>
            <pc:docMk/>
            <pc:sldMk cId="0" sldId="284"/>
            <ac:spMk id="190510" creationId="{00000000-0000-0000-0000-000000000000}"/>
          </ac:spMkLst>
        </pc:spChg>
        <pc:spChg chg="mod">
          <ac:chgData name="Seetharmaiah Ramisetti" userId="c609f6bc48e0ff8a" providerId="LiveId" clId="{F048E95C-66F0-47FD-8FD6-F7DAECB2A485}" dt="2021-09-14T04:23:11.989" v="79" actId="13926"/>
          <ac:spMkLst>
            <pc:docMk/>
            <pc:sldMk cId="0" sldId="284"/>
            <ac:spMk id="190514" creationId="{00000000-0000-0000-0000-000000000000}"/>
          </ac:spMkLst>
        </pc:spChg>
      </pc:sldChg>
      <pc:sldChg chg="modSp mod">
        <pc:chgData name="Seetharmaiah Ramisetti" userId="c609f6bc48e0ff8a" providerId="LiveId" clId="{F048E95C-66F0-47FD-8FD6-F7DAECB2A485}" dt="2021-09-14T06:56:57.644" v="100" actId="207"/>
        <pc:sldMkLst>
          <pc:docMk/>
          <pc:sldMk cId="0" sldId="289"/>
        </pc:sldMkLst>
        <pc:spChg chg="mod">
          <ac:chgData name="Seetharmaiah Ramisetti" userId="c609f6bc48e0ff8a" providerId="LiveId" clId="{F048E95C-66F0-47FD-8FD6-F7DAECB2A485}" dt="2021-09-14T06:56:57.644" v="100" actId="207"/>
          <ac:spMkLst>
            <pc:docMk/>
            <pc:sldMk cId="0" sldId="289"/>
            <ac:spMk id="1068034" creationId="{00000000-0000-0000-0000-000000000000}"/>
          </ac:spMkLst>
        </pc:spChg>
      </pc:sldChg>
      <pc:sldChg chg="modSp mod">
        <pc:chgData name="Seetharmaiah Ramisetti" userId="c609f6bc48e0ff8a" providerId="LiveId" clId="{F048E95C-66F0-47FD-8FD6-F7DAECB2A485}" dt="2021-09-06T05:52:25.106" v="8" actId="13926"/>
        <pc:sldMkLst>
          <pc:docMk/>
          <pc:sldMk cId="0" sldId="294"/>
        </pc:sldMkLst>
        <pc:spChg chg="mod">
          <ac:chgData name="Seetharmaiah Ramisetti" userId="c609f6bc48e0ff8a" providerId="LiveId" clId="{F048E95C-66F0-47FD-8FD6-F7DAECB2A485}" dt="2021-09-06T05:52:25.106" v="8" actId="13926"/>
          <ac:spMkLst>
            <pc:docMk/>
            <pc:sldMk cId="0" sldId="294"/>
            <ac:spMk id="32771" creationId="{00000000-0000-0000-0000-000000000000}"/>
          </ac:spMkLst>
        </pc:spChg>
      </pc:sldChg>
      <pc:sldChg chg="modSp mod">
        <pc:chgData name="Seetharmaiah Ramisetti" userId="c609f6bc48e0ff8a" providerId="LiveId" clId="{F048E95C-66F0-47FD-8FD6-F7DAECB2A485}" dt="2021-09-14T07:01:03.335" v="101" actId="207"/>
        <pc:sldMkLst>
          <pc:docMk/>
          <pc:sldMk cId="0" sldId="311"/>
        </pc:sldMkLst>
        <pc:spChg chg="mod">
          <ac:chgData name="Seetharmaiah Ramisetti" userId="c609f6bc48e0ff8a" providerId="LiveId" clId="{F048E95C-66F0-47FD-8FD6-F7DAECB2A485}" dt="2021-09-14T07:01:03.335" v="101" actId="207"/>
          <ac:spMkLst>
            <pc:docMk/>
            <pc:sldMk cId="0" sldId="311"/>
            <ac:spMk id="44035" creationId="{00000000-0000-0000-0000-000000000000}"/>
          </ac:spMkLst>
        </pc:spChg>
      </pc:sldChg>
      <pc:sldChg chg="modSp mod">
        <pc:chgData name="Seetharmaiah Ramisetti" userId="c609f6bc48e0ff8a" providerId="LiveId" clId="{F048E95C-66F0-47FD-8FD6-F7DAECB2A485}" dt="2021-09-06T05:57:29.298" v="33" actId="207"/>
        <pc:sldMkLst>
          <pc:docMk/>
          <pc:sldMk cId="0" sldId="313"/>
        </pc:sldMkLst>
        <pc:spChg chg="mod">
          <ac:chgData name="Seetharmaiah Ramisetti" userId="c609f6bc48e0ff8a" providerId="LiveId" clId="{F048E95C-66F0-47FD-8FD6-F7DAECB2A485}" dt="2021-09-06T05:57:29.298" v="33" actId="207"/>
          <ac:spMkLst>
            <pc:docMk/>
            <pc:sldMk cId="0" sldId="313"/>
            <ac:spMk id="1004548" creationId="{00000000-0000-0000-0000-000000000000}"/>
          </ac:spMkLst>
        </pc:spChg>
      </pc:sldChg>
      <pc:sldChg chg="modSp mod">
        <pc:chgData name="Seetharmaiah Ramisetti" userId="c609f6bc48e0ff8a" providerId="LiveId" clId="{F048E95C-66F0-47FD-8FD6-F7DAECB2A485}" dt="2021-09-09T05:53:29.437" v="40" actId="207"/>
        <pc:sldMkLst>
          <pc:docMk/>
          <pc:sldMk cId="0" sldId="314"/>
        </pc:sldMkLst>
        <pc:spChg chg="mod">
          <ac:chgData name="Seetharmaiah Ramisetti" userId="c609f6bc48e0ff8a" providerId="LiveId" clId="{F048E95C-66F0-47FD-8FD6-F7DAECB2A485}" dt="2021-09-09T05:53:29.437" v="40" actId="207"/>
          <ac:spMkLst>
            <pc:docMk/>
            <pc:sldMk cId="0" sldId="314"/>
            <ac:spMk id="41987" creationId="{00000000-0000-0000-0000-000000000000}"/>
          </ac:spMkLst>
        </pc:spChg>
      </pc:sldChg>
      <pc:sldChg chg="modSp mod">
        <pc:chgData name="Seetharmaiah Ramisetti" userId="c609f6bc48e0ff8a" providerId="LiveId" clId="{F048E95C-66F0-47FD-8FD6-F7DAECB2A485}" dt="2021-09-09T05:48:06.686" v="39" actId="13926"/>
        <pc:sldMkLst>
          <pc:docMk/>
          <pc:sldMk cId="0" sldId="315"/>
        </pc:sldMkLst>
        <pc:spChg chg="mod">
          <ac:chgData name="Seetharmaiah Ramisetti" userId="c609f6bc48e0ff8a" providerId="LiveId" clId="{F048E95C-66F0-47FD-8FD6-F7DAECB2A485}" dt="2021-09-09T05:48:06.686" v="39" actId="13926"/>
          <ac:spMkLst>
            <pc:docMk/>
            <pc:sldMk cId="0" sldId="315"/>
            <ac:spMk id="430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0416CB-D45A-4317-B6C7-F3FF8B3A0B88}" type="datetimeFigureOut">
              <a:rPr lang="en-US" smtClean="0"/>
              <a:pPr/>
              <a:t>9/11/2021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221E2B-2B89-4629-AC09-E61F8058930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Rectangle 1"/>
          <p:cNvSpPr>
            <a:spLocks noGrp="1" noRot="1" noChangeAspect="1" noChangeArrowheads="1" noTextEdit="1"/>
          </p:cNvSpPr>
          <p:nvPr>
            <p:ph type="sldImg"/>
          </p:nvPr>
        </p:nvSpPr>
        <p:spPr bwMode="auto">
          <a:xfrm>
            <a:off x="1213037" y="694171"/>
            <a:ext cx="4429125" cy="3426114"/>
          </a:xfrm>
          <a:prstGeom prst="rect">
            <a:avLst/>
          </a:prstGeom>
          <a:solidFill>
            <a:srgbClr val="FFFFFF"/>
          </a:solidFill>
          <a:ln>
            <a:solidFill>
              <a:srgbClr val="000000"/>
            </a:solidFill>
            <a:miter lim="800000"/>
            <a:headEnd/>
            <a:tailEnd/>
          </a:ln>
        </p:spPr>
      </p:sp>
      <p:sp>
        <p:nvSpPr>
          <p:cNvPr id="67586" name="Rectangle 2"/>
          <p:cNvSpPr txBox="1">
            <a:spLocks noGrp="1" noChangeArrowheads="1"/>
          </p:cNvSpPr>
          <p:nvPr>
            <p:ph type="body" idx="1"/>
          </p:nvPr>
        </p:nvSpPr>
        <p:spPr bwMode="auto">
          <a:xfrm>
            <a:off x="686361" y="4342535"/>
            <a:ext cx="5483879" cy="4111625"/>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045835B-CF52-4225-AD44-BF349F8D7F3C}" type="slidenum">
              <a:rPr lang="en-US" smtClean="0">
                <a:latin typeface="Arial" pitchFamily="34" charset="0"/>
              </a:rPr>
              <a:pPr/>
              <a:t>40</a:t>
            </a:fld>
            <a:endParaRPr lang="en-US">
              <a:latin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14400" y="4343400"/>
            <a:ext cx="5029200" cy="4114800"/>
          </a:xfrm>
          <a:noFill/>
          <a:ln/>
        </p:spPr>
        <p:txBody>
          <a:bodyPr/>
          <a:lstStyle/>
          <a:p>
            <a:pPr marL="228600" indent="-228600" eaLnBrk="1" hangingPunct="1"/>
            <a:endParaRPr lang="en-GB">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E9C0F7A-BEFB-487D-8BE8-551678F3117A}" type="slidenum">
              <a:rPr lang="en-US" smtClean="0">
                <a:latin typeface="Arial" pitchFamily="34" charset="0"/>
              </a:rPr>
              <a:pPr/>
              <a:t>45</a:t>
            </a:fld>
            <a:endParaRPr lang="en-US">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14400" y="4343400"/>
            <a:ext cx="5029200" cy="4114800"/>
          </a:xfrm>
          <a:noFill/>
          <a:ln/>
        </p:spPr>
        <p:txBody>
          <a:bodyPr/>
          <a:lstStyle/>
          <a:p>
            <a:pPr eaLnBrk="1" hangingPunct="1"/>
            <a:endParaRPr lang="en-GB">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14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9F2D5BC-0F5B-4B12-B092-BF5021C45E41}" type="slidenum">
              <a:rPr lang="en-GB" smtClean="0"/>
              <a:pPr fontAlgn="base">
                <a:spcBef>
                  <a:spcPct val="0"/>
                </a:spcBef>
                <a:spcAft>
                  <a:spcPct val="0"/>
                </a:spcAft>
                <a:defRPr/>
              </a:pPr>
              <a:t>46</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CC49E71-6E07-47C6-BF90-99B151CB1DF6}" type="slidenum">
              <a:rPr lang="en-GB" smtClean="0"/>
              <a:pPr fontAlgn="base">
                <a:spcBef>
                  <a:spcPct val="0"/>
                </a:spcBef>
                <a:spcAft>
                  <a:spcPct val="0"/>
                </a:spcAft>
                <a:defRPr/>
              </a:pPr>
              <a:t>17</a:t>
            </a:fld>
            <a:endParaRPr lang="en-GB"/>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9247BB-27DF-4C5F-BC8C-3D73CC150F15}" type="slidenum">
              <a:rPr lang="en-GB" smtClean="0"/>
              <a:pPr fontAlgn="base">
                <a:spcBef>
                  <a:spcPct val="0"/>
                </a:spcBef>
                <a:spcAft>
                  <a:spcPct val="0"/>
                </a:spcAft>
                <a:defRPr/>
              </a:pPr>
              <a:t>18</a:t>
            </a:fld>
            <a:endParaRPr lang="en-GB"/>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498" name="Rectangle 2"/>
          <p:cNvSpPr>
            <a:spLocks noGrp="1" noRot="1" noChangeAspect="1" noChangeArrowheads="1" noTextEdit="1"/>
          </p:cNvSpPr>
          <p:nvPr>
            <p:ph type="sldImg"/>
          </p:nvPr>
        </p:nvSpPr>
        <p:spPr>
          <a:xfrm>
            <a:off x="2284517" y="674505"/>
            <a:ext cx="2291192" cy="3370335"/>
          </a:xfrm>
          <a:ln/>
        </p:spPr>
      </p:sp>
      <p:sp>
        <p:nvSpPr>
          <p:cNvPr id="1130499" name="Rectangle 3"/>
          <p:cNvSpPr>
            <a:spLocks noGrp="1" noChangeArrowheads="1"/>
          </p:cNvSpPr>
          <p:nvPr>
            <p:ph type="body" idx="1"/>
          </p:nvPr>
        </p:nvSpPr>
        <p:spPr>
          <a:xfrm>
            <a:off x="913585" y="4271858"/>
            <a:ext cx="5030831" cy="4047022"/>
          </a:xfrm>
        </p:spPr>
        <p:txBody>
          <a:bodyPr lIns="90498" tIns="45249" rIns="90498" bIns="45249"/>
          <a:lstStyle/>
          <a:p>
            <a:r>
              <a:rPr lang="en-US" dirty="0"/>
              <a:t>We define Grid architecture in terms of a layered collection of protocols. </a:t>
            </a:r>
          </a:p>
          <a:p>
            <a:pPr>
              <a:buFontTx/>
              <a:buChar char="•"/>
            </a:pPr>
            <a:r>
              <a:rPr lang="en-US" dirty="0"/>
              <a:t>Fabric layer includes the protocols and interfaces that provide access to the resources that are being shared, including computers, storage systems, datasets, programs, and networks.  This layer is a logical view rather then a physical view.  For example, the view of a cluster with a local resource manager is defined by the local resource manger, and not the cluster hardware.  Likewise, the fabric provided by a storage system is defined by the file system that is available on that system, not the raw disk or tapes.</a:t>
            </a:r>
          </a:p>
          <a:p>
            <a:pPr>
              <a:buFontTx/>
              <a:buChar char="•"/>
            </a:pPr>
            <a:r>
              <a:rPr lang="en-US" dirty="0"/>
              <a:t>The connectivity layer defines core protocols required for Grid-specific network transactions.  This layer includes the IP protocol stack (system level application protocols [e.g. DNS, RSVP, Routing], transport and internet layers), as well as core Grid security protocols for authentication and authorization.</a:t>
            </a:r>
          </a:p>
          <a:p>
            <a:pPr>
              <a:buFontTx/>
              <a:buChar char="•"/>
            </a:pPr>
            <a:r>
              <a:rPr lang="en-US" dirty="0"/>
              <a:t>Resource layer defines protocols to initiate and control sharing of (local) resources.  Services defined at this level are gatekeeper, GRIS, along with some user oriented application protocols from the Internet protocol suite, such as file-transfer.</a:t>
            </a:r>
          </a:p>
          <a:p>
            <a:pPr>
              <a:buFontTx/>
              <a:buChar char="•"/>
            </a:pPr>
            <a:r>
              <a:rPr lang="en-US" dirty="0"/>
              <a:t>Collective layer defines protocols  that provide system oriented capabilities that are expected to be wide scale in deployment and generic in function.  This includes GIIS,  bandwidth brokers, resource brokers,….</a:t>
            </a:r>
          </a:p>
          <a:p>
            <a:pPr>
              <a:buFontTx/>
              <a:buChar char="•"/>
            </a:pPr>
            <a:r>
              <a:rPr lang="en-US" dirty="0"/>
              <a:t>Application layer defines protocols and services that are parochial  in nature, targeted towards a specific application domain or class of applications.  These are   </a:t>
            </a:r>
            <a:r>
              <a:rPr lang="en-US" dirty="0" err="1"/>
              <a:t>are</a:t>
            </a:r>
            <a:r>
              <a:rPr lang="en-US" dirty="0"/>
              <a:t>  </a:t>
            </a:r>
            <a:r>
              <a:rPr lang="en-US" dirty="0" err="1"/>
              <a:t>are</a:t>
            </a:r>
            <a:r>
              <a:rPr lang="en-US" dirty="0"/>
              <a:t>  … </a:t>
            </a:r>
            <a:r>
              <a:rPr lang="en-US" dirty="0" err="1"/>
              <a:t>arrgh</a:t>
            </a:r>
            <a:endParaRPr lang="en-US" dirty="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B3EF0C-E4EE-4416-B637-A555AD916693}" type="slidenum">
              <a:rPr lang="en-US"/>
              <a:pPr/>
              <a:t>20</a:t>
            </a:fld>
            <a:endParaRPr lang="en-US"/>
          </a:p>
        </p:txBody>
      </p:sp>
      <p:sp>
        <p:nvSpPr>
          <p:cNvPr id="1069058" name="Rectangle 2"/>
          <p:cNvSpPr>
            <a:spLocks noGrp="1" noRot="1" noChangeAspect="1" noChangeArrowheads="1" noTextEdit="1"/>
          </p:cNvSpPr>
          <p:nvPr>
            <p:ph type="sldImg"/>
          </p:nvPr>
        </p:nvSpPr>
        <p:spPr>
          <a:xfrm>
            <a:off x="1182688" y="676275"/>
            <a:ext cx="4494212" cy="3370263"/>
          </a:xfrm>
          <a:ln/>
        </p:spPr>
      </p:sp>
      <p:sp>
        <p:nvSpPr>
          <p:cNvPr id="1069059" name="Rectangle 3"/>
          <p:cNvSpPr>
            <a:spLocks noGrp="1" noChangeArrowheads="1"/>
          </p:cNvSpPr>
          <p:nvPr>
            <p:ph type="body" idx="1"/>
          </p:nvPr>
        </p:nvSpPr>
        <p:spPr>
          <a:xfrm>
            <a:off x="914400" y="4271963"/>
            <a:ext cx="5029200" cy="4046537"/>
          </a:xfrm>
        </p:spPr>
        <p:txBody>
          <a:bodyPr lIns="95509" tIns="47754" rIns="95509" bIns="47754"/>
          <a:lstStyle/>
          <a:p>
            <a:r>
              <a:rPr lang="en-US"/>
              <a:t>This figure shows the relationship between APIs, services and protocols.  At each protocol layer in the Grid architecture, one or more services are defined.  Access to these services is provided by one or more APIs.   More sophisticated interfaces, which we call software development toolkits (SDKs) provide complex functionality that may not map one to one onto service functions and may combine services and protocols at lower levels in the Grid protocol stack.  </a:t>
            </a:r>
          </a:p>
          <a:p>
            <a:r>
              <a:rPr lang="en-US"/>
              <a:t>At the top of this figure, we include languages and frameworks, which utilize the various APIs and SDKs to provide programming environments to the Grid application.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5993" y="8686176"/>
            <a:ext cx="2972007" cy="457825"/>
          </a:xfrm>
          <a:prstGeom prst="rect">
            <a:avLst/>
          </a:prstGeom>
          <a:noFill/>
          <a:ln w="12700">
            <a:noFill/>
            <a:miter lim="800000"/>
            <a:headEnd type="none" w="sm" len="sm"/>
            <a:tailEnd type="none" w="sm" len="sm"/>
          </a:ln>
        </p:spPr>
        <p:txBody>
          <a:bodyPr wrap="none" lIns="91420" tIns="45710" rIns="91420" bIns="45710" anchor="b"/>
          <a:lstStyle/>
          <a:p>
            <a:pPr algn="r" eaLnBrk="1" hangingPunct="1"/>
            <a:fld id="{2AB4FF92-846B-40BA-9F7F-BE55E7EF0A01}" type="slidenum">
              <a:rPr lang="en-US" sz="1200">
                <a:latin typeface="Times New Roman" pitchFamily="18" charset="0"/>
                <a:cs typeface="Times New Roman" pitchFamily="18" charset="0"/>
              </a:rPr>
              <a:pPr algn="r" eaLnBrk="1" hangingPunct="1"/>
              <a:t>30</a:t>
            </a:fld>
            <a:endParaRPr lang="en-US" sz="1200" dirty="0">
              <a:latin typeface="Times New Roman" pitchFamily="18" charset="0"/>
              <a:cs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3986" y="4343869"/>
            <a:ext cx="5030029" cy="4114175"/>
          </a:xfrm>
          <a:noFill/>
          <a:ln/>
        </p:spPr>
        <p:txBody>
          <a:bodyPr wrap="none" lIns="91420" tIns="45710" rIns="91420" bIns="45710"/>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Rectangle 1"/>
          <p:cNvSpPr>
            <a:spLocks noGrp="1" noRot="1" noChangeAspect="1" noChangeArrowheads="1" noTextEdit="1"/>
          </p:cNvSpPr>
          <p:nvPr>
            <p:ph type="sldImg"/>
          </p:nvPr>
        </p:nvSpPr>
        <p:spPr bwMode="auto">
          <a:xfrm>
            <a:off x="1144588" y="693738"/>
            <a:ext cx="4565650" cy="3425825"/>
          </a:xfrm>
          <a:prstGeom prst="rect">
            <a:avLst/>
          </a:prstGeom>
          <a:solidFill>
            <a:srgbClr val="FFFFFF"/>
          </a:solidFill>
          <a:ln>
            <a:solidFill>
              <a:srgbClr val="000000"/>
            </a:solidFill>
            <a:miter lim="800000"/>
            <a:headEnd/>
            <a:tailEnd/>
          </a:ln>
        </p:spPr>
      </p:sp>
      <p:sp>
        <p:nvSpPr>
          <p:cNvPr id="74754" name="Rectangle 2"/>
          <p:cNvSpPr txBox="1">
            <a:spLocks noGrp="1" noChangeArrowheads="1"/>
          </p:cNvSpPr>
          <p:nvPr>
            <p:ph type="body" idx="1"/>
          </p:nvPr>
        </p:nvSpPr>
        <p:spPr bwMode="auto">
          <a:xfrm>
            <a:off x="686361" y="4342535"/>
            <a:ext cx="5483879" cy="4111625"/>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3B333FE-8CDC-4605-AECD-9D12BED6BD7B}" type="slidenum">
              <a:rPr lang="en-US" smtClean="0">
                <a:latin typeface="Arial" pitchFamily="34" charset="0"/>
              </a:rPr>
              <a:pPr/>
              <a:t>37</a:t>
            </a:fld>
            <a:endParaRPr lang="en-US">
              <a:latin typeface="Arial" pitchFamily="34" charset="0"/>
            </a:endParaRPr>
          </a:p>
        </p:txBody>
      </p:sp>
      <p:sp>
        <p:nvSpPr>
          <p:cNvPr id="55299" name="Rectangle 2"/>
          <p:cNvSpPr>
            <a:spLocks noGrp="1" noRot="1" noChangeAspect="1" noChangeArrowheads="1" noTextEdit="1"/>
          </p:cNvSpPr>
          <p:nvPr>
            <p:ph type="sldImg"/>
          </p:nvPr>
        </p:nvSpPr>
        <p:spPr>
          <a:xfrm>
            <a:off x="1182688" y="673100"/>
            <a:ext cx="4495800" cy="3371850"/>
          </a:xfrm>
          <a:ln/>
        </p:spPr>
      </p:sp>
      <p:sp>
        <p:nvSpPr>
          <p:cNvPr id="55300" name="Rectangle 3"/>
          <p:cNvSpPr>
            <a:spLocks noGrp="1" noChangeArrowheads="1"/>
          </p:cNvSpPr>
          <p:nvPr>
            <p:ph type="body" idx="1"/>
          </p:nvPr>
        </p:nvSpPr>
        <p:spPr>
          <a:xfrm>
            <a:off x="914400" y="4271963"/>
            <a:ext cx="5029200" cy="4046537"/>
          </a:xfrm>
          <a:noFill/>
          <a:ln/>
        </p:spPr>
        <p:txBody>
          <a:bodyPr lIns="90498" tIns="45249" rIns="90498" bIns="45249"/>
          <a:lstStyle/>
          <a:p>
            <a:pPr eaLnBrk="1" hangingPunct="1"/>
            <a:endParaRPr lang="en-GB">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28969BA2-A553-44C7-92EE-ADE904C70A8C}" type="slidenum">
              <a:rPr lang="en-US" smtClean="0">
                <a:latin typeface="Arial" pitchFamily="34" charset="0"/>
              </a:rPr>
              <a:pPr/>
              <a:t>38</a:t>
            </a:fld>
            <a:endParaRPr lang="en-US">
              <a:latin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14400" y="4343400"/>
            <a:ext cx="5029200" cy="4114800"/>
          </a:xfrm>
          <a:noFill/>
          <a:ln/>
        </p:spPr>
        <p:txBody>
          <a:bodyPr/>
          <a:lstStyle/>
          <a:p>
            <a:pPr eaLnBrk="1" hangingPunct="1"/>
            <a:endParaRPr lang="en-GB">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D17390E-172E-448D-920D-C7C8E79EDB36}" type="datetimeFigureOut">
              <a:rPr lang="en-US" smtClean="0"/>
              <a:pPr/>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47C03-3CE2-4D80-8616-F436A0E4B50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17390E-172E-448D-920D-C7C8E79EDB36}" type="datetimeFigureOut">
              <a:rPr lang="en-US" smtClean="0"/>
              <a:pPr/>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47C03-3CE2-4D80-8616-F436A0E4B5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17390E-172E-448D-920D-C7C8E79EDB36}" type="datetimeFigureOut">
              <a:rPr lang="en-US" smtClean="0"/>
              <a:pPr/>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47C03-3CE2-4D80-8616-F436A0E4B50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17390E-172E-448D-920D-C7C8E79EDB36}" type="datetimeFigureOut">
              <a:rPr lang="en-US" smtClean="0"/>
              <a:pPr/>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47C03-3CE2-4D80-8616-F436A0E4B5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17390E-172E-448D-920D-C7C8E79EDB36}" type="datetimeFigureOut">
              <a:rPr lang="en-US" smtClean="0"/>
              <a:pPr/>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47C03-3CE2-4D80-8616-F436A0E4B5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D17390E-172E-448D-920D-C7C8E79EDB36}" type="datetimeFigureOut">
              <a:rPr lang="en-US" smtClean="0"/>
              <a:pPr/>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47C03-3CE2-4D80-8616-F436A0E4B5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D17390E-172E-448D-920D-C7C8E79EDB36}" type="datetimeFigureOut">
              <a:rPr lang="en-US" smtClean="0"/>
              <a:pPr/>
              <a:t>9/11/2021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D47C03-3CE2-4D80-8616-F436A0E4B5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D17390E-172E-448D-920D-C7C8E79EDB36}" type="datetimeFigureOut">
              <a:rPr lang="en-US" smtClean="0"/>
              <a:pPr/>
              <a:t>9/11/2021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D47C03-3CE2-4D80-8616-F436A0E4B5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17390E-172E-448D-920D-C7C8E79EDB36}" type="datetimeFigureOut">
              <a:rPr lang="en-US" smtClean="0"/>
              <a:pPr/>
              <a:t>9/11/2021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D47C03-3CE2-4D80-8616-F436A0E4B5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17390E-172E-448D-920D-C7C8E79EDB36}" type="datetimeFigureOut">
              <a:rPr lang="en-US" smtClean="0"/>
              <a:pPr/>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47C03-3CE2-4D80-8616-F436A0E4B5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17390E-172E-448D-920D-C7C8E79EDB36}" type="datetimeFigureOut">
              <a:rPr lang="en-US" smtClean="0"/>
              <a:pPr/>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47C03-3CE2-4D80-8616-F436A0E4B50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17390E-172E-448D-920D-C7C8E79EDB36}" type="datetimeFigureOut">
              <a:rPr lang="en-US" smtClean="0"/>
              <a:pPr/>
              <a:t>9/11/2021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47C03-3CE2-4D80-8616-F436A0E4B5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home.cern/about/how-accelerator-works"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home.cern/about/accelerator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4.bin"/><Relationship Id="rId18" Type="http://schemas.openxmlformats.org/officeDocument/2006/relationships/image" Target="../media/image11.png"/><Relationship Id="rId3" Type="http://schemas.openxmlformats.org/officeDocument/2006/relationships/image" Target="../media/image2.jpeg"/><Relationship Id="rId7" Type="http://schemas.openxmlformats.org/officeDocument/2006/relationships/oleObject" Target="../embeddings/oleObject2.bin"/><Relationship Id="rId12" Type="http://schemas.openxmlformats.org/officeDocument/2006/relationships/image" Target="../media/image8.png"/><Relationship Id="rId17" Type="http://schemas.openxmlformats.org/officeDocument/2006/relationships/oleObject" Target="../embeddings/oleObject6.bin"/><Relationship Id="rId2" Type="http://schemas.openxmlformats.org/officeDocument/2006/relationships/image" Target="../media/image1.png"/><Relationship Id="rId16"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wmf"/><Relationship Id="rId11" Type="http://schemas.openxmlformats.org/officeDocument/2006/relationships/oleObject" Target="../embeddings/oleObject3.bin"/><Relationship Id="rId5" Type="http://schemas.openxmlformats.org/officeDocument/2006/relationships/oleObject" Target="../embeddings/oleObject1.bin"/><Relationship Id="rId15" Type="http://schemas.openxmlformats.org/officeDocument/2006/relationships/oleObject" Target="../embeddings/oleObject5.bin"/><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hyperlink" Target="http://www.globus.org/ogs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7.bin"/><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www.globus.org/"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8.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Grid Computing</a:t>
            </a:r>
          </a:p>
        </p:txBody>
      </p:sp>
      <p:sp>
        <p:nvSpPr>
          <p:cNvPr id="5" name="Content Placeholder 4"/>
          <p:cNvSpPr>
            <a:spLocks noGrp="1"/>
          </p:cNvSpPr>
          <p:nvPr>
            <p:ph idx="1"/>
          </p:nvPr>
        </p:nvSpPr>
        <p:spPr>
          <a:xfrm>
            <a:off x="457200" y="1600200"/>
            <a:ext cx="8229600" cy="5029200"/>
          </a:xfrm>
        </p:spPr>
        <p:txBody>
          <a:bodyPr>
            <a:normAutofit/>
          </a:bodyPr>
          <a:lstStyle/>
          <a:p>
            <a:r>
              <a:rPr lang="en-US" dirty="0"/>
              <a:t>What is Grid ?</a:t>
            </a:r>
          </a:p>
          <a:p>
            <a:r>
              <a:rPr lang="en-US" dirty="0"/>
              <a:t>Elements of Grid Computing</a:t>
            </a:r>
          </a:p>
          <a:p>
            <a:r>
              <a:rPr lang="en-US" dirty="0"/>
              <a:t>Grid Architecture</a:t>
            </a:r>
          </a:p>
          <a:p>
            <a:r>
              <a:rPr lang="en-US" dirty="0"/>
              <a:t>Grid Benefits &amp; Applications</a:t>
            </a:r>
          </a:p>
          <a:p>
            <a:r>
              <a:rPr lang="en-US" dirty="0"/>
              <a:t>Grid Topologies &amp; Grid Types</a:t>
            </a:r>
          </a:p>
          <a:p>
            <a:r>
              <a:rPr lang="en-GB" dirty="0"/>
              <a:t>A typical view of Grid environment</a:t>
            </a:r>
          </a:p>
          <a:p>
            <a:r>
              <a:rPr lang="en-US" dirty="0"/>
              <a:t>Grid Components &amp; Grid Middleware</a:t>
            </a:r>
          </a:p>
          <a:p>
            <a:r>
              <a:rPr lang="en-US" dirty="0"/>
              <a:t>From Grids to Cloud Computing</a:t>
            </a:r>
            <a:endParaRPr lang="en-GB"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r>
              <a:rPr lang="en-US"/>
              <a:t>Virtual Organizations</a:t>
            </a:r>
          </a:p>
        </p:txBody>
      </p:sp>
      <p:sp>
        <p:nvSpPr>
          <p:cNvPr id="33795" name="Rectangle 3"/>
          <p:cNvSpPr>
            <a:spLocks noGrp="1" noRot="1" noChangeArrowheads="1"/>
          </p:cNvSpPr>
          <p:nvPr>
            <p:ph type="body" idx="1"/>
          </p:nvPr>
        </p:nvSpPr>
        <p:spPr/>
        <p:txBody>
          <a:bodyPr>
            <a:noAutofit/>
          </a:bodyPr>
          <a:lstStyle/>
          <a:p>
            <a:pPr>
              <a:lnSpc>
                <a:spcPct val="80000"/>
              </a:lnSpc>
            </a:pPr>
            <a:r>
              <a:rPr lang="en-US" dirty="0"/>
              <a:t>A set of individuals and/or institutions defined by a set of sharing rules</a:t>
            </a:r>
          </a:p>
          <a:p>
            <a:pPr>
              <a:lnSpc>
                <a:spcPct val="80000"/>
              </a:lnSpc>
            </a:pPr>
            <a:r>
              <a:rPr lang="en-US" dirty="0"/>
              <a:t>The sharing is highly controlled, with resource providers and consumers defining clearly and carefully just what is shared</a:t>
            </a:r>
          </a:p>
          <a:p>
            <a:pPr>
              <a:lnSpc>
                <a:spcPct val="80000"/>
              </a:lnSpc>
              <a:buFont typeface="Wingdings" pitchFamily="2" charset="2"/>
              <a:buNone/>
            </a:pPr>
            <a:r>
              <a:rPr lang="en-US" dirty="0"/>
              <a:t>An example:  the set of application service providers, storage service providers, cycle providers and consultants engaged by a car manufacturer to plan for a new factory</a:t>
            </a:r>
          </a:p>
          <a:p>
            <a:pPr>
              <a:lnSpc>
                <a:spcPct val="80000"/>
              </a:lnSpc>
              <a:buFont typeface="Wingdings" pitchFamily="2" charset="2"/>
              <a:buNone/>
            </a:pPr>
            <a:r>
              <a:rPr lang="en-US" dirty="0"/>
              <a:t>Another example: industrial consortium building a new aircraft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4546" name="Picture 2" descr="J:\private\Lucas\SW_project\gif\cms_worl.gif"/>
          <p:cNvPicPr>
            <a:picLocks noChangeAspect="1" noChangeArrowheads="1"/>
          </p:cNvPicPr>
          <p:nvPr/>
        </p:nvPicPr>
        <p:blipFill>
          <a:blip r:embed="rId2"/>
          <a:srcRect/>
          <a:stretch>
            <a:fillRect/>
          </a:stretch>
        </p:blipFill>
        <p:spPr bwMode="auto">
          <a:xfrm>
            <a:off x="685800" y="2286000"/>
            <a:ext cx="7620000" cy="3413125"/>
          </a:xfrm>
          <a:prstGeom prst="rect">
            <a:avLst/>
          </a:prstGeom>
          <a:noFill/>
        </p:spPr>
      </p:pic>
      <p:sp>
        <p:nvSpPr>
          <p:cNvPr id="1004547" name="Rectangle 3"/>
          <p:cNvSpPr>
            <a:spLocks noGrp="1" noChangeArrowheads="1"/>
          </p:cNvSpPr>
          <p:nvPr>
            <p:ph type="title"/>
          </p:nvPr>
        </p:nvSpPr>
        <p:spPr/>
        <p:txBody>
          <a:bodyPr>
            <a:normAutofit fontScale="90000"/>
          </a:bodyPr>
          <a:lstStyle/>
          <a:p>
            <a:r>
              <a:rPr lang="en-US" dirty="0"/>
              <a:t>An Example Virtual Organization: CERN’s Large </a:t>
            </a:r>
            <a:r>
              <a:rPr lang="en-US" dirty="0" err="1"/>
              <a:t>Hadron</a:t>
            </a:r>
            <a:r>
              <a:rPr lang="en-US" dirty="0"/>
              <a:t> Collider</a:t>
            </a:r>
          </a:p>
        </p:txBody>
      </p:sp>
      <p:sp>
        <p:nvSpPr>
          <p:cNvPr id="1004548" name="Rectangle 4"/>
          <p:cNvSpPr>
            <a:spLocks noGrp="1" noChangeArrowheads="1"/>
          </p:cNvSpPr>
          <p:nvPr>
            <p:ph type="body" idx="1"/>
          </p:nvPr>
        </p:nvSpPr>
        <p:spPr>
          <a:xfrm>
            <a:off x="-2286000" y="1600200"/>
            <a:ext cx="13030200" cy="5257800"/>
          </a:xfrm>
        </p:spPr>
        <p:txBody>
          <a:bodyPr>
            <a:normAutofit fontScale="55000" lnSpcReduction="20000"/>
          </a:bodyPr>
          <a:lstStyle/>
          <a:p>
            <a:pPr>
              <a:buFont typeface="Monotype Sorts" pitchFamily="2" charset="2"/>
              <a:buNone/>
            </a:pPr>
            <a:r>
              <a:rPr lang="en-US" dirty="0"/>
              <a:t>1800 Physicists, 150 Institutes, 32 Countries</a:t>
            </a:r>
          </a:p>
          <a:p>
            <a:pPr>
              <a:buFont typeface="Monotype Sorts" pitchFamily="2" charset="2"/>
              <a:buNone/>
            </a:pPr>
            <a:endParaRPr lang="en-US" dirty="0"/>
          </a:p>
          <a:p>
            <a:pPr>
              <a:buFont typeface="Monotype Sorts" pitchFamily="2" charset="2"/>
              <a:buNone/>
            </a:pPr>
            <a:endParaRPr lang="en-US" dirty="0"/>
          </a:p>
          <a:p>
            <a:pPr>
              <a:buFont typeface="Monotype Sorts" pitchFamily="2" charset="2"/>
              <a:buNone/>
            </a:pPr>
            <a:endParaRPr lang="en-US" dirty="0"/>
          </a:p>
          <a:p>
            <a:pPr>
              <a:buFont typeface="Monotype Sorts" pitchFamily="2" charset="2"/>
              <a:buNone/>
            </a:pPr>
            <a:endParaRPr lang="en-US" dirty="0"/>
          </a:p>
          <a:p>
            <a:pPr>
              <a:buFont typeface="Monotype Sorts" pitchFamily="2" charset="2"/>
              <a:buNone/>
            </a:pPr>
            <a:endParaRPr lang="en-US" dirty="0"/>
          </a:p>
          <a:p>
            <a:pPr>
              <a:buFont typeface="Monotype Sorts" pitchFamily="2" charset="2"/>
              <a:buNone/>
            </a:pPr>
            <a:endParaRPr lang="en-US" dirty="0"/>
          </a:p>
          <a:p>
            <a:pPr>
              <a:buFont typeface="Monotype Sorts" pitchFamily="2" charset="2"/>
              <a:buNone/>
            </a:pPr>
            <a:endParaRPr lang="en-US" dirty="0"/>
          </a:p>
          <a:p>
            <a:pPr>
              <a:buFont typeface="Monotype Sorts" pitchFamily="2" charset="2"/>
              <a:buNone/>
            </a:pPr>
            <a:r>
              <a:rPr lang="en-US" dirty="0"/>
              <a:t>  </a:t>
            </a:r>
          </a:p>
          <a:p>
            <a:pPr>
              <a:buFont typeface="Monotype Sorts" pitchFamily="2" charset="2"/>
              <a:buNone/>
            </a:pPr>
            <a:endParaRPr lang="en-US" dirty="0"/>
          </a:p>
          <a:p>
            <a:pPr>
              <a:buFont typeface="Monotype Sorts" pitchFamily="2" charset="2"/>
              <a:buNone/>
            </a:pPr>
            <a:endParaRPr lang="en-US" dirty="0"/>
          </a:p>
          <a:p>
            <a:pPr>
              <a:buFont typeface="Monotype Sorts" pitchFamily="2" charset="2"/>
              <a:buNone/>
            </a:pPr>
            <a:endParaRPr lang="en-US" dirty="0"/>
          </a:p>
          <a:p>
            <a:pPr>
              <a:buFont typeface="Monotype Sorts" pitchFamily="2" charset="2"/>
              <a:buNone/>
            </a:pPr>
            <a:endParaRPr lang="en-US" dirty="0"/>
          </a:p>
          <a:p>
            <a:pPr>
              <a:buFont typeface="Monotype Sorts" pitchFamily="2" charset="2"/>
              <a:buNone/>
            </a:pPr>
            <a:endParaRPr lang="en-US" dirty="0"/>
          </a:p>
          <a:p>
            <a:pPr>
              <a:buFont typeface="Monotype Sorts" pitchFamily="2" charset="2"/>
              <a:buNone/>
            </a:pPr>
            <a:r>
              <a:rPr lang="en-US" dirty="0"/>
              <a:t> 						100 PB of data by 2010; 50,000 CPUs?</a:t>
            </a:r>
          </a:p>
          <a:p>
            <a:pPr>
              <a:buFont typeface="Monotype Sorts" pitchFamily="2" charset="2"/>
              <a:buNone/>
            </a:pPr>
            <a:endParaRPr lang="en-US" b="0" i="0" dirty="0">
              <a:solidFill>
                <a:srgbClr val="292929"/>
              </a:solidFill>
              <a:effectLst/>
              <a:latin typeface="sourcesans-regular"/>
            </a:endParaRPr>
          </a:p>
          <a:p>
            <a:pPr>
              <a:buFont typeface="Monotype Sorts" pitchFamily="2" charset="2"/>
              <a:buNone/>
            </a:pPr>
            <a:r>
              <a:rPr lang="en-US" b="0" i="0" dirty="0">
                <a:solidFill>
                  <a:srgbClr val="FF0000"/>
                </a:solidFill>
                <a:effectLst/>
                <a:latin typeface="sourcesans-regular"/>
              </a:rPr>
              <a:t>The Large Hadron Collider (LHC) is the world’s largest and most powerful </a:t>
            </a:r>
            <a:r>
              <a:rPr lang="en-US" b="0" i="0" u="sng" dirty="0">
                <a:solidFill>
                  <a:srgbClr val="FF0000"/>
                </a:solidFill>
                <a:effectLst/>
                <a:latin typeface="sourcesans-regular"/>
                <a:hlinkClick r:id="rId3">
                  <a:extLst>
                    <a:ext uri="{A12FA001-AC4F-418D-AE19-62706E023703}">
                      <ahyp:hlinkClr xmlns:ahyp="http://schemas.microsoft.com/office/drawing/2018/hyperlinkcolor" val="tx"/>
                    </a:ext>
                  </a:extLst>
                </a:hlinkClick>
              </a:rPr>
              <a:t>particle accelerator</a:t>
            </a:r>
            <a:r>
              <a:rPr lang="en-US" b="0" i="0" dirty="0">
                <a:solidFill>
                  <a:srgbClr val="FF0000"/>
                </a:solidFill>
                <a:effectLst/>
                <a:latin typeface="sourcesans-regular"/>
              </a:rPr>
              <a:t>. It first started up on 10 September 2008, and remains the latest addition to CERN’s </a:t>
            </a:r>
            <a:r>
              <a:rPr lang="en-US" b="0" i="0" u="sng" dirty="0">
                <a:solidFill>
                  <a:srgbClr val="FF0000"/>
                </a:solidFill>
                <a:effectLst/>
                <a:latin typeface="sourcesans-regular"/>
                <a:hlinkClick r:id="rId4">
                  <a:extLst>
                    <a:ext uri="{A12FA001-AC4F-418D-AE19-62706E023703}">
                      <ahyp:hlinkClr xmlns:ahyp="http://schemas.microsoft.com/office/drawing/2018/hyperlinkcolor" val="tx"/>
                    </a:ext>
                  </a:extLst>
                </a:hlinkClick>
              </a:rPr>
              <a:t>accelerator complex</a:t>
            </a:r>
            <a:r>
              <a:rPr lang="en-US" b="0" i="0" dirty="0">
                <a:solidFill>
                  <a:srgbClr val="FF0000"/>
                </a:solidFill>
                <a:effectLst/>
                <a:latin typeface="sourcesans-regular"/>
              </a:rPr>
              <a:t>. The LHC consists of a 27-kilometre ring of superconducting magnets with a number of accelerating structures to boost the energy of the particles along the way.</a:t>
            </a:r>
            <a:endParaRPr lang="en-US" dirty="0">
              <a:solidFill>
                <a:srgbClr val="FF0000"/>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0" y="0"/>
            <a:ext cx="9144000" cy="600170"/>
          </a:xfrm>
          <a:prstGeom prst="rect">
            <a:avLst/>
          </a:prstGeom>
          <a:solidFill>
            <a:srgbClr val="FFFF99"/>
          </a:solidFill>
          <a:ln w="9525">
            <a:noFill/>
            <a:miter lim="800000"/>
            <a:headEnd/>
            <a:tailEnd/>
          </a:ln>
        </p:spPr>
        <p:txBody>
          <a:bodyPr lIns="91446" tIns="45723" rIns="91446" bIns="45723" anchor="ctr">
            <a:spAutoFit/>
          </a:bodyPr>
          <a:lstStyle/>
          <a:p>
            <a:pPr algn="ctr">
              <a:buClr>
                <a:srgbClr val="000000"/>
              </a:buClr>
              <a:buSzPct val="100000"/>
              <a:tabLst>
                <a:tab pos="0" algn="l"/>
                <a:tab pos="913074" algn="l"/>
                <a:tab pos="1827589" algn="l"/>
                <a:tab pos="2742103" algn="l"/>
                <a:tab pos="3656617" algn="l"/>
                <a:tab pos="4571131" algn="l"/>
                <a:tab pos="5485646" algn="l"/>
                <a:tab pos="6400160" algn="l"/>
                <a:tab pos="7314675" algn="l"/>
                <a:tab pos="8229189" algn="l"/>
                <a:tab pos="9143703" algn="l"/>
              </a:tabLst>
            </a:pPr>
            <a:r>
              <a:rPr lang="en-GB" sz="3300" b="1" dirty="0"/>
              <a:t>Virtual organizations: GRID</a:t>
            </a:r>
          </a:p>
        </p:txBody>
      </p:sp>
      <p:pic>
        <p:nvPicPr>
          <p:cNvPr id="19458" name="Picture 2"/>
          <p:cNvPicPr>
            <a:picLocks noChangeAspect="1" noChangeArrowheads="1"/>
          </p:cNvPicPr>
          <p:nvPr/>
        </p:nvPicPr>
        <p:blipFill>
          <a:blip r:embed="rId3"/>
          <a:srcRect/>
          <a:stretch>
            <a:fillRect/>
          </a:stretch>
        </p:blipFill>
        <p:spPr bwMode="auto">
          <a:xfrm>
            <a:off x="54746" y="734169"/>
            <a:ext cx="9089254" cy="5942448"/>
          </a:xfrm>
          <a:prstGeom prst="rect">
            <a:avLst/>
          </a:prstGeom>
          <a:noFill/>
        </p:spPr>
      </p:pic>
      <p:grpSp>
        <p:nvGrpSpPr>
          <p:cNvPr id="2" name="Group 3"/>
          <p:cNvGrpSpPr>
            <a:grpSpLocks/>
          </p:cNvGrpSpPr>
          <p:nvPr/>
        </p:nvGrpSpPr>
        <p:grpSpPr bwMode="auto">
          <a:xfrm>
            <a:off x="5885183" y="4050880"/>
            <a:ext cx="1053138" cy="433304"/>
            <a:chOff x="4085" y="2814"/>
            <a:chExt cx="731" cy="301"/>
          </a:xfrm>
        </p:grpSpPr>
        <p:sp>
          <p:nvSpPr>
            <p:cNvPr id="19460" name="AutoShape 4"/>
            <p:cNvSpPr>
              <a:spLocks noChangeArrowheads="1"/>
            </p:cNvSpPr>
            <p:nvPr/>
          </p:nvSpPr>
          <p:spPr bwMode="auto">
            <a:xfrm>
              <a:off x="4085" y="2814"/>
              <a:ext cx="731" cy="252"/>
            </a:xfrm>
            <a:prstGeom prst="roundRect">
              <a:avLst>
                <a:gd name="adj" fmla="val 394"/>
              </a:avLst>
            </a:prstGeom>
            <a:solidFill>
              <a:srgbClr val="FFFF99"/>
            </a:solidFill>
            <a:ln w="9525">
              <a:noFill/>
              <a:round/>
              <a:headEnd/>
              <a:tailEnd/>
            </a:ln>
          </p:spPr>
          <p:txBody>
            <a:bodyPr wrap="none" anchor="ctr"/>
            <a:lstStyle/>
            <a:p>
              <a:endParaRPr lang="en-US"/>
            </a:p>
          </p:txBody>
        </p:sp>
        <p:sp>
          <p:nvSpPr>
            <p:cNvPr id="19461" name="AutoShape 5"/>
            <p:cNvSpPr>
              <a:spLocks noChangeArrowheads="1"/>
            </p:cNvSpPr>
            <p:nvPr/>
          </p:nvSpPr>
          <p:spPr bwMode="auto">
            <a:xfrm>
              <a:off x="4085" y="2814"/>
              <a:ext cx="655" cy="301"/>
            </a:xfrm>
            <a:prstGeom prst="roundRect">
              <a:avLst>
                <a:gd name="adj" fmla="val 394"/>
              </a:avLst>
            </a:prstGeom>
            <a:noFill/>
            <a:ln w="9525">
              <a:noFill/>
              <a:round/>
              <a:headEnd/>
              <a:tailEnd/>
            </a:ln>
          </p:spPr>
          <p:txBody>
            <a:bodyPr wrap="none" lIns="90000" tIns="46800" rIns="90000" bIns="46800">
              <a:spAutoFit/>
            </a:bodyPr>
            <a:lstStyle/>
            <a:p>
              <a:pPr>
                <a:buClr>
                  <a:srgbClr val="000000"/>
                </a:buClr>
                <a:buSzPct val="100000"/>
                <a:tabLst>
                  <a:tab pos="0" algn="l"/>
                  <a:tab pos="829544" algn="l"/>
                  <a:tab pos="1659087" algn="l"/>
                  <a:tab pos="2488631" algn="l"/>
                  <a:tab pos="3318175" algn="l"/>
                  <a:tab pos="4147718" algn="l"/>
                  <a:tab pos="4977262" algn="l"/>
                  <a:tab pos="5806806" algn="l"/>
                  <a:tab pos="6636349" algn="l"/>
                  <a:tab pos="7465893" algn="l"/>
                  <a:tab pos="8295437" algn="l"/>
                  <a:tab pos="9124980" algn="l"/>
                </a:tabLst>
              </a:pPr>
              <a:r>
                <a:rPr lang="en-GB" b="1" dirty="0">
                  <a:solidFill>
                    <a:srgbClr val="000000"/>
                  </a:solidFill>
                </a:rPr>
                <a:t>TIFR   </a:t>
              </a:r>
              <a:r>
                <a:rPr lang="en-GB" sz="2200" dirty="0">
                  <a:solidFill>
                    <a:srgbClr val="000000"/>
                  </a:solidFill>
                </a:rPr>
                <a:t>   </a:t>
              </a: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1570" name="Rectangle 2"/>
          <p:cNvSpPr>
            <a:spLocks noGrp="1" noChangeArrowheads="1"/>
          </p:cNvSpPr>
          <p:nvPr>
            <p:ph type="title"/>
          </p:nvPr>
        </p:nvSpPr>
        <p:spPr>
          <a:xfrm>
            <a:off x="304800" y="228600"/>
            <a:ext cx="8153400" cy="838200"/>
          </a:xfrm>
          <a:noFill/>
          <a:ln/>
        </p:spPr>
        <p:txBody>
          <a:bodyPr>
            <a:normAutofit/>
          </a:bodyPr>
          <a:lstStyle/>
          <a:p>
            <a:r>
              <a:rPr lang="en-US" dirty="0">
                <a:solidFill>
                  <a:srgbClr val="009900"/>
                </a:solidFill>
              </a:rPr>
              <a:t>Distributed Computing vs. GRID</a:t>
            </a:r>
          </a:p>
        </p:txBody>
      </p:sp>
      <p:sp>
        <p:nvSpPr>
          <p:cNvPr id="1261571" name="Rectangle 3"/>
          <p:cNvSpPr>
            <a:spLocks noGrp="1" noChangeArrowheads="1"/>
          </p:cNvSpPr>
          <p:nvPr>
            <p:ph type="body" idx="1"/>
          </p:nvPr>
        </p:nvSpPr>
        <p:spPr>
          <a:xfrm>
            <a:off x="228600" y="1219200"/>
            <a:ext cx="8610599" cy="5334000"/>
          </a:xfrm>
          <a:noFill/>
          <a:ln/>
        </p:spPr>
        <p:txBody>
          <a:bodyPr>
            <a:normAutofit/>
          </a:bodyPr>
          <a:lstStyle/>
          <a:p>
            <a:pPr>
              <a:lnSpc>
                <a:spcPct val="100000"/>
              </a:lnSpc>
            </a:pPr>
            <a:r>
              <a:rPr lang="en-US" sz="2800" dirty="0"/>
              <a:t>Grid is an evolution of distributed computing</a:t>
            </a:r>
          </a:p>
          <a:p>
            <a:pPr lvl="1">
              <a:lnSpc>
                <a:spcPct val="100000"/>
              </a:lnSpc>
            </a:pPr>
            <a:r>
              <a:rPr lang="en-US" b="1" dirty="0"/>
              <a:t>Dynamic</a:t>
            </a:r>
          </a:p>
          <a:p>
            <a:pPr lvl="1">
              <a:lnSpc>
                <a:spcPct val="100000"/>
              </a:lnSpc>
            </a:pPr>
            <a:r>
              <a:rPr lang="en-US" b="1" dirty="0"/>
              <a:t>Geographically independent </a:t>
            </a:r>
          </a:p>
          <a:p>
            <a:pPr lvl="1">
              <a:lnSpc>
                <a:spcPct val="100000"/>
              </a:lnSpc>
            </a:pPr>
            <a:r>
              <a:rPr lang="en-US" b="1" dirty="0"/>
              <a:t>Built around standards</a:t>
            </a:r>
          </a:p>
          <a:p>
            <a:pPr lvl="1">
              <a:lnSpc>
                <a:spcPct val="100000"/>
              </a:lnSpc>
            </a:pPr>
            <a:r>
              <a:rPr lang="en-US" b="1" dirty="0"/>
              <a:t>Internet backbone</a:t>
            </a:r>
          </a:p>
          <a:p>
            <a:pPr>
              <a:lnSpc>
                <a:spcPct val="100000"/>
              </a:lnSpc>
              <a:buFont typeface="Monotype Sorts" pitchFamily="2" charset="2"/>
              <a:buNone/>
            </a:pPr>
            <a:endParaRPr lang="en-US" sz="2800" b="1" dirty="0"/>
          </a:p>
          <a:p>
            <a:pPr>
              <a:lnSpc>
                <a:spcPct val="100000"/>
              </a:lnSpc>
            </a:pPr>
            <a:r>
              <a:rPr lang="en-US" sz="2800" dirty="0"/>
              <a:t>Distributed computing is an “older term”</a:t>
            </a:r>
          </a:p>
          <a:p>
            <a:pPr lvl="1">
              <a:lnSpc>
                <a:spcPct val="100000"/>
              </a:lnSpc>
            </a:pPr>
            <a:r>
              <a:rPr lang="en-US" b="1" dirty="0"/>
              <a:t>Typically built around proprietary software and network</a:t>
            </a:r>
          </a:p>
          <a:p>
            <a:pPr lvl="1">
              <a:lnSpc>
                <a:spcPct val="100000"/>
              </a:lnSpc>
            </a:pPr>
            <a:r>
              <a:rPr lang="en-US" b="1" dirty="0"/>
              <a:t>Tightly couples systems/organization </a:t>
            </a:r>
          </a:p>
          <a:p>
            <a:pPr lvl="1">
              <a:lnSpc>
                <a:spcPct val="100000"/>
              </a:lnSpc>
            </a:pP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594" name="Rectangle 2"/>
          <p:cNvSpPr>
            <a:spLocks noGrp="1" noChangeArrowheads="1"/>
          </p:cNvSpPr>
          <p:nvPr>
            <p:ph type="title"/>
          </p:nvPr>
        </p:nvSpPr>
        <p:spPr>
          <a:xfrm>
            <a:off x="1219200" y="152400"/>
            <a:ext cx="6564313" cy="671513"/>
          </a:xfrm>
          <a:noFill/>
          <a:ln/>
        </p:spPr>
        <p:txBody>
          <a:bodyPr>
            <a:normAutofit fontScale="90000"/>
          </a:bodyPr>
          <a:lstStyle/>
          <a:p>
            <a:r>
              <a:rPr lang="en-US" dirty="0">
                <a:solidFill>
                  <a:schemeClr val="tx1"/>
                </a:solidFill>
              </a:rPr>
              <a:t>Web vs. GRID</a:t>
            </a:r>
          </a:p>
        </p:txBody>
      </p:sp>
      <p:sp>
        <p:nvSpPr>
          <p:cNvPr id="1262595" name="Rectangle 3"/>
          <p:cNvSpPr>
            <a:spLocks noGrp="1" noChangeArrowheads="1"/>
          </p:cNvSpPr>
          <p:nvPr>
            <p:ph type="body" idx="1"/>
          </p:nvPr>
        </p:nvSpPr>
        <p:spPr>
          <a:xfrm>
            <a:off x="152400" y="914400"/>
            <a:ext cx="8839200" cy="5791200"/>
          </a:xfrm>
          <a:noFill/>
          <a:ln/>
        </p:spPr>
        <p:txBody>
          <a:bodyPr/>
          <a:lstStyle/>
          <a:p>
            <a:r>
              <a:rPr lang="en-US" dirty="0"/>
              <a:t>Web</a:t>
            </a:r>
          </a:p>
          <a:p>
            <a:pPr lvl="1"/>
            <a:r>
              <a:rPr lang="en-US" b="1" dirty="0"/>
              <a:t>Uniform naming access to documents</a:t>
            </a:r>
          </a:p>
          <a:p>
            <a:pPr>
              <a:buFont typeface="Monotype Sorts" pitchFamily="2" charset="2"/>
              <a:buNone/>
            </a:pPr>
            <a:endParaRPr lang="en-US" b="1" dirty="0"/>
          </a:p>
          <a:p>
            <a:pPr>
              <a:buNone/>
            </a:pPr>
            <a:endParaRPr lang="en-US" b="1" dirty="0"/>
          </a:p>
          <a:p>
            <a:pPr>
              <a:buNone/>
            </a:pPr>
            <a:endParaRPr lang="en-US" b="1" dirty="0"/>
          </a:p>
          <a:p>
            <a:pPr>
              <a:spcBef>
                <a:spcPts val="0"/>
              </a:spcBef>
            </a:pPr>
            <a:r>
              <a:rPr lang="en-US" dirty="0"/>
              <a:t>Grid - </a:t>
            </a:r>
            <a:r>
              <a:rPr lang="en-US" sz="2200" dirty="0"/>
              <a:t>Uniform, high performance access to computational resources</a:t>
            </a:r>
          </a:p>
        </p:txBody>
      </p:sp>
      <p:pic>
        <p:nvPicPr>
          <p:cNvPr id="1262596" name="Picture 4" descr="beamlines"/>
          <p:cNvPicPr>
            <a:picLocks noChangeAspect="1" noChangeArrowheads="1"/>
          </p:cNvPicPr>
          <p:nvPr/>
        </p:nvPicPr>
        <p:blipFill>
          <a:blip r:embed="rId2" cstate="print"/>
          <a:srcRect/>
          <a:stretch>
            <a:fillRect/>
          </a:stretch>
        </p:blipFill>
        <p:spPr bwMode="auto">
          <a:xfrm>
            <a:off x="660400" y="5065713"/>
            <a:ext cx="1495425" cy="1195387"/>
          </a:xfrm>
          <a:prstGeom prst="rect">
            <a:avLst/>
          </a:prstGeom>
          <a:noFill/>
        </p:spPr>
      </p:pic>
      <p:pic>
        <p:nvPicPr>
          <p:cNvPr id="1262597" name="Picture 5" descr="origin2000"/>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562600" y="4114800"/>
            <a:ext cx="1695450" cy="927100"/>
          </a:xfrm>
          <a:prstGeom prst="rect">
            <a:avLst/>
          </a:prstGeom>
          <a:noFill/>
        </p:spPr>
      </p:pic>
      <p:pic>
        <p:nvPicPr>
          <p:cNvPr id="1262598" name="Picture 6" descr="IBM Tape Robot"/>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861050" y="5345113"/>
            <a:ext cx="1352550" cy="1096962"/>
          </a:xfrm>
          <a:prstGeom prst="rect">
            <a:avLst/>
          </a:prstGeom>
          <a:noFill/>
        </p:spPr>
      </p:pic>
      <p:sp>
        <p:nvSpPr>
          <p:cNvPr id="1262599" name="Line 7"/>
          <p:cNvSpPr>
            <a:spLocks noChangeShapeType="1"/>
          </p:cNvSpPr>
          <p:nvPr/>
        </p:nvSpPr>
        <p:spPr bwMode="auto">
          <a:xfrm>
            <a:off x="2146300" y="5308600"/>
            <a:ext cx="5410200" cy="0"/>
          </a:xfrm>
          <a:prstGeom prst="line">
            <a:avLst/>
          </a:prstGeom>
          <a:noFill/>
          <a:ln w="28575">
            <a:solidFill>
              <a:schemeClr val="tx1"/>
            </a:solidFill>
            <a:round/>
            <a:headEnd/>
            <a:tailEnd/>
          </a:ln>
          <a:effectLst/>
        </p:spPr>
        <p:txBody>
          <a:bodyPr/>
          <a:lstStyle/>
          <a:p>
            <a:endParaRPr lang="en-US"/>
          </a:p>
        </p:txBody>
      </p:sp>
      <p:sp>
        <p:nvSpPr>
          <p:cNvPr id="1262600" name="Line 8"/>
          <p:cNvSpPr>
            <a:spLocks noChangeShapeType="1"/>
          </p:cNvSpPr>
          <p:nvPr/>
        </p:nvSpPr>
        <p:spPr bwMode="auto">
          <a:xfrm flipV="1">
            <a:off x="3403600" y="4724400"/>
            <a:ext cx="2132013" cy="571500"/>
          </a:xfrm>
          <a:prstGeom prst="line">
            <a:avLst/>
          </a:prstGeom>
          <a:noFill/>
          <a:ln w="28575">
            <a:solidFill>
              <a:schemeClr val="tx1"/>
            </a:solidFill>
            <a:round/>
            <a:headEnd/>
            <a:tailEnd/>
          </a:ln>
          <a:effectLst/>
        </p:spPr>
        <p:txBody>
          <a:bodyPr/>
          <a:lstStyle/>
          <a:p>
            <a:endParaRPr lang="en-US"/>
          </a:p>
        </p:txBody>
      </p:sp>
      <p:sp>
        <p:nvSpPr>
          <p:cNvPr id="1262601" name="Line 9"/>
          <p:cNvSpPr>
            <a:spLocks noChangeShapeType="1"/>
          </p:cNvSpPr>
          <p:nvPr/>
        </p:nvSpPr>
        <p:spPr bwMode="auto">
          <a:xfrm>
            <a:off x="3403600" y="5308600"/>
            <a:ext cx="2655888" cy="711200"/>
          </a:xfrm>
          <a:prstGeom prst="line">
            <a:avLst/>
          </a:prstGeom>
          <a:noFill/>
          <a:ln w="28575">
            <a:solidFill>
              <a:schemeClr val="tx1"/>
            </a:solidFill>
            <a:round/>
            <a:headEnd/>
            <a:tailEnd/>
          </a:ln>
          <a:effectLst/>
        </p:spPr>
        <p:txBody>
          <a:bodyPr/>
          <a:lstStyle/>
          <a:p>
            <a:endParaRPr lang="en-US"/>
          </a:p>
        </p:txBody>
      </p:sp>
      <p:sp>
        <p:nvSpPr>
          <p:cNvPr id="1262602" name="Line 10"/>
          <p:cNvSpPr>
            <a:spLocks noChangeShapeType="1"/>
          </p:cNvSpPr>
          <p:nvPr/>
        </p:nvSpPr>
        <p:spPr bwMode="auto">
          <a:xfrm flipH="1" flipV="1">
            <a:off x="3162300" y="4622800"/>
            <a:ext cx="279400" cy="673100"/>
          </a:xfrm>
          <a:prstGeom prst="line">
            <a:avLst/>
          </a:prstGeom>
          <a:noFill/>
          <a:ln w="28575">
            <a:solidFill>
              <a:schemeClr val="tx1"/>
            </a:solidFill>
            <a:round/>
            <a:headEnd/>
            <a:tailEnd/>
          </a:ln>
          <a:effectLst/>
        </p:spPr>
        <p:txBody>
          <a:bodyPr/>
          <a:lstStyle/>
          <a:p>
            <a:endParaRPr lang="en-US"/>
          </a:p>
        </p:txBody>
      </p:sp>
      <p:sp>
        <p:nvSpPr>
          <p:cNvPr id="1262603" name="Line 11"/>
          <p:cNvSpPr>
            <a:spLocks noChangeShapeType="1"/>
          </p:cNvSpPr>
          <p:nvPr/>
        </p:nvSpPr>
        <p:spPr bwMode="auto">
          <a:xfrm flipH="1">
            <a:off x="3213100" y="5295900"/>
            <a:ext cx="215900" cy="660400"/>
          </a:xfrm>
          <a:prstGeom prst="line">
            <a:avLst/>
          </a:prstGeom>
          <a:noFill/>
          <a:ln w="28575">
            <a:solidFill>
              <a:schemeClr val="tx1"/>
            </a:solidFill>
            <a:round/>
            <a:headEnd/>
            <a:tailEnd/>
          </a:ln>
          <a:effectLst/>
        </p:spPr>
        <p:txBody>
          <a:bodyPr/>
          <a:lstStyle/>
          <a:p>
            <a:endParaRPr lang="en-US"/>
          </a:p>
        </p:txBody>
      </p:sp>
      <p:sp>
        <p:nvSpPr>
          <p:cNvPr id="1262604" name="Text Box 12"/>
          <p:cNvSpPr txBox="1">
            <a:spLocks noChangeArrowheads="1"/>
          </p:cNvSpPr>
          <p:nvPr/>
        </p:nvSpPr>
        <p:spPr bwMode="auto">
          <a:xfrm>
            <a:off x="2527300" y="5892800"/>
            <a:ext cx="1892300" cy="641350"/>
          </a:xfrm>
          <a:prstGeom prst="rect">
            <a:avLst/>
          </a:prstGeom>
          <a:noFill/>
          <a:ln w="9525">
            <a:noFill/>
            <a:miter lim="800000"/>
            <a:headEnd/>
            <a:tailEnd/>
          </a:ln>
          <a:effectLst/>
        </p:spPr>
        <p:txBody>
          <a:bodyPr>
            <a:spAutoFit/>
          </a:bodyPr>
          <a:lstStyle/>
          <a:p>
            <a:pPr algn="l" eaLnBrk="1" hangingPunct="1">
              <a:spcBef>
                <a:spcPct val="50000"/>
              </a:spcBef>
            </a:pPr>
            <a:r>
              <a:rPr lang="en-US" sz="1800" b="1">
                <a:latin typeface="Garamond" pitchFamily="18" charset="0"/>
              </a:rPr>
              <a:t>Colleges/R&amp;D Labs</a:t>
            </a:r>
          </a:p>
        </p:txBody>
      </p:sp>
      <p:sp>
        <p:nvSpPr>
          <p:cNvPr id="1262605" name="AutoShape 13"/>
          <p:cNvSpPr>
            <a:spLocks noChangeArrowheads="1"/>
          </p:cNvSpPr>
          <p:nvPr/>
        </p:nvSpPr>
        <p:spPr bwMode="auto">
          <a:xfrm>
            <a:off x="2705100" y="4470400"/>
            <a:ext cx="457200" cy="465138"/>
          </a:xfrm>
          <a:prstGeom prst="can">
            <a:avLst>
              <a:gd name="adj" fmla="val 25434"/>
            </a:avLst>
          </a:prstGeom>
          <a:solidFill>
            <a:schemeClr val="accent1"/>
          </a:solidFill>
          <a:ln w="9525">
            <a:solidFill>
              <a:schemeClr val="tx1"/>
            </a:solidFill>
            <a:round/>
            <a:headEnd/>
            <a:tailEnd/>
          </a:ln>
          <a:effectLst/>
        </p:spPr>
        <p:txBody>
          <a:bodyPr wrap="none" anchor="ctr"/>
          <a:lstStyle/>
          <a:p>
            <a:endParaRPr lang="en-US"/>
          </a:p>
        </p:txBody>
      </p:sp>
      <p:sp>
        <p:nvSpPr>
          <p:cNvPr id="1262606" name="Text Box 14"/>
          <p:cNvSpPr txBox="1">
            <a:spLocks noChangeArrowheads="1"/>
          </p:cNvSpPr>
          <p:nvPr/>
        </p:nvSpPr>
        <p:spPr bwMode="auto">
          <a:xfrm>
            <a:off x="1625600" y="4445000"/>
            <a:ext cx="1066800" cy="641350"/>
          </a:xfrm>
          <a:prstGeom prst="rect">
            <a:avLst/>
          </a:prstGeom>
          <a:noFill/>
          <a:ln w="9525">
            <a:noFill/>
            <a:miter lim="800000"/>
            <a:headEnd/>
            <a:tailEnd/>
          </a:ln>
          <a:effectLst/>
        </p:spPr>
        <p:txBody>
          <a:bodyPr>
            <a:spAutoFit/>
          </a:bodyPr>
          <a:lstStyle/>
          <a:p>
            <a:pPr algn="l" eaLnBrk="1" hangingPunct="1">
              <a:spcBef>
                <a:spcPct val="50000"/>
              </a:spcBef>
            </a:pPr>
            <a:r>
              <a:rPr lang="en-US" sz="1800" b="1">
                <a:latin typeface="Garamond" pitchFamily="18" charset="0"/>
              </a:rPr>
              <a:t>Software Catalogs</a:t>
            </a:r>
          </a:p>
        </p:txBody>
      </p:sp>
      <p:sp>
        <p:nvSpPr>
          <p:cNvPr id="1262607" name="Line 15"/>
          <p:cNvSpPr>
            <a:spLocks noChangeShapeType="1"/>
          </p:cNvSpPr>
          <p:nvPr/>
        </p:nvSpPr>
        <p:spPr bwMode="auto">
          <a:xfrm flipV="1">
            <a:off x="7543800" y="4203700"/>
            <a:ext cx="203200" cy="1092200"/>
          </a:xfrm>
          <a:prstGeom prst="line">
            <a:avLst/>
          </a:prstGeom>
          <a:noFill/>
          <a:ln w="9525">
            <a:solidFill>
              <a:schemeClr val="tx1"/>
            </a:solidFill>
            <a:round/>
            <a:headEnd/>
            <a:tailEnd/>
          </a:ln>
          <a:effectLst/>
        </p:spPr>
        <p:txBody>
          <a:bodyPr/>
          <a:lstStyle/>
          <a:p>
            <a:endParaRPr lang="en-US"/>
          </a:p>
        </p:txBody>
      </p:sp>
      <p:sp>
        <p:nvSpPr>
          <p:cNvPr id="1262608" name="Line 16"/>
          <p:cNvSpPr>
            <a:spLocks noChangeShapeType="1"/>
          </p:cNvSpPr>
          <p:nvPr/>
        </p:nvSpPr>
        <p:spPr bwMode="auto">
          <a:xfrm>
            <a:off x="7747000" y="4254500"/>
            <a:ext cx="711200" cy="635000"/>
          </a:xfrm>
          <a:prstGeom prst="line">
            <a:avLst/>
          </a:prstGeom>
          <a:noFill/>
          <a:ln w="9525">
            <a:solidFill>
              <a:schemeClr val="tx1"/>
            </a:solidFill>
            <a:round/>
            <a:headEnd/>
            <a:tailEnd/>
          </a:ln>
          <a:effectLst/>
        </p:spPr>
        <p:txBody>
          <a:bodyPr/>
          <a:lstStyle/>
          <a:p>
            <a:endParaRPr lang="en-US"/>
          </a:p>
        </p:txBody>
      </p:sp>
      <p:sp>
        <p:nvSpPr>
          <p:cNvPr id="1262609" name="Line 17"/>
          <p:cNvSpPr>
            <a:spLocks noChangeShapeType="1"/>
          </p:cNvSpPr>
          <p:nvPr/>
        </p:nvSpPr>
        <p:spPr bwMode="auto">
          <a:xfrm>
            <a:off x="7543800" y="5308600"/>
            <a:ext cx="342900" cy="482600"/>
          </a:xfrm>
          <a:prstGeom prst="line">
            <a:avLst/>
          </a:prstGeom>
          <a:noFill/>
          <a:ln w="9525">
            <a:solidFill>
              <a:schemeClr val="tx1"/>
            </a:solidFill>
            <a:round/>
            <a:headEnd/>
            <a:tailEnd/>
          </a:ln>
          <a:effectLst/>
        </p:spPr>
        <p:txBody>
          <a:bodyPr/>
          <a:lstStyle/>
          <a:p>
            <a:endParaRPr lang="en-US"/>
          </a:p>
        </p:txBody>
      </p:sp>
      <p:sp>
        <p:nvSpPr>
          <p:cNvPr id="1262610" name="Line 18"/>
          <p:cNvSpPr>
            <a:spLocks noChangeShapeType="1"/>
          </p:cNvSpPr>
          <p:nvPr/>
        </p:nvSpPr>
        <p:spPr bwMode="auto">
          <a:xfrm>
            <a:off x="7569200" y="5308600"/>
            <a:ext cx="673100" cy="25400"/>
          </a:xfrm>
          <a:prstGeom prst="line">
            <a:avLst/>
          </a:prstGeom>
          <a:noFill/>
          <a:ln w="9525">
            <a:solidFill>
              <a:schemeClr val="tx1"/>
            </a:solidFill>
            <a:round/>
            <a:headEnd/>
            <a:tailEnd/>
          </a:ln>
          <a:effectLst/>
        </p:spPr>
        <p:txBody>
          <a:bodyPr/>
          <a:lstStyle/>
          <a:p>
            <a:endParaRPr lang="en-US"/>
          </a:p>
        </p:txBody>
      </p:sp>
      <p:sp>
        <p:nvSpPr>
          <p:cNvPr id="1262611" name="Text Box 19"/>
          <p:cNvSpPr txBox="1">
            <a:spLocks noChangeArrowheads="1"/>
          </p:cNvSpPr>
          <p:nvPr/>
        </p:nvSpPr>
        <p:spPr bwMode="auto">
          <a:xfrm>
            <a:off x="7835900" y="5334000"/>
            <a:ext cx="1308100" cy="366713"/>
          </a:xfrm>
          <a:prstGeom prst="rect">
            <a:avLst/>
          </a:prstGeom>
          <a:noFill/>
          <a:ln w="9525">
            <a:noFill/>
            <a:miter lim="800000"/>
            <a:headEnd/>
            <a:tailEnd/>
          </a:ln>
          <a:effectLst/>
        </p:spPr>
        <p:txBody>
          <a:bodyPr>
            <a:spAutoFit/>
          </a:bodyPr>
          <a:lstStyle/>
          <a:p>
            <a:pPr algn="l" eaLnBrk="1" hangingPunct="1">
              <a:spcBef>
                <a:spcPct val="50000"/>
              </a:spcBef>
            </a:pPr>
            <a:r>
              <a:rPr lang="en-US" sz="1800" b="1" dirty="0">
                <a:latin typeface="Garamond" pitchFamily="18" charset="0"/>
              </a:rPr>
              <a:t>Sensor nets</a:t>
            </a:r>
          </a:p>
        </p:txBody>
      </p:sp>
      <p:sp>
        <p:nvSpPr>
          <p:cNvPr id="1262612" name="Rectangle 20"/>
          <p:cNvSpPr>
            <a:spLocks noChangeArrowheads="1"/>
          </p:cNvSpPr>
          <p:nvPr/>
        </p:nvSpPr>
        <p:spPr bwMode="auto">
          <a:xfrm>
            <a:off x="2057400" y="2425700"/>
            <a:ext cx="952500" cy="914400"/>
          </a:xfrm>
          <a:prstGeom prst="rect">
            <a:avLst/>
          </a:prstGeom>
          <a:noFill/>
          <a:ln w="9525">
            <a:solidFill>
              <a:schemeClr val="tx1"/>
            </a:solidFill>
            <a:miter lim="800000"/>
            <a:headEnd/>
            <a:tailEnd/>
          </a:ln>
          <a:effectLst/>
        </p:spPr>
        <p:txBody>
          <a:bodyPr wrap="none" anchor="ctr"/>
          <a:lstStyle/>
          <a:p>
            <a:endParaRPr lang="en-US"/>
          </a:p>
        </p:txBody>
      </p:sp>
      <p:sp>
        <p:nvSpPr>
          <p:cNvPr id="1262613" name="Rectangle 21"/>
          <p:cNvSpPr>
            <a:spLocks noChangeArrowheads="1"/>
          </p:cNvSpPr>
          <p:nvPr/>
        </p:nvSpPr>
        <p:spPr bwMode="auto">
          <a:xfrm>
            <a:off x="1765300" y="3340100"/>
            <a:ext cx="1524000" cy="203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62614" name="Rectangle 22"/>
          <p:cNvSpPr>
            <a:spLocks noChangeArrowheads="1"/>
          </p:cNvSpPr>
          <p:nvPr/>
        </p:nvSpPr>
        <p:spPr bwMode="auto">
          <a:xfrm>
            <a:off x="2184400" y="2578100"/>
            <a:ext cx="203200" cy="2413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62615" name="Rectangle 23"/>
          <p:cNvSpPr>
            <a:spLocks noChangeArrowheads="1"/>
          </p:cNvSpPr>
          <p:nvPr/>
        </p:nvSpPr>
        <p:spPr bwMode="auto">
          <a:xfrm>
            <a:off x="2654300" y="2946400"/>
            <a:ext cx="203200" cy="2413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62616" name="Line 24"/>
          <p:cNvSpPr>
            <a:spLocks noChangeShapeType="1"/>
          </p:cNvSpPr>
          <p:nvPr/>
        </p:nvSpPr>
        <p:spPr bwMode="auto">
          <a:xfrm>
            <a:off x="2374900" y="2705100"/>
            <a:ext cx="2565400" cy="0"/>
          </a:xfrm>
          <a:prstGeom prst="line">
            <a:avLst/>
          </a:prstGeom>
          <a:noFill/>
          <a:ln w="9525">
            <a:solidFill>
              <a:schemeClr val="tx1"/>
            </a:solidFill>
            <a:round/>
            <a:headEnd/>
            <a:tailEnd/>
          </a:ln>
          <a:effectLst/>
        </p:spPr>
        <p:txBody>
          <a:bodyPr/>
          <a:lstStyle/>
          <a:p>
            <a:endParaRPr lang="en-US"/>
          </a:p>
        </p:txBody>
      </p:sp>
      <p:sp>
        <p:nvSpPr>
          <p:cNvPr id="1262617" name="Line 25"/>
          <p:cNvSpPr>
            <a:spLocks noChangeShapeType="1"/>
          </p:cNvSpPr>
          <p:nvPr/>
        </p:nvSpPr>
        <p:spPr bwMode="auto">
          <a:xfrm>
            <a:off x="2857500" y="3048000"/>
            <a:ext cx="2565400" cy="0"/>
          </a:xfrm>
          <a:prstGeom prst="line">
            <a:avLst/>
          </a:prstGeom>
          <a:noFill/>
          <a:ln w="9525">
            <a:solidFill>
              <a:schemeClr val="tx1"/>
            </a:solidFill>
            <a:round/>
            <a:headEnd/>
            <a:tailEnd/>
          </a:ln>
          <a:effectLst/>
        </p:spPr>
        <p:txBody>
          <a:bodyPr/>
          <a:lstStyle/>
          <a:p>
            <a:endParaRPr lang="en-US"/>
          </a:p>
        </p:txBody>
      </p:sp>
      <p:sp>
        <p:nvSpPr>
          <p:cNvPr id="1262618" name="Text Box 26"/>
          <p:cNvSpPr txBox="1">
            <a:spLocks noChangeArrowheads="1"/>
          </p:cNvSpPr>
          <p:nvPr/>
        </p:nvSpPr>
        <p:spPr bwMode="auto">
          <a:xfrm>
            <a:off x="5003800" y="2565400"/>
            <a:ext cx="774700" cy="314325"/>
          </a:xfrm>
          <a:prstGeom prst="rect">
            <a:avLst/>
          </a:prstGeom>
          <a:noFill/>
          <a:ln w="9525">
            <a:solidFill>
              <a:schemeClr val="tx1"/>
            </a:solidFill>
            <a:miter lim="800000"/>
            <a:headEnd/>
            <a:tailEnd/>
          </a:ln>
          <a:effectLst/>
        </p:spPr>
        <p:txBody>
          <a:bodyPr>
            <a:spAutoFit/>
          </a:bodyPr>
          <a:lstStyle/>
          <a:p>
            <a:pPr algn="l" eaLnBrk="1" hangingPunct="1">
              <a:spcBef>
                <a:spcPct val="50000"/>
              </a:spcBef>
            </a:pPr>
            <a:r>
              <a:rPr lang="en-US" sz="1400" b="1">
                <a:latin typeface="Garamond" pitchFamily="18" charset="0"/>
              </a:rPr>
              <a:t>http://</a:t>
            </a:r>
          </a:p>
        </p:txBody>
      </p:sp>
      <p:sp>
        <p:nvSpPr>
          <p:cNvPr id="1262619" name="Text Box 27"/>
          <p:cNvSpPr txBox="1">
            <a:spLocks noChangeArrowheads="1"/>
          </p:cNvSpPr>
          <p:nvPr/>
        </p:nvSpPr>
        <p:spPr bwMode="auto">
          <a:xfrm>
            <a:off x="5549900" y="2971800"/>
            <a:ext cx="774700" cy="314325"/>
          </a:xfrm>
          <a:prstGeom prst="rect">
            <a:avLst/>
          </a:prstGeom>
          <a:noFill/>
          <a:ln w="9525">
            <a:solidFill>
              <a:schemeClr val="tx1"/>
            </a:solidFill>
            <a:miter lim="800000"/>
            <a:headEnd/>
            <a:tailEnd/>
          </a:ln>
          <a:effectLst/>
        </p:spPr>
        <p:txBody>
          <a:bodyPr>
            <a:spAutoFit/>
          </a:bodyPr>
          <a:lstStyle/>
          <a:p>
            <a:pPr algn="l" eaLnBrk="1" hangingPunct="1">
              <a:spcBef>
                <a:spcPct val="50000"/>
              </a:spcBef>
            </a:pPr>
            <a:r>
              <a:rPr lang="en-US" sz="1400" b="1">
                <a:latin typeface="Garamond" pitchFamily="18" charset="0"/>
              </a:rPr>
              <a:t>http://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ctrTitle" idx="4294967295"/>
          </p:nvPr>
        </p:nvSpPr>
        <p:spPr>
          <a:xfrm>
            <a:off x="685800" y="2286000"/>
            <a:ext cx="7772400" cy="1143000"/>
          </a:xfrm>
        </p:spPr>
        <p:txBody>
          <a:bodyPr anchor="b"/>
          <a:lstStyle/>
          <a:p>
            <a:r>
              <a:rPr lang="en-US" sz="6800" dirty="0"/>
              <a:t>Grid Architecture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noFill/>
        </p:spPr>
        <p:txBody>
          <a:bodyPr lIns="92075" tIns="46038" rIns="92075" bIns="46038"/>
          <a:lstStyle/>
          <a:p>
            <a:r>
              <a:rPr lang="en-US"/>
              <a:t>The Hourglass Model</a:t>
            </a:r>
          </a:p>
        </p:txBody>
      </p:sp>
      <p:sp>
        <p:nvSpPr>
          <p:cNvPr id="36867" name="Rectangle 3"/>
          <p:cNvSpPr>
            <a:spLocks noGrp="1" noChangeArrowheads="1"/>
          </p:cNvSpPr>
          <p:nvPr>
            <p:ph type="body" idx="4294967295"/>
          </p:nvPr>
        </p:nvSpPr>
        <p:spPr>
          <a:xfrm>
            <a:off x="228600" y="1600200"/>
            <a:ext cx="5407025" cy="4733925"/>
          </a:xfrm>
          <a:noFill/>
        </p:spPr>
        <p:txBody>
          <a:bodyPr lIns="92075" tIns="46038" rIns="92075" bIns="46038"/>
          <a:lstStyle/>
          <a:p>
            <a:r>
              <a:rPr lang="en-US" sz="2400"/>
              <a:t>Focus on architecture issues</a:t>
            </a:r>
          </a:p>
          <a:p>
            <a:pPr lvl="1"/>
            <a:r>
              <a:rPr lang="en-US" sz="2400"/>
              <a:t>Propose set of core services as basic infrastructure</a:t>
            </a:r>
          </a:p>
          <a:p>
            <a:pPr lvl="1"/>
            <a:r>
              <a:rPr lang="en-US" sz="2400"/>
              <a:t>Used to construct high-level, domain-specific solutions (diverse)</a:t>
            </a:r>
          </a:p>
          <a:p>
            <a:r>
              <a:rPr lang="en-US" sz="2400"/>
              <a:t>Design principles</a:t>
            </a:r>
          </a:p>
          <a:p>
            <a:pPr lvl="1"/>
            <a:r>
              <a:rPr lang="en-US" sz="2400"/>
              <a:t>Keep participation cost low</a:t>
            </a:r>
          </a:p>
          <a:p>
            <a:pPr lvl="1"/>
            <a:r>
              <a:rPr lang="en-US" sz="2400"/>
              <a:t>Enable local control</a:t>
            </a:r>
          </a:p>
          <a:p>
            <a:pPr lvl="1"/>
            <a:r>
              <a:rPr lang="en-US" sz="2400"/>
              <a:t>Support for adaptation</a:t>
            </a:r>
          </a:p>
          <a:p>
            <a:pPr lvl="1"/>
            <a:r>
              <a:rPr lang="en-US" sz="2400"/>
              <a:t>“IP hourglass” model</a:t>
            </a:r>
          </a:p>
        </p:txBody>
      </p:sp>
      <p:sp>
        <p:nvSpPr>
          <p:cNvPr id="36868" name="Rectangle 4"/>
          <p:cNvSpPr>
            <a:spLocks noChangeArrowheads="1"/>
          </p:cNvSpPr>
          <p:nvPr/>
        </p:nvSpPr>
        <p:spPr bwMode="auto">
          <a:xfrm>
            <a:off x="5626100" y="2282825"/>
            <a:ext cx="3108325" cy="396875"/>
          </a:xfrm>
          <a:prstGeom prst="rect">
            <a:avLst/>
          </a:prstGeom>
          <a:noFill/>
          <a:ln w="9525">
            <a:noFill/>
            <a:miter lim="800000"/>
            <a:headEnd/>
            <a:tailEnd/>
          </a:ln>
        </p:spPr>
        <p:txBody>
          <a:bodyPr wrap="none" lIns="92075" tIns="46038" rIns="92075" bIns="46038">
            <a:spAutoFit/>
          </a:bodyPr>
          <a:lstStyle/>
          <a:p>
            <a:r>
              <a:rPr lang="en-US" sz="2000">
                <a:solidFill>
                  <a:srgbClr val="FF0033"/>
                </a:solidFill>
                <a:latin typeface="Verdana" pitchFamily="34" charset="0"/>
              </a:rPr>
              <a:t>Diverse global services</a:t>
            </a:r>
          </a:p>
        </p:txBody>
      </p:sp>
      <p:sp>
        <p:nvSpPr>
          <p:cNvPr id="36869" name="Freeform 5"/>
          <p:cNvSpPr>
            <a:spLocks/>
          </p:cNvSpPr>
          <p:nvPr/>
        </p:nvSpPr>
        <p:spPr bwMode="auto">
          <a:xfrm>
            <a:off x="6902450" y="2989263"/>
            <a:ext cx="557213" cy="3049587"/>
          </a:xfrm>
          <a:custGeom>
            <a:avLst/>
            <a:gdLst>
              <a:gd name="T0" fmla="*/ 882055569 w 351"/>
              <a:gd name="T1" fmla="*/ 0 h 1921"/>
              <a:gd name="T2" fmla="*/ 554434878 w 351"/>
              <a:gd name="T3" fmla="*/ 597276186 h 1921"/>
              <a:gd name="T4" fmla="*/ 403225321 w 351"/>
              <a:gd name="T5" fmla="*/ 907256268 h 1921"/>
              <a:gd name="T6" fmla="*/ 269657760 w 351"/>
              <a:gd name="T7" fmla="*/ 1207153942 h 1921"/>
              <a:gd name="T8" fmla="*/ 166330454 w 351"/>
              <a:gd name="T9" fmla="*/ 1504532255 h 1921"/>
              <a:gd name="T10" fmla="*/ 75604754 w 351"/>
              <a:gd name="T11" fmla="*/ 1817031896 h 1921"/>
              <a:gd name="T12" fmla="*/ 15120952 w 351"/>
              <a:gd name="T13" fmla="*/ 2114410210 h 1921"/>
              <a:gd name="T14" fmla="*/ 0 w 351"/>
              <a:gd name="T15" fmla="*/ 2147483647 h 1921"/>
              <a:gd name="T16" fmla="*/ 15120952 w 351"/>
              <a:gd name="T17" fmla="*/ 2147483647 h 1921"/>
              <a:gd name="T18" fmla="*/ 75604754 w 351"/>
              <a:gd name="T19" fmla="*/ 2147483647 h 1921"/>
              <a:gd name="T20" fmla="*/ 166330454 w 351"/>
              <a:gd name="T21" fmla="*/ 2147483647 h 1921"/>
              <a:gd name="T22" fmla="*/ 269657760 w 351"/>
              <a:gd name="T23" fmla="*/ 2147483647 h 1921"/>
              <a:gd name="T24" fmla="*/ 403225321 w 351"/>
              <a:gd name="T25" fmla="*/ 2147483647 h 1921"/>
              <a:gd name="T26" fmla="*/ 554434878 w 351"/>
              <a:gd name="T27" fmla="*/ 2147483647 h 1921"/>
              <a:gd name="T28" fmla="*/ 882055569 w 351"/>
              <a:gd name="T29" fmla="*/ 2147483647 h 19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1"/>
              <a:gd name="T46" fmla="*/ 0 h 1921"/>
              <a:gd name="T47" fmla="*/ 351 w 351"/>
              <a:gd name="T48" fmla="*/ 1921 h 19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1" h="1921">
                <a:moveTo>
                  <a:pt x="350" y="0"/>
                </a:moveTo>
                <a:lnTo>
                  <a:pt x="220" y="237"/>
                </a:lnTo>
                <a:lnTo>
                  <a:pt x="160" y="360"/>
                </a:lnTo>
                <a:lnTo>
                  <a:pt x="107" y="479"/>
                </a:lnTo>
                <a:lnTo>
                  <a:pt x="66" y="597"/>
                </a:lnTo>
                <a:lnTo>
                  <a:pt x="30" y="721"/>
                </a:lnTo>
                <a:lnTo>
                  <a:pt x="6" y="839"/>
                </a:lnTo>
                <a:lnTo>
                  <a:pt x="0" y="957"/>
                </a:lnTo>
                <a:lnTo>
                  <a:pt x="6" y="1076"/>
                </a:lnTo>
                <a:lnTo>
                  <a:pt x="30" y="1199"/>
                </a:lnTo>
                <a:lnTo>
                  <a:pt x="66" y="1318"/>
                </a:lnTo>
                <a:lnTo>
                  <a:pt x="107" y="1441"/>
                </a:lnTo>
                <a:lnTo>
                  <a:pt x="160" y="1560"/>
                </a:lnTo>
                <a:lnTo>
                  <a:pt x="220" y="1678"/>
                </a:lnTo>
                <a:lnTo>
                  <a:pt x="350" y="1920"/>
                </a:lnTo>
              </a:path>
            </a:pathLst>
          </a:custGeom>
          <a:solidFill>
            <a:schemeClr val="bg1"/>
          </a:solidFill>
          <a:ln w="9525" cap="rnd">
            <a:noFill/>
            <a:round/>
            <a:headEnd type="none" w="sm" len="sm"/>
            <a:tailEnd type="none" w="sm" len="sm"/>
          </a:ln>
        </p:spPr>
        <p:txBody>
          <a:bodyPr/>
          <a:lstStyle/>
          <a:p>
            <a:endParaRPr lang="en-US" sz="2400">
              <a:latin typeface="Times New Roman" pitchFamily="18" charset="0"/>
            </a:endParaRPr>
          </a:p>
        </p:txBody>
      </p:sp>
      <p:grpSp>
        <p:nvGrpSpPr>
          <p:cNvPr id="2" name="Group 6"/>
          <p:cNvGrpSpPr>
            <a:grpSpLocks/>
          </p:cNvGrpSpPr>
          <p:nvPr/>
        </p:nvGrpSpPr>
        <p:grpSpPr bwMode="auto">
          <a:xfrm>
            <a:off x="5916613" y="2708275"/>
            <a:ext cx="2525712" cy="3209925"/>
            <a:chOff x="3670" y="1706"/>
            <a:chExt cx="1591" cy="2022"/>
          </a:xfrm>
        </p:grpSpPr>
        <p:sp>
          <p:nvSpPr>
            <p:cNvPr id="36876" name="Freeform 7"/>
            <p:cNvSpPr>
              <a:spLocks/>
            </p:cNvSpPr>
            <p:nvPr/>
          </p:nvSpPr>
          <p:spPr bwMode="auto">
            <a:xfrm>
              <a:off x="3835" y="1888"/>
              <a:ext cx="484" cy="1787"/>
            </a:xfrm>
            <a:custGeom>
              <a:avLst/>
              <a:gdLst>
                <a:gd name="T0" fmla="*/ 483 w 484"/>
                <a:gd name="T1" fmla="*/ 0 h 1787"/>
                <a:gd name="T2" fmla="*/ 394 w 484"/>
                <a:gd name="T3" fmla="*/ 113 h 1787"/>
                <a:gd name="T4" fmla="*/ 304 w 484"/>
                <a:gd name="T5" fmla="*/ 224 h 1787"/>
                <a:gd name="T6" fmla="*/ 224 w 484"/>
                <a:gd name="T7" fmla="*/ 336 h 1787"/>
                <a:gd name="T8" fmla="*/ 149 w 484"/>
                <a:gd name="T9" fmla="*/ 448 h 1787"/>
                <a:gd name="T10" fmla="*/ 88 w 484"/>
                <a:gd name="T11" fmla="*/ 559 h 1787"/>
                <a:gd name="T12" fmla="*/ 41 w 484"/>
                <a:gd name="T13" fmla="*/ 671 h 1787"/>
                <a:gd name="T14" fmla="*/ 23 w 484"/>
                <a:gd name="T15" fmla="*/ 727 h 1787"/>
                <a:gd name="T16" fmla="*/ 9 w 484"/>
                <a:gd name="T17" fmla="*/ 782 h 1787"/>
                <a:gd name="T18" fmla="*/ 4 w 484"/>
                <a:gd name="T19" fmla="*/ 838 h 1787"/>
                <a:gd name="T20" fmla="*/ 0 w 484"/>
                <a:gd name="T21" fmla="*/ 894 h 1787"/>
                <a:gd name="T22" fmla="*/ 4 w 484"/>
                <a:gd name="T23" fmla="*/ 950 h 1787"/>
                <a:gd name="T24" fmla="*/ 9 w 484"/>
                <a:gd name="T25" fmla="*/ 1005 h 1787"/>
                <a:gd name="T26" fmla="*/ 23 w 484"/>
                <a:gd name="T27" fmla="*/ 1061 h 1787"/>
                <a:gd name="T28" fmla="*/ 41 w 484"/>
                <a:gd name="T29" fmla="*/ 1117 h 1787"/>
                <a:gd name="T30" fmla="*/ 88 w 484"/>
                <a:gd name="T31" fmla="*/ 1229 h 1787"/>
                <a:gd name="T32" fmla="*/ 149 w 484"/>
                <a:gd name="T33" fmla="*/ 1340 h 1787"/>
                <a:gd name="T34" fmla="*/ 224 w 484"/>
                <a:gd name="T35" fmla="*/ 1452 h 1787"/>
                <a:gd name="T36" fmla="*/ 304 w 484"/>
                <a:gd name="T37" fmla="*/ 1563 h 1787"/>
                <a:gd name="T38" fmla="*/ 394 w 484"/>
                <a:gd name="T39" fmla="*/ 1675 h 1787"/>
                <a:gd name="T40" fmla="*/ 483 w 484"/>
                <a:gd name="T41" fmla="*/ 1786 h 178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4"/>
                <a:gd name="T64" fmla="*/ 0 h 1787"/>
                <a:gd name="T65" fmla="*/ 484 w 484"/>
                <a:gd name="T66" fmla="*/ 1787 h 178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4" h="1787">
                  <a:moveTo>
                    <a:pt x="483" y="0"/>
                  </a:moveTo>
                  <a:lnTo>
                    <a:pt x="394" y="113"/>
                  </a:lnTo>
                  <a:lnTo>
                    <a:pt x="304" y="224"/>
                  </a:lnTo>
                  <a:lnTo>
                    <a:pt x="224" y="336"/>
                  </a:lnTo>
                  <a:lnTo>
                    <a:pt x="149" y="448"/>
                  </a:lnTo>
                  <a:lnTo>
                    <a:pt x="88" y="559"/>
                  </a:lnTo>
                  <a:lnTo>
                    <a:pt x="41" y="671"/>
                  </a:lnTo>
                  <a:lnTo>
                    <a:pt x="23" y="727"/>
                  </a:lnTo>
                  <a:lnTo>
                    <a:pt x="9" y="782"/>
                  </a:lnTo>
                  <a:lnTo>
                    <a:pt x="4" y="838"/>
                  </a:lnTo>
                  <a:lnTo>
                    <a:pt x="0" y="894"/>
                  </a:lnTo>
                  <a:lnTo>
                    <a:pt x="4" y="950"/>
                  </a:lnTo>
                  <a:lnTo>
                    <a:pt x="9" y="1005"/>
                  </a:lnTo>
                  <a:lnTo>
                    <a:pt x="23" y="1061"/>
                  </a:lnTo>
                  <a:lnTo>
                    <a:pt x="41" y="1117"/>
                  </a:lnTo>
                  <a:lnTo>
                    <a:pt x="88" y="1229"/>
                  </a:lnTo>
                  <a:lnTo>
                    <a:pt x="149" y="1340"/>
                  </a:lnTo>
                  <a:lnTo>
                    <a:pt x="224" y="1452"/>
                  </a:lnTo>
                  <a:lnTo>
                    <a:pt x="304" y="1563"/>
                  </a:lnTo>
                  <a:lnTo>
                    <a:pt x="394" y="1675"/>
                  </a:lnTo>
                  <a:lnTo>
                    <a:pt x="483" y="1786"/>
                  </a:lnTo>
                </a:path>
              </a:pathLst>
            </a:custGeom>
            <a:noFill/>
            <a:ln w="12700" cap="rnd">
              <a:solidFill>
                <a:schemeClr val="tx1"/>
              </a:solidFill>
              <a:round/>
              <a:headEnd type="none" w="sm" len="sm"/>
              <a:tailEnd type="none" w="sm" len="sm"/>
            </a:ln>
          </p:spPr>
          <p:txBody>
            <a:bodyPr/>
            <a:lstStyle/>
            <a:p>
              <a:endParaRPr lang="en-US" sz="2400">
                <a:latin typeface="Times New Roman" pitchFamily="18" charset="0"/>
              </a:endParaRPr>
            </a:p>
          </p:txBody>
        </p:sp>
        <p:pic>
          <p:nvPicPr>
            <p:cNvPr id="36877" name="Picture 8"/>
            <p:cNvPicPr>
              <a:picLocks noChangeArrowheads="1"/>
            </p:cNvPicPr>
            <p:nvPr/>
          </p:nvPicPr>
          <p:blipFill>
            <a:blip r:embed="rId2"/>
            <a:srcRect/>
            <a:stretch>
              <a:fillRect/>
            </a:stretch>
          </p:blipFill>
          <p:spPr bwMode="auto">
            <a:xfrm>
              <a:off x="3670" y="1706"/>
              <a:ext cx="1589" cy="2022"/>
            </a:xfrm>
            <a:prstGeom prst="rect">
              <a:avLst/>
            </a:prstGeom>
            <a:noFill/>
            <a:ln w="9525">
              <a:noFill/>
              <a:miter lim="800000"/>
              <a:headEnd/>
              <a:tailEnd/>
            </a:ln>
          </p:spPr>
        </p:pic>
        <p:sp>
          <p:nvSpPr>
            <p:cNvPr id="36878" name="Freeform 9"/>
            <p:cNvSpPr>
              <a:spLocks/>
            </p:cNvSpPr>
            <p:nvPr/>
          </p:nvSpPr>
          <p:spPr bwMode="auto">
            <a:xfrm>
              <a:off x="3671" y="1818"/>
              <a:ext cx="695" cy="1785"/>
            </a:xfrm>
            <a:custGeom>
              <a:avLst/>
              <a:gdLst>
                <a:gd name="T0" fmla="*/ 0 w 695"/>
                <a:gd name="T1" fmla="*/ 0 h 1785"/>
                <a:gd name="T2" fmla="*/ 254 w 695"/>
                <a:gd name="T3" fmla="*/ 223 h 1785"/>
                <a:gd name="T4" fmla="*/ 366 w 695"/>
                <a:gd name="T5" fmla="*/ 338 h 1785"/>
                <a:gd name="T6" fmla="*/ 478 w 695"/>
                <a:gd name="T7" fmla="*/ 446 h 1785"/>
                <a:gd name="T8" fmla="*/ 567 w 695"/>
                <a:gd name="T9" fmla="*/ 561 h 1785"/>
                <a:gd name="T10" fmla="*/ 630 w 695"/>
                <a:gd name="T11" fmla="*/ 669 h 1785"/>
                <a:gd name="T12" fmla="*/ 679 w 695"/>
                <a:gd name="T13" fmla="*/ 784 h 1785"/>
                <a:gd name="T14" fmla="*/ 694 w 695"/>
                <a:gd name="T15" fmla="*/ 838 h 1785"/>
                <a:gd name="T16" fmla="*/ 694 w 695"/>
                <a:gd name="T17" fmla="*/ 892 h 1785"/>
                <a:gd name="T18" fmla="*/ 694 w 695"/>
                <a:gd name="T19" fmla="*/ 947 h 1785"/>
                <a:gd name="T20" fmla="*/ 679 w 695"/>
                <a:gd name="T21" fmla="*/ 1007 h 1785"/>
                <a:gd name="T22" fmla="*/ 630 w 695"/>
                <a:gd name="T23" fmla="*/ 1115 h 1785"/>
                <a:gd name="T24" fmla="*/ 567 w 695"/>
                <a:gd name="T25" fmla="*/ 1230 h 1785"/>
                <a:gd name="T26" fmla="*/ 478 w 695"/>
                <a:gd name="T27" fmla="*/ 1338 h 1785"/>
                <a:gd name="T28" fmla="*/ 366 w 695"/>
                <a:gd name="T29" fmla="*/ 1453 h 1785"/>
                <a:gd name="T30" fmla="*/ 254 w 695"/>
                <a:gd name="T31" fmla="*/ 1561 h 1785"/>
                <a:gd name="T32" fmla="*/ 0 w 695"/>
                <a:gd name="T33" fmla="*/ 1784 h 17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95"/>
                <a:gd name="T52" fmla="*/ 0 h 1785"/>
                <a:gd name="T53" fmla="*/ 695 w 695"/>
                <a:gd name="T54" fmla="*/ 1785 h 178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95" h="1785">
                  <a:moveTo>
                    <a:pt x="0" y="0"/>
                  </a:moveTo>
                  <a:lnTo>
                    <a:pt x="254" y="223"/>
                  </a:lnTo>
                  <a:lnTo>
                    <a:pt x="366" y="338"/>
                  </a:lnTo>
                  <a:lnTo>
                    <a:pt x="478" y="446"/>
                  </a:lnTo>
                  <a:lnTo>
                    <a:pt x="567" y="561"/>
                  </a:lnTo>
                  <a:lnTo>
                    <a:pt x="630" y="669"/>
                  </a:lnTo>
                  <a:lnTo>
                    <a:pt x="679" y="784"/>
                  </a:lnTo>
                  <a:lnTo>
                    <a:pt x="694" y="838"/>
                  </a:lnTo>
                  <a:lnTo>
                    <a:pt x="694" y="892"/>
                  </a:lnTo>
                  <a:lnTo>
                    <a:pt x="694" y="947"/>
                  </a:lnTo>
                  <a:lnTo>
                    <a:pt x="679" y="1007"/>
                  </a:lnTo>
                  <a:lnTo>
                    <a:pt x="630" y="1115"/>
                  </a:lnTo>
                  <a:lnTo>
                    <a:pt x="567" y="1230"/>
                  </a:lnTo>
                  <a:lnTo>
                    <a:pt x="478" y="1338"/>
                  </a:lnTo>
                  <a:lnTo>
                    <a:pt x="366" y="1453"/>
                  </a:lnTo>
                  <a:lnTo>
                    <a:pt x="254" y="1561"/>
                  </a:lnTo>
                  <a:lnTo>
                    <a:pt x="0" y="1784"/>
                  </a:lnTo>
                </a:path>
              </a:pathLst>
            </a:custGeom>
            <a:solidFill>
              <a:schemeClr val="bg1"/>
            </a:solidFill>
            <a:ln w="12700" cap="rnd">
              <a:solidFill>
                <a:schemeClr val="tx1"/>
              </a:solidFill>
              <a:round/>
              <a:headEnd type="none" w="sm" len="sm"/>
              <a:tailEnd type="none" w="sm" len="sm"/>
            </a:ln>
          </p:spPr>
          <p:txBody>
            <a:bodyPr/>
            <a:lstStyle/>
            <a:p>
              <a:endParaRPr lang="en-US" sz="2400">
                <a:latin typeface="Times New Roman" pitchFamily="18" charset="0"/>
              </a:endParaRPr>
            </a:p>
          </p:txBody>
        </p:sp>
        <p:sp>
          <p:nvSpPr>
            <p:cNvPr id="36879" name="Freeform 10"/>
            <p:cNvSpPr>
              <a:spLocks/>
            </p:cNvSpPr>
            <p:nvPr/>
          </p:nvSpPr>
          <p:spPr bwMode="auto">
            <a:xfrm>
              <a:off x="4548" y="1839"/>
              <a:ext cx="713" cy="1785"/>
            </a:xfrm>
            <a:custGeom>
              <a:avLst/>
              <a:gdLst>
                <a:gd name="T0" fmla="*/ 712 w 713"/>
                <a:gd name="T1" fmla="*/ 0 h 1785"/>
                <a:gd name="T2" fmla="*/ 450 w 713"/>
                <a:gd name="T3" fmla="*/ 223 h 1785"/>
                <a:gd name="T4" fmla="*/ 335 w 713"/>
                <a:gd name="T5" fmla="*/ 337 h 1785"/>
                <a:gd name="T6" fmla="*/ 221 w 713"/>
                <a:gd name="T7" fmla="*/ 446 h 1785"/>
                <a:gd name="T8" fmla="*/ 130 w 713"/>
                <a:gd name="T9" fmla="*/ 560 h 1785"/>
                <a:gd name="T10" fmla="*/ 66 w 713"/>
                <a:gd name="T11" fmla="*/ 669 h 1785"/>
                <a:gd name="T12" fmla="*/ 16 w 713"/>
                <a:gd name="T13" fmla="*/ 783 h 1785"/>
                <a:gd name="T14" fmla="*/ 0 w 713"/>
                <a:gd name="T15" fmla="*/ 837 h 1785"/>
                <a:gd name="T16" fmla="*/ 0 w 713"/>
                <a:gd name="T17" fmla="*/ 892 h 1785"/>
                <a:gd name="T18" fmla="*/ 0 w 713"/>
                <a:gd name="T19" fmla="*/ 946 h 1785"/>
                <a:gd name="T20" fmla="*/ 16 w 713"/>
                <a:gd name="T21" fmla="*/ 1006 h 1785"/>
                <a:gd name="T22" fmla="*/ 66 w 713"/>
                <a:gd name="T23" fmla="*/ 1115 h 1785"/>
                <a:gd name="T24" fmla="*/ 130 w 713"/>
                <a:gd name="T25" fmla="*/ 1229 h 1785"/>
                <a:gd name="T26" fmla="*/ 221 w 713"/>
                <a:gd name="T27" fmla="*/ 1338 h 1785"/>
                <a:gd name="T28" fmla="*/ 335 w 713"/>
                <a:gd name="T29" fmla="*/ 1452 h 1785"/>
                <a:gd name="T30" fmla="*/ 450 w 713"/>
                <a:gd name="T31" fmla="*/ 1561 h 1785"/>
                <a:gd name="T32" fmla="*/ 712 w 713"/>
                <a:gd name="T33" fmla="*/ 1784 h 17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13"/>
                <a:gd name="T52" fmla="*/ 0 h 1785"/>
                <a:gd name="T53" fmla="*/ 713 w 713"/>
                <a:gd name="T54" fmla="*/ 1785 h 178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13" h="1785">
                  <a:moveTo>
                    <a:pt x="712" y="0"/>
                  </a:moveTo>
                  <a:lnTo>
                    <a:pt x="450" y="223"/>
                  </a:lnTo>
                  <a:lnTo>
                    <a:pt x="335" y="337"/>
                  </a:lnTo>
                  <a:lnTo>
                    <a:pt x="221" y="446"/>
                  </a:lnTo>
                  <a:lnTo>
                    <a:pt x="130" y="560"/>
                  </a:lnTo>
                  <a:lnTo>
                    <a:pt x="66" y="669"/>
                  </a:lnTo>
                  <a:lnTo>
                    <a:pt x="16" y="783"/>
                  </a:lnTo>
                  <a:lnTo>
                    <a:pt x="0" y="837"/>
                  </a:lnTo>
                  <a:lnTo>
                    <a:pt x="0" y="892"/>
                  </a:lnTo>
                  <a:lnTo>
                    <a:pt x="0" y="946"/>
                  </a:lnTo>
                  <a:lnTo>
                    <a:pt x="16" y="1006"/>
                  </a:lnTo>
                  <a:lnTo>
                    <a:pt x="66" y="1115"/>
                  </a:lnTo>
                  <a:lnTo>
                    <a:pt x="130" y="1229"/>
                  </a:lnTo>
                  <a:lnTo>
                    <a:pt x="221" y="1338"/>
                  </a:lnTo>
                  <a:lnTo>
                    <a:pt x="335" y="1452"/>
                  </a:lnTo>
                  <a:lnTo>
                    <a:pt x="450" y="1561"/>
                  </a:lnTo>
                  <a:lnTo>
                    <a:pt x="712" y="1784"/>
                  </a:lnTo>
                </a:path>
              </a:pathLst>
            </a:custGeom>
            <a:solidFill>
              <a:schemeClr val="bg1"/>
            </a:solidFill>
            <a:ln w="12700" cap="rnd">
              <a:solidFill>
                <a:schemeClr val="tx1"/>
              </a:solidFill>
              <a:round/>
              <a:headEnd type="none" w="sm" len="sm"/>
              <a:tailEnd type="none" w="sm" len="sm"/>
            </a:ln>
          </p:spPr>
          <p:txBody>
            <a:bodyPr/>
            <a:lstStyle/>
            <a:p>
              <a:endParaRPr lang="en-US" sz="2400">
                <a:latin typeface="Times New Roman" pitchFamily="18" charset="0"/>
              </a:endParaRPr>
            </a:p>
          </p:txBody>
        </p:sp>
      </p:grpSp>
      <p:sp>
        <p:nvSpPr>
          <p:cNvPr id="36871" name="Rectangle 11"/>
          <p:cNvSpPr>
            <a:spLocks noChangeArrowheads="1"/>
          </p:cNvSpPr>
          <p:nvPr/>
        </p:nvSpPr>
        <p:spPr bwMode="auto">
          <a:xfrm>
            <a:off x="5180013" y="3911600"/>
            <a:ext cx="1209675" cy="701675"/>
          </a:xfrm>
          <a:prstGeom prst="rect">
            <a:avLst/>
          </a:prstGeom>
          <a:noFill/>
          <a:ln w="9525">
            <a:noFill/>
            <a:miter lim="800000"/>
            <a:headEnd/>
            <a:tailEnd/>
          </a:ln>
        </p:spPr>
        <p:txBody>
          <a:bodyPr wrap="none" lIns="92075" tIns="46038" rIns="92075" bIns="46038">
            <a:spAutoFit/>
          </a:bodyPr>
          <a:lstStyle/>
          <a:p>
            <a:r>
              <a:rPr lang="en-US" sz="2000">
                <a:solidFill>
                  <a:schemeClr val="accent1"/>
                </a:solidFill>
                <a:latin typeface="Verdana" pitchFamily="34" charset="0"/>
              </a:rPr>
              <a:t>Core</a:t>
            </a:r>
          </a:p>
          <a:p>
            <a:r>
              <a:rPr lang="en-US" sz="2000">
                <a:solidFill>
                  <a:schemeClr val="accent1"/>
                </a:solidFill>
                <a:latin typeface="Verdana" pitchFamily="34" charset="0"/>
              </a:rPr>
              <a:t>services</a:t>
            </a:r>
          </a:p>
        </p:txBody>
      </p:sp>
      <p:sp>
        <p:nvSpPr>
          <p:cNvPr id="36872" name="Rectangle 12"/>
          <p:cNvSpPr>
            <a:spLocks noChangeArrowheads="1"/>
          </p:cNvSpPr>
          <p:nvPr/>
        </p:nvSpPr>
        <p:spPr bwMode="auto">
          <a:xfrm>
            <a:off x="6411913" y="6043613"/>
            <a:ext cx="1295400" cy="274637"/>
          </a:xfrm>
          <a:prstGeom prst="rect">
            <a:avLst/>
          </a:prstGeom>
          <a:noFill/>
          <a:ln w="9525">
            <a:noFill/>
            <a:miter lim="800000"/>
            <a:headEnd/>
            <a:tailEnd/>
          </a:ln>
        </p:spPr>
        <p:txBody>
          <a:bodyPr wrap="none" lIns="92075" tIns="46038" rIns="92075" bIns="46038">
            <a:spAutoFit/>
          </a:bodyPr>
          <a:lstStyle/>
          <a:p>
            <a:pPr algn="ctr">
              <a:lnSpc>
                <a:spcPct val="60000"/>
              </a:lnSpc>
            </a:pPr>
            <a:r>
              <a:rPr lang="en-US" sz="2000">
                <a:solidFill>
                  <a:srgbClr val="FF0033"/>
                </a:solidFill>
                <a:latin typeface="Verdana" pitchFamily="34" charset="0"/>
              </a:rPr>
              <a:t>Local OS</a:t>
            </a:r>
          </a:p>
        </p:txBody>
      </p:sp>
      <p:sp>
        <p:nvSpPr>
          <p:cNvPr id="36873" name="Line 13"/>
          <p:cNvSpPr>
            <a:spLocks noChangeShapeType="1"/>
          </p:cNvSpPr>
          <p:nvPr/>
        </p:nvSpPr>
        <p:spPr bwMode="auto">
          <a:xfrm>
            <a:off x="5908675" y="4311650"/>
            <a:ext cx="1023938" cy="0"/>
          </a:xfrm>
          <a:prstGeom prst="line">
            <a:avLst/>
          </a:prstGeom>
          <a:noFill/>
          <a:ln w="25400">
            <a:solidFill>
              <a:schemeClr val="accent1"/>
            </a:solidFill>
            <a:round/>
            <a:headEnd type="none" w="sm" len="sm"/>
            <a:tailEnd type="stealth" w="med" len="lg"/>
          </a:ln>
        </p:spPr>
        <p:txBody>
          <a:bodyPr wrap="none" anchor="ctr"/>
          <a:lstStyle/>
          <a:p>
            <a:endParaRPr lang="en-US"/>
          </a:p>
        </p:txBody>
      </p:sp>
      <p:sp>
        <p:nvSpPr>
          <p:cNvPr id="36874" name="Rectangle 14"/>
          <p:cNvSpPr>
            <a:spLocks noChangeArrowheads="1"/>
          </p:cNvSpPr>
          <p:nvPr/>
        </p:nvSpPr>
        <p:spPr bwMode="auto">
          <a:xfrm>
            <a:off x="5562600" y="1828800"/>
            <a:ext cx="2987675" cy="396875"/>
          </a:xfrm>
          <a:prstGeom prst="rect">
            <a:avLst/>
          </a:prstGeom>
          <a:solidFill>
            <a:schemeClr val="accent1"/>
          </a:solidFill>
          <a:ln w="9525">
            <a:noFill/>
            <a:miter lim="800000"/>
            <a:headEnd/>
            <a:tailEnd/>
          </a:ln>
        </p:spPr>
        <p:txBody>
          <a:bodyPr wrap="none" lIns="92075" tIns="46038" rIns="92075" bIns="46038">
            <a:spAutoFit/>
          </a:bodyPr>
          <a:lstStyle/>
          <a:p>
            <a:r>
              <a:rPr lang="en-US" sz="2000" b="1">
                <a:latin typeface="Verdana" pitchFamily="34" charset="0"/>
              </a:rPr>
              <a:t>A p p l i c a t i o n s </a:t>
            </a:r>
          </a:p>
        </p:txBody>
      </p:sp>
      <p:sp>
        <p:nvSpPr>
          <p:cNvPr id="36875" name="Line 15"/>
          <p:cNvSpPr>
            <a:spLocks noChangeShapeType="1"/>
          </p:cNvSpPr>
          <p:nvPr/>
        </p:nvSpPr>
        <p:spPr bwMode="auto">
          <a:xfrm>
            <a:off x="7180263" y="3573463"/>
            <a:ext cx="0" cy="1681162"/>
          </a:xfrm>
          <a:prstGeom prst="line">
            <a:avLst/>
          </a:prstGeom>
          <a:noFill/>
          <a:ln w="25400">
            <a:solidFill>
              <a:srgbClr val="FF0033"/>
            </a:solidFill>
            <a:round/>
            <a:headEnd type="stealth" w="med" len="lg"/>
            <a:tailEnd type="stealth" w="med" len="lg"/>
          </a:ln>
        </p:spPr>
        <p:txBody>
          <a:bodyPr wrap="none" anchor="ct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Forget Homogeneity!</a:t>
            </a:r>
          </a:p>
        </p:txBody>
      </p:sp>
      <p:sp>
        <p:nvSpPr>
          <p:cNvPr id="13315" name="Rectangle 3"/>
          <p:cNvSpPr>
            <a:spLocks noGrp="1" noChangeArrowheads="1"/>
          </p:cNvSpPr>
          <p:nvPr>
            <p:ph type="body" sz="half" idx="1"/>
          </p:nvPr>
        </p:nvSpPr>
        <p:spPr/>
        <p:txBody>
          <a:bodyPr/>
          <a:lstStyle/>
          <a:p>
            <a:pPr eaLnBrk="1" hangingPunct="1"/>
            <a:r>
              <a:rPr lang="en-US"/>
              <a:t>Trying to force homogeneity on users is futile. Everyone has their own preferences, sometimes even dogma.</a:t>
            </a:r>
          </a:p>
          <a:p>
            <a:pPr eaLnBrk="1" hangingPunct="1"/>
            <a:r>
              <a:rPr lang="en-US"/>
              <a:t>The Internet provides the model…</a:t>
            </a:r>
          </a:p>
          <a:p>
            <a:pPr eaLnBrk="1" hangingPunct="1"/>
            <a:endParaRPr lang="en-US"/>
          </a:p>
        </p:txBody>
      </p:sp>
      <p:pic>
        <p:nvPicPr>
          <p:cNvPr id="13316" name="Picture 4" descr="p42fig2"/>
          <p:cNvPicPr>
            <a:picLocks noGrp="1" noChangeAspect="1" noChangeArrowheads="1"/>
          </p:cNvPicPr>
          <p:nvPr>
            <p:ph sz="half" idx="2"/>
          </p:nvPr>
        </p:nvPicPr>
        <p:blipFill>
          <a:blip r:embed="rId3"/>
          <a:srcRect/>
          <a:stretch>
            <a:fillRect/>
          </a:stretch>
        </p:blipFill>
        <p:spPr>
          <a:xfrm>
            <a:off x="4408488" y="2628900"/>
            <a:ext cx="4076700" cy="2454275"/>
          </a:xfr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From Theory to Practice</a:t>
            </a:r>
          </a:p>
        </p:txBody>
      </p:sp>
      <p:pic>
        <p:nvPicPr>
          <p:cNvPr id="14339" name="Picture 3" descr="Grid Services Stack v1"/>
          <p:cNvPicPr>
            <a:picLocks noGrp="1" noChangeAspect="1" noChangeArrowheads="1"/>
          </p:cNvPicPr>
          <p:nvPr>
            <p:ph sz="half" idx="1"/>
          </p:nvPr>
        </p:nvPicPr>
        <p:blipFill>
          <a:blip r:embed="rId3">
            <a:clrChange>
              <a:clrFrom>
                <a:srgbClr val="F8F8F8"/>
              </a:clrFrom>
              <a:clrTo>
                <a:srgbClr val="F8F8F8">
                  <a:alpha val="0"/>
                </a:srgbClr>
              </a:clrTo>
            </a:clrChange>
          </a:blip>
          <a:srcRect/>
          <a:stretch>
            <a:fillRect/>
          </a:stretch>
        </p:blipFill>
        <p:spPr>
          <a:xfrm>
            <a:off x="4953000" y="2514600"/>
            <a:ext cx="3886200" cy="2635250"/>
          </a:xfrm>
          <a:noFill/>
        </p:spPr>
      </p:pic>
      <p:pic>
        <p:nvPicPr>
          <p:cNvPr id="14340" name="Picture 4" descr="p42fig2"/>
          <p:cNvPicPr>
            <a:picLocks noGrp="1" noChangeAspect="1" noChangeArrowheads="1"/>
          </p:cNvPicPr>
          <p:nvPr>
            <p:ph sz="half" idx="2"/>
          </p:nvPr>
        </p:nvPicPr>
        <p:blipFill>
          <a:blip r:embed="rId4"/>
          <a:srcRect/>
          <a:stretch>
            <a:fillRect/>
          </a:stretch>
        </p:blipFill>
        <p:spPr>
          <a:xfrm>
            <a:off x="457200" y="2536825"/>
            <a:ext cx="4267200" cy="2568575"/>
          </a:xfr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474" name="Rectangle 2"/>
          <p:cNvSpPr>
            <a:spLocks noGrp="1" noChangeArrowheads="1"/>
          </p:cNvSpPr>
          <p:nvPr>
            <p:ph type="title"/>
          </p:nvPr>
        </p:nvSpPr>
        <p:spPr>
          <a:xfrm>
            <a:off x="0" y="762000"/>
            <a:ext cx="9144000" cy="762000"/>
          </a:xfrm>
        </p:spPr>
        <p:txBody>
          <a:bodyPr>
            <a:normAutofit fontScale="90000"/>
          </a:bodyPr>
          <a:lstStyle/>
          <a:p>
            <a:r>
              <a:rPr lang="en-US"/>
              <a:t>Layered Grid Architecture</a:t>
            </a:r>
            <a:br>
              <a:rPr lang="en-US"/>
            </a:br>
            <a:r>
              <a:rPr lang="en-US"/>
              <a:t>(By Analogy to Internet Architecture)</a:t>
            </a:r>
          </a:p>
        </p:txBody>
      </p:sp>
      <p:grpSp>
        <p:nvGrpSpPr>
          <p:cNvPr id="2" name="Group 3"/>
          <p:cNvGrpSpPr>
            <a:grpSpLocks/>
          </p:cNvGrpSpPr>
          <p:nvPr/>
        </p:nvGrpSpPr>
        <p:grpSpPr bwMode="auto">
          <a:xfrm>
            <a:off x="4267200" y="2209800"/>
            <a:ext cx="3165475" cy="2560638"/>
            <a:chOff x="2688" y="1392"/>
            <a:chExt cx="1994" cy="1613"/>
          </a:xfrm>
        </p:grpSpPr>
        <p:sp>
          <p:nvSpPr>
            <p:cNvPr id="1129476" name="Rectangle 4"/>
            <p:cNvSpPr>
              <a:spLocks noChangeArrowheads="1"/>
            </p:cNvSpPr>
            <p:nvPr/>
          </p:nvSpPr>
          <p:spPr bwMode="auto">
            <a:xfrm>
              <a:off x="2688" y="1392"/>
              <a:ext cx="1994" cy="276"/>
            </a:xfrm>
            <a:prstGeom prst="rect">
              <a:avLst/>
            </a:prstGeom>
            <a:noFill/>
            <a:ln w="12700">
              <a:solidFill>
                <a:schemeClr val="tx1"/>
              </a:solidFill>
              <a:miter lim="800000"/>
              <a:headEnd type="none" w="sm" len="sm"/>
              <a:tailEnd type="none" w="sm" len="sm"/>
            </a:ln>
            <a:effectLst/>
          </p:spPr>
          <p:txBody>
            <a:bodyPr wrap="none" anchor="ctr"/>
            <a:lstStyle/>
            <a:p>
              <a:r>
                <a:rPr lang="en-US">
                  <a:latin typeface="Verdana" pitchFamily="34" charset="0"/>
                </a:rPr>
                <a:t>Application</a:t>
              </a:r>
            </a:p>
          </p:txBody>
        </p:sp>
        <p:sp>
          <p:nvSpPr>
            <p:cNvPr id="1129477" name="Line 5"/>
            <p:cNvSpPr>
              <a:spLocks noChangeShapeType="1"/>
            </p:cNvSpPr>
            <p:nvPr/>
          </p:nvSpPr>
          <p:spPr bwMode="auto">
            <a:xfrm>
              <a:off x="2784" y="1680"/>
              <a:ext cx="0" cy="1325"/>
            </a:xfrm>
            <a:prstGeom prst="line">
              <a:avLst/>
            </a:prstGeom>
            <a:noFill/>
            <a:ln w="12700">
              <a:solidFill>
                <a:schemeClr val="tx1"/>
              </a:solidFill>
              <a:round/>
              <a:headEnd type="none" w="sm" len="sm"/>
              <a:tailEnd type="triangle" w="med" len="med"/>
            </a:ln>
            <a:effectLst/>
          </p:spPr>
          <p:txBody>
            <a:bodyPr/>
            <a:lstStyle/>
            <a:p>
              <a:endParaRPr lang="en-US"/>
            </a:p>
          </p:txBody>
        </p:sp>
        <p:sp>
          <p:nvSpPr>
            <p:cNvPr id="1129478" name="Line 6"/>
            <p:cNvSpPr>
              <a:spLocks noChangeShapeType="1"/>
            </p:cNvSpPr>
            <p:nvPr/>
          </p:nvSpPr>
          <p:spPr bwMode="auto">
            <a:xfrm>
              <a:off x="3408" y="1680"/>
              <a:ext cx="0" cy="24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129479" name="Line 7"/>
            <p:cNvSpPr>
              <a:spLocks noChangeShapeType="1"/>
            </p:cNvSpPr>
            <p:nvPr/>
          </p:nvSpPr>
          <p:spPr bwMode="auto">
            <a:xfrm>
              <a:off x="3120" y="1680"/>
              <a:ext cx="0" cy="790"/>
            </a:xfrm>
            <a:prstGeom prst="line">
              <a:avLst/>
            </a:prstGeom>
            <a:noFill/>
            <a:ln w="12700">
              <a:solidFill>
                <a:schemeClr val="tx1"/>
              </a:solidFill>
              <a:round/>
              <a:headEnd type="none" w="sm" len="sm"/>
              <a:tailEnd type="triangle" w="med" len="med"/>
            </a:ln>
            <a:effectLst/>
          </p:spPr>
          <p:txBody>
            <a:bodyPr/>
            <a:lstStyle/>
            <a:p>
              <a:endParaRPr lang="en-US"/>
            </a:p>
          </p:txBody>
        </p:sp>
      </p:grpSp>
      <p:grpSp>
        <p:nvGrpSpPr>
          <p:cNvPr id="3" name="Group 8"/>
          <p:cNvGrpSpPr>
            <a:grpSpLocks/>
          </p:cNvGrpSpPr>
          <p:nvPr/>
        </p:nvGrpSpPr>
        <p:grpSpPr bwMode="auto">
          <a:xfrm>
            <a:off x="0" y="5530850"/>
            <a:ext cx="7432675" cy="641350"/>
            <a:chOff x="0" y="3484"/>
            <a:chExt cx="4682" cy="404"/>
          </a:xfrm>
        </p:grpSpPr>
        <p:sp>
          <p:nvSpPr>
            <p:cNvPr id="1129481" name="Rectangle 9"/>
            <p:cNvSpPr>
              <a:spLocks noChangeArrowheads="1"/>
            </p:cNvSpPr>
            <p:nvPr/>
          </p:nvSpPr>
          <p:spPr bwMode="auto">
            <a:xfrm>
              <a:off x="2688" y="3544"/>
              <a:ext cx="1994" cy="276"/>
            </a:xfrm>
            <a:prstGeom prst="rect">
              <a:avLst/>
            </a:prstGeom>
            <a:solidFill>
              <a:schemeClr val="hlink"/>
            </a:solidFill>
            <a:ln w="12700">
              <a:solidFill>
                <a:schemeClr val="tx1"/>
              </a:solidFill>
              <a:miter lim="800000"/>
              <a:headEnd type="none" w="sm" len="sm"/>
              <a:tailEnd type="none" w="sm" len="sm"/>
            </a:ln>
            <a:effectLst/>
          </p:spPr>
          <p:txBody>
            <a:bodyPr wrap="none" anchor="ctr"/>
            <a:lstStyle/>
            <a:p>
              <a:r>
                <a:rPr lang="en-US">
                  <a:latin typeface="Verdana" pitchFamily="34" charset="0"/>
                </a:rPr>
                <a:t>Fabric</a:t>
              </a:r>
            </a:p>
          </p:txBody>
        </p:sp>
        <p:sp>
          <p:nvSpPr>
            <p:cNvPr id="1129482" name="Text Box 10"/>
            <p:cNvSpPr txBox="1">
              <a:spLocks noChangeArrowheads="1"/>
            </p:cNvSpPr>
            <p:nvPr/>
          </p:nvSpPr>
          <p:spPr bwMode="auto">
            <a:xfrm>
              <a:off x="0" y="3484"/>
              <a:ext cx="2688" cy="404"/>
            </a:xfrm>
            <a:prstGeom prst="rect">
              <a:avLst/>
            </a:prstGeom>
            <a:noFill/>
            <a:ln w="12700">
              <a:noFill/>
              <a:miter lim="800000"/>
              <a:headEnd/>
              <a:tailEnd/>
            </a:ln>
            <a:effectLst/>
          </p:spPr>
          <p:txBody>
            <a:bodyPr>
              <a:spAutoFit/>
            </a:bodyPr>
            <a:lstStyle/>
            <a:p>
              <a:pPr algn="l"/>
              <a:r>
                <a:rPr lang="en-US" sz="1800">
                  <a:latin typeface="Verdana" pitchFamily="34" charset="0"/>
                </a:rPr>
                <a:t>“Controlling things locally”: Access to, &amp; control of, resources</a:t>
              </a:r>
            </a:p>
          </p:txBody>
        </p:sp>
      </p:grpSp>
      <p:grpSp>
        <p:nvGrpSpPr>
          <p:cNvPr id="4" name="Group 11"/>
          <p:cNvGrpSpPr>
            <a:grpSpLocks/>
          </p:cNvGrpSpPr>
          <p:nvPr/>
        </p:nvGrpSpPr>
        <p:grpSpPr bwMode="auto">
          <a:xfrm>
            <a:off x="0" y="4692650"/>
            <a:ext cx="7432675" cy="641350"/>
            <a:chOff x="0" y="2956"/>
            <a:chExt cx="4682" cy="404"/>
          </a:xfrm>
        </p:grpSpPr>
        <p:sp>
          <p:nvSpPr>
            <p:cNvPr id="1129484" name="Rectangle 12"/>
            <p:cNvSpPr>
              <a:spLocks noChangeArrowheads="1"/>
            </p:cNvSpPr>
            <p:nvPr/>
          </p:nvSpPr>
          <p:spPr bwMode="auto">
            <a:xfrm>
              <a:off x="2688" y="3017"/>
              <a:ext cx="1994" cy="276"/>
            </a:xfrm>
            <a:prstGeom prst="rect">
              <a:avLst/>
            </a:prstGeom>
            <a:solidFill>
              <a:schemeClr val="folHlink"/>
            </a:solidFill>
            <a:ln w="12700">
              <a:solidFill>
                <a:schemeClr val="tx1"/>
              </a:solidFill>
              <a:miter lim="800000"/>
              <a:headEnd type="none" w="sm" len="sm"/>
              <a:tailEnd type="none" w="sm" len="sm"/>
            </a:ln>
            <a:effectLst/>
          </p:spPr>
          <p:txBody>
            <a:bodyPr wrap="none" anchor="ctr"/>
            <a:lstStyle/>
            <a:p>
              <a:r>
                <a:rPr lang="en-US">
                  <a:latin typeface="Verdana" pitchFamily="34" charset="0"/>
                </a:rPr>
                <a:t>Connectivity</a:t>
              </a:r>
            </a:p>
          </p:txBody>
        </p:sp>
        <p:sp>
          <p:nvSpPr>
            <p:cNvPr id="1129485" name="Text Box 13"/>
            <p:cNvSpPr txBox="1">
              <a:spLocks noChangeArrowheads="1"/>
            </p:cNvSpPr>
            <p:nvPr/>
          </p:nvSpPr>
          <p:spPr bwMode="auto">
            <a:xfrm>
              <a:off x="0" y="2956"/>
              <a:ext cx="2688" cy="404"/>
            </a:xfrm>
            <a:prstGeom prst="rect">
              <a:avLst/>
            </a:prstGeom>
            <a:noFill/>
            <a:ln w="12700">
              <a:noFill/>
              <a:miter lim="800000"/>
              <a:headEnd/>
              <a:tailEnd/>
            </a:ln>
            <a:effectLst/>
          </p:spPr>
          <p:txBody>
            <a:bodyPr>
              <a:spAutoFit/>
            </a:bodyPr>
            <a:lstStyle/>
            <a:p>
              <a:pPr algn="l"/>
              <a:r>
                <a:rPr lang="en-US" sz="1800">
                  <a:latin typeface="Verdana" pitchFamily="34" charset="0"/>
                </a:rPr>
                <a:t>“Talking to things”: communication (Internet protocols) &amp; security</a:t>
              </a:r>
            </a:p>
          </p:txBody>
        </p:sp>
      </p:grpSp>
      <p:grpSp>
        <p:nvGrpSpPr>
          <p:cNvPr id="5" name="Group 14"/>
          <p:cNvGrpSpPr>
            <a:grpSpLocks/>
          </p:cNvGrpSpPr>
          <p:nvPr/>
        </p:nvGrpSpPr>
        <p:grpSpPr bwMode="auto">
          <a:xfrm>
            <a:off x="0" y="3854450"/>
            <a:ext cx="7432675" cy="641350"/>
            <a:chOff x="0" y="2428"/>
            <a:chExt cx="4682" cy="404"/>
          </a:xfrm>
        </p:grpSpPr>
        <p:sp>
          <p:nvSpPr>
            <p:cNvPr id="1129487" name="Rectangle 15"/>
            <p:cNvSpPr>
              <a:spLocks noChangeArrowheads="1"/>
            </p:cNvSpPr>
            <p:nvPr/>
          </p:nvSpPr>
          <p:spPr bwMode="auto">
            <a:xfrm>
              <a:off x="3010" y="2491"/>
              <a:ext cx="1672" cy="276"/>
            </a:xfrm>
            <a:prstGeom prst="rect">
              <a:avLst/>
            </a:prstGeom>
            <a:solidFill>
              <a:srgbClr val="FFFF99"/>
            </a:solidFill>
            <a:ln w="12700">
              <a:solidFill>
                <a:schemeClr val="tx1"/>
              </a:solidFill>
              <a:miter lim="800000"/>
              <a:headEnd type="none" w="sm" len="sm"/>
              <a:tailEnd type="none" w="sm" len="sm"/>
            </a:ln>
            <a:effectLst/>
          </p:spPr>
          <p:txBody>
            <a:bodyPr wrap="none" anchor="ctr"/>
            <a:lstStyle/>
            <a:p>
              <a:r>
                <a:rPr lang="en-US">
                  <a:latin typeface="Verdana" pitchFamily="34" charset="0"/>
                </a:rPr>
                <a:t>Resource</a:t>
              </a:r>
            </a:p>
          </p:txBody>
        </p:sp>
        <p:sp>
          <p:nvSpPr>
            <p:cNvPr id="1129488" name="Text Box 16"/>
            <p:cNvSpPr txBox="1">
              <a:spLocks noChangeArrowheads="1"/>
            </p:cNvSpPr>
            <p:nvPr/>
          </p:nvSpPr>
          <p:spPr bwMode="auto">
            <a:xfrm>
              <a:off x="0" y="2428"/>
              <a:ext cx="2832" cy="404"/>
            </a:xfrm>
            <a:prstGeom prst="rect">
              <a:avLst/>
            </a:prstGeom>
            <a:noFill/>
            <a:ln w="12700">
              <a:noFill/>
              <a:miter lim="800000"/>
              <a:headEnd/>
              <a:tailEnd/>
            </a:ln>
            <a:effectLst/>
          </p:spPr>
          <p:txBody>
            <a:bodyPr>
              <a:spAutoFit/>
            </a:bodyPr>
            <a:lstStyle/>
            <a:p>
              <a:pPr algn="l"/>
              <a:r>
                <a:rPr lang="en-US" sz="1800">
                  <a:latin typeface="Verdana" pitchFamily="34" charset="0"/>
                </a:rPr>
                <a:t>“Sharing single resources”: negotiating access, controlling use</a:t>
              </a:r>
            </a:p>
          </p:txBody>
        </p:sp>
      </p:grpSp>
      <p:grpSp>
        <p:nvGrpSpPr>
          <p:cNvPr id="6" name="Group 17"/>
          <p:cNvGrpSpPr>
            <a:grpSpLocks/>
          </p:cNvGrpSpPr>
          <p:nvPr/>
        </p:nvGrpSpPr>
        <p:grpSpPr bwMode="auto">
          <a:xfrm>
            <a:off x="0" y="2817813"/>
            <a:ext cx="7432675" cy="915987"/>
            <a:chOff x="0" y="1776"/>
            <a:chExt cx="4682" cy="577"/>
          </a:xfrm>
        </p:grpSpPr>
        <p:sp>
          <p:nvSpPr>
            <p:cNvPr id="1129490" name="Rectangle 18"/>
            <p:cNvSpPr>
              <a:spLocks noChangeArrowheads="1"/>
            </p:cNvSpPr>
            <p:nvPr/>
          </p:nvSpPr>
          <p:spPr bwMode="auto">
            <a:xfrm>
              <a:off x="3328" y="1932"/>
              <a:ext cx="1354" cy="276"/>
            </a:xfrm>
            <a:prstGeom prst="rect">
              <a:avLst/>
            </a:prstGeom>
            <a:solidFill>
              <a:schemeClr val="accent1"/>
            </a:solidFill>
            <a:ln w="12700">
              <a:solidFill>
                <a:schemeClr val="tx1"/>
              </a:solidFill>
              <a:miter lim="800000"/>
              <a:headEnd type="none" w="sm" len="sm"/>
              <a:tailEnd type="none" w="sm" len="sm"/>
            </a:ln>
            <a:effectLst/>
          </p:spPr>
          <p:txBody>
            <a:bodyPr wrap="none" anchor="ctr"/>
            <a:lstStyle/>
            <a:p>
              <a:r>
                <a:rPr lang="en-US">
                  <a:latin typeface="Verdana" pitchFamily="34" charset="0"/>
                </a:rPr>
                <a:t>Collective</a:t>
              </a:r>
            </a:p>
          </p:txBody>
        </p:sp>
        <p:sp>
          <p:nvSpPr>
            <p:cNvPr id="1129491" name="Text Box 19"/>
            <p:cNvSpPr txBox="1">
              <a:spLocks noChangeArrowheads="1"/>
            </p:cNvSpPr>
            <p:nvPr/>
          </p:nvSpPr>
          <p:spPr bwMode="auto">
            <a:xfrm>
              <a:off x="0" y="1776"/>
              <a:ext cx="2832" cy="577"/>
            </a:xfrm>
            <a:prstGeom prst="rect">
              <a:avLst/>
            </a:prstGeom>
            <a:noFill/>
            <a:ln w="12700">
              <a:noFill/>
              <a:miter lim="800000"/>
              <a:headEnd/>
              <a:tailEnd/>
            </a:ln>
            <a:effectLst/>
          </p:spPr>
          <p:txBody>
            <a:bodyPr>
              <a:spAutoFit/>
            </a:bodyPr>
            <a:lstStyle/>
            <a:p>
              <a:pPr algn="l"/>
              <a:r>
                <a:rPr lang="en-US" sz="1800">
                  <a:latin typeface="Verdana" pitchFamily="34" charset="0"/>
                </a:rPr>
                <a:t>“Coordinating multiple resources”: ubiquitous infrastructure services, app-specific distributed services</a:t>
              </a:r>
            </a:p>
          </p:txBody>
        </p:sp>
      </p:grpSp>
      <p:grpSp>
        <p:nvGrpSpPr>
          <p:cNvPr id="7" name="Group 20"/>
          <p:cNvGrpSpPr>
            <a:grpSpLocks/>
          </p:cNvGrpSpPr>
          <p:nvPr/>
        </p:nvGrpSpPr>
        <p:grpSpPr bwMode="auto">
          <a:xfrm>
            <a:off x="7543800" y="2228850"/>
            <a:ext cx="1676400" cy="3810000"/>
            <a:chOff x="4752" y="1404"/>
            <a:chExt cx="1056" cy="2400"/>
          </a:xfrm>
        </p:grpSpPr>
        <p:sp>
          <p:nvSpPr>
            <p:cNvPr id="1129493" name="Rectangle 21"/>
            <p:cNvSpPr>
              <a:spLocks noChangeArrowheads="1"/>
            </p:cNvSpPr>
            <p:nvPr/>
          </p:nvSpPr>
          <p:spPr bwMode="auto">
            <a:xfrm>
              <a:off x="4752" y="3276"/>
              <a:ext cx="768" cy="192"/>
            </a:xfrm>
            <a:prstGeom prst="rect">
              <a:avLst/>
            </a:prstGeom>
            <a:solidFill>
              <a:schemeClr val="bg2"/>
            </a:solidFill>
            <a:ln w="12700">
              <a:solidFill>
                <a:schemeClr val="tx2"/>
              </a:solidFill>
              <a:miter lim="800000"/>
              <a:headEnd/>
              <a:tailEnd/>
            </a:ln>
            <a:effectLst/>
          </p:spPr>
          <p:txBody>
            <a:bodyPr wrap="none" anchor="ctr"/>
            <a:lstStyle/>
            <a:p>
              <a:r>
                <a:rPr lang="en-US" sz="1800">
                  <a:latin typeface="Verdana" pitchFamily="34" charset="0"/>
                </a:rPr>
                <a:t>Internet</a:t>
              </a:r>
            </a:p>
          </p:txBody>
        </p:sp>
        <p:sp>
          <p:nvSpPr>
            <p:cNvPr id="1129494" name="Rectangle 22"/>
            <p:cNvSpPr>
              <a:spLocks noChangeArrowheads="1"/>
            </p:cNvSpPr>
            <p:nvPr/>
          </p:nvSpPr>
          <p:spPr bwMode="auto">
            <a:xfrm>
              <a:off x="4752" y="3084"/>
              <a:ext cx="768" cy="192"/>
            </a:xfrm>
            <a:prstGeom prst="rect">
              <a:avLst/>
            </a:prstGeom>
            <a:solidFill>
              <a:schemeClr val="bg2"/>
            </a:solidFill>
            <a:ln w="12700">
              <a:solidFill>
                <a:schemeClr val="tx2"/>
              </a:solidFill>
              <a:miter lim="800000"/>
              <a:headEnd/>
              <a:tailEnd/>
            </a:ln>
            <a:effectLst/>
          </p:spPr>
          <p:txBody>
            <a:bodyPr wrap="none" anchor="ctr"/>
            <a:lstStyle/>
            <a:p>
              <a:r>
                <a:rPr lang="en-US" sz="1800">
                  <a:latin typeface="Verdana" pitchFamily="34" charset="0"/>
                </a:rPr>
                <a:t>Transport</a:t>
              </a:r>
            </a:p>
          </p:txBody>
        </p:sp>
        <p:sp>
          <p:nvSpPr>
            <p:cNvPr id="1129495" name="Rectangle 23"/>
            <p:cNvSpPr>
              <a:spLocks noChangeArrowheads="1"/>
            </p:cNvSpPr>
            <p:nvPr/>
          </p:nvSpPr>
          <p:spPr bwMode="auto">
            <a:xfrm>
              <a:off x="4752" y="1404"/>
              <a:ext cx="768" cy="1680"/>
            </a:xfrm>
            <a:prstGeom prst="rect">
              <a:avLst/>
            </a:prstGeom>
            <a:solidFill>
              <a:schemeClr val="bg2"/>
            </a:solidFill>
            <a:ln w="12700">
              <a:solidFill>
                <a:schemeClr val="tx2"/>
              </a:solidFill>
              <a:miter lim="800000"/>
              <a:headEnd/>
              <a:tailEnd/>
            </a:ln>
            <a:effectLst/>
          </p:spPr>
          <p:txBody>
            <a:bodyPr wrap="none" anchor="ctr"/>
            <a:lstStyle/>
            <a:p>
              <a:r>
                <a:rPr lang="en-US" sz="1800">
                  <a:latin typeface="Verdana" pitchFamily="34" charset="0"/>
                </a:rPr>
                <a:t>Application</a:t>
              </a:r>
            </a:p>
          </p:txBody>
        </p:sp>
        <p:sp>
          <p:nvSpPr>
            <p:cNvPr id="1129496" name="Rectangle 24"/>
            <p:cNvSpPr>
              <a:spLocks noChangeArrowheads="1"/>
            </p:cNvSpPr>
            <p:nvPr/>
          </p:nvSpPr>
          <p:spPr bwMode="auto">
            <a:xfrm>
              <a:off x="4752" y="3564"/>
              <a:ext cx="768" cy="240"/>
            </a:xfrm>
            <a:prstGeom prst="rect">
              <a:avLst/>
            </a:prstGeom>
            <a:solidFill>
              <a:schemeClr val="bg2"/>
            </a:solidFill>
            <a:ln w="12700">
              <a:solidFill>
                <a:schemeClr val="tx2"/>
              </a:solidFill>
              <a:miter lim="800000"/>
              <a:headEnd/>
              <a:tailEnd/>
            </a:ln>
            <a:effectLst/>
          </p:spPr>
          <p:txBody>
            <a:bodyPr wrap="none" anchor="ctr"/>
            <a:lstStyle/>
            <a:p>
              <a:r>
                <a:rPr lang="en-US" sz="1800">
                  <a:latin typeface="Verdana" pitchFamily="34" charset="0"/>
                </a:rPr>
                <a:t>Link</a:t>
              </a:r>
            </a:p>
          </p:txBody>
        </p:sp>
        <p:sp>
          <p:nvSpPr>
            <p:cNvPr id="1129497" name="Text Box 25"/>
            <p:cNvSpPr txBox="1">
              <a:spLocks noChangeArrowheads="1"/>
            </p:cNvSpPr>
            <p:nvPr/>
          </p:nvSpPr>
          <p:spPr bwMode="auto">
            <a:xfrm>
              <a:off x="5519" y="1547"/>
              <a:ext cx="289" cy="2209"/>
            </a:xfrm>
            <a:prstGeom prst="rect">
              <a:avLst/>
            </a:prstGeom>
            <a:noFill/>
            <a:ln w="12700">
              <a:noFill/>
              <a:miter lim="800000"/>
              <a:headEnd/>
              <a:tailEnd/>
            </a:ln>
            <a:effectLst/>
          </p:spPr>
          <p:txBody>
            <a:bodyPr vert="eaVert" wrap="none">
              <a:spAutoFit/>
            </a:bodyPr>
            <a:lstStyle/>
            <a:p>
              <a:pPr algn="l"/>
              <a:r>
                <a:rPr lang="en-US" sz="1800">
                  <a:solidFill>
                    <a:srgbClr val="6984F5"/>
                  </a:solidFill>
                  <a:latin typeface="Verdana" pitchFamily="34" charset="0"/>
                </a:rPr>
                <a:t>Internet Protocol Architecture</a:t>
              </a:r>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bwMode="auto">
          <a:xfrm>
            <a:off x="296162" y="370703"/>
            <a:ext cx="7700211" cy="761486"/>
          </a:xfrm>
          <a:noFill/>
          <a:ln/>
        </p:spPr>
        <p:txBody>
          <a:bodyPr vert="horz" wrap="square" lIns="91432" tIns="45716" rIns="91432" bIns="45716" numCol="1" anchor="t" anchorCtr="0" compatLnSpc="1">
            <a:prstTxWarp prst="textNoShape">
              <a:avLst/>
            </a:prstTxWarp>
            <a:normAutofit fontScale="90000"/>
          </a:bodyPr>
          <a:lstStyle/>
          <a:p>
            <a:pPr algn="ctr"/>
            <a:r>
              <a:rPr lang="en-US" dirty="0">
                <a:solidFill>
                  <a:schemeClr val="hlink"/>
                </a:solidFill>
              </a:rPr>
              <a:t>What is Grid ?</a:t>
            </a:r>
            <a:endParaRPr lang="en-US" dirty="0"/>
          </a:p>
        </p:txBody>
      </p:sp>
      <p:sp>
        <p:nvSpPr>
          <p:cNvPr id="188419" name="Rectangle 3"/>
          <p:cNvSpPr>
            <a:spLocks noGrp="1" noChangeArrowheads="1"/>
          </p:cNvSpPr>
          <p:nvPr>
            <p:ph type="body" idx="1"/>
          </p:nvPr>
        </p:nvSpPr>
        <p:spPr bwMode="auto">
          <a:xfrm>
            <a:off x="152400" y="1186248"/>
            <a:ext cx="7391401" cy="5443152"/>
          </a:xfrm>
          <a:noFill/>
          <a:ln>
            <a:miter lim="800000"/>
            <a:headEnd/>
            <a:tailEnd/>
          </a:ln>
        </p:spPr>
        <p:txBody>
          <a:bodyPr vert="horz" wrap="square" lIns="91432" tIns="45716" rIns="91432" bIns="45716" numCol="1" anchor="t" anchorCtr="0" compatLnSpc="1">
            <a:prstTxWarp prst="textNoShape">
              <a:avLst/>
            </a:prstTxWarp>
            <a:normAutofit lnSpcReduction="10000"/>
          </a:bodyPr>
          <a:lstStyle/>
          <a:p>
            <a:r>
              <a:rPr lang="en-US" dirty="0"/>
              <a:t>An infrastructure that couples:</a:t>
            </a:r>
          </a:p>
          <a:p>
            <a:pPr lvl="1"/>
            <a:r>
              <a:rPr lang="en-US" sz="1900" dirty="0"/>
              <a:t>Computers (PCs, workstations, clusters, traditional supercomputers, and even laptops, notebooks, mobile computers, PDA, and so on) …</a:t>
            </a:r>
          </a:p>
          <a:p>
            <a:pPr lvl="1"/>
            <a:r>
              <a:rPr lang="en-US" sz="1900" dirty="0"/>
              <a:t>Software ? (e.g., ASPs renting expensive special purpose applications on demand)</a:t>
            </a:r>
          </a:p>
          <a:p>
            <a:pPr lvl="1"/>
            <a:r>
              <a:rPr lang="en-US" sz="1900" dirty="0"/>
              <a:t>Catalogued Data/Databases (e.g., transparent access to human genome database)</a:t>
            </a:r>
          </a:p>
          <a:p>
            <a:pPr lvl="1"/>
            <a:r>
              <a:rPr lang="en-US" sz="1900" dirty="0"/>
              <a:t>Special Instruments (e.g., radio telescope--</a:t>
            </a:r>
            <a:r>
              <a:rPr lang="en-US" sz="1900" dirty="0" err="1"/>
              <a:t>SETI@Home</a:t>
            </a:r>
            <a:r>
              <a:rPr lang="en-US" sz="1900" dirty="0"/>
              <a:t> Searching for Life in galaxy, </a:t>
            </a:r>
            <a:r>
              <a:rPr lang="en-US" sz="1900" dirty="0" err="1"/>
              <a:t>Austrophysics@Swinburne</a:t>
            </a:r>
            <a:r>
              <a:rPr lang="en-US" sz="1900" dirty="0"/>
              <a:t> for pulsars)</a:t>
            </a:r>
          </a:p>
          <a:p>
            <a:pPr lvl="1"/>
            <a:r>
              <a:rPr lang="en-US" sz="1900" dirty="0"/>
              <a:t>People/collaborators (even animals who knows ?)</a:t>
            </a:r>
            <a:endParaRPr lang="en-US" dirty="0"/>
          </a:p>
          <a:p>
            <a:r>
              <a:rPr lang="en-US" dirty="0"/>
              <a:t> and offers a simple, consistent, dependable, &amp; </a:t>
            </a:r>
            <a:r>
              <a:rPr lang="en-US" dirty="0">
                <a:highlight>
                  <a:srgbClr val="FFFF00"/>
                </a:highlight>
              </a:rPr>
              <a:t>pervasive access across (local/wide-area) networks to present them as  unified integrated resource</a:t>
            </a:r>
            <a:r>
              <a:rPr lang="en-US" dirty="0"/>
              <a:t>.</a:t>
            </a:r>
          </a:p>
        </p:txBody>
      </p:sp>
      <p:pic>
        <p:nvPicPr>
          <p:cNvPr id="188420" name="Picture 4" descr="D:\raj\talks\nimrodg\radiotelescope.gif"/>
          <p:cNvPicPr>
            <a:picLocks noChangeAspect="1" noChangeArrowheads="1"/>
          </p:cNvPicPr>
          <p:nvPr/>
        </p:nvPicPr>
        <p:blipFill>
          <a:blip r:embed="rId2"/>
          <a:srcRect/>
          <a:stretch>
            <a:fillRect/>
          </a:stretch>
        </p:blipFill>
        <p:spPr bwMode="auto">
          <a:xfrm>
            <a:off x="7922332" y="4226011"/>
            <a:ext cx="1110607" cy="1112108"/>
          </a:xfrm>
          <a:prstGeom prst="rect">
            <a:avLst/>
          </a:prstGeom>
          <a:noFill/>
        </p:spPr>
      </p:pic>
      <p:pic>
        <p:nvPicPr>
          <p:cNvPr id="188421" name="Picture 5" descr="D:\users\carl\OriginRack.jp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922332" y="1260389"/>
            <a:ext cx="600037" cy="1112108"/>
          </a:xfrm>
          <a:prstGeom prst="rect">
            <a:avLst/>
          </a:prstGeom>
          <a:noFill/>
        </p:spPr>
      </p:pic>
      <p:pic>
        <p:nvPicPr>
          <p:cNvPr id="188422" name="Picture 6" descr="D:\users\carl\Presentations\Sp-cropped.gif"/>
          <p:cNvPicPr>
            <a:picLocks noChangeAspect="1" noChangeArrowheads="1"/>
          </p:cNvPicPr>
          <p:nvPr/>
        </p:nvPicPr>
        <p:blipFill>
          <a:blip r:embed="rId4">
            <a:lum bright="36000" contrast="48000"/>
          </a:blip>
          <a:srcRect/>
          <a:stretch>
            <a:fillRect/>
          </a:stretch>
        </p:blipFill>
        <p:spPr bwMode="auto">
          <a:xfrm>
            <a:off x="8366575" y="1260389"/>
            <a:ext cx="871519" cy="1260389"/>
          </a:xfrm>
          <a:prstGeom prst="rect">
            <a:avLst/>
          </a:prstGeom>
          <a:noFill/>
          <a:ln w="19050">
            <a:noFill/>
            <a:miter lim="800000"/>
            <a:headEnd/>
            <a:tailEnd/>
          </a:ln>
        </p:spPr>
      </p:pic>
      <p:graphicFrame>
        <p:nvGraphicFramePr>
          <p:cNvPr id="489472" name="Object 1024"/>
          <p:cNvGraphicFramePr>
            <a:graphicFrameLocks noChangeAspect="1"/>
          </p:cNvGraphicFramePr>
          <p:nvPr/>
        </p:nvGraphicFramePr>
        <p:xfrm>
          <a:off x="8070413" y="5560541"/>
          <a:ext cx="874604" cy="889686"/>
        </p:xfrm>
        <a:graphic>
          <a:graphicData uri="http://schemas.openxmlformats.org/presentationml/2006/ole">
            <mc:AlternateContent xmlns:mc="http://schemas.openxmlformats.org/markup-compatibility/2006">
              <mc:Choice xmlns:v="urn:schemas-microsoft-com:vml" Requires="v">
                <p:oleObj name="Clip" r:id="rId5" imgW="3885840" imgH="3944520" progId="">
                  <p:embed/>
                </p:oleObj>
              </mc:Choice>
              <mc:Fallback>
                <p:oleObj name="Clip" r:id="rId5" imgW="3885840" imgH="3944520" progId="">
                  <p:embed/>
                  <p:pic>
                    <p:nvPicPr>
                      <p:cNvPr id="489472" name="Object 10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0413" y="5560541"/>
                        <a:ext cx="874604" cy="8896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9473" name="Object 1025"/>
          <p:cNvGraphicFramePr>
            <a:graphicFrameLocks noChangeAspect="1"/>
          </p:cNvGraphicFramePr>
          <p:nvPr/>
        </p:nvGraphicFramePr>
        <p:xfrm>
          <a:off x="7107887" y="5863281"/>
          <a:ext cx="1110607" cy="920578"/>
        </p:xfrm>
        <a:graphic>
          <a:graphicData uri="http://schemas.openxmlformats.org/presentationml/2006/ole">
            <mc:AlternateContent xmlns:mc="http://schemas.openxmlformats.org/markup-compatibility/2006">
              <mc:Choice xmlns:v="urn:schemas-microsoft-com:vml" Requires="v">
                <p:oleObj name="Clip" r:id="rId7" imgW="4046400" imgH="3352320" progId="">
                  <p:embed/>
                </p:oleObj>
              </mc:Choice>
              <mc:Fallback>
                <p:oleObj name="Clip" r:id="rId7" imgW="4046400" imgH="3352320" progId="">
                  <p:embed/>
                  <p:pic>
                    <p:nvPicPr>
                      <p:cNvPr id="489473" name="Object 10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07887" y="5863281"/>
                        <a:ext cx="1110607" cy="920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88426" name="Picture 10" descr="D:\raj\talks\nimrodg\HumanGenome.gif"/>
          <p:cNvPicPr>
            <a:picLocks noChangeAspect="1" noChangeArrowheads="1"/>
          </p:cNvPicPr>
          <p:nvPr/>
        </p:nvPicPr>
        <p:blipFill>
          <a:blip r:embed="rId9"/>
          <a:srcRect/>
          <a:stretch>
            <a:fillRect/>
          </a:stretch>
        </p:blipFill>
        <p:spPr bwMode="auto">
          <a:xfrm>
            <a:off x="7996373" y="3113903"/>
            <a:ext cx="1008802" cy="1047235"/>
          </a:xfrm>
          <a:prstGeom prst="rect">
            <a:avLst/>
          </a:prstGeom>
          <a:noFill/>
        </p:spPr>
      </p:pic>
      <p:grpSp>
        <p:nvGrpSpPr>
          <p:cNvPr id="2" name="Group 13"/>
          <p:cNvGrpSpPr>
            <a:grpSpLocks/>
          </p:cNvGrpSpPr>
          <p:nvPr/>
        </p:nvGrpSpPr>
        <p:grpSpPr bwMode="auto">
          <a:xfrm>
            <a:off x="7996373" y="2372497"/>
            <a:ext cx="666364" cy="667265"/>
            <a:chOff x="4752" y="1680"/>
            <a:chExt cx="432" cy="432"/>
          </a:xfrm>
        </p:grpSpPr>
        <p:sp>
          <p:nvSpPr>
            <p:cNvPr id="188428" name="Rectangle 12"/>
            <p:cNvSpPr>
              <a:spLocks noChangeArrowheads="1"/>
            </p:cNvSpPr>
            <p:nvPr/>
          </p:nvSpPr>
          <p:spPr bwMode="auto">
            <a:xfrm>
              <a:off x="4752" y="1680"/>
              <a:ext cx="432" cy="432"/>
            </a:xfrm>
            <a:prstGeom prst="rect">
              <a:avLst/>
            </a:prstGeom>
            <a:solidFill>
              <a:schemeClr val="tx1"/>
            </a:solidFill>
            <a:ln w="12700">
              <a:solidFill>
                <a:schemeClr val="tx1"/>
              </a:solidFill>
              <a:miter lim="800000"/>
              <a:headEnd/>
              <a:tailEnd/>
            </a:ln>
            <a:effectLst/>
          </p:spPr>
          <p:txBody>
            <a:bodyPr wrap="none" anchor="ctr"/>
            <a:lstStyle/>
            <a:p>
              <a:endParaRPr lang="en-US"/>
            </a:p>
          </p:txBody>
        </p:sp>
        <p:pic>
          <p:nvPicPr>
            <p:cNvPr id="188427" name="Picture 11" descr="D:\raj\talks\nimrodg\disksoftware.gif"/>
            <p:cNvPicPr>
              <a:picLocks noChangeAspect="1" noChangeArrowheads="1"/>
            </p:cNvPicPr>
            <p:nvPr/>
          </p:nvPicPr>
          <p:blipFill>
            <a:blip r:embed="rId10"/>
            <a:srcRect/>
            <a:stretch>
              <a:fillRect/>
            </a:stretch>
          </p:blipFill>
          <p:spPr bwMode="auto">
            <a:xfrm>
              <a:off x="4800" y="1728"/>
              <a:ext cx="336" cy="336"/>
            </a:xfrm>
            <a:prstGeom prst="rect">
              <a:avLst/>
            </a:prstGeom>
            <a:noFill/>
          </p:spPr>
        </p:pic>
      </p:grpSp>
      <p:graphicFrame>
        <p:nvGraphicFramePr>
          <p:cNvPr id="489474" name="Object 1026">
            <a:hlinkClick r:id="" action="ppaction://ole?verb=0"/>
          </p:cNvPr>
          <p:cNvGraphicFramePr>
            <a:graphicFrameLocks/>
          </p:cNvGraphicFramePr>
          <p:nvPr/>
        </p:nvGraphicFramePr>
        <p:xfrm>
          <a:off x="7404049" y="1334530"/>
          <a:ext cx="512113" cy="667265"/>
        </p:xfrm>
        <a:graphic>
          <a:graphicData uri="http://schemas.openxmlformats.org/presentationml/2006/ole">
            <mc:AlternateContent xmlns:mc="http://schemas.openxmlformats.org/markup-compatibility/2006">
              <mc:Choice xmlns:v="urn:schemas-microsoft-com:vml" Requires="v">
                <p:oleObj name="Photo Editor Photo" r:id="rId11" imgW="1815873" imgH="2361905" progId="">
                  <p:embed/>
                </p:oleObj>
              </mc:Choice>
              <mc:Fallback>
                <p:oleObj name="Photo Editor Photo" r:id="rId11" imgW="1815873" imgH="2361905" progId="">
                  <p:embed/>
                  <p:pic>
                    <p:nvPicPr>
                      <p:cNvPr id="489474" name="Object 1026">
                        <a:hlinkClick r:id="" action="ppaction://ole?verb=0"/>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04049" y="1334530"/>
                        <a:ext cx="512113" cy="66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9475" name="Object 1027">
            <a:hlinkClick r:id="" action="ppaction://ole?verb=0"/>
          </p:cNvPr>
          <p:cNvGraphicFramePr>
            <a:graphicFrameLocks/>
          </p:cNvGraphicFramePr>
          <p:nvPr/>
        </p:nvGraphicFramePr>
        <p:xfrm>
          <a:off x="7404049" y="444843"/>
          <a:ext cx="962526" cy="815546"/>
        </p:xfrm>
        <a:graphic>
          <a:graphicData uri="http://schemas.openxmlformats.org/presentationml/2006/ole">
            <mc:AlternateContent xmlns:mc="http://schemas.openxmlformats.org/markup-compatibility/2006">
              <mc:Choice xmlns:v="urn:schemas-microsoft-com:vml" Requires="v">
                <p:oleObj name="Photo Editor Photo" r:id="rId13" imgW="1853968" imgH="1587302" progId="">
                  <p:embed/>
                </p:oleObj>
              </mc:Choice>
              <mc:Fallback>
                <p:oleObj name="Photo Editor Photo" r:id="rId13" imgW="1853968" imgH="1587302" progId="">
                  <p:embed/>
                  <p:pic>
                    <p:nvPicPr>
                      <p:cNvPr id="489475" name="Object 1027">
                        <a:hlinkClick r:id="" action="ppaction://ole?verb=0"/>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04049" y="444843"/>
                        <a:ext cx="962526" cy="815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9476" name="Object 1028">
            <a:hlinkClick r:id="" action="ppaction://ole?verb=0"/>
          </p:cNvPr>
          <p:cNvGraphicFramePr>
            <a:graphicFrameLocks/>
          </p:cNvGraphicFramePr>
          <p:nvPr/>
        </p:nvGraphicFramePr>
        <p:xfrm>
          <a:off x="8394341" y="480370"/>
          <a:ext cx="749660" cy="780020"/>
        </p:xfrm>
        <a:graphic>
          <a:graphicData uri="http://schemas.openxmlformats.org/presentationml/2006/ole">
            <mc:AlternateContent xmlns:mc="http://schemas.openxmlformats.org/markup-compatibility/2006">
              <mc:Choice xmlns:v="urn:schemas-microsoft-com:vml" Requires="v">
                <p:oleObj name="Photo Editor Photo" r:id="rId15" imgW="1028571" imgH="1041270" progId="">
                  <p:embed/>
                </p:oleObj>
              </mc:Choice>
              <mc:Fallback>
                <p:oleObj name="Photo Editor Photo" r:id="rId15" imgW="1028571" imgH="1041270" progId="">
                  <p:embed/>
                  <p:pic>
                    <p:nvPicPr>
                      <p:cNvPr id="489476" name="Object 1028">
                        <a:hlinkClick r:id="" action="ppaction://ole?verb=0"/>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94341" y="480370"/>
                        <a:ext cx="749660" cy="780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9477" name="Object 1029">
            <a:hlinkClick r:id="" action="ppaction://ole?verb=0"/>
          </p:cNvPr>
          <p:cNvGraphicFramePr>
            <a:graphicFrameLocks/>
          </p:cNvGraphicFramePr>
          <p:nvPr/>
        </p:nvGraphicFramePr>
        <p:xfrm>
          <a:off x="7330008" y="4670854"/>
          <a:ext cx="518283" cy="593124"/>
        </p:xfrm>
        <a:graphic>
          <a:graphicData uri="http://schemas.openxmlformats.org/presentationml/2006/ole">
            <mc:AlternateContent xmlns:mc="http://schemas.openxmlformats.org/markup-compatibility/2006">
              <mc:Choice xmlns:v="urn:schemas-microsoft-com:vml" Requires="v">
                <p:oleObj name="Photo Editor Photo" r:id="rId17" imgW="736508" imgH="825397" progId="">
                  <p:embed/>
                </p:oleObj>
              </mc:Choice>
              <mc:Fallback>
                <p:oleObj name="Photo Editor Photo" r:id="rId17" imgW="736508" imgH="825397" progId="">
                  <p:embed/>
                  <p:pic>
                    <p:nvPicPr>
                      <p:cNvPr id="489477" name="Object 1029">
                        <a:hlinkClick r:id="" action="ppaction://ole?verb=0"/>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30008" y="4670854"/>
                        <a:ext cx="518283" cy="593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a:xfrm>
            <a:off x="839788" y="111125"/>
            <a:ext cx="7637462" cy="552450"/>
          </a:xfrm>
        </p:spPr>
        <p:txBody>
          <a:bodyPr/>
          <a:lstStyle/>
          <a:p>
            <a:r>
              <a:rPr lang="en-US" sz="2900" dirty="0">
                <a:solidFill>
                  <a:srgbClr val="FF0000"/>
                </a:solidFill>
              </a:rPr>
              <a:t>Protocols, </a:t>
            </a:r>
            <a:r>
              <a:rPr lang="en-US" sz="2900" dirty="0" err="1">
                <a:solidFill>
                  <a:srgbClr val="FF0000"/>
                </a:solidFill>
              </a:rPr>
              <a:t>Services,and</a:t>
            </a:r>
            <a:r>
              <a:rPr lang="en-US" sz="2900" dirty="0">
                <a:solidFill>
                  <a:srgbClr val="FF0000"/>
                </a:solidFill>
              </a:rPr>
              <a:t> APIs </a:t>
            </a:r>
            <a:r>
              <a:rPr lang="en-US" sz="2900" dirty="0"/>
              <a:t>Occur at Each Level</a:t>
            </a:r>
          </a:p>
        </p:txBody>
      </p:sp>
      <p:sp>
        <p:nvSpPr>
          <p:cNvPr id="1068035" name="Rectangle 3"/>
          <p:cNvSpPr>
            <a:spLocks noChangeArrowheads="1"/>
          </p:cNvSpPr>
          <p:nvPr/>
        </p:nvSpPr>
        <p:spPr bwMode="auto">
          <a:xfrm>
            <a:off x="4724400" y="2057400"/>
            <a:ext cx="2741613" cy="201613"/>
          </a:xfrm>
          <a:prstGeom prst="rect">
            <a:avLst/>
          </a:prstGeom>
          <a:solidFill>
            <a:srgbClr val="FF7C80"/>
          </a:solidFill>
          <a:ln w="12700">
            <a:solidFill>
              <a:schemeClr val="tx1"/>
            </a:solidFill>
            <a:miter lim="800000"/>
            <a:headEnd type="none" w="sm" len="sm"/>
            <a:tailEnd type="none" w="sm" len="sm"/>
          </a:ln>
          <a:effectLst/>
        </p:spPr>
        <p:txBody>
          <a:bodyPr wrap="none" lIns="91430" tIns="45715" rIns="91430" bIns="45715" anchor="ctr"/>
          <a:lstStyle/>
          <a:p>
            <a:pPr eaLnBrk="0" hangingPunct="0"/>
            <a:r>
              <a:rPr lang="en-US" sz="1600">
                <a:latin typeface="Verdana" pitchFamily="34" charset="0"/>
              </a:rPr>
              <a:t>Languages/Frameworks</a:t>
            </a:r>
          </a:p>
        </p:txBody>
      </p:sp>
      <p:sp>
        <p:nvSpPr>
          <p:cNvPr id="1068036" name="Rectangle 4"/>
          <p:cNvSpPr>
            <a:spLocks noChangeArrowheads="1"/>
          </p:cNvSpPr>
          <p:nvPr/>
        </p:nvSpPr>
        <p:spPr bwMode="auto">
          <a:xfrm>
            <a:off x="1066800" y="6019800"/>
            <a:ext cx="6399213" cy="201613"/>
          </a:xfrm>
          <a:prstGeom prst="rect">
            <a:avLst/>
          </a:prstGeom>
          <a:solidFill>
            <a:schemeClr val="hlink"/>
          </a:solidFill>
          <a:ln w="12700">
            <a:solidFill>
              <a:schemeClr val="tx1"/>
            </a:solidFill>
            <a:miter lim="800000"/>
            <a:headEnd type="none" w="sm" len="sm"/>
            <a:tailEnd type="none" w="sm" len="sm"/>
          </a:ln>
          <a:effectLst/>
        </p:spPr>
        <p:txBody>
          <a:bodyPr wrap="none" lIns="91430" tIns="45715" rIns="91430" bIns="45715" anchor="ctr"/>
          <a:lstStyle/>
          <a:p>
            <a:pPr eaLnBrk="0" hangingPunct="0"/>
            <a:r>
              <a:rPr lang="en-US" sz="1600">
                <a:latin typeface="Verdana" pitchFamily="34" charset="0"/>
              </a:rPr>
              <a:t>Fabric Layer</a:t>
            </a:r>
          </a:p>
        </p:txBody>
      </p:sp>
      <p:sp>
        <p:nvSpPr>
          <p:cNvPr id="1068037" name="Rectangle 5"/>
          <p:cNvSpPr>
            <a:spLocks noChangeArrowheads="1"/>
          </p:cNvSpPr>
          <p:nvPr/>
        </p:nvSpPr>
        <p:spPr bwMode="auto">
          <a:xfrm>
            <a:off x="1066800" y="1495425"/>
            <a:ext cx="6399213" cy="201613"/>
          </a:xfrm>
          <a:prstGeom prst="rect">
            <a:avLst/>
          </a:prstGeom>
          <a:noFill/>
          <a:ln w="12700">
            <a:solidFill>
              <a:schemeClr val="tx1"/>
            </a:solidFill>
            <a:miter lim="800000"/>
            <a:headEnd type="none" w="sm" len="sm"/>
            <a:tailEnd type="none" w="sm" len="sm"/>
          </a:ln>
          <a:effectLst/>
        </p:spPr>
        <p:txBody>
          <a:bodyPr wrap="none" lIns="91430" tIns="45715" rIns="91430" bIns="45715" anchor="ctr"/>
          <a:lstStyle/>
          <a:p>
            <a:pPr eaLnBrk="0" hangingPunct="0"/>
            <a:r>
              <a:rPr lang="en-US" sz="1600">
                <a:latin typeface="Verdana" pitchFamily="34" charset="0"/>
              </a:rPr>
              <a:t>Applications</a:t>
            </a:r>
          </a:p>
        </p:txBody>
      </p:sp>
      <p:sp>
        <p:nvSpPr>
          <p:cNvPr id="1068038" name="Text Box 6"/>
          <p:cNvSpPr txBox="1">
            <a:spLocks noChangeArrowheads="1"/>
          </p:cNvSpPr>
          <p:nvPr/>
        </p:nvSpPr>
        <p:spPr bwMode="auto">
          <a:xfrm>
            <a:off x="5991225" y="5765800"/>
            <a:ext cx="2619375" cy="274638"/>
          </a:xfrm>
          <a:prstGeom prst="rect">
            <a:avLst/>
          </a:prstGeom>
          <a:noFill/>
          <a:ln w="12700">
            <a:noFill/>
            <a:miter lim="800000"/>
            <a:headEnd type="none" w="sm" len="sm"/>
            <a:tailEnd type="none" w="sm" len="sm"/>
          </a:ln>
          <a:effectLst/>
        </p:spPr>
        <p:txBody>
          <a:bodyPr wrap="none" lIns="91430" tIns="45715" rIns="91430" bIns="45715">
            <a:spAutoFit/>
          </a:bodyPr>
          <a:lstStyle/>
          <a:p>
            <a:pPr algn="l" eaLnBrk="0" hangingPunct="0"/>
            <a:r>
              <a:rPr lang="en-US" sz="1200">
                <a:latin typeface="Verdana" pitchFamily="34" charset="0"/>
              </a:rPr>
              <a:t>Local Access APIs and Protocols</a:t>
            </a:r>
          </a:p>
        </p:txBody>
      </p:sp>
      <p:sp>
        <p:nvSpPr>
          <p:cNvPr id="1068039" name="Rectangle 7"/>
          <p:cNvSpPr>
            <a:spLocks noChangeArrowheads="1"/>
          </p:cNvSpPr>
          <p:nvPr/>
        </p:nvSpPr>
        <p:spPr bwMode="auto">
          <a:xfrm>
            <a:off x="1981200" y="2971800"/>
            <a:ext cx="5484813" cy="201613"/>
          </a:xfrm>
          <a:prstGeom prst="rect">
            <a:avLst/>
          </a:prstGeom>
          <a:solidFill>
            <a:schemeClr val="accent1"/>
          </a:solidFill>
          <a:ln w="12700">
            <a:solidFill>
              <a:schemeClr val="tx1"/>
            </a:solidFill>
            <a:miter lim="800000"/>
            <a:headEnd type="none" w="sm" len="sm"/>
            <a:tailEnd type="none" w="sm" len="sm"/>
          </a:ln>
          <a:effectLst/>
        </p:spPr>
        <p:txBody>
          <a:bodyPr wrap="none" lIns="91430" tIns="45715" rIns="91430" bIns="45715" anchor="ctr"/>
          <a:lstStyle/>
          <a:p>
            <a:pPr eaLnBrk="0" hangingPunct="0"/>
            <a:r>
              <a:rPr lang="en-US" sz="1600">
                <a:latin typeface="Verdana" pitchFamily="34" charset="0"/>
              </a:rPr>
              <a:t>Collective Service APIs and SDKs</a:t>
            </a:r>
          </a:p>
        </p:txBody>
      </p:sp>
      <p:sp>
        <p:nvSpPr>
          <p:cNvPr id="1068040" name="Rectangle 8"/>
          <p:cNvSpPr>
            <a:spLocks noChangeArrowheads="1"/>
          </p:cNvSpPr>
          <p:nvPr/>
        </p:nvSpPr>
        <p:spPr bwMode="auto">
          <a:xfrm>
            <a:off x="1981200" y="3354388"/>
            <a:ext cx="5484813" cy="201612"/>
          </a:xfrm>
          <a:prstGeom prst="rect">
            <a:avLst/>
          </a:prstGeom>
          <a:solidFill>
            <a:schemeClr val="accent1"/>
          </a:solidFill>
          <a:ln w="12700">
            <a:solidFill>
              <a:schemeClr val="tx1"/>
            </a:solidFill>
            <a:miter lim="800000"/>
            <a:headEnd type="none" w="sm" len="sm"/>
            <a:tailEnd type="none" w="sm" len="sm"/>
          </a:ln>
          <a:effectLst/>
        </p:spPr>
        <p:txBody>
          <a:bodyPr wrap="none" lIns="91430" tIns="45715" rIns="91430" bIns="45715" anchor="ctr"/>
          <a:lstStyle/>
          <a:p>
            <a:pPr eaLnBrk="0" hangingPunct="0"/>
            <a:r>
              <a:rPr lang="en-US" sz="1600">
                <a:latin typeface="Verdana" pitchFamily="34" charset="0"/>
              </a:rPr>
              <a:t>Collective Services</a:t>
            </a:r>
          </a:p>
        </p:txBody>
      </p:sp>
      <p:sp>
        <p:nvSpPr>
          <p:cNvPr id="1068041" name="Text Box 9"/>
          <p:cNvSpPr txBox="1">
            <a:spLocks noChangeArrowheads="1"/>
          </p:cNvSpPr>
          <p:nvPr/>
        </p:nvSpPr>
        <p:spPr bwMode="auto">
          <a:xfrm>
            <a:off x="6329363" y="3127375"/>
            <a:ext cx="2281237" cy="274638"/>
          </a:xfrm>
          <a:prstGeom prst="rect">
            <a:avLst/>
          </a:prstGeom>
          <a:noFill/>
          <a:ln w="12700">
            <a:noFill/>
            <a:miter lim="800000"/>
            <a:headEnd type="none" w="sm" len="sm"/>
            <a:tailEnd type="none" w="sm" len="sm"/>
          </a:ln>
          <a:effectLst/>
        </p:spPr>
        <p:txBody>
          <a:bodyPr wrap="none" lIns="91430" tIns="45715" rIns="91430" bIns="45715">
            <a:spAutoFit/>
          </a:bodyPr>
          <a:lstStyle/>
          <a:p>
            <a:pPr algn="l" eaLnBrk="0" hangingPunct="0"/>
            <a:r>
              <a:rPr lang="en-US" sz="1200">
                <a:latin typeface="Verdana" pitchFamily="34" charset="0"/>
              </a:rPr>
              <a:t>Collective Service Protocols</a:t>
            </a:r>
          </a:p>
        </p:txBody>
      </p:sp>
      <p:sp>
        <p:nvSpPr>
          <p:cNvPr id="1068042" name="Rectangle 10"/>
          <p:cNvSpPr>
            <a:spLocks noChangeArrowheads="1"/>
          </p:cNvSpPr>
          <p:nvPr/>
        </p:nvSpPr>
        <p:spPr bwMode="auto">
          <a:xfrm>
            <a:off x="1066800" y="4267200"/>
            <a:ext cx="6399213" cy="201613"/>
          </a:xfrm>
          <a:prstGeom prst="rect">
            <a:avLst/>
          </a:prstGeom>
          <a:solidFill>
            <a:srgbClr val="FFFF99"/>
          </a:solidFill>
          <a:ln w="12700">
            <a:solidFill>
              <a:schemeClr val="tx1"/>
            </a:solidFill>
            <a:miter lim="800000"/>
            <a:headEnd type="none" w="sm" len="sm"/>
            <a:tailEnd type="none" w="sm" len="sm"/>
          </a:ln>
          <a:effectLst/>
        </p:spPr>
        <p:txBody>
          <a:bodyPr wrap="none" lIns="91430" tIns="45715" rIns="91430" bIns="45715" anchor="ctr"/>
          <a:lstStyle/>
          <a:p>
            <a:pPr eaLnBrk="0" hangingPunct="0"/>
            <a:r>
              <a:rPr lang="en-US" sz="1600">
                <a:latin typeface="Verdana" pitchFamily="34" charset="0"/>
              </a:rPr>
              <a:t>Resource APIs and SDKs</a:t>
            </a:r>
          </a:p>
        </p:txBody>
      </p:sp>
      <p:sp>
        <p:nvSpPr>
          <p:cNvPr id="1068043" name="Rectangle 11"/>
          <p:cNvSpPr>
            <a:spLocks noChangeArrowheads="1"/>
          </p:cNvSpPr>
          <p:nvPr/>
        </p:nvSpPr>
        <p:spPr bwMode="auto">
          <a:xfrm>
            <a:off x="1066800" y="4638675"/>
            <a:ext cx="6399213" cy="201613"/>
          </a:xfrm>
          <a:prstGeom prst="rect">
            <a:avLst/>
          </a:prstGeom>
          <a:solidFill>
            <a:srgbClr val="FFFF99"/>
          </a:solidFill>
          <a:ln w="12700">
            <a:solidFill>
              <a:schemeClr val="tx1"/>
            </a:solidFill>
            <a:miter lim="800000"/>
            <a:headEnd type="none" w="sm" len="sm"/>
            <a:tailEnd type="none" w="sm" len="sm"/>
          </a:ln>
          <a:effectLst/>
        </p:spPr>
        <p:txBody>
          <a:bodyPr wrap="none" lIns="91430" tIns="45715" rIns="91430" bIns="45715" anchor="ctr"/>
          <a:lstStyle/>
          <a:p>
            <a:pPr eaLnBrk="0" hangingPunct="0"/>
            <a:r>
              <a:rPr lang="en-US" sz="1600">
                <a:latin typeface="Verdana" pitchFamily="34" charset="0"/>
              </a:rPr>
              <a:t>Resource Services</a:t>
            </a:r>
          </a:p>
        </p:txBody>
      </p:sp>
      <p:sp>
        <p:nvSpPr>
          <p:cNvPr id="1068044" name="Text Box 12"/>
          <p:cNvSpPr txBox="1">
            <a:spLocks noChangeArrowheads="1"/>
          </p:cNvSpPr>
          <p:nvPr/>
        </p:nvSpPr>
        <p:spPr bwMode="auto">
          <a:xfrm>
            <a:off x="6362700" y="4416425"/>
            <a:ext cx="2247900" cy="274638"/>
          </a:xfrm>
          <a:prstGeom prst="rect">
            <a:avLst/>
          </a:prstGeom>
          <a:noFill/>
          <a:ln w="12700">
            <a:noFill/>
            <a:miter lim="800000"/>
            <a:headEnd type="none" w="sm" len="sm"/>
            <a:tailEnd type="none" w="sm" len="sm"/>
          </a:ln>
          <a:effectLst/>
        </p:spPr>
        <p:txBody>
          <a:bodyPr wrap="none" lIns="91430" tIns="45715" rIns="91430" bIns="45715">
            <a:spAutoFit/>
          </a:bodyPr>
          <a:lstStyle/>
          <a:p>
            <a:pPr algn="l" eaLnBrk="0" hangingPunct="0"/>
            <a:r>
              <a:rPr lang="en-US" sz="1200">
                <a:latin typeface="Verdana" pitchFamily="34" charset="0"/>
              </a:rPr>
              <a:t>Resource Service Protocols</a:t>
            </a:r>
          </a:p>
        </p:txBody>
      </p:sp>
      <p:sp>
        <p:nvSpPr>
          <p:cNvPr id="1068045" name="Rectangle 13"/>
          <p:cNvSpPr>
            <a:spLocks noChangeArrowheads="1"/>
          </p:cNvSpPr>
          <p:nvPr/>
        </p:nvSpPr>
        <p:spPr bwMode="auto">
          <a:xfrm>
            <a:off x="1063625" y="5437188"/>
            <a:ext cx="2741613" cy="201612"/>
          </a:xfrm>
          <a:prstGeom prst="rect">
            <a:avLst/>
          </a:prstGeom>
          <a:solidFill>
            <a:schemeClr val="folHlink"/>
          </a:solidFill>
          <a:ln w="12700">
            <a:solidFill>
              <a:schemeClr val="tx1"/>
            </a:solidFill>
            <a:miter lim="800000"/>
            <a:headEnd type="none" w="sm" len="sm"/>
            <a:tailEnd type="none" w="sm" len="sm"/>
          </a:ln>
          <a:effectLst/>
        </p:spPr>
        <p:txBody>
          <a:bodyPr wrap="none" lIns="91430" tIns="45715" rIns="91430" bIns="45715" anchor="ctr"/>
          <a:lstStyle/>
          <a:p>
            <a:pPr eaLnBrk="0" hangingPunct="0"/>
            <a:r>
              <a:rPr lang="en-US" sz="1600">
                <a:latin typeface="Verdana" pitchFamily="34" charset="0"/>
              </a:rPr>
              <a:t>Connectivity APIs</a:t>
            </a:r>
          </a:p>
        </p:txBody>
      </p:sp>
      <p:sp>
        <p:nvSpPr>
          <p:cNvPr id="1068046" name="Text Box 14"/>
          <p:cNvSpPr txBox="1">
            <a:spLocks noChangeArrowheads="1"/>
          </p:cNvSpPr>
          <p:nvPr/>
        </p:nvSpPr>
        <p:spPr bwMode="auto">
          <a:xfrm>
            <a:off x="290513" y="5751513"/>
            <a:ext cx="1878012" cy="274637"/>
          </a:xfrm>
          <a:prstGeom prst="rect">
            <a:avLst/>
          </a:prstGeom>
          <a:noFill/>
          <a:ln w="12700">
            <a:noFill/>
            <a:miter lim="800000"/>
            <a:headEnd type="none" w="sm" len="sm"/>
            <a:tailEnd type="none" w="sm" len="sm"/>
          </a:ln>
          <a:effectLst/>
        </p:spPr>
        <p:txBody>
          <a:bodyPr wrap="none" lIns="91430" tIns="45715" rIns="91430" bIns="45715">
            <a:spAutoFit/>
          </a:bodyPr>
          <a:lstStyle/>
          <a:p>
            <a:pPr algn="l" eaLnBrk="0" hangingPunct="0"/>
            <a:r>
              <a:rPr lang="en-US" sz="1200">
                <a:latin typeface="Verdana" pitchFamily="34" charset="0"/>
              </a:rPr>
              <a:t>Connectivity Protocols</a:t>
            </a:r>
          </a:p>
        </p:txBody>
      </p:sp>
      <p:sp>
        <p:nvSpPr>
          <p:cNvPr id="1068047" name="Line 15"/>
          <p:cNvSpPr>
            <a:spLocks noChangeShapeType="1"/>
          </p:cNvSpPr>
          <p:nvPr/>
        </p:nvSpPr>
        <p:spPr bwMode="auto">
          <a:xfrm>
            <a:off x="1600200" y="1752600"/>
            <a:ext cx="0" cy="251460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068048" name="Line 16"/>
          <p:cNvSpPr>
            <a:spLocks noChangeShapeType="1"/>
          </p:cNvSpPr>
          <p:nvPr/>
        </p:nvSpPr>
        <p:spPr bwMode="auto">
          <a:xfrm>
            <a:off x="3200400" y="1752600"/>
            <a:ext cx="0" cy="1219200"/>
          </a:xfrm>
          <a:prstGeom prst="line">
            <a:avLst/>
          </a:prstGeom>
          <a:noFill/>
          <a:ln w="12700">
            <a:solidFill>
              <a:schemeClr val="tx1"/>
            </a:solidFill>
            <a:round/>
            <a:headEnd type="none" w="sm" len="sm"/>
            <a:tailEnd type="triangle" w="med" len="med"/>
          </a:ln>
          <a:effectLst/>
        </p:spPr>
        <p:txBody>
          <a:bodyPr/>
          <a:lstStyle/>
          <a:p>
            <a:endParaRPr lang="en-US"/>
          </a:p>
        </p:txBody>
      </p:sp>
      <p:sp>
        <p:nvSpPr>
          <p:cNvPr id="1068049" name="Line 17"/>
          <p:cNvSpPr>
            <a:spLocks noChangeShapeType="1"/>
          </p:cNvSpPr>
          <p:nvPr/>
        </p:nvSpPr>
        <p:spPr bwMode="auto">
          <a:xfrm>
            <a:off x="5975350" y="1727200"/>
            <a:ext cx="0" cy="331788"/>
          </a:xfrm>
          <a:prstGeom prst="line">
            <a:avLst/>
          </a:prstGeom>
          <a:noFill/>
          <a:ln w="12700">
            <a:solidFill>
              <a:schemeClr val="tx1"/>
            </a:solidFill>
            <a:round/>
            <a:headEnd type="none" w="sm" len="sm"/>
            <a:tailEnd type="triangle" w="med" len="med"/>
          </a:ln>
          <a:effectLst/>
        </p:spPr>
        <p:txBody>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a:xfrm>
            <a:off x="685800" y="304800"/>
            <a:ext cx="7772400" cy="533400"/>
          </a:xfrm>
        </p:spPr>
        <p:txBody>
          <a:bodyPr>
            <a:normAutofit fontScale="90000"/>
          </a:bodyPr>
          <a:lstStyle/>
          <a:p>
            <a:pPr eaLnBrk="1" hangingPunct="1"/>
            <a:r>
              <a:rPr lang="en-US" sz="3200"/>
              <a:t>A Proposed Architecture for Grid Systems*</a:t>
            </a:r>
          </a:p>
        </p:txBody>
      </p:sp>
      <p:sp>
        <p:nvSpPr>
          <p:cNvPr id="44035" name="Rectangle 5"/>
          <p:cNvSpPr>
            <a:spLocks noGrp="1" noChangeArrowheads="1"/>
          </p:cNvSpPr>
          <p:nvPr>
            <p:ph type="body" sz="half" idx="1"/>
          </p:nvPr>
        </p:nvSpPr>
        <p:spPr>
          <a:xfrm>
            <a:off x="609600" y="1295400"/>
            <a:ext cx="3810000" cy="5029200"/>
          </a:xfrm>
        </p:spPr>
        <p:txBody>
          <a:bodyPr/>
          <a:lstStyle/>
          <a:p>
            <a:pPr eaLnBrk="1" hangingPunct="1">
              <a:lnSpc>
                <a:spcPct val="80000"/>
              </a:lnSpc>
            </a:pPr>
            <a:r>
              <a:rPr lang="en-US" sz="1800" b="1" dirty="0"/>
              <a:t>Fabric layer</a:t>
            </a:r>
            <a:r>
              <a:rPr lang="en-US" sz="1800" dirty="0"/>
              <a:t>: interfaces to local resources at a specific site</a:t>
            </a:r>
          </a:p>
          <a:p>
            <a:pPr eaLnBrk="1" hangingPunct="1">
              <a:lnSpc>
                <a:spcPct val="80000"/>
              </a:lnSpc>
            </a:pPr>
            <a:r>
              <a:rPr lang="en-US" sz="1800" b="1" dirty="0"/>
              <a:t>Connectivity layer</a:t>
            </a:r>
            <a:r>
              <a:rPr lang="en-US" sz="1800" dirty="0"/>
              <a:t>: protocols to support usage of </a:t>
            </a:r>
            <a:r>
              <a:rPr lang="en-US" sz="1800" i="1" dirty="0"/>
              <a:t>multiple resources</a:t>
            </a:r>
            <a:r>
              <a:rPr lang="en-US" sz="1800" dirty="0"/>
              <a:t> for a single application; e.g., access a remote resource or transfer data between resources; and </a:t>
            </a:r>
            <a:r>
              <a:rPr lang="en-US" sz="1800" dirty="0">
                <a:solidFill>
                  <a:srgbClr val="FF0000"/>
                </a:solidFill>
              </a:rPr>
              <a:t>protocols to provide security</a:t>
            </a:r>
          </a:p>
          <a:p>
            <a:pPr eaLnBrk="1" hangingPunct="1">
              <a:lnSpc>
                <a:spcPct val="80000"/>
              </a:lnSpc>
            </a:pPr>
            <a:r>
              <a:rPr lang="en-US" sz="1800" b="1" dirty="0"/>
              <a:t>Resource layer</a:t>
            </a:r>
            <a:r>
              <a:rPr lang="en-US" sz="1800" dirty="0"/>
              <a:t> manages a </a:t>
            </a:r>
            <a:r>
              <a:rPr lang="en-US" sz="1800" i="1" dirty="0"/>
              <a:t>single resource, </a:t>
            </a:r>
            <a:r>
              <a:rPr lang="en-US" sz="1800" dirty="0"/>
              <a:t>using functions supplied by the connectivity layer</a:t>
            </a:r>
            <a:endParaRPr lang="en-US" sz="1800" i="1" dirty="0"/>
          </a:p>
          <a:p>
            <a:pPr eaLnBrk="1" hangingPunct="1">
              <a:lnSpc>
                <a:spcPct val="80000"/>
              </a:lnSpc>
            </a:pPr>
            <a:r>
              <a:rPr lang="en-US" sz="1800" b="1" dirty="0"/>
              <a:t>Collective layer: </a:t>
            </a:r>
            <a:r>
              <a:rPr lang="en-US" sz="1800" dirty="0"/>
              <a:t>resource discovery, allocation, scheduling, etc.</a:t>
            </a:r>
          </a:p>
          <a:p>
            <a:pPr eaLnBrk="1" hangingPunct="1">
              <a:lnSpc>
                <a:spcPct val="80000"/>
              </a:lnSpc>
            </a:pPr>
            <a:r>
              <a:rPr lang="en-US" sz="1800" b="1" dirty="0"/>
              <a:t>Applications</a:t>
            </a:r>
            <a:r>
              <a:rPr lang="en-US" sz="1800" dirty="0"/>
              <a:t>: use the grid resources</a:t>
            </a:r>
          </a:p>
          <a:p>
            <a:pPr eaLnBrk="1" hangingPunct="1">
              <a:lnSpc>
                <a:spcPct val="80000"/>
              </a:lnSpc>
            </a:pPr>
            <a:r>
              <a:rPr lang="en-US" sz="1800" dirty="0"/>
              <a:t>The collective, connectivity and resource layers together form the middleware layer for a grid</a:t>
            </a:r>
          </a:p>
          <a:p>
            <a:pPr eaLnBrk="1" hangingPunct="1">
              <a:lnSpc>
                <a:spcPct val="80000"/>
              </a:lnSpc>
            </a:pPr>
            <a:endParaRPr lang="en-US" sz="1800" dirty="0"/>
          </a:p>
          <a:p>
            <a:pPr eaLnBrk="1" hangingPunct="1">
              <a:lnSpc>
                <a:spcPct val="80000"/>
              </a:lnSpc>
              <a:buFontTx/>
              <a:buNone/>
            </a:pPr>
            <a:endParaRPr lang="en-US" sz="1800" dirty="0"/>
          </a:p>
          <a:p>
            <a:pPr eaLnBrk="1" hangingPunct="1">
              <a:lnSpc>
                <a:spcPct val="80000"/>
              </a:lnSpc>
              <a:buFontTx/>
              <a:buNone/>
            </a:pPr>
            <a:endParaRPr lang="en-US" sz="1800" dirty="0"/>
          </a:p>
        </p:txBody>
      </p:sp>
      <p:pic>
        <p:nvPicPr>
          <p:cNvPr id="44036" name="Picture 7" descr="01-07"/>
          <p:cNvPicPr>
            <a:picLocks noGrp="1" noChangeAspect="1" noChangeArrowheads="1"/>
          </p:cNvPicPr>
          <p:nvPr>
            <p:ph sz="half" idx="2"/>
          </p:nvPr>
        </p:nvPicPr>
        <p:blipFill>
          <a:blip r:embed="rId2"/>
          <a:srcRect/>
          <a:stretch>
            <a:fillRect/>
          </a:stretch>
        </p:blipFill>
        <p:spPr>
          <a:xfrm>
            <a:off x="4953000" y="1447800"/>
            <a:ext cx="3505200" cy="2909888"/>
          </a:xfrm>
          <a:noFill/>
        </p:spPr>
      </p:pic>
      <p:sp>
        <p:nvSpPr>
          <p:cNvPr id="44037" name="Text Box 8"/>
          <p:cNvSpPr txBox="1">
            <a:spLocks noChangeArrowheads="1"/>
          </p:cNvSpPr>
          <p:nvPr/>
        </p:nvSpPr>
        <p:spPr bwMode="auto">
          <a:xfrm>
            <a:off x="5257800" y="4800600"/>
            <a:ext cx="3673475" cy="976313"/>
          </a:xfrm>
          <a:prstGeom prst="rect">
            <a:avLst/>
          </a:prstGeom>
          <a:noFill/>
          <a:ln w="9525">
            <a:noFill/>
            <a:miter lim="800000"/>
            <a:headEnd/>
            <a:tailEnd/>
          </a:ln>
          <a:effectLst/>
        </p:spPr>
        <p:txBody>
          <a:bodyPr>
            <a:spAutoFit/>
          </a:bodyPr>
          <a:lstStyle/>
          <a:p>
            <a:r>
              <a:rPr lang="en-US" sz="1800"/>
              <a:t>Figure 1-7. A</a:t>
            </a:r>
            <a:r>
              <a:rPr lang="en-US"/>
              <a:t> </a:t>
            </a:r>
            <a:r>
              <a:rPr lang="en-US" sz="1800"/>
              <a:t>layered architecture for grid computing systems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z="4000"/>
              <a:t>OGSA – Another Grid Architecture*</a:t>
            </a:r>
          </a:p>
        </p:txBody>
      </p:sp>
      <p:sp>
        <p:nvSpPr>
          <p:cNvPr id="45059" name="Rectangle 3"/>
          <p:cNvSpPr>
            <a:spLocks noGrp="1" noChangeArrowheads="1"/>
          </p:cNvSpPr>
          <p:nvPr>
            <p:ph type="body" idx="1"/>
          </p:nvPr>
        </p:nvSpPr>
        <p:spPr/>
        <p:txBody>
          <a:bodyPr/>
          <a:lstStyle/>
          <a:p>
            <a:pPr eaLnBrk="1" hangingPunct="1"/>
            <a:r>
              <a:rPr lang="en-US">
                <a:hlinkClick r:id="rId2"/>
              </a:rPr>
              <a:t>Open Grid Services Architecture (OGSA) </a:t>
            </a:r>
            <a:r>
              <a:rPr lang="en-US"/>
              <a:t>is a service-oriented architecture</a:t>
            </a:r>
          </a:p>
          <a:p>
            <a:pPr lvl="1" eaLnBrk="1" hangingPunct="1"/>
            <a:r>
              <a:rPr lang="en-US"/>
              <a:t>Sites that offer resources to share do so by offering specific Web services.</a:t>
            </a:r>
          </a:p>
          <a:p>
            <a:pPr eaLnBrk="1" hangingPunct="1"/>
            <a:r>
              <a:rPr lang="en-US"/>
              <a:t>The architecture of the OGSA model is more complex than the previous layered model.</a:t>
            </a:r>
          </a:p>
          <a:p>
            <a:pPr lvl="1" eaLnBrk="1" hangingPunct="1"/>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Benefits</a:t>
            </a:r>
            <a:endParaRPr lang="en-US" dirty="0"/>
          </a:p>
        </p:txBody>
      </p:sp>
      <p:sp>
        <p:nvSpPr>
          <p:cNvPr id="227331" name="Rectangle 3"/>
          <p:cNvSpPr>
            <a:spLocks noGrp="1" noChangeArrowheads="1"/>
          </p:cNvSpPr>
          <p:nvPr>
            <p:ph idx="1"/>
          </p:nvPr>
        </p:nvSpPr>
        <p:spPr>
          <a:xfrm>
            <a:off x="457200" y="1905000"/>
            <a:ext cx="8229600" cy="4221163"/>
          </a:xfrm>
        </p:spPr>
        <p:txBody>
          <a:bodyPr>
            <a:normAutofit fontScale="92500"/>
          </a:bodyPr>
          <a:lstStyle/>
          <a:p>
            <a:pPr>
              <a:spcBef>
                <a:spcPct val="0"/>
              </a:spcBef>
              <a:buFont typeface="Wingdings" pitchFamily="2" charset="2"/>
              <a:buNone/>
            </a:pPr>
            <a:r>
              <a:rPr lang="en-US" sz="2400" b="1" dirty="0"/>
              <a:t>			</a:t>
            </a:r>
            <a:endParaRPr lang="en-US" sz="2400" dirty="0"/>
          </a:p>
          <a:p>
            <a:pPr lvl="1">
              <a:spcBef>
                <a:spcPct val="0"/>
              </a:spcBef>
              <a:buFontTx/>
              <a:buNone/>
            </a:pPr>
            <a:r>
              <a:rPr lang="en-US" sz="2400" b="1" dirty="0"/>
              <a:t>				</a:t>
            </a:r>
          </a:p>
          <a:p>
            <a:pPr lvl="1">
              <a:spcBef>
                <a:spcPct val="0"/>
              </a:spcBef>
              <a:buFont typeface="Wingdings" pitchFamily="2" charset="2"/>
              <a:buBlip>
                <a:blip r:embed="rId2"/>
              </a:buBlip>
            </a:pPr>
            <a:r>
              <a:rPr lang="en-US" sz="3600" dirty="0"/>
              <a:t>Exploit Underutilized resources</a:t>
            </a:r>
          </a:p>
          <a:p>
            <a:pPr lvl="1">
              <a:spcBef>
                <a:spcPct val="0"/>
              </a:spcBef>
              <a:buFont typeface="Wingdings" pitchFamily="2" charset="2"/>
              <a:buBlip>
                <a:blip r:embed="rId2"/>
              </a:buBlip>
            </a:pPr>
            <a:r>
              <a:rPr lang="en-US" sz="3600" dirty="0"/>
              <a:t>Resource </a:t>
            </a:r>
            <a:r>
              <a:rPr lang="en-US" sz="3600" dirty="0">
                <a:solidFill>
                  <a:srgbClr val="FF3300"/>
                </a:solidFill>
              </a:rPr>
              <a:t>load  Balancing</a:t>
            </a:r>
          </a:p>
          <a:p>
            <a:pPr lvl="1">
              <a:spcBef>
                <a:spcPct val="0"/>
              </a:spcBef>
              <a:buFont typeface="Wingdings" pitchFamily="2" charset="2"/>
              <a:buBlip>
                <a:blip r:embed="rId2"/>
              </a:buBlip>
            </a:pPr>
            <a:r>
              <a:rPr lang="en-US" sz="3600" dirty="0" err="1">
                <a:solidFill>
                  <a:srgbClr val="FF3300"/>
                </a:solidFill>
              </a:rPr>
              <a:t>Virtualize</a:t>
            </a:r>
            <a:r>
              <a:rPr lang="en-US" sz="3600" dirty="0"/>
              <a:t> resources across an enterprise</a:t>
            </a:r>
          </a:p>
          <a:p>
            <a:pPr lvl="1">
              <a:spcBef>
                <a:spcPct val="0"/>
              </a:spcBef>
              <a:buFontTx/>
              <a:buBlip>
                <a:blip r:embed="rId2"/>
              </a:buBlip>
            </a:pPr>
            <a:r>
              <a:rPr lang="en-US" sz="4000" dirty="0"/>
              <a:t>Data Grids, Compute Grids</a:t>
            </a:r>
          </a:p>
          <a:p>
            <a:pPr lvl="1">
              <a:spcBef>
                <a:spcPct val="0"/>
              </a:spcBef>
              <a:buFont typeface="Wingdings" pitchFamily="2" charset="2"/>
              <a:buBlip>
                <a:blip r:embed="rId2"/>
              </a:buBlip>
            </a:pPr>
            <a:r>
              <a:rPr lang="en-US" sz="3600" dirty="0"/>
              <a:t>Enable </a:t>
            </a:r>
            <a:r>
              <a:rPr lang="en-US" sz="3600" dirty="0">
                <a:solidFill>
                  <a:srgbClr val="FF3300"/>
                </a:solidFill>
              </a:rPr>
              <a:t>collaboration</a:t>
            </a:r>
            <a:r>
              <a:rPr lang="en-US" sz="3600" dirty="0"/>
              <a:t> for virtual organizations</a:t>
            </a:r>
          </a:p>
          <a:p>
            <a:pPr lvl="1">
              <a:spcBef>
                <a:spcPct val="0"/>
              </a:spcBef>
              <a:buFontTx/>
              <a:buNone/>
            </a:pPr>
            <a:endParaRPr lang="en-US" sz="2400" dirty="0"/>
          </a:p>
          <a:p>
            <a:pPr>
              <a:spcBef>
                <a:spcPct val="0"/>
              </a:spcBef>
            </a:pP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524000" y="190500"/>
            <a:ext cx="7010400" cy="723900"/>
          </a:xfrm>
        </p:spPr>
        <p:txBody>
          <a:bodyPr anchor="b"/>
          <a:lstStyle/>
          <a:p>
            <a:r>
              <a:rPr lang="en-US" sz="3800" dirty="0"/>
              <a:t>Grid Applications</a:t>
            </a:r>
          </a:p>
        </p:txBody>
      </p:sp>
      <p:sp>
        <p:nvSpPr>
          <p:cNvPr id="7171" name="Rectangle 3"/>
          <p:cNvSpPr>
            <a:spLocks noGrp="1" noChangeArrowheads="1"/>
          </p:cNvSpPr>
          <p:nvPr>
            <p:ph type="body" idx="4294967295"/>
          </p:nvPr>
        </p:nvSpPr>
        <p:spPr>
          <a:xfrm>
            <a:off x="228600" y="1143000"/>
            <a:ext cx="8610600" cy="5486400"/>
          </a:xfrm>
        </p:spPr>
        <p:txBody>
          <a:bodyPr>
            <a:normAutofit fontScale="92500" lnSpcReduction="10000"/>
          </a:bodyPr>
          <a:lstStyle/>
          <a:p>
            <a:pPr algn="just">
              <a:lnSpc>
                <a:spcPct val="90000"/>
              </a:lnSpc>
              <a:buFont typeface="Wingdings" pitchFamily="2" charset="2"/>
              <a:buNone/>
            </a:pPr>
            <a:r>
              <a:rPr lang="en-US" sz="2400" b="1" dirty="0">
                <a:solidFill>
                  <a:srgbClr val="FF3300"/>
                </a:solidFill>
              </a:rPr>
              <a:t>Data and computationally intensive applications:</a:t>
            </a:r>
          </a:p>
          <a:p>
            <a:pPr algn="just">
              <a:lnSpc>
                <a:spcPct val="90000"/>
              </a:lnSpc>
              <a:buFont typeface="Wingdings" pitchFamily="2" charset="2"/>
              <a:buNone/>
            </a:pPr>
            <a:r>
              <a:rPr lang="en-US" sz="2400" dirty="0"/>
              <a:t>This technology has been applied to </a:t>
            </a:r>
            <a:r>
              <a:rPr lang="en-US" sz="2400" dirty="0">
                <a:solidFill>
                  <a:srgbClr val="FF3300"/>
                </a:solidFill>
              </a:rPr>
              <a:t>computationally-intensive</a:t>
            </a:r>
            <a:r>
              <a:rPr lang="en-US" sz="2400" dirty="0"/>
              <a:t> scientific, mathematical, and academic problems like </a:t>
            </a:r>
            <a:r>
              <a:rPr lang="en-US" sz="2400" dirty="0">
                <a:solidFill>
                  <a:srgbClr val="FF3300"/>
                </a:solidFill>
              </a:rPr>
              <a:t>drug discovery, economic forecasting, seismic analysis back office data processing</a:t>
            </a:r>
            <a:r>
              <a:rPr lang="en-US" sz="2400" dirty="0"/>
              <a:t> in support of e-commerce </a:t>
            </a:r>
          </a:p>
          <a:p>
            <a:pPr algn="just">
              <a:lnSpc>
                <a:spcPct val="90000"/>
              </a:lnSpc>
            </a:pPr>
            <a:r>
              <a:rPr lang="en-US" sz="2400" dirty="0"/>
              <a:t>A </a:t>
            </a:r>
            <a:r>
              <a:rPr lang="en-US" sz="2400" dirty="0">
                <a:solidFill>
                  <a:srgbClr val="FF3300"/>
                </a:solidFill>
              </a:rPr>
              <a:t>chemist</a:t>
            </a:r>
            <a:r>
              <a:rPr lang="en-US" sz="2400" dirty="0"/>
              <a:t> may utilize hundreds of processors to screen thousands of compounds per hour.</a:t>
            </a:r>
          </a:p>
          <a:p>
            <a:pPr>
              <a:lnSpc>
                <a:spcPct val="80000"/>
              </a:lnSpc>
            </a:pPr>
            <a:r>
              <a:rPr lang="en-US" sz="2400" dirty="0"/>
              <a:t>Teams of engineers worldwide pool resources to analyze terabytes of </a:t>
            </a:r>
            <a:r>
              <a:rPr lang="en-US" sz="2400" dirty="0">
                <a:solidFill>
                  <a:srgbClr val="FF3300"/>
                </a:solidFill>
              </a:rPr>
              <a:t>structural data</a:t>
            </a:r>
            <a:r>
              <a:rPr lang="en-US" sz="2400" dirty="0"/>
              <a:t>.</a:t>
            </a:r>
          </a:p>
          <a:p>
            <a:pPr>
              <a:lnSpc>
                <a:spcPct val="80000"/>
              </a:lnSpc>
            </a:pPr>
            <a:r>
              <a:rPr lang="en-US" sz="2400" dirty="0"/>
              <a:t>Meteorologists seek to visualize and analyze </a:t>
            </a:r>
            <a:r>
              <a:rPr lang="en-US" sz="2400" dirty="0" err="1"/>
              <a:t>petabytes</a:t>
            </a:r>
            <a:r>
              <a:rPr lang="en-US" sz="2400" dirty="0"/>
              <a:t> of </a:t>
            </a:r>
            <a:r>
              <a:rPr lang="en-US" sz="2400" dirty="0">
                <a:solidFill>
                  <a:srgbClr val="FF3300"/>
                </a:solidFill>
              </a:rPr>
              <a:t>climate </a:t>
            </a:r>
            <a:r>
              <a:rPr lang="en-US" sz="2400" dirty="0"/>
              <a:t>data with enormous computational demands.</a:t>
            </a:r>
          </a:p>
          <a:p>
            <a:pPr>
              <a:lnSpc>
                <a:spcPct val="80000"/>
              </a:lnSpc>
              <a:buFont typeface="Wingdings" pitchFamily="2" charset="2"/>
              <a:buNone/>
            </a:pPr>
            <a:r>
              <a:rPr lang="en-US" sz="2400" b="1" dirty="0">
                <a:solidFill>
                  <a:srgbClr val="FF3300"/>
                </a:solidFill>
              </a:rPr>
              <a:t>Resource sharing</a:t>
            </a:r>
          </a:p>
          <a:p>
            <a:pPr lvl="1">
              <a:lnSpc>
                <a:spcPct val="80000"/>
              </a:lnSpc>
            </a:pPr>
            <a:r>
              <a:rPr lang="en-US" sz="2400" dirty="0"/>
              <a:t>Computers, storage, sensors, networks, …</a:t>
            </a:r>
          </a:p>
          <a:p>
            <a:pPr lvl="1">
              <a:lnSpc>
                <a:spcPct val="80000"/>
              </a:lnSpc>
            </a:pPr>
            <a:r>
              <a:rPr lang="en-US" sz="2400" dirty="0"/>
              <a:t>Sharing always conditional: issues of trust, </a:t>
            </a:r>
            <a:r>
              <a:rPr lang="en-US" sz="2400" dirty="0">
                <a:solidFill>
                  <a:srgbClr val="FF3300"/>
                </a:solidFill>
              </a:rPr>
              <a:t>policy</a:t>
            </a:r>
            <a:r>
              <a:rPr lang="en-US" sz="2400" dirty="0"/>
              <a:t>, negotiation, payment, …</a:t>
            </a:r>
          </a:p>
          <a:p>
            <a:pPr>
              <a:lnSpc>
                <a:spcPct val="80000"/>
              </a:lnSpc>
              <a:buFont typeface="Wingdings" pitchFamily="2" charset="2"/>
              <a:buNone/>
            </a:pPr>
            <a:r>
              <a:rPr lang="en-US" sz="2400" b="1" dirty="0">
                <a:solidFill>
                  <a:srgbClr val="FF3300"/>
                </a:solidFill>
              </a:rPr>
              <a:t>Coordinated problem solving</a:t>
            </a:r>
          </a:p>
          <a:p>
            <a:pPr lvl="1">
              <a:lnSpc>
                <a:spcPct val="80000"/>
              </a:lnSpc>
            </a:pPr>
            <a:r>
              <a:rPr lang="en-US" sz="2400" dirty="0"/>
              <a:t>distributed data analysis, computation, collaboration, …</a:t>
            </a:r>
          </a:p>
          <a:p>
            <a:pPr>
              <a:lnSpc>
                <a:spcPct val="80000"/>
              </a:lnSpc>
            </a:pPr>
            <a:endParaRPr lang="en-US" sz="2400" dirty="0"/>
          </a:p>
          <a:p>
            <a:pPr algn="just">
              <a:lnSpc>
                <a:spcPct val="90000"/>
              </a:lnSpc>
              <a:buFont typeface="Wingdings" pitchFamily="2" charset="2"/>
              <a:buNone/>
            </a:pPr>
            <a:endParaRPr lang="en-US" sz="2400" dirty="0"/>
          </a:p>
          <a:p>
            <a:pPr lvl="1">
              <a:lnSpc>
                <a:spcPct val="90000"/>
              </a:lnSpc>
              <a:buFont typeface="Wingdings" pitchFamily="2" charset="2"/>
              <a:buNone/>
            </a:pPr>
            <a:endParaRPr lang="en-US" sz="2400" dirty="0"/>
          </a:p>
          <a:p>
            <a:pPr>
              <a:lnSpc>
                <a:spcPct val="90000"/>
              </a:lnSpc>
            </a:pPr>
            <a:endParaRPr lang="en-US" sz="24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a:xfrm>
            <a:off x="1524000" y="190500"/>
            <a:ext cx="7010400" cy="876300"/>
          </a:xfrm>
        </p:spPr>
        <p:txBody>
          <a:bodyPr/>
          <a:lstStyle/>
          <a:p>
            <a:r>
              <a:rPr lang="en-US" sz="3600" b="1" dirty="0"/>
              <a:t>Grid Topologies</a:t>
            </a:r>
            <a:endParaRPr lang="en-US" sz="3600" dirty="0"/>
          </a:p>
        </p:txBody>
      </p:sp>
      <p:sp>
        <p:nvSpPr>
          <p:cNvPr id="8195" name="Content Placeholder 2"/>
          <p:cNvSpPr>
            <a:spLocks noGrp="1"/>
          </p:cNvSpPr>
          <p:nvPr>
            <p:ph idx="4294967295"/>
          </p:nvPr>
        </p:nvSpPr>
        <p:spPr>
          <a:xfrm>
            <a:off x="228600" y="1447800"/>
            <a:ext cx="8534400" cy="5105400"/>
          </a:xfrm>
        </p:spPr>
        <p:txBody>
          <a:bodyPr/>
          <a:lstStyle/>
          <a:p>
            <a:pPr>
              <a:lnSpc>
                <a:spcPct val="80000"/>
              </a:lnSpc>
              <a:buFont typeface="Wingdings" pitchFamily="2" charset="2"/>
              <a:buNone/>
            </a:pPr>
            <a:r>
              <a:rPr lang="en-US" sz="2400" b="1" dirty="0"/>
              <a:t>    </a:t>
            </a:r>
          </a:p>
          <a:p>
            <a:pPr>
              <a:lnSpc>
                <a:spcPct val="80000"/>
              </a:lnSpc>
              <a:buFont typeface="Wingdings" pitchFamily="2" charset="2"/>
              <a:buNone/>
            </a:pPr>
            <a:r>
              <a:rPr lang="en-US" sz="2800" dirty="0"/>
              <a:t>    </a:t>
            </a:r>
            <a:r>
              <a:rPr lang="en-US" sz="2800" dirty="0">
                <a:solidFill>
                  <a:srgbClr val="FF3300"/>
                </a:solidFill>
              </a:rPr>
              <a:t>• </a:t>
            </a:r>
            <a:r>
              <a:rPr lang="en-US" sz="2800" dirty="0" err="1">
                <a:solidFill>
                  <a:srgbClr val="FF3300"/>
                </a:solidFill>
              </a:rPr>
              <a:t>Intragrid</a:t>
            </a:r>
            <a:endParaRPr lang="en-US" sz="2800" dirty="0">
              <a:solidFill>
                <a:srgbClr val="FF3300"/>
              </a:solidFill>
            </a:endParaRPr>
          </a:p>
          <a:p>
            <a:pPr>
              <a:lnSpc>
                <a:spcPct val="80000"/>
              </a:lnSpc>
              <a:buFont typeface="Wingdings" pitchFamily="2" charset="2"/>
              <a:buNone/>
            </a:pPr>
            <a:r>
              <a:rPr lang="en-US" sz="2800" dirty="0"/>
              <a:t>          – Local grid within an organization</a:t>
            </a:r>
          </a:p>
          <a:p>
            <a:pPr>
              <a:lnSpc>
                <a:spcPct val="80000"/>
              </a:lnSpc>
              <a:buFont typeface="Wingdings" pitchFamily="2" charset="2"/>
              <a:buNone/>
            </a:pPr>
            <a:r>
              <a:rPr lang="en-US" sz="2800" dirty="0"/>
              <a:t>          – Trust based on </a:t>
            </a:r>
            <a:r>
              <a:rPr lang="en-US" sz="2800" dirty="0">
                <a:solidFill>
                  <a:srgbClr val="FF0000"/>
                </a:solidFill>
              </a:rPr>
              <a:t>personal contracts</a:t>
            </a:r>
          </a:p>
          <a:p>
            <a:pPr>
              <a:lnSpc>
                <a:spcPct val="80000"/>
              </a:lnSpc>
              <a:buFont typeface="Wingdings" pitchFamily="2" charset="2"/>
              <a:buNone/>
            </a:pPr>
            <a:r>
              <a:rPr lang="en-US" sz="2800" dirty="0"/>
              <a:t>    </a:t>
            </a:r>
            <a:r>
              <a:rPr lang="en-US" sz="2800" dirty="0">
                <a:solidFill>
                  <a:srgbClr val="FF3300"/>
                </a:solidFill>
              </a:rPr>
              <a:t>• </a:t>
            </a:r>
            <a:r>
              <a:rPr lang="en-US" sz="2800" dirty="0" err="1">
                <a:solidFill>
                  <a:srgbClr val="FF3300"/>
                </a:solidFill>
              </a:rPr>
              <a:t>Extragrid</a:t>
            </a:r>
            <a:endParaRPr lang="en-US" sz="2800" dirty="0">
              <a:solidFill>
                <a:srgbClr val="FF3300"/>
              </a:solidFill>
            </a:endParaRPr>
          </a:p>
          <a:p>
            <a:pPr>
              <a:lnSpc>
                <a:spcPct val="80000"/>
              </a:lnSpc>
              <a:buFont typeface="Wingdings" pitchFamily="2" charset="2"/>
              <a:buNone/>
            </a:pPr>
            <a:r>
              <a:rPr lang="en-US" sz="2800" dirty="0"/>
              <a:t>         – Resources of a consortium of organizations </a:t>
            </a:r>
          </a:p>
          <a:p>
            <a:pPr>
              <a:lnSpc>
                <a:spcPct val="80000"/>
              </a:lnSpc>
              <a:buFont typeface="Wingdings" pitchFamily="2" charset="2"/>
              <a:buNone/>
            </a:pPr>
            <a:r>
              <a:rPr lang="en-US" sz="2800" dirty="0"/>
              <a:t>              connected through a (Virtual) Private Network</a:t>
            </a:r>
          </a:p>
          <a:p>
            <a:pPr>
              <a:lnSpc>
                <a:spcPct val="80000"/>
              </a:lnSpc>
              <a:buFont typeface="Wingdings" pitchFamily="2" charset="2"/>
              <a:buNone/>
            </a:pPr>
            <a:r>
              <a:rPr lang="en-US" sz="2800" dirty="0"/>
              <a:t>         – Trust based on Business to Business(</a:t>
            </a:r>
            <a:r>
              <a:rPr lang="en-US" sz="2800" dirty="0">
                <a:solidFill>
                  <a:srgbClr val="FF0000"/>
                </a:solidFill>
              </a:rPr>
              <a:t>B2B) contracts</a:t>
            </a:r>
          </a:p>
          <a:p>
            <a:pPr>
              <a:lnSpc>
                <a:spcPct val="80000"/>
              </a:lnSpc>
              <a:buFont typeface="Wingdings" pitchFamily="2" charset="2"/>
              <a:buNone/>
            </a:pPr>
            <a:r>
              <a:rPr lang="en-US" sz="2800" dirty="0"/>
              <a:t>    </a:t>
            </a:r>
            <a:r>
              <a:rPr lang="en-US" sz="2800" dirty="0">
                <a:solidFill>
                  <a:srgbClr val="FF3300"/>
                </a:solidFill>
              </a:rPr>
              <a:t>• </a:t>
            </a:r>
            <a:r>
              <a:rPr lang="en-US" sz="2800" dirty="0" err="1">
                <a:solidFill>
                  <a:srgbClr val="FF3300"/>
                </a:solidFill>
              </a:rPr>
              <a:t>Intergrid</a:t>
            </a:r>
            <a:endParaRPr lang="en-US" sz="2800" dirty="0">
              <a:solidFill>
                <a:srgbClr val="FF3300"/>
              </a:solidFill>
            </a:endParaRPr>
          </a:p>
          <a:p>
            <a:pPr>
              <a:lnSpc>
                <a:spcPct val="80000"/>
              </a:lnSpc>
              <a:buFont typeface="Wingdings" pitchFamily="2" charset="2"/>
              <a:buNone/>
            </a:pPr>
            <a:r>
              <a:rPr lang="en-US" sz="2800" dirty="0"/>
              <a:t>          – Global sharing of resources through the internet</a:t>
            </a:r>
          </a:p>
          <a:p>
            <a:pPr>
              <a:lnSpc>
                <a:spcPct val="80000"/>
              </a:lnSpc>
              <a:buFont typeface="Wingdings" pitchFamily="2" charset="2"/>
              <a:buNone/>
            </a:pPr>
            <a:r>
              <a:rPr lang="en-US" sz="2800" dirty="0"/>
              <a:t>          – Trust based </a:t>
            </a:r>
            <a:r>
              <a:rPr lang="en-US" sz="2800" dirty="0">
                <a:solidFill>
                  <a:srgbClr val="FF0000"/>
                </a:solidFill>
              </a:rPr>
              <a:t>on certification</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1524000" y="190500"/>
            <a:ext cx="7010400" cy="952500"/>
          </a:xfrm>
        </p:spPr>
        <p:txBody>
          <a:bodyPr/>
          <a:lstStyle/>
          <a:p>
            <a:r>
              <a:rPr lang="en-US" sz="3600" dirty="0"/>
              <a:t>Computational Grid </a:t>
            </a:r>
          </a:p>
        </p:txBody>
      </p:sp>
      <p:sp>
        <p:nvSpPr>
          <p:cNvPr id="9219" name="Content Placeholder 2"/>
          <p:cNvSpPr>
            <a:spLocks noGrp="1"/>
          </p:cNvSpPr>
          <p:nvPr>
            <p:ph idx="4294967295"/>
          </p:nvPr>
        </p:nvSpPr>
        <p:spPr>
          <a:xfrm>
            <a:off x="304800" y="1371600"/>
            <a:ext cx="8610600" cy="5257800"/>
          </a:xfrm>
        </p:spPr>
        <p:txBody>
          <a:bodyPr>
            <a:normAutofit fontScale="92500" lnSpcReduction="10000"/>
          </a:bodyPr>
          <a:lstStyle/>
          <a:p>
            <a:pPr marL="347663" lvl="1" indent="-228600">
              <a:buFont typeface="Wingdings" pitchFamily="2" charset="2"/>
              <a:buNone/>
            </a:pPr>
            <a:endParaRPr lang="en-US" dirty="0"/>
          </a:p>
          <a:p>
            <a:pPr marL="347663" lvl="1" indent="-228600">
              <a:buFont typeface="Wingdings" pitchFamily="2" charset="2"/>
              <a:buNone/>
            </a:pPr>
            <a:r>
              <a:rPr lang="en-US" sz="3000" dirty="0"/>
              <a:t>    “A computational grid is a </a:t>
            </a:r>
            <a:r>
              <a:rPr lang="en-US" sz="3000" dirty="0">
                <a:solidFill>
                  <a:srgbClr val="FF3300"/>
                </a:solidFill>
              </a:rPr>
              <a:t>hardware and software infrastructure</a:t>
            </a:r>
            <a:r>
              <a:rPr lang="en-US" sz="3000" dirty="0"/>
              <a:t> that provides dependable, consistent, pervasive, and inexpensive access to </a:t>
            </a:r>
            <a:r>
              <a:rPr lang="en-US" sz="3000" dirty="0">
                <a:solidFill>
                  <a:srgbClr val="FF3300"/>
                </a:solidFill>
              </a:rPr>
              <a:t>high-end computational capabilities</a:t>
            </a:r>
            <a:r>
              <a:rPr lang="en-US" sz="3000" dirty="0"/>
              <a:t>.”</a:t>
            </a:r>
          </a:p>
          <a:p>
            <a:pPr marL="347663" lvl="1" indent="-228600">
              <a:buFont typeface="Wingdings" pitchFamily="2" charset="2"/>
              <a:buNone/>
            </a:pPr>
            <a:endParaRPr lang="en-US" sz="3000" dirty="0"/>
          </a:p>
          <a:p>
            <a:pPr marL="347663" lvl="1" indent="-228600">
              <a:buFont typeface="Wingdings" pitchFamily="2" charset="2"/>
              <a:buNone/>
            </a:pPr>
            <a:r>
              <a:rPr lang="en-US" sz="3000" dirty="0"/>
              <a:t>	     </a:t>
            </a:r>
            <a:r>
              <a:rPr lang="en-US" sz="3000" dirty="0">
                <a:solidFill>
                  <a:schemeClr val="accent1"/>
                </a:solidFill>
              </a:rPr>
              <a:t>”The Grid: Blueprint for a New Computing Infrastructure”, </a:t>
            </a:r>
            <a:r>
              <a:rPr lang="en-US" sz="3000" dirty="0" err="1">
                <a:solidFill>
                  <a:schemeClr val="accent1"/>
                </a:solidFill>
              </a:rPr>
              <a:t>Kesselman</a:t>
            </a:r>
            <a:r>
              <a:rPr lang="en-US" sz="3000" dirty="0">
                <a:solidFill>
                  <a:schemeClr val="accent1"/>
                </a:solidFill>
              </a:rPr>
              <a:t> &amp; Foster</a:t>
            </a:r>
          </a:p>
          <a:p>
            <a:pPr marL="347663" lvl="1" indent="-228600">
              <a:buFont typeface="Wingdings" pitchFamily="2" charset="2"/>
              <a:buNone/>
            </a:pPr>
            <a:endParaRPr lang="en-US" sz="3000" dirty="0">
              <a:solidFill>
                <a:schemeClr val="accent1"/>
              </a:solidFill>
            </a:endParaRPr>
          </a:p>
          <a:p>
            <a:pPr marL="347663" lvl="1" indent="-228600">
              <a:buFont typeface="Wingdings" pitchFamily="2" charset="2"/>
              <a:buNone/>
            </a:pPr>
            <a:r>
              <a:rPr lang="en-US" sz="3000" dirty="0">
                <a:solidFill>
                  <a:schemeClr val="accent1"/>
                </a:solidFill>
              </a:rPr>
              <a:t>   </a:t>
            </a:r>
            <a:r>
              <a:rPr lang="en-US" sz="3000" dirty="0">
                <a:solidFill>
                  <a:schemeClr val="tx1"/>
                </a:solidFill>
              </a:rPr>
              <a:t>Example :  Science Grid (US Department of Energy)</a:t>
            </a:r>
          </a:p>
          <a:p>
            <a:pPr marL="347663" lvl="1" indent="-228600">
              <a:buFont typeface="Wingdings" pitchFamily="2" charset="2"/>
              <a:buNone/>
            </a:pPr>
            <a:endParaRPr lang="en-US" dirty="0">
              <a:solidFill>
                <a:schemeClr val="tx1"/>
              </a:solidFill>
            </a:endParaRPr>
          </a:p>
          <a:p>
            <a:pPr marL="347663" lvl="1" indent="-228600">
              <a:buFont typeface="Wingdings" pitchFamily="2" charset="2"/>
              <a:buNone/>
            </a:pPr>
            <a:r>
              <a:rPr lang="en-US" dirty="0">
                <a:solidFill>
                  <a:schemeClr val="accent1"/>
                </a:solidFill>
              </a:rPr>
              <a:t>          </a:t>
            </a:r>
          </a:p>
          <a:p>
            <a:pPr>
              <a:buFont typeface="Wingdings" pitchFamily="2" charset="2"/>
              <a:buNone/>
            </a:pPr>
            <a:endParaRPr lang="en-US" sz="2800" dirty="0"/>
          </a:p>
          <a:p>
            <a:pPr>
              <a:buFont typeface="Wingdings" pitchFamily="2" charset="2"/>
              <a:buNone/>
            </a:pPr>
            <a:endParaRPr lang="en-US" sz="28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762000" y="190500"/>
            <a:ext cx="7772400" cy="723900"/>
          </a:xfrm>
        </p:spPr>
        <p:txBody>
          <a:bodyPr anchor="b"/>
          <a:lstStyle/>
          <a:p>
            <a:r>
              <a:rPr lang="en-US" sz="3600" dirty="0"/>
              <a:t>Data Grid</a:t>
            </a:r>
          </a:p>
        </p:txBody>
      </p:sp>
      <p:sp>
        <p:nvSpPr>
          <p:cNvPr id="10243" name="Rectangle 3"/>
          <p:cNvSpPr>
            <a:spLocks noGrp="1" noChangeArrowheads="1"/>
          </p:cNvSpPr>
          <p:nvPr>
            <p:ph type="body" idx="4294967295"/>
          </p:nvPr>
        </p:nvSpPr>
        <p:spPr>
          <a:xfrm>
            <a:off x="228600" y="1295400"/>
            <a:ext cx="8686800" cy="5334000"/>
          </a:xfrm>
        </p:spPr>
        <p:txBody>
          <a:bodyPr/>
          <a:lstStyle/>
          <a:p>
            <a:pPr>
              <a:lnSpc>
                <a:spcPct val="90000"/>
              </a:lnSpc>
            </a:pPr>
            <a:r>
              <a:rPr lang="en-US" sz="2800" dirty="0"/>
              <a:t>A </a:t>
            </a:r>
            <a:r>
              <a:rPr lang="en-US" sz="2800" b="1" dirty="0"/>
              <a:t>data grid</a:t>
            </a:r>
            <a:r>
              <a:rPr lang="en-US" sz="2800" dirty="0"/>
              <a:t> is a grid computing system that deals with data — the </a:t>
            </a:r>
            <a:r>
              <a:rPr lang="en-US" sz="2800" b="1" dirty="0">
                <a:solidFill>
                  <a:srgbClr val="FF3300"/>
                </a:solidFill>
              </a:rPr>
              <a:t>controlled sharing and management of large amounts of distributed data</a:t>
            </a:r>
            <a:r>
              <a:rPr lang="en-US" sz="2800" dirty="0"/>
              <a:t>. </a:t>
            </a:r>
          </a:p>
          <a:p>
            <a:pPr>
              <a:lnSpc>
                <a:spcPct val="90000"/>
              </a:lnSpc>
            </a:pPr>
            <a:r>
              <a:rPr lang="en-US" sz="2800" dirty="0">
                <a:highlight>
                  <a:srgbClr val="FFFF00"/>
                </a:highlight>
              </a:rPr>
              <a:t>Data Grid </a:t>
            </a:r>
            <a:r>
              <a:rPr lang="en-US" sz="2800" dirty="0"/>
              <a:t>is the storage component of a grid environment. </a:t>
            </a:r>
            <a:r>
              <a:rPr lang="en-US" sz="2800" dirty="0">
                <a:solidFill>
                  <a:srgbClr val="FF0000"/>
                </a:solidFill>
              </a:rPr>
              <a:t>Scientific and engineering applications require access to large amounts of data, and often this data is widely distributed. A data grid provides seamless access to the local or remote data required to complete compute intensive calculations</a:t>
            </a:r>
            <a:r>
              <a:rPr lang="en-US" sz="2800" dirty="0"/>
              <a:t>. </a:t>
            </a:r>
          </a:p>
          <a:p>
            <a:pPr>
              <a:lnSpc>
                <a:spcPct val="90000"/>
              </a:lnSpc>
              <a:buFont typeface="Wingdings" pitchFamily="2" charset="2"/>
              <a:buNone/>
            </a:pPr>
            <a:r>
              <a:rPr lang="en-US" sz="2800" dirty="0">
                <a:solidFill>
                  <a:srgbClr val="FF3300"/>
                </a:solidFill>
              </a:rPr>
              <a:t>Example :</a:t>
            </a:r>
          </a:p>
          <a:p>
            <a:pPr>
              <a:lnSpc>
                <a:spcPct val="90000"/>
              </a:lnSpc>
              <a:buFont typeface="Wingdings" pitchFamily="2" charset="2"/>
              <a:buNone/>
            </a:pPr>
            <a:r>
              <a:rPr lang="en-US" sz="2800" dirty="0">
                <a:solidFill>
                  <a:srgbClr val="FF3300"/>
                </a:solidFill>
              </a:rPr>
              <a:t>Biomedical informatics Research Network (BIRN), </a:t>
            </a:r>
          </a:p>
          <a:p>
            <a:pPr>
              <a:lnSpc>
                <a:spcPct val="90000"/>
              </a:lnSpc>
              <a:buFont typeface="Wingdings" pitchFamily="2" charset="2"/>
              <a:buNone/>
            </a:pPr>
            <a:r>
              <a:rPr lang="en-US" sz="2800" dirty="0">
                <a:solidFill>
                  <a:srgbClr val="FF3300"/>
                </a:solidFill>
              </a:rPr>
              <a:t>the Southern California earthquake Center (SCEC). </a:t>
            </a:r>
          </a:p>
          <a:p>
            <a:pPr>
              <a:lnSpc>
                <a:spcPct val="90000"/>
              </a:lnSpc>
            </a:pPr>
            <a:endParaRPr lang="en-US" sz="2400" dirty="0">
              <a:solidFill>
                <a:srgbClr val="FF3300"/>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0" y="152400"/>
            <a:ext cx="8382000" cy="571500"/>
          </a:xfrm>
        </p:spPr>
        <p:txBody>
          <a:bodyPr>
            <a:normAutofit fontScale="90000"/>
          </a:bodyPr>
          <a:lstStyle/>
          <a:p>
            <a:pPr algn="ctr"/>
            <a:r>
              <a:rPr lang="en-GB" dirty="0"/>
              <a:t>A typical view of Grid environment</a:t>
            </a:r>
            <a:endParaRPr lang="en-US" sz="3800" b="1" dirty="0">
              <a:solidFill>
                <a:schemeClr val="tx1"/>
              </a:solidFill>
            </a:endParaRPr>
          </a:p>
        </p:txBody>
      </p:sp>
      <p:sp>
        <p:nvSpPr>
          <p:cNvPr id="228355" name="Rectangle 3"/>
          <p:cNvSpPr>
            <a:spLocks noGrp="1" noChangeArrowheads="1"/>
          </p:cNvSpPr>
          <p:nvPr>
            <p:ph type="body" idx="1"/>
          </p:nvPr>
        </p:nvSpPr>
        <p:spPr>
          <a:xfrm flipV="1">
            <a:off x="457200" y="1752600"/>
            <a:ext cx="8229600" cy="76200"/>
          </a:xfrm>
        </p:spPr>
        <p:txBody>
          <a:bodyPr>
            <a:normAutofit fontScale="25000" lnSpcReduction="20000"/>
          </a:bodyPr>
          <a:lstStyle/>
          <a:p>
            <a:pPr marL="469900" indent="-469900">
              <a:lnSpc>
                <a:spcPct val="80000"/>
              </a:lnSpc>
              <a:buFont typeface="Wingdings" pitchFamily="2" charset="2"/>
              <a:buNone/>
            </a:pPr>
            <a:endParaRPr lang="en-US" sz="800" dirty="0"/>
          </a:p>
        </p:txBody>
      </p:sp>
      <p:grpSp>
        <p:nvGrpSpPr>
          <p:cNvPr id="2" name="Group 4"/>
          <p:cNvGrpSpPr>
            <a:grpSpLocks/>
          </p:cNvGrpSpPr>
          <p:nvPr/>
        </p:nvGrpSpPr>
        <p:grpSpPr bwMode="auto">
          <a:xfrm>
            <a:off x="228600" y="914400"/>
            <a:ext cx="8686800" cy="5715000"/>
            <a:chOff x="96" y="1007"/>
            <a:chExt cx="5616" cy="3284"/>
          </a:xfrm>
        </p:grpSpPr>
        <p:pic>
          <p:nvPicPr>
            <p:cNvPr id="228357" name="Picture 5"/>
            <p:cNvPicPr>
              <a:picLocks noChangeAspect="1" noChangeArrowheads="1"/>
            </p:cNvPicPr>
            <p:nvPr/>
          </p:nvPicPr>
          <p:blipFill>
            <a:blip r:embed="rId2"/>
            <a:srcRect/>
            <a:stretch>
              <a:fillRect/>
            </a:stretch>
          </p:blipFill>
          <p:spPr bwMode="auto">
            <a:xfrm>
              <a:off x="288" y="2007"/>
              <a:ext cx="960" cy="912"/>
            </a:xfrm>
            <a:prstGeom prst="rect">
              <a:avLst/>
            </a:prstGeom>
            <a:noFill/>
          </p:spPr>
        </p:pic>
        <p:grpSp>
          <p:nvGrpSpPr>
            <p:cNvPr id="3" name="Group 6"/>
            <p:cNvGrpSpPr>
              <a:grpSpLocks/>
            </p:cNvGrpSpPr>
            <p:nvPr/>
          </p:nvGrpSpPr>
          <p:grpSpPr bwMode="auto">
            <a:xfrm>
              <a:off x="2352" y="2007"/>
              <a:ext cx="431" cy="960"/>
              <a:chOff x="2352" y="2007"/>
              <a:chExt cx="431" cy="960"/>
            </a:xfrm>
          </p:grpSpPr>
          <p:sp>
            <p:nvSpPr>
              <p:cNvPr id="228359" name="Freeform 7"/>
              <p:cNvSpPr>
                <a:spLocks noChangeArrowheads="1"/>
              </p:cNvSpPr>
              <p:nvPr/>
            </p:nvSpPr>
            <p:spPr bwMode="auto">
              <a:xfrm>
                <a:off x="2352" y="2007"/>
                <a:ext cx="432" cy="961"/>
              </a:xfrm>
              <a:custGeom>
                <a:avLst/>
                <a:gdLst/>
                <a:ahLst/>
                <a:cxnLst>
                  <a:cxn ang="0">
                    <a:pos x="0" y="428"/>
                  </a:cxn>
                  <a:cxn ang="0">
                    <a:pos x="588" y="0"/>
                  </a:cxn>
                  <a:cxn ang="0">
                    <a:pos x="953" y="0"/>
                  </a:cxn>
                  <a:cxn ang="0">
                    <a:pos x="1906" y="0"/>
                  </a:cxn>
                  <a:cxn ang="0">
                    <a:pos x="1906" y="2283"/>
                  </a:cxn>
                  <a:cxn ang="0">
                    <a:pos x="1906" y="3806"/>
                  </a:cxn>
                  <a:cxn ang="0">
                    <a:pos x="1338" y="4235"/>
                  </a:cxn>
                  <a:cxn ang="0">
                    <a:pos x="932" y="4235"/>
                  </a:cxn>
                  <a:cxn ang="0">
                    <a:pos x="0" y="4235"/>
                  </a:cxn>
                  <a:cxn ang="0">
                    <a:pos x="0" y="2260"/>
                  </a:cxn>
                  <a:cxn ang="0">
                    <a:pos x="0" y="428"/>
                  </a:cxn>
                  <a:cxn ang="0">
                    <a:pos x="0" y="428"/>
                  </a:cxn>
                </a:cxnLst>
                <a:rect l="0" t="0" r="r" b="b"/>
                <a:pathLst>
                  <a:path w="1907" h="4236">
                    <a:moveTo>
                      <a:pt x="0" y="428"/>
                    </a:moveTo>
                    <a:lnTo>
                      <a:pt x="588" y="0"/>
                    </a:lnTo>
                    <a:lnTo>
                      <a:pt x="953" y="0"/>
                    </a:lnTo>
                    <a:lnTo>
                      <a:pt x="1906" y="0"/>
                    </a:lnTo>
                    <a:lnTo>
                      <a:pt x="1906" y="2283"/>
                    </a:lnTo>
                    <a:lnTo>
                      <a:pt x="1906" y="3806"/>
                    </a:lnTo>
                    <a:lnTo>
                      <a:pt x="1338" y="4235"/>
                    </a:lnTo>
                    <a:lnTo>
                      <a:pt x="932" y="4235"/>
                    </a:lnTo>
                    <a:lnTo>
                      <a:pt x="0" y="4235"/>
                    </a:lnTo>
                    <a:lnTo>
                      <a:pt x="0" y="2260"/>
                    </a:lnTo>
                    <a:lnTo>
                      <a:pt x="0" y="428"/>
                    </a:lnTo>
                    <a:lnTo>
                      <a:pt x="0" y="428"/>
                    </a:lnTo>
                  </a:path>
                </a:pathLst>
              </a:custGeom>
              <a:solidFill>
                <a:srgbClr val="FFFFCC"/>
              </a:solidFill>
              <a:ln w="9360">
                <a:solidFill>
                  <a:srgbClr val="000000"/>
                </a:solidFill>
                <a:round/>
                <a:headEnd/>
                <a:tailEnd/>
              </a:ln>
            </p:spPr>
            <p:txBody>
              <a:bodyPr wrap="none" anchor="ctr"/>
              <a:lstStyle/>
              <a:p>
                <a:endParaRPr lang="en-US"/>
              </a:p>
            </p:txBody>
          </p:sp>
          <p:sp>
            <p:nvSpPr>
              <p:cNvPr id="228360" name="Freeform 8"/>
              <p:cNvSpPr>
                <a:spLocks noChangeArrowheads="1"/>
              </p:cNvSpPr>
              <p:nvPr/>
            </p:nvSpPr>
            <p:spPr bwMode="auto">
              <a:xfrm>
                <a:off x="2352" y="2007"/>
                <a:ext cx="432" cy="961"/>
              </a:xfrm>
              <a:custGeom>
                <a:avLst/>
                <a:gdLst/>
                <a:ahLst/>
                <a:cxnLst>
                  <a:cxn ang="0">
                    <a:pos x="0" y="428"/>
                  </a:cxn>
                  <a:cxn ang="0">
                    <a:pos x="0" y="428"/>
                  </a:cxn>
                  <a:cxn ang="0">
                    <a:pos x="1297" y="428"/>
                  </a:cxn>
                  <a:cxn ang="0">
                    <a:pos x="1906" y="0"/>
                  </a:cxn>
                  <a:cxn ang="0">
                    <a:pos x="0" y="428"/>
                  </a:cxn>
                  <a:cxn ang="0">
                    <a:pos x="1297" y="428"/>
                  </a:cxn>
                  <a:cxn ang="0">
                    <a:pos x="1297" y="1046"/>
                  </a:cxn>
                  <a:cxn ang="0">
                    <a:pos x="1297" y="3426"/>
                  </a:cxn>
                  <a:cxn ang="0">
                    <a:pos x="1297" y="4235"/>
                  </a:cxn>
                  <a:cxn ang="0">
                    <a:pos x="101" y="594"/>
                  </a:cxn>
                  <a:cxn ang="0">
                    <a:pos x="1176" y="594"/>
                  </a:cxn>
                  <a:cxn ang="0">
                    <a:pos x="1176" y="689"/>
                  </a:cxn>
                  <a:cxn ang="0">
                    <a:pos x="101" y="689"/>
                  </a:cxn>
                  <a:cxn ang="0">
                    <a:pos x="101" y="594"/>
                  </a:cxn>
                  <a:cxn ang="0">
                    <a:pos x="101" y="880"/>
                  </a:cxn>
                  <a:cxn ang="0">
                    <a:pos x="1176" y="880"/>
                  </a:cxn>
                  <a:cxn ang="0">
                    <a:pos x="1176" y="951"/>
                  </a:cxn>
                  <a:cxn ang="0">
                    <a:pos x="101" y="951"/>
                  </a:cxn>
                  <a:cxn ang="0">
                    <a:pos x="101" y="880"/>
                  </a:cxn>
                  <a:cxn ang="0">
                    <a:pos x="101" y="1165"/>
                  </a:cxn>
                  <a:cxn ang="0">
                    <a:pos x="1176" y="1165"/>
                  </a:cxn>
                  <a:cxn ang="0">
                    <a:pos x="1176" y="1237"/>
                  </a:cxn>
                  <a:cxn ang="0">
                    <a:pos x="101" y="1237"/>
                  </a:cxn>
                  <a:cxn ang="0">
                    <a:pos x="101" y="1165"/>
                  </a:cxn>
                </a:cxnLst>
                <a:rect l="0" t="0" r="r" b="b"/>
                <a:pathLst>
                  <a:path w="1907" h="4236">
                    <a:moveTo>
                      <a:pt x="0" y="428"/>
                    </a:moveTo>
                    <a:lnTo>
                      <a:pt x="0" y="428"/>
                    </a:lnTo>
                    <a:lnTo>
                      <a:pt x="1297" y="428"/>
                    </a:lnTo>
                    <a:lnTo>
                      <a:pt x="1906" y="0"/>
                    </a:lnTo>
                    <a:close/>
                    <a:moveTo>
                      <a:pt x="0" y="428"/>
                    </a:moveTo>
                    <a:lnTo>
                      <a:pt x="1297" y="428"/>
                    </a:lnTo>
                    <a:lnTo>
                      <a:pt x="1297" y="1046"/>
                    </a:lnTo>
                    <a:lnTo>
                      <a:pt x="1297" y="3426"/>
                    </a:lnTo>
                    <a:lnTo>
                      <a:pt x="1297" y="4235"/>
                    </a:lnTo>
                    <a:close/>
                    <a:moveTo>
                      <a:pt x="101" y="594"/>
                    </a:moveTo>
                    <a:lnTo>
                      <a:pt x="1176" y="594"/>
                    </a:lnTo>
                    <a:lnTo>
                      <a:pt x="1176" y="689"/>
                    </a:lnTo>
                    <a:lnTo>
                      <a:pt x="101" y="689"/>
                    </a:lnTo>
                    <a:lnTo>
                      <a:pt x="101" y="594"/>
                    </a:lnTo>
                    <a:close/>
                    <a:moveTo>
                      <a:pt x="101" y="880"/>
                    </a:moveTo>
                    <a:lnTo>
                      <a:pt x="1176" y="880"/>
                    </a:lnTo>
                    <a:lnTo>
                      <a:pt x="1176" y="951"/>
                    </a:lnTo>
                    <a:lnTo>
                      <a:pt x="101" y="951"/>
                    </a:lnTo>
                    <a:lnTo>
                      <a:pt x="101" y="880"/>
                    </a:lnTo>
                    <a:close/>
                    <a:moveTo>
                      <a:pt x="101" y="1165"/>
                    </a:moveTo>
                    <a:lnTo>
                      <a:pt x="1176" y="1165"/>
                    </a:lnTo>
                    <a:lnTo>
                      <a:pt x="1176" y="1237"/>
                    </a:lnTo>
                    <a:lnTo>
                      <a:pt x="101" y="1237"/>
                    </a:lnTo>
                    <a:lnTo>
                      <a:pt x="101" y="1165"/>
                    </a:lnTo>
                    <a:close/>
                  </a:path>
                </a:pathLst>
              </a:custGeom>
              <a:noFill/>
              <a:ln w="9360">
                <a:solidFill>
                  <a:srgbClr val="000000"/>
                </a:solidFill>
                <a:round/>
                <a:headEnd/>
                <a:tailEnd/>
              </a:ln>
            </p:spPr>
            <p:txBody>
              <a:bodyPr/>
              <a:lstStyle/>
              <a:p>
                <a:endParaRPr lang="en-US"/>
              </a:p>
            </p:txBody>
          </p:sp>
        </p:grpSp>
        <p:grpSp>
          <p:nvGrpSpPr>
            <p:cNvPr id="4" name="Group 9"/>
            <p:cNvGrpSpPr>
              <a:grpSpLocks/>
            </p:cNvGrpSpPr>
            <p:nvPr/>
          </p:nvGrpSpPr>
          <p:grpSpPr bwMode="auto">
            <a:xfrm>
              <a:off x="2256" y="1239"/>
              <a:ext cx="672" cy="527"/>
              <a:chOff x="2256" y="1239"/>
              <a:chExt cx="672" cy="527"/>
            </a:xfrm>
          </p:grpSpPr>
          <p:sp>
            <p:nvSpPr>
              <p:cNvPr id="228362" name="Freeform 10"/>
              <p:cNvSpPr>
                <a:spLocks noChangeArrowheads="1"/>
              </p:cNvSpPr>
              <p:nvPr/>
            </p:nvSpPr>
            <p:spPr bwMode="auto">
              <a:xfrm>
                <a:off x="2256" y="1239"/>
                <a:ext cx="673" cy="528"/>
              </a:xfrm>
              <a:custGeom>
                <a:avLst/>
                <a:gdLst/>
                <a:ahLst/>
                <a:cxnLst>
                  <a:cxn ang="0">
                    <a:pos x="2885" y="2188"/>
                  </a:cxn>
                  <a:cxn ang="0">
                    <a:pos x="2584" y="1983"/>
                  </a:cxn>
                  <a:cxn ang="0">
                    <a:pos x="2584" y="1420"/>
                  </a:cxn>
                  <a:cxn ang="0">
                    <a:pos x="2124" y="1420"/>
                  </a:cxn>
                  <a:cxn ang="0">
                    <a:pos x="2124" y="1254"/>
                  </a:cxn>
                  <a:cxn ang="0">
                    <a:pos x="2378" y="1254"/>
                  </a:cxn>
                  <a:cxn ang="0">
                    <a:pos x="2378" y="1202"/>
                  </a:cxn>
                  <a:cxn ang="0">
                    <a:pos x="2378" y="0"/>
                  </a:cxn>
                  <a:cxn ang="0">
                    <a:pos x="1490" y="0"/>
                  </a:cxn>
                  <a:cxn ang="0">
                    <a:pos x="586" y="0"/>
                  </a:cxn>
                  <a:cxn ang="0">
                    <a:pos x="586" y="1190"/>
                  </a:cxn>
                  <a:cxn ang="0">
                    <a:pos x="586" y="1254"/>
                  </a:cxn>
                  <a:cxn ang="0">
                    <a:pos x="840" y="1254"/>
                  </a:cxn>
                  <a:cxn ang="0">
                    <a:pos x="840" y="1420"/>
                  </a:cxn>
                  <a:cxn ang="0">
                    <a:pos x="380" y="1420"/>
                  </a:cxn>
                  <a:cxn ang="0">
                    <a:pos x="380" y="1996"/>
                  </a:cxn>
                  <a:cxn ang="0">
                    <a:pos x="95" y="2188"/>
                  </a:cxn>
                  <a:cxn ang="0">
                    <a:pos x="63" y="2201"/>
                  </a:cxn>
                  <a:cxn ang="0">
                    <a:pos x="31" y="2226"/>
                  </a:cxn>
                  <a:cxn ang="0">
                    <a:pos x="15" y="2252"/>
                  </a:cxn>
                  <a:cxn ang="0">
                    <a:pos x="0" y="2277"/>
                  </a:cxn>
                  <a:cxn ang="0">
                    <a:pos x="0" y="2290"/>
                  </a:cxn>
                  <a:cxn ang="0">
                    <a:pos x="15" y="2303"/>
                  </a:cxn>
                  <a:cxn ang="0">
                    <a:pos x="15" y="2316"/>
                  </a:cxn>
                  <a:cxn ang="0">
                    <a:pos x="31" y="2316"/>
                  </a:cxn>
                  <a:cxn ang="0">
                    <a:pos x="47" y="2329"/>
                  </a:cxn>
                  <a:cxn ang="0">
                    <a:pos x="79" y="2329"/>
                  </a:cxn>
                  <a:cxn ang="0">
                    <a:pos x="95" y="2329"/>
                  </a:cxn>
                  <a:cxn ang="0">
                    <a:pos x="1490" y="2329"/>
                  </a:cxn>
                  <a:cxn ang="0">
                    <a:pos x="2869" y="2329"/>
                  </a:cxn>
                  <a:cxn ang="0">
                    <a:pos x="2901" y="2329"/>
                  </a:cxn>
                  <a:cxn ang="0">
                    <a:pos x="2917" y="2329"/>
                  </a:cxn>
                  <a:cxn ang="0">
                    <a:pos x="2933" y="2316"/>
                  </a:cxn>
                  <a:cxn ang="0">
                    <a:pos x="2949" y="2316"/>
                  </a:cxn>
                  <a:cxn ang="0">
                    <a:pos x="2965" y="2303"/>
                  </a:cxn>
                  <a:cxn ang="0">
                    <a:pos x="2965" y="2290"/>
                  </a:cxn>
                  <a:cxn ang="0">
                    <a:pos x="2965" y="2277"/>
                  </a:cxn>
                  <a:cxn ang="0">
                    <a:pos x="2949" y="2252"/>
                  </a:cxn>
                  <a:cxn ang="0">
                    <a:pos x="2933" y="2226"/>
                  </a:cxn>
                  <a:cxn ang="0">
                    <a:pos x="2917" y="2201"/>
                  </a:cxn>
                  <a:cxn ang="0">
                    <a:pos x="2885" y="2188"/>
                  </a:cxn>
                  <a:cxn ang="0">
                    <a:pos x="2885" y="2188"/>
                  </a:cxn>
                </a:cxnLst>
                <a:rect l="0" t="0" r="r" b="b"/>
                <a:pathLst>
                  <a:path w="2966" h="2330">
                    <a:moveTo>
                      <a:pt x="2885" y="2188"/>
                    </a:moveTo>
                    <a:lnTo>
                      <a:pt x="2584" y="1983"/>
                    </a:lnTo>
                    <a:lnTo>
                      <a:pt x="2584" y="1420"/>
                    </a:lnTo>
                    <a:lnTo>
                      <a:pt x="2124" y="1420"/>
                    </a:lnTo>
                    <a:lnTo>
                      <a:pt x="2124" y="1254"/>
                    </a:lnTo>
                    <a:lnTo>
                      <a:pt x="2378" y="1254"/>
                    </a:lnTo>
                    <a:lnTo>
                      <a:pt x="2378" y="1202"/>
                    </a:lnTo>
                    <a:lnTo>
                      <a:pt x="2378" y="0"/>
                    </a:lnTo>
                    <a:lnTo>
                      <a:pt x="1490" y="0"/>
                    </a:lnTo>
                    <a:lnTo>
                      <a:pt x="586" y="0"/>
                    </a:lnTo>
                    <a:lnTo>
                      <a:pt x="586" y="1190"/>
                    </a:lnTo>
                    <a:lnTo>
                      <a:pt x="586" y="1254"/>
                    </a:lnTo>
                    <a:lnTo>
                      <a:pt x="840" y="1254"/>
                    </a:lnTo>
                    <a:lnTo>
                      <a:pt x="840" y="1420"/>
                    </a:lnTo>
                    <a:lnTo>
                      <a:pt x="380" y="1420"/>
                    </a:lnTo>
                    <a:lnTo>
                      <a:pt x="380" y="1996"/>
                    </a:lnTo>
                    <a:lnTo>
                      <a:pt x="95" y="2188"/>
                    </a:lnTo>
                    <a:lnTo>
                      <a:pt x="63" y="2201"/>
                    </a:lnTo>
                    <a:lnTo>
                      <a:pt x="31" y="2226"/>
                    </a:lnTo>
                    <a:lnTo>
                      <a:pt x="15" y="2252"/>
                    </a:lnTo>
                    <a:lnTo>
                      <a:pt x="0" y="2277"/>
                    </a:lnTo>
                    <a:lnTo>
                      <a:pt x="0" y="2290"/>
                    </a:lnTo>
                    <a:lnTo>
                      <a:pt x="15" y="2303"/>
                    </a:lnTo>
                    <a:lnTo>
                      <a:pt x="15" y="2316"/>
                    </a:lnTo>
                    <a:lnTo>
                      <a:pt x="31" y="2316"/>
                    </a:lnTo>
                    <a:lnTo>
                      <a:pt x="47" y="2329"/>
                    </a:lnTo>
                    <a:lnTo>
                      <a:pt x="79" y="2329"/>
                    </a:lnTo>
                    <a:lnTo>
                      <a:pt x="95" y="2329"/>
                    </a:lnTo>
                    <a:lnTo>
                      <a:pt x="1490" y="2329"/>
                    </a:lnTo>
                    <a:lnTo>
                      <a:pt x="2869" y="2329"/>
                    </a:lnTo>
                    <a:lnTo>
                      <a:pt x="2901" y="2329"/>
                    </a:lnTo>
                    <a:lnTo>
                      <a:pt x="2917" y="2329"/>
                    </a:lnTo>
                    <a:lnTo>
                      <a:pt x="2933" y="2316"/>
                    </a:lnTo>
                    <a:lnTo>
                      <a:pt x="2949" y="2316"/>
                    </a:lnTo>
                    <a:lnTo>
                      <a:pt x="2965" y="2303"/>
                    </a:lnTo>
                    <a:lnTo>
                      <a:pt x="2965" y="2290"/>
                    </a:lnTo>
                    <a:lnTo>
                      <a:pt x="2965" y="2277"/>
                    </a:lnTo>
                    <a:lnTo>
                      <a:pt x="2949" y="2252"/>
                    </a:lnTo>
                    <a:lnTo>
                      <a:pt x="2933" y="2226"/>
                    </a:lnTo>
                    <a:lnTo>
                      <a:pt x="2917" y="2201"/>
                    </a:lnTo>
                    <a:lnTo>
                      <a:pt x="2885" y="2188"/>
                    </a:lnTo>
                    <a:lnTo>
                      <a:pt x="2885" y="2188"/>
                    </a:lnTo>
                  </a:path>
                </a:pathLst>
              </a:custGeom>
              <a:solidFill>
                <a:srgbClr val="FFFFCC"/>
              </a:solidFill>
              <a:ln w="9360">
                <a:solidFill>
                  <a:srgbClr val="000000"/>
                </a:solidFill>
                <a:round/>
                <a:headEnd/>
                <a:tailEnd/>
              </a:ln>
            </p:spPr>
            <p:txBody>
              <a:bodyPr wrap="none" anchor="ctr"/>
              <a:lstStyle/>
              <a:p>
                <a:endParaRPr lang="en-US"/>
              </a:p>
            </p:txBody>
          </p:sp>
          <p:sp>
            <p:nvSpPr>
              <p:cNvPr id="228363" name="Freeform 11"/>
              <p:cNvSpPr>
                <a:spLocks noChangeArrowheads="1"/>
              </p:cNvSpPr>
              <p:nvPr/>
            </p:nvSpPr>
            <p:spPr bwMode="auto">
              <a:xfrm>
                <a:off x="2371" y="1677"/>
                <a:ext cx="446" cy="15"/>
              </a:xfrm>
              <a:custGeom>
                <a:avLst/>
                <a:gdLst/>
                <a:ahLst/>
                <a:cxnLst>
                  <a:cxn ang="0">
                    <a:pos x="1966" y="64"/>
                  </a:cxn>
                  <a:cxn ang="0">
                    <a:pos x="1871" y="0"/>
                  </a:cxn>
                  <a:cxn ang="0">
                    <a:pos x="95" y="0"/>
                  </a:cxn>
                  <a:cxn ang="0">
                    <a:pos x="0" y="64"/>
                  </a:cxn>
                  <a:cxn ang="0">
                    <a:pos x="1966" y="64"/>
                  </a:cxn>
                  <a:cxn ang="0">
                    <a:pos x="1966" y="64"/>
                  </a:cxn>
                </a:cxnLst>
                <a:rect l="0" t="0" r="r" b="b"/>
                <a:pathLst>
                  <a:path w="1967" h="65">
                    <a:moveTo>
                      <a:pt x="1966" y="64"/>
                    </a:moveTo>
                    <a:lnTo>
                      <a:pt x="1871" y="0"/>
                    </a:lnTo>
                    <a:lnTo>
                      <a:pt x="95" y="0"/>
                    </a:lnTo>
                    <a:lnTo>
                      <a:pt x="0" y="64"/>
                    </a:lnTo>
                    <a:lnTo>
                      <a:pt x="1966" y="64"/>
                    </a:lnTo>
                    <a:lnTo>
                      <a:pt x="1966" y="64"/>
                    </a:lnTo>
                  </a:path>
                </a:pathLst>
              </a:custGeom>
              <a:solidFill>
                <a:srgbClr val="FFFFCC"/>
              </a:solidFill>
              <a:ln w="9360">
                <a:solidFill>
                  <a:srgbClr val="000000"/>
                </a:solidFill>
                <a:round/>
                <a:headEnd/>
                <a:tailEnd/>
              </a:ln>
            </p:spPr>
            <p:txBody>
              <a:bodyPr wrap="none" anchor="ctr"/>
              <a:lstStyle/>
              <a:p>
                <a:endParaRPr lang="en-US"/>
              </a:p>
            </p:txBody>
          </p:sp>
          <p:sp>
            <p:nvSpPr>
              <p:cNvPr id="228364" name="Freeform 12"/>
              <p:cNvSpPr>
                <a:spLocks noChangeArrowheads="1"/>
              </p:cNvSpPr>
              <p:nvPr/>
            </p:nvSpPr>
            <p:spPr bwMode="auto">
              <a:xfrm>
                <a:off x="2331" y="1706"/>
                <a:ext cx="521" cy="15"/>
              </a:xfrm>
              <a:custGeom>
                <a:avLst/>
                <a:gdLst/>
                <a:ahLst/>
                <a:cxnLst>
                  <a:cxn ang="0">
                    <a:pos x="2298" y="64"/>
                  </a:cxn>
                  <a:cxn ang="0">
                    <a:pos x="2203" y="0"/>
                  </a:cxn>
                  <a:cxn ang="0">
                    <a:pos x="95" y="0"/>
                  </a:cxn>
                  <a:cxn ang="0">
                    <a:pos x="0" y="64"/>
                  </a:cxn>
                  <a:cxn ang="0">
                    <a:pos x="2298" y="64"/>
                  </a:cxn>
                  <a:cxn ang="0">
                    <a:pos x="2298" y="64"/>
                  </a:cxn>
                </a:cxnLst>
                <a:rect l="0" t="0" r="r" b="b"/>
                <a:pathLst>
                  <a:path w="2299" h="65">
                    <a:moveTo>
                      <a:pt x="2298" y="64"/>
                    </a:moveTo>
                    <a:lnTo>
                      <a:pt x="2203" y="0"/>
                    </a:lnTo>
                    <a:lnTo>
                      <a:pt x="95" y="0"/>
                    </a:lnTo>
                    <a:lnTo>
                      <a:pt x="0" y="64"/>
                    </a:lnTo>
                    <a:lnTo>
                      <a:pt x="2298" y="64"/>
                    </a:lnTo>
                    <a:lnTo>
                      <a:pt x="2298" y="64"/>
                    </a:lnTo>
                  </a:path>
                </a:pathLst>
              </a:custGeom>
              <a:solidFill>
                <a:srgbClr val="FFFFCC"/>
              </a:solidFill>
              <a:ln w="9360">
                <a:solidFill>
                  <a:srgbClr val="000000"/>
                </a:solidFill>
                <a:round/>
                <a:headEnd/>
                <a:tailEnd/>
              </a:ln>
            </p:spPr>
            <p:txBody>
              <a:bodyPr wrap="none" anchor="ctr"/>
              <a:lstStyle/>
              <a:p>
                <a:endParaRPr lang="en-US"/>
              </a:p>
            </p:txBody>
          </p:sp>
          <p:sp>
            <p:nvSpPr>
              <p:cNvPr id="228365" name="Freeform 13"/>
              <p:cNvSpPr>
                <a:spLocks noChangeArrowheads="1"/>
              </p:cNvSpPr>
              <p:nvPr/>
            </p:nvSpPr>
            <p:spPr bwMode="auto">
              <a:xfrm>
                <a:off x="2292" y="1732"/>
                <a:ext cx="604" cy="15"/>
              </a:xfrm>
              <a:custGeom>
                <a:avLst/>
                <a:gdLst/>
                <a:ahLst/>
                <a:cxnLst>
                  <a:cxn ang="0">
                    <a:pos x="2664" y="64"/>
                  </a:cxn>
                  <a:cxn ang="0">
                    <a:pos x="2569" y="0"/>
                  </a:cxn>
                  <a:cxn ang="0">
                    <a:pos x="95" y="0"/>
                  </a:cxn>
                  <a:cxn ang="0">
                    <a:pos x="0" y="64"/>
                  </a:cxn>
                  <a:cxn ang="0">
                    <a:pos x="2664" y="64"/>
                  </a:cxn>
                  <a:cxn ang="0">
                    <a:pos x="2664" y="64"/>
                  </a:cxn>
                </a:cxnLst>
                <a:rect l="0" t="0" r="r" b="b"/>
                <a:pathLst>
                  <a:path w="2665" h="65">
                    <a:moveTo>
                      <a:pt x="2664" y="64"/>
                    </a:moveTo>
                    <a:lnTo>
                      <a:pt x="2569" y="0"/>
                    </a:lnTo>
                    <a:lnTo>
                      <a:pt x="95" y="0"/>
                    </a:lnTo>
                    <a:lnTo>
                      <a:pt x="0" y="64"/>
                    </a:lnTo>
                    <a:lnTo>
                      <a:pt x="2664" y="64"/>
                    </a:lnTo>
                    <a:lnTo>
                      <a:pt x="2664" y="64"/>
                    </a:lnTo>
                  </a:path>
                </a:pathLst>
              </a:custGeom>
              <a:solidFill>
                <a:srgbClr val="FFFFCC"/>
              </a:solidFill>
              <a:ln w="9360">
                <a:solidFill>
                  <a:srgbClr val="000000"/>
                </a:solidFill>
                <a:round/>
                <a:headEnd/>
                <a:tailEnd/>
              </a:ln>
            </p:spPr>
            <p:txBody>
              <a:bodyPr wrap="none" anchor="ctr"/>
              <a:lstStyle/>
              <a:p>
                <a:endParaRPr lang="en-US"/>
              </a:p>
            </p:txBody>
          </p:sp>
          <p:sp>
            <p:nvSpPr>
              <p:cNvPr id="228366" name="Freeform 14"/>
              <p:cNvSpPr>
                <a:spLocks noChangeArrowheads="1"/>
              </p:cNvSpPr>
              <p:nvPr/>
            </p:nvSpPr>
            <p:spPr bwMode="auto">
              <a:xfrm>
                <a:off x="2342" y="1584"/>
                <a:ext cx="500" cy="108"/>
              </a:xfrm>
              <a:custGeom>
                <a:avLst/>
                <a:gdLst/>
                <a:ahLst/>
                <a:cxnLst>
                  <a:cxn ang="0">
                    <a:pos x="2204" y="461"/>
                  </a:cxn>
                  <a:cxn ang="0">
                    <a:pos x="2014" y="333"/>
                  </a:cxn>
                  <a:cxn ang="0">
                    <a:pos x="190" y="333"/>
                  </a:cxn>
                  <a:cxn ang="0">
                    <a:pos x="0" y="474"/>
                  </a:cxn>
                  <a:cxn ang="0">
                    <a:pos x="2204" y="461"/>
                  </a:cxn>
                  <a:cxn ang="0">
                    <a:pos x="1427" y="0"/>
                  </a:cxn>
                  <a:cxn ang="0">
                    <a:pos x="1427" y="64"/>
                  </a:cxn>
                  <a:cxn ang="0">
                    <a:pos x="2061" y="64"/>
                  </a:cxn>
                  <a:cxn ang="0">
                    <a:pos x="2061" y="0"/>
                  </a:cxn>
                  <a:cxn ang="0">
                    <a:pos x="1427" y="0"/>
                  </a:cxn>
                  <a:cxn ang="0">
                    <a:pos x="1427" y="0"/>
                  </a:cxn>
                </a:cxnLst>
                <a:rect l="0" t="0" r="r" b="b"/>
                <a:pathLst>
                  <a:path w="2205" h="475">
                    <a:moveTo>
                      <a:pt x="2204" y="461"/>
                    </a:moveTo>
                    <a:lnTo>
                      <a:pt x="2014" y="333"/>
                    </a:lnTo>
                    <a:lnTo>
                      <a:pt x="190" y="333"/>
                    </a:lnTo>
                    <a:lnTo>
                      <a:pt x="0" y="474"/>
                    </a:lnTo>
                    <a:lnTo>
                      <a:pt x="2204" y="461"/>
                    </a:lnTo>
                    <a:close/>
                    <a:moveTo>
                      <a:pt x="1427" y="0"/>
                    </a:moveTo>
                    <a:lnTo>
                      <a:pt x="1427" y="64"/>
                    </a:lnTo>
                    <a:lnTo>
                      <a:pt x="2061" y="64"/>
                    </a:lnTo>
                    <a:lnTo>
                      <a:pt x="2061" y="0"/>
                    </a:lnTo>
                    <a:lnTo>
                      <a:pt x="1427" y="0"/>
                    </a:lnTo>
                    <a:lnTo>
                      <a:pt x="1427" y="0"/>
                    </a:lnTo>
                    <a:close/>
                  </a:path>
                </a:pathLst>
              </a:custGeom>
              <a:solidFill>
                <a:srgbClr val="FFFFCC"/>
              </a:solidFill>
              <a:ln w="9360">
                <a:solidFill>
                  <a:srgbClr val="000000"/>
                </a:solidFill>
                <a:round/>
                <a:headEnd/>
                <a:tailEnd/>
              </a:ln>
            </p:spPr>
            <p:txBody>
              <a:bodyPr wrap="none" anchor="ctr"/>
              <a:lstStyle/>
              <a:p>
                <a:endParaRPr lang="en-US"/>
              </a:p>
            </p:txBody>
          </p:sp>
          <p:sp>
            <p:nvSpPr>
              <p:cNvPr id="228367" name="Freeform 15"/>
              <p:cNvSpPr>
                <a:spLocks noChangeArrowheads="1"/>
              </p:cNvSpPr>
              <p:nvPr/>
            </p:nvSpPr>
            <p:spPr bwMode="auto">
              <a:xfrm>
                <a:off x="2446" y="1285"/>
                <a:ext cx="291" cy="276"/>
              </a:xfrm>
              <a:custGeom>
                <a:avLst/>
                <a:gdLst/>
                <a:ahLst/>
                <a:cxnLst>
                  <a:cxn ang="0">
                    <a:pos x="0" y="0"/>
                  </a:cxn>
                  <a:cxn ang="0">
                    <a:pos x="0" y="845"/>
                  </a:cxn>
                  <a:cxn ang="0">
                    <a:pos x="1284" y="845"/>
                  </a:cxn>
                  <a:cxn ang="0">
                    <a:pos x="1284" y="0"/>
                  </a:cxn>
                  <a:cxn ang="0">
                    <a:pos x="0" y="0"/>
                  </a:cxn>
                  <a:cxn ang="0">
                    <a:pos x="0" y="1050"/>
                  </a:cxn>
                  <a:cxn ang="0">
                    <a:pos x="1284" y="1050"/>
                  </a:cxn>
                  <a:cxn ang="0">
                    <a:pos x="1284" y="1216"/>
                  </a:cxn>
                  <a:cxn ang="0">
                    <a:pos x="0" y="1216"/>
                  </a:cxn>
                  <a:cxn ang="0">
                    <a:pos x="0" y="1050"/>
                  </a:cxn>
                  <a:cxn ang="0">
                    <a:pos x="0" y="1050"/>
                  </a:cxn>
                </a:cxnLst>
                <a:rect l="0" t="0" r="r" b="b"/>
                <a:pathLst>
                  <a:path w="1285" h="1217">
                    <a:moveTo>
                      <a:pt x="0" y="0"/>
                    </a:moveTo>
                    <a:lnTo>
                      <a:pt x="0" y="845"/>
                    </a:lnTo>
                    <a:lnTo>
                      <a:pt x="1284" y="845"/>
                    </a:lnTo>
                    <a:lnTo>
                      <a:pt x="1284" y="0"/>
                    </a:lnTo>
                    <a:lnTo>
                      <a:pt x="0" y="0"/>
                    </a:lnTo>
                    <a:close/>
                    <a:moveTo>
                      <a:pt x="0" y="1050"/>
                    </a:moveTo>
                    <a:lnTo>
                      <a:pt x="1284" y="1050"/>
                    </a:lnTo>
                    <a:lnTo>
                      <a:pt x="1284" y="1216"/>
                    </a:lnTo>
                    <a:lnTo>
                      <a:pt x="0" y="1216"/>
                    </a:lnTo>
                    <a:lnTo>
                      <a:pt x="0" y="1050"/>
                    </a:lnTo>
                    <a:lnTo>
                      <a:pt x="0" y="1050"/>
                    </a:lnTo>
                    <a:close/>
                  </a:path>
                </a:pathLst>
              </a:custGeom>
              <a:solidFill>
                <a:srgbClr val="FFFFCC"/>
              </a:solidFill>
              <a:ln w="9360">
                <a:solidFill>
                  <a:srgbClr val="000000"/>
                </a:solidFill>
                <a:round/>
                <a:headEnd/>
                <a:tailEnd/>
              </a:ln>
            </p:spPr>
            <p:txBody>
              <a:bodyPr wrap="none" anchor="ctr"/>
              <a:lstStyle/>
              <a:p>
                <a:endParaRPr lang="en-US"/>
              </a:p>
            </p:txBody>
          </p:sp>
        </p:grpSp>
        <p:grpSp>
          <p:nvGrpSpPr>
            <p:cNvPr id="5" name="Group 16"/>
            <p:cNvGrpSpPr>
              <a:grpSpLocks/>
            </p:cNvGrpSpPr>
            <p:nvPr/>
          </p:nvGrpSpPr>
          <p:grpSpPr bwMode="auto">
            <a:xfrm>
              <a:off x="4176" y="1815"/>
              <a:ext cx="1343" cy="1391"/>
              <a:chOff x="4176" y="1815"/>
              <a:chExt cx="1343" cy="1391"/>
            </a:xfrm>
          </p:grpSpPr>
          <p:sp>
            <p:nvSpPr>
              <p:cNvPr id="228369" name="AutoShape 17"/>
              <p:cNvSpPr>
                <a:spLocks noChangeArrowheads="1"/>
              </p:cNvSpPr>
              <p:nvPr/>
            </p:nvSpPr>
            <p:spPr bwMode="auto">
              <a:xfrm>
                <a:off x="4176" y="1815"/>
                <a:ext cx="1344" cy="1392"/>
              </a:xfrm>
              <a:prstGeom prst="roundRect">
                <a:avLst>
                  <a:gd name="adj" fmla="val 74"/>
                </a:avLst>
              </a:prstGeom>
              <a:solidFill>
                <a:srgbClr val="CCECFF"/>
              </a:solidFill>
              <a:ln w="9360">
                <a:solidFill>
                  <a:srgbClr val="000000"/>
                </a:solidFill>
                <a:round/>
                <a:headEnd/>
                <a:tailEnd/>
              </a:ln>
            </p:spPr>
            <p:txBody>
              <a:bodyPr wrap="none" anchor="ctr"/>
              <a:lstStyle/>
              <a:p>
                <a:endParaRPr lang="en-US"/>
              </a:p>
            </p:txBody>
          </p:sp>
          <p:pic>
            <p:nvPicPr>
              <p:cNvPr id="228370" name="Picture 18"/>
              <p:cNvPicPr>
                <a:picLocks noChangeAspect="1" noChangeArrowheads="1"/>
              </p:cNvPicPr>
              <p:nvPr/>
            </p:nvPicPr>
            <p:blipFill>
              <a:blip r:embed="rId3"/>
              <a:srcRect/>
              <a:stretch>
                <a:fillRect/>
              </a:stretch>
            </p:blipFill>
            <p:spPr bwMode="auto">
              <a:xfrm>
                <a:off x="4224" y="1863"/>
                <a:ext cx="669" cy="411"/>
              </a:xfrm>
              <a:prstGeom prst="rect">
                <a:avLst/>
              </a:prstGeom>
              <a:noFill/>
            </p:spPr>
          </p:pic>
          <p:pic>
            <p:nvPicPr>
              <p:cNvPr id="228371" name="Picture 19"/>
              <p:cNvPicPr>
                <a:picLocks noChangeAspect="1" noChangeArrowheads="1"/>
              </p:cNvPicPr>
              <p:nvPr/>
            </p:nvPicPr>
            <p:blipFill>
              <a:blip r:embed="rId3"/>
              <a:srcRect/>
              <a:stretch>
                <a:fillRect/>
              </a:stretch>
            </p:blipFill>
            <p:spPr bwMode="auto">
              <a:xfrm>
                <a:off x="4224" y="2295"/>
                <a:ext cx="669" cy="411"/>
              </a:xfrm>
              <a:prstGeom prst="rect">
                <a:avLst/>
              </a:prstGeom>
              <a:noFill/>
            </p:spPr>
          </p:pic>
          <p:pic>
            <p:nvPicPr>
              <p:cNvPr id="228372" name="Picture 20"/>
              <p:cNvPicPr>
                <a:picLocks noChangeAspect="1" noChangeArrowheads="1"/>
              </p:cNvPicPr>
              <p:nvPr/>
            </p:nvPicPr>
            <p:blipFill>
              <a:blip r:embed="rId3"/>
              <a:srcRect/>
              <a:stretch>
                <a:fillRect/>
              </a:stretch>
            </p:blipFill>
            <p:spPr bwMode="auto">
              <a:xfrm>
                <a:off x="4275" y="2727"/>
                <a:ext cx="669" cy="411"/>
              </a:xfrm>
              <a:prstGeom prst="rect">
                <a:avLst/>
              </a:prstGeom>
              <a:noFill/>
            </p:spPr>
          </p:pic>
          <p:pic>
            <p:nvPicPr>
              <p:cNvPr id="228373" name="Picture 21"/>
              <p:cNvPicPr>
                <a:picLocks noChangeAspect="1" noChangeArrowheads="1"/>
              </p:cNvPicPr>
              <p:nvPr/>
            </p:nvPicPr>
            <p:blipFill>
              <a:blip r:embed="rId3"/>
              <a:srcRect/>
              <a:stretch>
                <a:fillRect/>
              </a:stretch>
            </p:blipFill>
            <p:spPr bwMode="auto">
              <a:xfrm>
                <a:off x="4800" y="1884"/>
                <a:ext cx="669" cy="411"/>
              </a:xfrm>
              <a:prstGeom prst="rect">
                <a:avLst/>
              </a:prstGeom>
              <a:noFill/>
            </p:spPr>
          </p:pic>
          <p:pic>
            <p:nvPicPr>
              <p:cNvPr id="228374" name="Picture 22"/>
              <p:cNvPicPr>
                <a:picLocks noChangeAspect="1" noChangeArrowheads="1"/>
              </p:cNvPicPr>
              <p:nvPr/>
            </p:nvPicPr>
            <p:blipFill>
              <a:blip r:embed="rId3"/>
              <a:srcRect/>
              <a:stretch>
                <a:fillRect/>
              </a:stretch>
            </p:blipFill>
            <p:spPr bwMode="auto">
              <a:xfrm>
                <a:off x="4800" y="2295"/>
                <a:ext cx="669" cy="411"/>
              </a:xfrm>
              <a:prstGeom prst="rect">
                <a:avLst/>
              </a:prstGeom>
              <a:noFill/>
            </p:spPr>
          </p:pic>
          <p:pic>
            <p:nvPicPr>
              <p:cNvPr id="228375" name="Picture 23"/>
              <p:cNvPicPr>
                <a:picLocks noChangeAspect="1" noChangeArrowheads="1"/>
              </p:cNvPicPr>
              <p:nvPr/>
            </p:nvPicPr>
            <p:blipFill>
              <a:blip r:embed="rId3"/>
              <a:srcRect/>
              <a:stretch>
                <a:fillRect/>
              </a:stretch>
            </p:blipFill>
            <p:spPr bwMode="auto">
              <a:xfrm>
                <a:off x="4800" y="2727"/>
                <a:ext cx="669" cy="411"/>
              </a:xfrm>
              <a:prstGeom prst="rect">
                <a:avLst/>
              </a:prstGeom>
              <a:noFill/>
            </p:spPr>
          </p:pic>
        </p:grpSp>
        <p:sp>
          <p:nvSpPr>
            <p:cNvPr id="228376" name="AutoShape 24"/>
            <p:cNvSpPr>
              <a:spLocks noChangeArrowheads="1"/>
            </p:cNvSpPr>
            <p:nvPr/>
          </p:nvSpPr>
          <p:spPr bwMode="auto">
            <a:xfrm>
              <a:off x="556" y="2831"/>
              <a:ext cx="497" cy="269"/>
            </a:xfrm>
            <a:prstGeom prst="roundRect">
              <a:avLst>
                <a:gd name="adj" fmla="val 431"/>
              </a:avLst>
            </a:prstGeom>
            <a:noFill/>
            <a:ln w="9525">
              <a:noFill/>
              <a:round/>
              <a:headEnd/>
              <a:tailEnd/>
            </a:ln>
          </p:spPr>
          <p:txBody>
            <a:bodyPr wrap="none" lIns="90000" tIns="46800" rIns="90000" bIns="46800">
              <a:spAutoFit/>
            </a:bodyPr>
            <a:lstStyle/>
            <a:p>
              <a:pPr eaLnBrk="1" hangingPunct="1">
                <a:lnSpc>
                  <a:spcPct val="93000"/>
                </a:lnSpc>
                <a:buClr>
                  <a:srgbClr val="000000"/>
                </a:buClr>
                <a:buSzPct val="100000"/>
                <a:buFont typeface="Garamond"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latin typeface="Garamond" pitchFamily="18" charset="0"/>
                </a:rPr>
                <a:t>User</a:t>
              </a:r>
            </a:p>
          </p:txBody>
        </p:sp>
        <p:sp>
          <p:nvSpPr>
            <p:cNvPr id="228377" name="AutoShape 25"/>
            <p:cNvSpPr>
              <a:spLocks noChangeArrowheads="1"/>
            </p:cNvSpPr>
            <p:nvPr/>
          </p:nvSpPr>
          <p:spPr bwMode="auto">
            <a:xfrm>
              <a:off x="2015" y="2927"/>
              <a:ext cx="1473" cy="269"/>
            </a:xfrm>
            <a:prstGeom prst="roundRect">
              <a:avLst>
                <a:gd name="adj" fmla="val 431"/>
              </a:avLst>
            </a:prstGeom>
            <a:noFill/>
            <a:ln w="9525">
              <a:noFill/>
              <a:round/>
              <a:headEnd/>
              <a:tailEnd/>
            </a:ln>
          </p:spPr>
          <p:txBody>
            <a:bodyPr wrap="none" lIns="90000" tIns="46800" rIns="90000" bIns="46800">
              <a:spAutoFit/>
            </a:bodyPr>
            <a:lstStyle/>
            <a:p>
              <a:pPr eaLnBrk="1" hangingPunct="1">
                <a:lnSpc>
                  <a:spcPct val="93000"/>
                </a:lnSpc>
                <a:buClr>
                  <a:srgbClr val="000000"/>
                </a:buClr>
                <a:buSzPct val="100000"/>
                <a:buFont typeface="Garamond"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latin typeface="Garamond" pitchFamily="18" charset="0"/>
                </a:rPr>
                <a:t>Resource Broker</a:t>
              </a:r>
            </a:p>
          </p:txBody>
        </p:sp>
        <p:sp>
          <p:nvSpPr>
            <p:cNvPr id="228378" name="AutoShape 26"/>
            <p:cNvSpPr>
              <a:spLocks noChangeArrowheads="1"/>
            </p:cNvSpPr>
            <p:nvPr/>
          </p:nvSpPr>
          <p:spPr bwMode="auto">
            <a:xfrm>
              <a:off x="4295" y="3215"/>
              <a:ext cx="1365" cy="269"/>
            </a:xfrm>
            <a:prstGeom prst="roundRect">
              <a:avLst>
                <a:gd name="adj" fmla="val 431"/>
              </a:avLst>
            </a:prstGeom>
            <a:noFill/>
            <a:ln w="9525">
              <a:noFill/>
              <a:round/>
              <a:headEnd/>
              <a:tailEnd/>
            </a:ln>
          </p:spPr>
          <p:txBody>
            <a:bodyPr wrap="none" lIns="90000" tIns="46800" rIns="90000" bIns="46800">
              <a:spAutoFit/>
            </a:bodyPr>
            <a:lstStyle/>
            <a:p>
              <a:pPr eaLnBrk="1" hangingPunct="1">
                <a:lnSpc>
                  <a:spcPct val="93000"/>
                </a:lnSpc>
                <a:buClr>
                  <a:srgbClr val="000000"/>
                </a:buClr>
                <a:buSzPct val="100000"/>
                <a:buFont typeface="Garamond"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latin typeface="Garamond" pitchFamily="18" charset="0"/>
                </a:rPr>
                <a:t>Grid Resources</a:t>
              </a:r>
            </a:p>
          </p:txBody>
        </p:sp>
        <p:sp>
          <p:nvSpPr>
            <p:cNvPr id="228379" name="Line 27"/>
            <p:cNvSpPr>
              <a:spLocks noChangeShapeType="1"/>
            </p:cNvSpPr>
            <p:nvPr/>
          </p:nvSpPr>
          <p:spPr bwMode="auto">
            <a:xfrm>
              <a:off x="1344" y="2583"/>
              <a:ext cx="864" cy="1"/>
            </a:xfrm>
            <a:prstGeom prst="line">
              <a:avLst/>
            </a:prstGeom>
            <a:noFill/>
            <a:ln w="9360">
              <a:solidFill>
                <a:srgbClr val="000000"/>
              </a:solidFill>
              <a:round/>
              <a:headEnd/>
              <a:tailEnd type="triangle" w="med" len="med"/>
            </a:ln>
          </p:spPr>
          <p:txBody>
            <a:bodyPr/>
            <a:lstStyle/>
            <a:p>
              <a:endParaRPr lang="en-US"/>
            </a:p>
          </p:txBody>
        </p:sp>
        <p:sp>
          <p:nvSpPr>
            <p:cNvPr id="228380" name="Line 28"/>
            <p:cNvSpPr>
              <a:spLocks noChangeShapeType="1"/>
            </p:cNvSpPr>
            <p:nvPr/>
          </p:nvSpPr>
          <p:spPr bwMode="auto">
            <a:xfrm>
              <a:off x="1344" y="2679"/>
              <a:ext cx="864" cy="1"/>
            </a:xfrm>
            <a:prstGeom prst="line">
              <a:avLst/>
            </a:prstGeom>
            <a:noFill/>
            <a:ln w="9360">
              <a:solidFill>
                <a:srgbClr val="000000"/>
              </a:solidFill>
              <a:round/>
              <a:headEnd type="triangle" w="med" len="med"/>
              <a:tailEnd/>
            </a:ln>
          </p:spPr>
          <p:txBody>
            <a:bodyPr/>
            <a:lstStyle/>
            <a:p>
              <a:endParaRPr lang="en-US"/>
            </a:p>
          </p:txBody>
        </p:sp>
        <p:grpSp>
          <p:nvGrpSpPr>
            <p:cNvPr id="6" name="Group 29"/>
            <p:cNvGrpSpPr>
              <a:grpSpLocks/>
            </p:cNvGrpSpPr>
            <p:nvPr/>
          </p:nvGrpSpPr>
          <p:grpSpPr bwMode="auto">
            <a:xfrm>
              <a:off x="2880" y="2055"/>
              <a:ext cx="1247" cy="431"/>
              <a:chOff x="2880" y="2055"/>
              <a:chExt cx="1247" cy="431"/>
            </a:xfrm>
          </p:grpSpPr>
          <p:sp>
            <p:nvSpPr>
              <p:cNvPr id="228382" name="Line 30"/>
              <p:cNvSpPr>
                <a:spLocks noChangeShapeType="1"/>
              </p:cNvSpPr>
              <p:nvPr/>
            </p:nvSpPr>
            <p:spPr bwMode="auto">
              <a:xfrm flipV="1">
                <a:off x="2880" y="2054"/>
                <a:ext cx="1248" cy="218"/>
              </a:xfrm>
              <a:prstGeom prst="line">
                <a:avLst/>
              </a:prstGeom>
              <a:noFill/>
              <a:ln w="9360">
                <a:solidFill>
                  <a:srgbClr val="000000"/>
                </a:solidFill>
                <a:round/>
                <a:headEnd/>
                <a:tailEnd type="triangle" w="med" len="med"/>
              </a:ln>
            </p:spPr>
            <p:txBody>
              <a:bodyPr/>
              <a:lstStyle/>
              <a:p>
                <a:endParaRPr lang="en-US"/>
              </a:p>
            </p:txBody>
          </p:sp>
          <p:sp>
            <p:nvSpPr>
              <p:cNvPr id="228383" name="Line 31"/>
              <p:cNvSpPr>
                <a:spLocks noChangeShapeType="1"/>
              </p:cNvSpPr>
              <p:nvPr/>
            </p:nvSpPr>
            <p:spPr bwMode="auto">
              <a:xfrm flipV="1">
                <a:off x="2880" y="2140"/>
                <a:ext cx="1248" cy="132"/>
              </a:xfrm>
              <a:prstGeom prst="line">
                <a:avLst/>
              </a:prstGeom>
              <a:noFill/>
              <a:ln w="9360">
                <a:solidFill>
                  <a:srgbClr val="000000"/>
                </a:solidFill>
                <a:round/>
                <a:headEnd/>
                <a:tailEnd type="triangle" w="med" len="med"/>
              </a:ln>
            </p:spPr>
            <p:txBody>
              <a:bodyPr/>
              <a:lstStyle/>
              <a:p>
                <a:endParaRPr lang="en-US"/>
              </a:p>
            </p:txBody>
          </p:sp>
          <p:sp>
            <p:nvSpPr>
              <p:cNvPr id="228384" name="Line 32"/>
              <p:cNvSpPr>
                <a:spLocks noChangeShapeType="1"/>
              </p:cNvSpPr>
              <p:nvPr/>
            </p:nvSpPr>
            <p:spPr bwMode="auto">
              <a:xfrm>
                <a:off x="2880" y="2271"/>
                <a:ext cx="1248" cy="1"/>
              </a:xfrm>
              <a:prstGeom prst="line">
                <a:avLst/>
              </a:prstGeom>
              <a:noFill/>
              <a:ln w="9360">
                <a:solidFill>
                  <a:srgbClr val="000000"/>
                </a:solidFill>
                <a:round/>
                <a:headEnd/>
                <a:tailEnd type="triangle" w="med" len="med"/>
              </a:ln>
            </p:spPr>
            <p:txBody>
              <a:bodyPr/>
              <a:lstStyle/>
              <a:p>
                <a:endParaRPr lang="en-US"/>
              </a:p>
            </p:txBody>
          </p:sp>
          <p:sp>
            <p:nvSpPr>
              <p:cNvPr id="228385" name="Line 33"/>
              <p:cNvSpPr>
                <a:spLocks noChangeShapeType="1"/>
              </p:cNvSpPr>
              <p:nvPr/>
            </p:nvSpPr>
            <p:spPr bwMode="auto">
              <a:xfrm>
                <a:off x="2880" y="2271"/>
                <a:ext cx="1248" cy="130"/>
              </a:xfrm>
              <a:prstGeom prst="line">
                <a:avLst/>
              </a:prstGeom>
              <a:noFill/>
              <a:ln w="9360">
                <a:solidFill>
                  <a:srgbClr val="000000"/>
                </a:solidFill>
                <a:round/>
                <a:headEnd/>
                <a:tailEnd type="triangle" w="med" len="med"/>
              </a:ln>
            </p:spPr>
            <p:txBody>
              <a:bodyPr/>
              <a:lstStyle/>
              <a:p>
                <a:endParaRPr lang="en-US"/>
              </a:p>
            </p:txBody>
          </p:sp>
          <p:sp>
            <p:nvSpPr>
              <p:cNvPr id="228386" name="Line 34"/>
              <p:cNvSpPr>
                <a:spLocks noChangeShapeType="1"/>
              </p:cNvSpPr>
              <p:nvPr/>
            </p:nvSpPr>
            <p:spPr bwMode="auto">
              <a:xfrm>
                <a:off x="2880" y="2271"/>
                <a:ext cx="1248" cy="216"/>
              </a:xfrm>
              <a:prstGeom prst="line">
                <a:avLst/>
              </a:prstGeom>
              <a:noFill/>
              <a:ln w="9360">
                <a:solidFill>
                  <a:srgbClr val="000000"/>
                </a:solidFill>
                <a:round/>
                <a:headEnd/>
                <a:tailEnd type="triangle" w="med" len="med"/>
              </a:ln>
            </p:spPr>
            <p:txBody>
              <a:bodyPr/>
              <a:lstStyle/>
              <a:p>
                <a:endParaRPr lang="en-US"/>
              </a:p>
            </p:txBody>
          </p:sp>
        </p:grpSp>
        <p:sp>
          <p:nvSpPr>
            <p:cNvPr id="228387" name="Line 35"/>
            <p:cNvSpPr>
              <a:spLocks noChangeShapeType="1"/>
            </p:cNvSpPr>
            <p:nvPr/>
          </p:nvSpPr>
          <p:spPr bwMode="auto">
            <a:xfrm>
              <a:off x="2592" y="1815"/>
              <a:ext cx="1" cy="144"/>
            </a:xfrm>
            <a:prstGeom prst="line">
              <a:avLst/>
            </a:prstGeom>
            <a:noFill/>
            <a:ln w="9360">
              <a:solidFill>
                <a:srgbClr val="FFCC00"/>
              </a:solidFill>
              <a:round/>
              <a:headEnd/>
              <a:tailEnd type="triangle" w="med" len="med"/>
            </a:ln>
          </p:spPr>
          <p:txBody>
            <a:bodyPr/>
            <a:lstStyle/>
            <a:p>
              <a:endParaRPr lang="en-US"/>
            </a:p>
          </p:txBody>
        </p:sp>
        <p:sp>
          <p:nvSpPr>
            <p:cNvPr id="228388" name="Line 36"/>
            <p:cNvSpPr>
              <a:spLocks noChangeShapeType="1"/>
            </p:cNvSpPr>
            <p:nvPr/>
          </p:nvSpPr>
          <p:spPr bwMode="auto">
            <a:xfrm flipH="1">
              <a:off x="2927" y="1383"/>
              <a:ext cx="1730" cy="1"/>
            </a:xfrm>
            <a:prstGeom prst="line">
              <a:avLst/>
            </a:prstGeom>
            <a:noFill/>
            <a:ln w="9360">
              <a:solidFill>
                <a:srgbClr val="FFCC00"/>
              </a:solidFill>
              <a:round/>
              <a:headEnd/>
              <a:tailEnd type="triangle" w="med" len="med"/>
            </a:ln>
          </p:spPr>
          <p:txBody>
            <a:bodyPr/>
            <a:lstStyle/>
            <a:p>
              <a:endParaRPr lang="en-US"/>
            </a:p>
          </p:txBody>
        </p:sp>
        <p:sp>
          <p:nvSpPr>
            <p:cNvPr id="228389" name="Line 37"/>
            <p:cNvSpPr>
              <a:spLocks noChangeShapeType="1"/>
            </p:cNvSpPr>
            <p:nvPr/>
          </p:nvSpPr>
          <p:spPr bwMode="auto">
            <a:xfrm>
              <a:off x="4656" y="1383"/>
              <a:ext cx="1" cy="288"/>
            </a:xfrm>
            <a:prstGeom prst="line">
              <a:avLst/>
            </a:prstGeom>
            <a:noFill/>
            <a:ln w="9360">
              <a:solidFill>
                <a:srgbClr val="FFCC00"/>
              </a:solidFill>
              <a:round/>
              <a:headEnd/>
              <a:tailEnd/>
            </a:ln>
          </p:spPr>
          <p:txBody>
            <a:bodyPr/>
            <a:lstStyle/>
            <a:p>
              <a:endParaRPr lang="en-US"/>
            </a:p>
          </p:txBody>
        </p:sp>
        <p:sp>
          <p:nvSpPr>
            <p:cNvPr id="228390" name="AutoShape 38"/>
            <p:cNvSpPr>
              <a:spLocks noChangeArrowheads="1"/>
            </p:cNvSpPr>
            <p:nvPr/>
          </p:nvSpPr>
          <p:spPr bwMode="auto">
            <a:xfrm>
              <a:off x="1827" y="1007"/>
              <a:ext cx="2133" cy="269"/>
            </a:xfrm>
            <a:prstGeom prst="roundRect">
              <a:avLst>
                <a:gd name="adj" fmla="val 431"/>
              </a:avLst>
            </a:prstGeom>
            <a:noFill/>
            <a:ln w="9525">
              <a:noFill/>
              <a:round/>
              <a:headEnd/>
              <a:tailEnd/>
            </a:ln>
          </p:spPr>
          <p:txBody>
            <a:bodyPr wrap="none" lIns="90000" tIns="46800" rIns="90000" bIns="46800">
              <a:spAutoFit/>
            </a:bodyPr>
            <a:lstStyle/>
            <a:p>
              <a:pPr eaLnBrk="1" hangingPunct="1">
                <a:lnSpc>
                  <a:spcPct val="93000"/>
                </a:lnSpc>
                <a:buClr>
                  <a:srgbClr val="000000"/>
                </a:buClr>
                <a:buSzPct val="100000"/>
                <a:buFont typeface="Garamond"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latin typeface="Garamond" pitchFamily="18" charset="0"/>
                </a:rPr>
                <a:t>Grid Information Service</a:t>
              </a:r>
            </a:p>
          </p:txBody>
        </p:sp>
        <p:grpSp>
          <p:nvGrpSpPr>
            <p:cNvPr id="7" name="Group 39"/>
            <p:cNvGrpSpPr>
              <a:grpSpLocks/>
            </p:cNvGrpSpPr>
            <p:nvPr/>
          </p:nvGrpSpPr>
          <p:grpSpPr bwMode="auto">
            <a:xfrm>
              <a:off x="96" y="3063"/>
              <a:ext cx="1584" cy="900"/>
              <a:chOff x="96" y="3063"/>
              <a:chExt cx="1584" cy="900"/>
            </a:xfrm>
          </p:grpSpPr>
          <p:sp>
            <p:nvSpPr>
              <p:cNvPr id="228392" name="AutoShape 40"/>
              <p:cNvSpPr>
                <a:spLocks noChangeArrowheads="1"/>
              </p:cNvSpPr>
              <p:nvPr/>
            </p:nvSpPr>
            <p:spPr bwMode="auto">
              <a:xfrm>
                <a:off x="96" y="3063"/>
                <a:ext cx="1584" cy="900"/>
              </a:xfrm>
              <a:prstGeom prst="roundRect">
                <a:avLst>
                  <a:gd name="adj" fmla="val 111"/>
                </a:avLst>
              </a:prstGeom>
              <a:noFill/>
              <a:ln w="9360">
                <a:solidFill>
                  <a:srgbClr val="000000"/>
                </a:solidFill>
                <a:round/>
                <a:headEnd/>
                <a:tailEnd/>
              </a:ln>
            </p:spPr>
            <p:txBody>
              <a:bodyPr wrap="none" anchor="ctr"/>
              <a:lstStyle/>
              <a:p>
                <a:endParaRPr lang="en-US"/>
              </a:p>
            </p:txBody>
          </p:sp>
          <p:sp>
            <p:nvSpPr>
              <p:cNvPr id="228393" name="Text Box 41"/>
              <p:cNvSpPr txBox="1">
                <a:spLocks noChangeArrowheads="1"/>
              </p:cNvSpPr>
              <p:nvPr/>
            </p:nvSpPr>
            <p:spPr bwMode="auto">
              <a:xfrm>
                <a:off x="96" y="3063"/>
                <a:ext cx="1584" cy="762"/>
              </a:xfrm>
              <a:prstGeom prst="rect">
                <a:avLst/>
              </a:prstGeom>
              <a:noFill/>
              <a:ln w="9525">
                <a:noFill/>
                <a:miter lim="800000"/>
                <a:headEnd/>
                <a:tailEnd/>
              </a:ln>
            </p:spPr>
            <p:txBody>
              <a:bodyPr lIns="90000" tIns="46800" rIns="90000" bIns="46800">
                <a:spAutoFit/>
              </a:bodyPr>
              <a:lstStyle/>
              <a:p>
                <a:pPr eaLnBrk="1" hangingPunct="1">
                  <a:lnSpc>
                    <a:spcPct val="93000"/>
                  </a:lnSpc>
                  <a:buClr>
                    <a:srgbClr val="000000"/>
                  </a:buClr>
                  <a:buSzPct val="100000"/>
                  <a:buFont typeface="Garamond"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Garamond" pitchFamily="18" charset="0"/>
                  </a:rPr>
                  <a:t>A </a:t>
                </a:r>
                <a:r>
                  <a:rPr lang="en-GB" sz="1600" b="1">
                    <a:solidFill>
                      <a:srgbClr val="800000"/>
                    </a:solidFill>
                    <a:latin typeface="Garamond" pitchFamily="18" charset="0"/>
                  </a:rPr>
                  <a:t>User</a:t>
                </a:r>
                <a:r>
                  <a:rPr lang="en-GB" sz="1600">
                    <a:latin typeface="Garamond" pitchFamily="18" charset="0"/>
                  </a:rPr>
                  <a:t> sends computation or data intensive application to Global Grids in order to speed up the execution of the application.</a:t>
                </a:r>
              </a:p>
            </p:txBody>
          </p:sp>
        </p:grpSp>
        <p:grpSp>
          <p:nvGrpSpPr>
            <p:cNvPr id="8" name="Group 42"/>
            <p:cNvGrpSpPr>
              <a:grpSpLocks/>
            </p:cNvGrpSpPr>
            <p:nvPr/>
          </p:nvGrpSpPr>
          <p:grpSpPr bwMode="auto">
            <a:xfrm>
              <a:off x="1776" y="3111"/>
              <a:ext cx="2016" cy="852"/>
              <a:chOff x="1776" y="3111"/>
              <a:chExt cx="2016" cy="852"/>
            </a:xfrm>
          </p:grpSpPr>
          <p:sp>
            <p:nvSpPr>
              <p:cNvPr id="228395" name="AutoShape 43"/>
              <p:cNvSpPr>
                <a:spLocks noChangeArrowheads="1"/>
              </p:cNvSpPr>
              <p:nvPr/>
            </p:nvSpPr>
            <p:spPr bwMode="auto">
              <a:xfrm>
                <a:off x="1776" y="3111"/>
                <a:ext cx="2016" cy="852"/>
              </a:xfrm>
              <a:prstGeom prst="roundRect">
                <a:avLst>
                  <a:gd name="adj" fmla="val 116"/>
                </a:avLst>
              </a:prstGeom>
              <a:noFill/>
              <a:ln w="9360">
                <a:solidFill>
                  <a:srgbClr val="000000"/>
                </a:solidFill>
                <a:round/>
                <a:headEnd/>
                <a:tailEnd/>
              </a:ln>
            </p:spPr>
            <p:txBody>
              <a:bodyPr wrap="none" anchor="ctr"/>
              <a:lstStyle/>
              <a:p>
                <a:endParaRPr lang="en-US"/>
              </a:p>
            </p:txBody>
          </p:sp>
          <p:sp>
            <p:nvSpPr>
              <p:cNvPr id="228396" name="Text Box 44"/>
              <p:cNvSpPr txBox="1">
                <a:spLocks noChangeArrowheads="1"/>
              </p:cNvSpPr>
              <p:nvPr/>
            </p:nvSpPr>
            <p:spPr bwMode="auto">
              <a:xfrm>
                <a:off x="1776" y="3111"/>
                <a:ext cx="2016" cy="844"/>
              </a:xfrm>
              <a:prstGeom prst="rect">
                <a:avLst/>
              </a:prstGeom>
              <a:noFill/>
              <a:ln w="9525">
                <a:noFill/>
                <a:miter lim="800000"/>
                <a:headEnd/>
                <a:tailEnd/>
              </a:ln>
            </p:spPr>
            <p:txBody>
              <a:bodyPr lIns="90000" tIns="46800" rIns="90000" bIns="46800">
                <a:spAutoFit/>
              </a:bodyPr>
              <a:lstStyle/>
              <a:p>
                <a:pPr eaLnBrk="1" hangingPunct="1">
                  <a:lnSpc>
                    <a:spcPct val="93000"/>
                  </a:lnSpc>
                  <a:buClr>
                    <a:srgbClr val="000000"/>
                  </a:buClr>
                  <a:buSzPct val="100000"/>
                  <a:buFont typeface="Garamond"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Garamond" pitchFamily="18" charset="0"/>
                  </a:rPr>
                  <a:t>A</a:t>
                </a:r>
                <a:r>
                  <a:rPr lang="en-GB" sz="1600" b="1" dirty="0">
                    <a:latin typeface="Garamond" pitchFamily="18" charset="0"/>
                  </a:rPr>
                  <a:t> </a:t>
                </a:r>
                <a:r>
                  <a:rPr lang="en-GB" sz="1600" b="1" dirty="0">
                    <a:solidFill>
                      <a:srgbClr val="800000"/>
                    </a:solidFill>
                    <a:latin typeface="Garamond" pitchFamily="18" charset="0"/>
                  </a:rPr>
                  <a:t>Resource</a:t>
                </a:r>
                <a:r>
                  <a:rPr lang="en-GB" sz="1600" dirty="0">
                    <a:solidFill>
                      <a:srgbClr val="800000"/>
                    </a:solidFill>
                    <a:latin typeface="Garamond" pitchFamily="18" charset="0"/>
                  </a:rPr>
                  <a:t> </a:t>
                </a:r>
                <a:r>
                  <a:rPr lang="en-GB" sz="1600" b="1" dirty="0">
                    <a:solidFill>
                      <a:srgbClr val="800000"/>
                    </a:solidFill>
                    <a:highlight>
                      <a:srgbClr val="FFFF00"/>
                    </a:highlight>
                    <a:latin typeface="Garamond" pitchFamily="18" charset="0"/>
                  </a:rPr>
                  <a:t>Broker</a:t>
                </a:r>
                <a:r>
                  <a:rPr lang="en-GB" sz="1600" dirty="0">
                    <a:highlight>
                      <a:srgbClr val="FFFF00"/>
                    </a:highlight>
                    <a:latin typeface="Garamond" pitchFamily="18" charset="0"/>
                  </a:rPr>
                  <a:t> distribute the jobs in an application to the Grid resources</a:t>
                </a:r>
                <a:r>
                  <a:rPr lang="en-GB" sz="1600" dirty="0">
                    <a:latin typeface="Garamond" pitchFamily="18" charset="0"/>
                  </a:rPr>
                  <a:t> based on user’s QoS requirements and details of available Grid resources for further executions. </a:t>
                </a:r>
              </a:p>
            </p:txBody>
          </p:sp>
        </p:grpSp>
        <p:grpSp>
          <p:nvGrpSpPr>
            <p:cNvPr id="9" name="Group 45"/>
            <p:cNvGrpSpPr>
              <a:grpSpLocks/>
            </p:cNvGrpSpPr>
            <p:nvPr/>
          </p:nvGrpSpPr>
          <p:grpSpPr bwMode="auto">
            <a:xfrm>
              <a:off x="3888" y="3399"/>
              <a:ext cx="1824" cy="672"/>
              <a:chOff x="3888" y="3399"/>
              <a:chExt cx="1824" cy="672"/>
            </a:xfrm>
          </p:grpSpPr>
          <p:sp>
            <p:nvSpPr>
              <p:cNvPr id="228398" name="AutoShape 46"/>
              <p:cNvSpPr>
                <a:spLocks noChangeArrowheads="1"/>
              </p:cNvSpPr>
              <p:nvPr/>
            </p:nvSpPr>
            <p:spPr bwMode="auto">
              <a:xfrm>
                <a:off x="3888" y="3399"/>
                <a:ext cx="1824" cy="672"/>
              </a:xfrm>
              <a:prstGeom prst="roundRect">
                <a:avLst>
                  <a:gd name="adj" fmla="val 148"/>
                </a:avLst>
              </a:prstGeom>
              <a:noFill/>
              <a:ln w="9360">
                <a:solidFill>
                  <a:srgbClr val="000000"/>
                </a:solidFill>
                <a:round/>
                <a:headEnd/>
                <a:tailEnd/>
              </a:ln>
            </p:spPr>
            <p:txBody>
              <a:bodyPr wrap="none" anchor="ctr"/>
              <a:lstStyle/>
              <a:p>
                <a:endParaRPr lang="en-US"/>
              </a:p>
            </p:txBody>
          </p:sp>
          <p:sp>
            <p:nvSpPr>
              <p:cNvPr id="228399" name="Text Box 47"/>
              <p:cNvSpPr txBox="1">
                <a:spLocks noChangeArrowheads="1"/>
              </p:cNvSpPr>
              <p:nvPr/>
            </p:nvSpPr>
            <p:spPr bwMode="auto">
              <a:xfrm>
                <a:off x="3888" y="3399"/>
                <a:ext cx="1824" cy="581"/>
              </a:xfrm>
              <a:prstGeom prst="rect">
                <a:avLst/>
              </a:prstGeom>
              <a:noFill/>
              <a:ln w="9525">
                <a:noFill/>
                <a:miter lim="800000"/>
                <a:headEnd/>
                <a:tailEnd/>
              </a:ln>
            </p:spPr>
            <p:txBody>
              <a:bodyPr lIns="90000" tIns="46800" rIns="90000" bIns="46800">
                <a:spAutoFit/>
              </a:bodyPr>
              <a:lstStyle/>
              <a:p>
                <a:pPr eaLnBrk="1" hangingPunct="1">
                  <a:lnSpc>
                    <a:spcPct val="93000"/>
                  </a:lnSpc>
                  <a:buClr>
                    <a:srgbClr val="800000"/>
                  </a:buClr>
                  <a:buSzPct val="100000"/>
                  <a:buFont typeface="Garamond"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800000"/>
                    </a:solidFill>
                    <a:latin typeface="Garamond" pitchFamily="18" charset="0"/>
                  </a:rPr>
                  <a:t>Grid Resources</a:t>
                </a:r>
                <a:r>
                  <a:rPr lang="en-GB" sz="1600" dirty="0">
                    <a:latin typeface="Garamond" pitchFamily="18" charset="0"/>
                  </a:rPr>
                  <a:t> (Cluster, PC, Supercomputer, database, instruments, etc.) in the Global Grid </a:t>
                </a:r>
                <a:r>
                  <a:rPr lang="en-GB" sz="1600" dirty="0">
                    <a:highlight>
                      <a:srgbClr val="FFFF00"/>
                    </a:highlight>
                    <a:latin typeface="Garamond" pitchFamily="18" charset="0"/>
                  </a:rPr>
                  <a:t>execute the user jobs</a:t>
                </a:r>
                <a:r>
                  <a:rPr lang="en-GB" sz="1600" dirty="0">
                    <a:latin typeface="Garamond" pitchFamily="18" charset="0"/>
                  </a:rPr>
                  <a:t>.</a:t>
                </a:r>
              </a:p>
            </p:txBody>
          </p:sp>
        </p:grpSp>
        <p:grpSp>
          <p:nvGrpSpPr>
            <p:cNvPr id="10" name="Group 48"/>
            <p:cNvGrpSpPr>
              <a:grpSpLocks/>
            </p:cNvGrpSpPr>
            <p:nvPr/>
          </p:nvGrpSpPr>
          <p:grpSpPr bwMode="auto">
            <a:xfrm>
              <a:off x="288" y="1071"/>
              <a:ext cx="1536" cy="840"/>
              <a:chOff x="288" y="1071"/>
              <a:chExt cx="1536" cy="840"/>
            </a:xfrm>
          </p:grpSpPr>
          <p:sp>
            <p:nvSpPr>
              <p:cNvPr id="228401" name="AutoShape 49"/>
              <p:cNvSpPr>
                <a:spLocks noChangeArrowheads="1"/>
              </p:cNvSpPr>
              <p:nvPr/>
            </p:nvSpPr>
            <p:spPr bwMode="auto">
              <a:xfrm>
                <a:off x="288" y="1071"/>
                <a:ext cx="1536" cy="840"/>
              </a:xfrm>
              <a:prstGeom prst="roundRect">
                <a:avLst>
                  <a:gd name="adj" fmla="val 116"/>
                </a:avLst>
              </a:prstGeom>
              <a:noFill/>
              <a:ln w="9360">
                <a:solidFill>
                  <a:srgbClr val="000000"/>
                </a:solidFill>
                <a:round/>
                <a:headEnd/>
                <a:tailEnd/>
              </a:ln>
            </p:spPr>
            <p:txBody>
              <a:bodyPr wrap="none" anchor="ctr"/>
              <a:lstStyle/>
              <a:p>
                <a:endParaRPr lang="en-US"/>
              </a:p>
            </p:txBody>
          </p:sp>
          <p:sp>
            <p:nvSpPr>
              <p:cNvPr id="228402" name="Text Box 50"/>
              <p:cNvSpPr txBox="1">
                <a:spLocks noChangeArrowheads="1"/>
              </p:cNvSpPr>
              <p:nvPr/>
            </p:nvSpPr>
            <p:spPr bwMode="auto">
              <a:xfrm>
                <a:off x="288" y="1071"/>
                <a:ext cx="1536" cy="762"/>
              </a:xfrm>
              <a:prstGeom prst="rect">
                <a:avLst/>
              </a:prstGeom>
              <a:noFill/>
              <a:ln w="9525">
                <a:noFill/>
                <a:miter lim="800000"/>
                <a:headEnd/>
                <a:tailEnd/>
              </a:ln>
            </p:spPr>
            <p:txBody>
              <a:bodyPr lIns="90000" tIns="46800" rIns="90000" bIns="46800">
                <a:spAutoFit/>
              </a:bodyPr>
              <a:lstStyle/>
              <a:p>
                <a:pPr eaLnBrk="1" hangingPunct="1">
                  <a:lnSpc>
                    <a:spcPct val="93000"/>
                  </a:lnSpc>
                  <a:buClr>
                    <a:srgbClr val="800000"/>
                  </a:buClr>
                  <a:buSzPct val="100000"/>
                  <a:buFont typeface="Garamond"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800000"/>
                    </a:solidFill>
                    <a:latin typeface="Garamond" pitchFamily="18" charset="0"/>
                  </a:rPr>
                  <a:t>Grid Information Service</a:t>
                </a:r>
                <a:r>
                  <a:rPr lang="en-GB" sz="1600">
                    <a:latin typeface="Garamond" pitchFamily="18" charset="0"/>
                  </a:rPr>
                  <a:t> system collects the details of the available Grid resources and passes the information to the resource broker.</a:t>
                </a:r>
              </a:p>
            </p:txBody>
          </p:sp>
        </p:grpSp>
        <p:sp>
          <p:nvSpPr>
            <p:cNvPr id="228403" name="Text Box 51"/>
            <p:cNvSpPr txBox="1">
              <a:spLocks noChangeArrowheads="1"/>
            </p:cNvSpPr>
            <p:nvPr/>
          </p:nvSpPr>
          <p:spPr bwMode="auto">
            <a:xfrm>
              <a:off x="1344" y="2679"/>
              <a:ext cx="912" cy="162"/>
            </a:xfrm>
            <a:prstGeom prst="rect">
              <a:avLst/>
            </a:prstGeom>
            <a:noFill/>
            <a:ln w="9525">
              <a:noFill/>
              <a:miter lim="800000"/>
              <a:headEnd/>
              <a:tailEnd/>
            </a:ln>
          </p:spPr>
          <p:txBody>
            <a:bodyPr lIns="90000" tIns="46800" rIns="90000" bIns="46800">
              <a:spAutoFit/>
            </a:bodyPr>
            <a:lstStyle/>
            <a:p>
              <a:pPr eaLnBrk="1" hangingPunct="1">
                <a:lnSpc>
                  <a:spcPct val="93000"/>
                </a:lnSpc>
                <a:buClr>
                  <a:srgbClr val="800000"/>
                </a:buClr>
                <a:buSzPct val="100000"/>
                <a:buFont typeface="Garamond"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800000"/>
                  </a:solidFill>
                  <a:latin typeface="Garamond" pitchFamily="18" charset="0"/>
                </a:rPr>
                <a:t>Computation result</a:t>
              </a:r>
            </a:p>
          </p:txBody>
        </p:sp>
        <p:sp>
          <p:nvSpPr>
            <p:cNvPr id="228404" name="Text Box 52"/>
            <p:cNvSpPr txBox="1">
              <a:spLocks noChangeArrowheads="1"/>
            </p:cNvSpPr>
            <p:nvPr/>
          </p:nvSpPr>
          <p:spPr bwMode="auto">
            <a:xfrm>
              <a:off x="1344" y="2391"/>
              <a:ext cx="864" cy="162"/>
            </a:xfrm>
            <a:prstGeom prst="rect">
              <a:avLst/>
            </a:prstGeom>
            <a:noFill/>
            <a:ln w="9525">
              <a:noFill/>
              <a:miter lim="800000"/>
              <a:headEnd/>
              <a:tailEnd/>
            </a:ln>
          </p:spPr>
          <p:txBody>
            <a:bodyPr lIns="90000" tIns="46800" rIns="90000" bIns="46800">
              <a:spAutoFit/>
            </a:bodyPr>
            <a:lstStyle/>
            <a:p>
              <a:pPr algn="ctr" eaLnBrk="1" hangingPunct="1">
                <a:lnSpc>
                  <a:spcPct val="93000"/>
                </a:lnSpc>
                <a:buClr>
                  <a:srgbClr val="800000"/>
                </a:buClr>
                <a:buSzPct val="100000"/>
                <a:buFont typeface="Garamond"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800000"/>
                  </a:solidFill>
                  <a:latin typeface="Garamond" pitchFamily="18" charset="0"/>
                </a:rPr>
                <a:t>Grid application</a:t>
              </a:r>
            </a:p>
          </p:txBody>
        </p:sp>
        <p:sp>
          <p:nvSpPr>
            <p:cNvPr id="228405" name="Text Box 53"/>
            <p:cNvSpPr txBox="1">
              <a:spLocks noChangeArrowheads="1"/>
            </p:cNvSpPr>
            <p:nvPr/>
          </p:nvSpPr>
          <p:spPr bwMode="auto">
            <a:xfrm>
              <a:off x="3264" y="2151"/>
              <a:ext cx="948" cy="163"/>
            </a:xfrm>
            <a:prstGeom prst="rect">
              <a:avLst/>
            </a:prstGeom>
            <a:noFill/>
            <a:ln w="9525">
              <a:noFill/>
              <a:miter lim="800000"/>
              <a:headEnd/>
              <a:tailEnd/>
            </a:ln>
          </p:spPr>
          <p:txBody>
            <a:bodyPr lIns="90000" tIns="46800" rIns="90000" bIns="46800">
              <a:spAutoFit/>
            </a:bodyPr>
            <a:lstStyle/>
            <a:p>
              <a:pPr algn="ctr" eaLnBrk="1" hangingPunct="1">
                <a:lnSpc>
                  <a:spcPct val="93000"/>
                </a:lnSpc>
                <a:buClr>
                  <a:srgbClr val="800000"/>
                </a:buClr>
                <a:buSzPct val="100000"/>
                <a:buFont typeface="Garamond"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800000"/>
                  </a:solidFill>
                  <a:latin typeface="Garamond" pitchFamily="18" charset="0"/>
                </a:rPr>
                <a:t>Computational jobs</a:t>
              </a:r>
            </a:p>
          </p:txBody>
        </p:sp>
        <p:sp>
          <p:nvSpPr>
            <p:cNvPr id="228406" name="Text Box 54"/>
            <p:cNvSpPr txBox="1">
              <a:spLocks noChangeArrowheads="1"/>
            </p:cNvSpPr>
            <p:nvPr/>
          </p:nvSpPr>
          <p:spPr bwMode="auto">
            <a:xfrm>
              <a:off x="3635" y="1214"/>
              <a:ext cx="1212" cy="163"/>
            </a:xfrm>
            <a:prstGeom prst="rect">
              <a:avLst/>
            </a:prstGeom>
            <a:noFill/>
            <a:ln w="9525">
              <a:noFill/>
              <a:miter lim="800000"/>
              <a:headEnd/>
              <a:tailEnd/>
            </a:ln>
          </p:spPr>
          <p:txBody>
            <a:bodyPr lIns="90000" tIns="46800" rIns="90000" bIns="46800">
              <a:spAutoFit/>
            </a:bodyPr>
            <a:lstStyle/>
            <a:p>
              <a:pPr eaLnBrk="1" hangingPunct="1">
                <a:lnSpc>
                  <a:spcPct val="93000"/>
                </a:lnSpc>
                <a:buClr>
                  <a:srgbClr val="800000"/>
                </a:buClr>
                <a:buSzPct val="100000"/>
                <a:buFont typeface="Garamond"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800000"/>
                  </a:solidFill>
                  <a:latin typeface="Garamond" pitchFamily="18" charset="0"/>
                </a:rPr>
                <a:t>Details of Grid resources</a:t>
              </a:r>
            </a:p>
          </p:txBody>
        </p:sp>
        <p:grpSp>
          <p:nvGrpSpPr>
            <p:cNvPr id="11" name="Group 55"/>
            <p:cNvGrpSpPr>
              <a:grpSpLocks/>
            </p:cNvGrpSpPr>
            <p:nvPr/>
          </p:nvGrpSpPr>
          <p:grpSpPr bwMode="auto">
            <a:xfrm>
              <a:off x="2928" y="2535"/>
              <a:ext cx="1151" cy="383"/>
              <a:chOff x="2928" y="2535"/>
              <a:chExt cx="1151" cy="383"/>
            </a:xfrm>
          </p:grpSpPr>
          <p:sp>
            <p:nvSpPr>
              <p:cNvPr id="228408" name="Line 56"/>
              <p:cNvSpPr>
                <a:spLocks noChangeShapeType="1"/>
              </p:cNvSpPr>
              <p:nvPr/>
            </p:nvSpPr>
            <p:spPr bwMode="auto">
              <a:xfrm flipH="1">
                <a:off x="2927" y="2535"/>
                <a:ext cx="1154" cy="1"/>
              </a:xfrm>
              <a:prstGeom prst="line">
                <a:avLst/>
              </a:prstGeom>
              <a:noFill/>
              <a:ln w="9360">
                <a:solidFill>
                  <a:srgbClr val="000000"/>
                </a:solidFill>
                <a:round/>
                <a:headEnd/>
                <a:tailEnd type="triangle" w="med" len="med"/>
              </a:ln>
            </p:spPr>
            <p:txBody>
              <a:bodyPr/>
              <a:lstStyle/>
              <a:p>
                <a:endParaRPr lang="en-US"/>
              </a:p>
            </p:txBody>
          </p:sp>
          <p:sp>
            <p:nvSpPr>
              <p:cNvPr id="228409" name="Line 57"/>
              <p:cNvSpPr>
                <a:spLocks noChangeShapeType="1"/>
              </p:cNvSpPr>
              <p:nvPr/>
            </p:nvSpPr>
            <p:spPr bwMode="auto">
              <a:xfrm flipH="1">
                <a:off x="2927" y="2631"/>
                <a:ext cx="1154" cy="1"/>
              </a:xfrm>
              <a:prstGeom prst="line">
                <a:avLst/>
              </a:prstGeom>
              <a:noFill/>
              <a:ln w="9360">
                <a:solidFill>
                  <a:srgbClr val="000000"/>
                </a:solidFill>
                <a:round/>
                <a:headEnd/>
                <a:tailEnd type="triangle" w="med" len="med"/>
              </a:ln>
            </p:spPr>
            <p:txBody>
              <a:bodyPr/>
              <a:lstStyle/>
              <a:p>
                <a:endParaRPr lang="en-US"/>
              </a:p>
            </p:txBody>
          </p:sp>
          <p:sp>
            <p:nvSpPr>
              <p:cNvPr id="228410" name="Line 58"/>
              <p:cNvSpPr>
                <a:spLocks noChangeShapeType="1"/>
              </p:cNvSpPr>
              <p:nvPr/>
            </p:nvSpPr>
            <p:spPr bwMode="auto">
              <a:xfrm flipH="1">
                <a:off x="2927" y="2727"/>
                <a:ext cx="1154" cy="1"/>
              </a:xfrm>
              <a:prstGeom prst="line">
                <a:avLst/>
              </a:prstGeom>
              <a:noFill/>
              <a:ln w="9360">
                <a:solidFill>
                  <a:srgbClr val="000000"/>
                </a:solidFill>
                <a:round/>
                <a:headEnd/>
                <a:tailEnd type="triangle" w="med" len="med"/>
              </a:ln>
            </p:spPr>
            <p:txBody>
              <a:bodyPr/>
              <a:lstStyle/>
              <a:p>
                <a:endParaRPr lang="en-US"/>
              </a:p>
            </p:txBody>
          </p:sp>
          <p:sp>
            <p:nvSpPr>
              <p:cNvPr id="228411" name="Line 59"/>
              <p:cNvSpPr>
                <a:spLocks noChangeShapeType="1"/>
              </p:cNvSpPr>
              <p:nvPr/>
            </p:nvSpPr>
            <p:spPr bwMode="auto">
              <a:xfrm flipH="1">
                <a:off x="2927" y="2823"/>
                <a:ext cx="1154" cy="1"/>
              </a:xfrm>
              <a:prstGeom prst="line">
                <a:avLst/>
              </a:prstGeom>
              <a:noFill/>
              <a:ln w="9360">
                <a:solidFill>
                  <a:srgbClr val="000000"/>
                </a:solidFill>
                <a:round/>
                <a:headEnd/>
                <a:tailEnd type="triangle" w="med" len="med"/>
              </a:ln>
            </p:spPr>
            <p:txBody>
              <a:bodyPr/>
              <a:lstStyle/>
              <a:p>
                <a:endParaRPr lang="en-US"/>
              </a:p>
            </p:txBody>
          </p:sp>
          <p:sp>
            <p:nvSpPr>
              <p:cNvPr id="228412" name="Line 60"/>
              <p:cNvSpPr>
                <a:spLocks noChangeShapeType="1"/>
              </p:cNvSpPr>
              <p:nvPr/>
            </p:nvSpPr>
            <p:spPr bwMode="auto">
              <a:xfrm flipH="1">
                <a:off x="2927" y="2919"/>
                <a:ext cx="1154" cy="1"/>
              </a:xfrm>
              <a:prstGeom prst="line">
                <a:avLst/>
              </a:prstGeom>
              <a:noFill/>
              <a:ln w="9360">
                <a:solidFill>
                  <a:srgbClr val="000000"/>
                </a:solidFill>
                <a:round/>
                <a:headEnd/>
                <a:tailEnd type="triangle" w="med" len="med"/>
              </a:ln>
            </p:spPr>
            <p:txBody>
              <a:bodyPr/>
              <a:lstStyle/>
              <a:p>
                <a:endParaRPr lang="en-US"/>
              </a:p>
            </p:txBody>
          </p:sp>
        </p:grpSp>
        <p:sp>
          <p:nvSpPr>
            <p:cNvPr id="228413" name="Text Box 61"/>
            <p:cNvSpPr txBox="1">
              <a:spLocks noChangeArrowheads="1"/>
            </p:cNvSpPr>
            <p:nvPr/>
          </p:nvSpPr>
          <p:spPr bwMode="auto">
            <a:xfrm>
              <a:off x="3072" y="2583"/>
              <a:ext cx="948" cy="163"/>
            </a:xfrm>
            <a:prstGeom prst="rect">
              <a:avLst/>
            </a:prstGeom>
            <a:noFill/>
            <a:ln w="9525">
              <a:noFill/>
              <a:miter lim="800000"/>
              <a:headEnd/>
              <a:tailEnd/>
            </a:ln>
          </p:spPr>
          <p:txBody>
            <a:bodyPr lIns="90000" tIns="46800" rIns="90000" bIns="46800">
              <a:spAutoFit/>
            </a:bodyPr>
            <a:lstStyle/>
            <a:p>
              <a:pPr algn="ctr" eaLnBrk="1" hangingPunct="1">
                <a:lnSpc>
                  <a:spcPct val="93000"/>
                </a:lnSpc>
                <a:buClr>
                  <a:srgbClr val="800000"/>
                </a:buClr>
                <a:buSzPct val="100000"/>
                <a:buFont typeface="Garamond"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a:solidFill>
                    <a:srgbClr val="800000"/>
                  </a:solidFill>
                  <a:latin typeface="Garamond" pitchFamily="18" charset="0"/>
                </a:rPr>
                <a:t>Processed jobs</a:t>
              </a:r>
            </a:p>
          </p:txBody>
        </p:sp>
        <p:sp>
          <p:nvSpPr>
            <p:cNvPr id="228414" name="AutoShape 62"/>
            <p:cNvSpPr>
              <a:spLocks noChangeArrowheads="1"/>
            </p:cNvSpPr>
            <p:nvPr/>
          </p:nvSpPr>
          <p:spPr bwMode="auto">
            <a:xfrm>
              <a:off x="1526" y="4023"/>
              <a:ext cx="114" cy="268"/>
            </a:xfrm>
            <a:prstGeom prst="roundRect">
              <a:avLst>
                <a:gd name="adj" fmla="val 431"/>
              </a:avLst>
            </a:prstGeom>
            <a:noFill/>
            <a:ln w="9525">
              <a:noFill/>
              <a:round/>
              <a:headEnd/>
              <a:tailEnd/>
            </a:ln>
          </p:spPr>
          <p:txBody>
            <a:bodyPr wrap="none" lIns="90000" tIns="46800" rIns="90000" bIns="46800">
              <a:spAutoFit/>
            </a:bodyPr>
            <a:lstStyle/>
            <a:p>
              <a:pPr eaLnBrk="1" hangingPunct="1">
                <a:lnSpc>
                  <a:spcPct val="93000"/>
                </a:lnSpc>
                <a:buClr>
                  <a:srgbClr val="000000"/>
                </a:buClr>
                <a:buSzPct val="100000"/>
                <a:buFont typeface="Garamond"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b="1">
                <a:latin typeface="Garamond" pitchFamily="18" charset="0"/>
              </a:endParaRPr>
            </a:p>
          </p:txBody>
        </p:sp>
      </p:grpSp>
      <p:sp>
        <p:nvSpPr>
          <p:cNvPr id="228415" name="Text Box 63"/>
          <p:cNvSpPr txBox="1">
            <a:spLocks noChangeArrowheads="1"/>
          </p:cNvSpPr>
          <p:nvPr/>
        </p:nvSpPr>
        <p:spPr bwMode="auto">
          <a:xfrm>
            <a:off x="5410200" y="2514600"/>
            <a:ext cx="685800" cy="366713"/>
          </a:xfrm>
          <a:prstGeom prst="rect">
            <a:avLst/>
          </a:prstGeom>
          <a:noFill/>
          <a:ln w="9525">
            <a:noFill/>
            <a:miter lim="800000"/>
            <a:headEnd/>
            <a:tailEnd/>
          </a:ln>
          <a:effectLst/>
        </p:spPr>
        <p:txBody>
          <a:bodyPr>
            <a:spAutoFit/>
          </a:bodyPr>
          <a:lstStyle/>
          <a:p>
            <a:pPr>
              <a:spcBef>
                <a:spcPct val="50000"/>
              </a:spcBef>
            </a:pPr>
            <a:r>
              <a:rPr lang="en-US"/>
              <a:t>1</a:t>
            </a:r>
          </a:p>
        </p:txBody>
      </p:sp>
      <p:sp>
        <p:nvSpPr>
          <p:cNvPr id="228416" name="Text Box 64"/>
          <p:cNvSpPr txBox="1">
            <a:spLocks noChangeArrowheads="1"/>
          </p:cNvSpPr>
          <p:nvPr/>
        </p:nvSpPr>
        <p:spPr bwMode="auto">
          <a:xfrm>
            <a:off x="3429000" y="3124200"/>
            <a:ext cx="685800" cy="366713"/>
          </a:xfrm>
          <a:prstGeom prst="rect">
            <a:avLst/>
          </a:prstGeom>
          <a:noFill/>
          <a:ln w="9525">
            <a:noFill/>
            <a:miter lim="800000"/>
            <a:headEnd/>
            <a:tailEnd/>
          </a:ln>
          <a:effectLst/>
        </p:spPr>
        <p:txBody>
          <a:bodyPr>
            <a:spAutoFit/>
          </a:bodyPr>
          <a:lstStyle/>
          <a:p>
            <a:pPr>
              <a:spcBef>
                <a:spcPct val="50000"/>
              </a:spcBef>
            </a:pPr>
            <a:r>
              <a:rPr lang="en-US"/>
              <a:t>2</a:t>
            </a:r>
          </a:p>
        </p:txBody>
      </p:sp>
      <p:sp>
        <p:nvSpPr>
          <p:cNvPr id="228417" name="Text Box 65"/>
          <p:cNvSpPr txBox="1">
            <a:spLocks noChangeArrowheads="1"/>
          </p:cNvSpPr>
          <p:nvPr/>
        </p:nvSpPr>
        <p:spPr bwMode="auto">
          <a:xfrm>
            <a:off x="2514600" y="3733800"/>
            <a:ext cx="685800" cy="366713"/>
          </a:xfrm>
          <a:prstGeom prst="rect">
            <a:avLst/>
          </a:prstGeom>
          <a:noFill/>
          <a:ln w="9525">
            <a:noFill/>
            <a:miter lim="800000"/>
            <a:headEnd/>
            <a:tailEnd/>
          </a:ln>
          <a:effectLst/>
        </p:spPr>
        <p:txBody>
          <a:bodyPr>
            <a:spAutoFit/>
          </a:bodyPr>
          <a:lstStyle/>
          <a:p>
            <a:pPr>
              <a:spcBef>
                <a:spcPct val="50000"/>
              </a:spcBef>
            </a:pPr>
            <a:r>
              <a:rPr lang="en-US"/>
              <a:t>3</a:t>
            </a:r>
          </a:p>
        </p:txBody>
      </p:sp>
      <p:sp>
        <p:nvSpPr>
          <p:cNvPr id="228418" name="Text Box 66"/>
          <p:cNvSpPr txBox="1">
            <a:spLocks noChangeArrowheads="1"/>
          </p:cNvSpPr>
          <p:nvPr/>
        </p:nvSpPr>
        <p:spPr bwMode="auto">
          <a:xfrm>
            <a:off x="5562600" y="3276600"/>
            <a:ext cx="685800" cy="366713"/>
          </a:xfrm>
          <a:prstGeom prst="rect">
            <a:avLst/>
          </a:prstGeom>
          <a:noFill/>
          <a:ln w="9525">
            <a:noFill/>
            <a:miter lim="800000"/>
            <a:headEnd/>
            <a:tailEnd/>
          </a:ln>
          <a:effectLst/>
        </p:spPr>
        <p:txBody>
          <a:bodyPr>
            <a:spAutoFit/>
          </a:bodyPr>
          <a:lstStyle/>
          <a:p>
            <a:pPr>
              <a:spcBef>
                <a:spcPct val="50000"/>
              </a:spcBef>
            </a:pPr>
            <a:r>
              <a:rPr lang="en-US"/>
              <a:t>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1295400" y="152400"/>
            <a:ext cx="7010400" cy="609600"/>
          </a:xfrm>
        </p:spPr>
        <p:txBody>
          <a:bodyPr>
            <a:normAutofit/>
          </a:bodyPr>
          <a:lstStyle/>
          <a:p>
            <a:r>
              <a:rPr lang="en-US" sz="3200" b="1" dirty="0"/>
              <a:t>Grid Middleware</a:t>
            </a:r>
            <a:endParaRPr lang="en-US" sz="3200" dirty="0"/>
          </a:p>
        </p:txBody>
      </p:sp>
      <p:sp>
        <p:nvSpPr>
          <p:cNvPr id="22531" name="Content Placeholder 2"/>
          <p:cNvSpPr>
            <a:spLocks noGrp="1"/>
          </p:cNvSpPr>
          <p:nvPr>
            <p:ph idx="4294967295"/>
          </p:nvPr>
        </p:nvSpPr>
        <p:spPr>
          <a:xfrm>
            <a:off x="152400" y="914400"/>
            <a:ext cx="8763000" cy="5791200"/>
          </a:xfrm>
        </p:spPr>
        <p:txBody>
          <a:bodyPr>
            <a:normAutofit/>
          </a:bodyPr>
          <a:lstStyle/>
          <a:p>
            <a:r>
              <a:rPr lang="en-US" sz="2400" dirty="0"/>
              <a:t>Grids are typically managed by grid ware - </a:t>
            </a:r>
          </a:p>
          <a:p>
            <a:pPr>
              <a:buFont typeface="Wingdings" pitchFamily="2" charset="2"/>
              <a:buNone/>
            </a:pPr>
            <a:r>
              <a:rPr lang="en-US" sz="2400" dirty="0"/>
              <a:t>a special type of middleware that enable </a:t>
            </a:r>
            <a:r>
              <a:rPr lang="en-US" sz="2400" dirty="0">
                <a:solidFill>
                  <a:srgbClr val="FF3300"/>
                </a:solidFill>
              </a:rPr>
              <a:t>sharing and manage grid components</a:t>
            </a:r>
            <a:r>
              <a:rPr lang="en-US" sz="2400" dirty="0"/>
              <a:t> based on user requirements and resource attributes (e.g., capacity, performance)  </a:t>
            </a:r>
          </a:p>
          <a:p>
            <a:r>
              <a:rPr lang="en-US" sz="2400" dirty="0"/>
              <a:t>Software that connects other software components or applications to provide the following functions:  </a:t>
            </a:r>
          </a:p>
          <a:p>
            <a:pPr lvl="1">
              <a:lnSpc>
                <a:spcPct val="80000"/>
              </a:lnSpc>
              <a:buFontTx/>
              <a:buBlip>
                <a:blip r:embed="rId2"/>
              </a:buBlip>
            </a:pPr>
            <a:r>
              <a:rPr lang="en-US" sz="2200" dirty="0"/>
              <a:t>Run </a:t>
            </a:r>
            <a:r>
              <a:rPr lang="en-US" sz="2200" dirty="0">
                <a:solidFill>
                  <a:srgbClr val="FF3300"/>
                </a:solidFill>
              </a:rPr>
              <a:t>applications</a:t>
            </a:r>
            <a:r>
              <a:rPr lang="en-US" sz="2200" dirty="0"/>
              <a:t> on suitable available resources</a:t>
            </a:r>
          </a:p>
          <a:p>
            <a:pPr lvl="1">
              <a:lnSpc>
                <a:spcPct val="80000"/>
              </a:lnSpc>
              <a:buFont typeface="Wingdings" pitchFamily="2" charset="2"/>
              <a:buNone/>
            </a:pPr>
            <a:r>
              <a:rPr lang="en-US" sz="2200" dirty="0"/>
              <a:t>      – </a:t>
            </a:r>
            <a:r>
              <a:rPr lang="en-US" sz="2200" dirty="0">
                <a:solidFill>
                  <a:srgbClr val="FF3300"/>
                </a:solidFill>
              </a:rPr>
              <a:t>Brokering, Scheduling</a:t>
            </a:r>
            <a:r>
              <a:rPr lang="en-US" sz="2200" dirty="0"/>
              <a:t>  </a:t>
            </a:r>
          </a:p>
          <a:p>
            <a:pPr lvl="1">
              <a:lnSpc>
                <a:spcPct val="80000"/>
              </a:lnSpc>
              <a:buFontTx/>
              <a:buBlip>
                <a:blip r:embed="rId2"/>
              </a:buBlip>
            </a:pPr>
            <a:r>
              <a:rPr lang="en-US" sz="2200" dirty="0"/>
              <a:t> Provide uniform, high-level access to </a:t>
            </a:r>
            <a:r>
              <a:rPr lang="en-US" sz="2200" dirty="0">
                <a:solidFill>
                  <a:srgbClr val="FF3300"/>
                </a:solidFill>
              </a:rPr>
              <a:t>resources</a:t>
            </a:r>
          </a:p>
          <a:p>
            <a:pPr lvl="1">
              <a:lnSpc>
                <a:spcPct val="80000"/>
              </a:lnSpc>
              <a:buFont typeface="Wingdings" pitchFamily="2" charset="2"/>
              <a:buNone/>
            </a:pPr>
            <a:r>
              <a:rPr lang="en-US" sz="2200" dirty="0"/>
              <a:t>      – </a:t>
            </a:r>
            <a:r>
              <a:rPr lang="en-US" sz="2200" dirty="0">
                <a:solidFill>
                  <a:srgbClr val="FF3300"/>
                </a:solidFill>
              </a:rPr>
              <a:t>Semantic interfaces</a:t>
            </a:r>
          </a:p>
          <a:p>
            <a:pPr lvl="1">
              <a:lnSpc>
                <a:spcPct val="80000"/>
              </a:lnSpc>
              <a:buFont typeface="Wingdings" pitchFamily="2" charset="2"/>
              <a:buNone/>
            </a:pPr>
            <a:r>
              <a:rPr lang="en-US" sz="2200" dirty="0"/>
              <a:t>      – </a:t>
            </a:r>
            <a:r>
              <a:rPr lang="en-US" sz="2200" dirty="0">
                <a:solidFill>
                  <a:srgbClr val="FF3300"/>
                </a:solidFill>
              </a:rPr>
              <a:t>Web Services</a:t>
            </a:r>
            <a:r>
              <a:rPr lang="en-US" sz="2200" dirty="0"/>
              <a:t>, Service Oriented Architectures</a:t>
            </a:r>
          </a:p>
          <a:p>
            <a:pPr lvl="1">
              <a:lnSpc>
                <a:spcPct val="80000"/>
              </a:lnSpc>
              <a:buFontTx/>
              <a:buBlip>
                <a:blip r:embed="rId2"/>
              </a:buBlip>
            </a:pPr>
            <a:r>
              <a:rPr lang="en-US" sz="2200" dirty="0"/>
              <a:t> Address inter-domain </a:t>
            </a:r>
            <a:r>
              <a:rPr lang="en-US" sz="2200" dirty="0">
                <a:solidFill>
                  <a:srgbClr val="FF3300"/>
                </a:solidFill>
              </a:rPr>
              <a:t>issues</a:t>
            </a:r>
            <a:r>
              <a:rPr lang="en-US" sz="2200" dirty="0"/>
              <a:t> of security, policy, etc.</a:t>
            </a:r>
          </a:p>
          <a:p>
            <a:pPr lvl="1">
              <a:lnSpc>
                <a:spcPct val="80000"/>
              </a:lnSpc>
              <a:buFont typeface="Wingdings" pitchFamily="2" charset="2"/>
              <a:buNone/>
            </a:pPr>
            <a:r>
              <a:rPr lang="en-US" sz="2200" dirty="0"/>
              <a:t>      – Federated Identities  </a:t>
            </a:r>
          </a:p>
          <a:p>
            <a:pPr lvl="1">
              <a:lnSpc>
                <a:spcPct val="80000"/>
              </a:lnSpc>
              <a:buFontTx/>
              <a:buBlip>
                <a:blip r:embed="rId2"/>
              </a:buBlip>
            </a:pPr>
            <a:r>
              <a:rPr lang="en-US" sz="2200" dirty="0"/>
              <a:t> Provide application-level </a:t>
            </a:r>
            <a:r>
              <a:rPr lang="en-US" sz="2200" dirty="0">
                <a:solidFill>
                  <a:srgbClr val="FF3300"/>
                </a:solidFill>
              </a:rPr>
              <a:t>status</a:t>
            </a:r>
          </a:p>
          <a:p>
            <a:pPr lvl="1">
              <a:lnSpc>
                <a:spcPct val="80000"/>
              </a:lnSpc>
              <a:buFontTx/>
              <a:buBlip>
                <a:blip r:embed="rId2"/>
              </a:buBlip>
            </a:pPr>
            <a:r>
              <a:rPr lang="en-US" sz="2200" dirty="0"/>
              <a:t> </a:t>
            </a:r>
            <a:r>
              <a:rPr lang="en-US" sz="2200" dirty="0">
                <a:solidFill>
                  <a:srgbClr val="FF3300"/>
                </a:solidFill>
              </a:rPr>
              <a:t>monitoring and control</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bwMode="auto">
          <a:xfrm>
            <a:off x="74040" y="370703"/>
            <a:ext cx="8625717" cy="889686"/>
          </a:xfrm>
          <a:noFill/>
          <a:ln/>
        </p:spPr>
        <p:txBody>
          <a:bodyPr vert="horz" wrap="square" lIns="91432" tIns="45716" rIns="91432" bIns="45716" numCol="1" anchor="t" anchorCtr="0" compatLnSpc="1">
            <a:prstTxWarp prst="textNoShape">
              <a:avLst/>
            </a:prstTxWarp>
          </a:bodyPr>
          <a:lstStyle/>
          <a:p>
            <a:r>
              <a:rPr lang="en-US">
                <a:solidFill>
                  <a:schemeClr val="hlink"/>
                </a:solidFill>
              </a:rPr>
              <a:t>Grid: at a glance</a:t>
            </a:r>
            <a:endParaRPr lang="en-US"/>
          </a:p>
        </p:txBody>
      </p:sp>
      <p:graphicFrame>
        <p:nvGraphicFramePr>
          <p:cNvPr id="490496" name="Object 1024"/>
          <p:cNvGraphicFramePr>
            <a:graphicFrameLocks noChangeAspect="1"/>
          </p:cNvGraphicFramePr>
          <p:nvPr/>
        </p:nvGraphicFramePr>
        <p:xfrm>
          <a:off x="296162" y="1705233"/>
          <a:ext cx="8440615" cy="4494770"/>
        </p:xfrm>
        <a:graphic>
          <a:graphicData uri="http://schemas.openxmlformats.org/presentationml/2006/ole">
            <mc:AlternateContent xmlns:mc="http://schemas.openxmlformats.org/markup-compatibility/2006">
              <mc:Choice xmlns:v="urn:schemas-microsoft-com:vml" Requires="v">
                <p:oleObj name="Picture" r:id="rId2" imgW="5601240" imgH="2620080" progId="Word.Picture.8">
                  <p:embed/>
                </p:oleObj>
              </mc:Choice>
              <mc:Fallback>
                <p:oleObj name="Picture" r:id="rId2" imgW="5601240" imgH="2620080" progId="Word.Picture.8">
                  <p:embed/>
                  <p:pic>
                    <p:nvPicPr>
                      <p:cNvPr id="490496"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162" y="1705233"/>
                        <a:ext cx="8440615" cy="4494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chemeClr val="tx1"/>
                            </a:solidFill>
                            <a:miter lim="800000"/>
                            <a:headEnd type="none" w="sm" len="sm"/>
                            <a:tailEnd type="none" w="sm" len="sm"/>
                          </a14:hiddenLine>
                        </a:ext>
                      </a:extLst>
                    </p:spPr>
                  </p:pic>
                </p:oleObj>
              </mc:Fallback>
            </mc:AlternateContent>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txBox="1">
            <a:spLocks noGrp="1"/>
          </p:cNvSpPr>
          <p:nvPr/>
        </p:nvSpPr>
        <p:spPr bwMode="auto">
          <a:xfrm>
            <a:off x="7226300" y="6248400"/>
            <a:ext cx="1905000" cy="457200"/>
          </a:xfrm>
          <a:prstGeom prst="rect">
            <a:avLst/>
          </a:prstGeom>
          <a:noFill/>
          <a:ln w="9525">
            <a:noFill/>
            <a:miter lim="800000"/>
            <a:headEnd/>
            <a:tailEnd/>
          </a:ln>
        </p:spPr>
        <p:txBody>
          <a:bodyPr lIns="92075" tIns="46038" rIns="92075" bIns="46038" anchor="ctr"/>
          <a:lstStyle/>
          <a:p>
            <a:pPr algn="r" eaLnBrk="1" hangingPunct="1"/>
            <a:endParaRPr lang="en-US" sz="1400">
              <a:solidFill>
                <a:schemeClr val="tx2"/>
              </a:solidFill>
              <a:latin typeface="Times New Roman" pitchFamily="18" charset="0"/>
              <a:cs typeface="Times New Roman" pitchFamily="18" charset="0"/>
            </a:endParaRPr>
          </a:p>
        </p:txBody>
      </p:sp>
      <p:sp>
        <p:nvSpPr>
          <p:cNvPr id="24579" name="Rectangle 2"/>
          <p:cNvSpPr>
            <a:spLocks noGrp="1" noChangeArrowheads="1"/>
          </p:cNvSpPr>
          <p:nvPr>
            <p:ph type="title" idx="4294967295"/>
          </p:nvPr>
        </p:nvSpPr>
        <p:spPr>
          <a:xfrm>
            <a:off x="457200" y="274638"/>
            <a:ext cx="8229600" cy="715962"/>
          </a:xfrm>
        </p:spPr>
        <p:txBody>
          <a:bodyPr lIns="92075" tIns="46038" rIns="92075" bIns="46038">
            <a:normAutofit fontScale="90000"/>
          </a:bodyPr>
          <a:lstStyle/>
          <a:p>
            <a:r>
              <a:rPr lang="en-US" dirty="0" err="1"/>
              <a:t>Middlewares</a:t>
            </a:r>
            <a:endParaRPr lang="en-US" sz="3800" dirty="0"/>
          </a:p>
        </p:txBody>
      </p:sp>
      <p:sp>
        <p:nvSpPr>
          <p:cNvPr id="24580" name="Rectangle 3"/>
          <p:cNvSpPr>
            <a:spLocks noGrp="1" noChangeArrowheads="1"/>
          </p:cNvSpPr>
          <p:nvPr>
            <p:ph type="body" idx="4294967295"/>
          </p:nvPr>
        </p:nvSpPr>
        <p:spPr>
          <a:xfrm>
            <a:off x="152400" y="1219200"/>
            <a:ext cx="8686800" cy="5410200"/>
          </a:xfrm>
        </p:spPr>
        <p:txBody>
          <a:bodyPr lIns="92075" tIns="46038" rIns="92075" bIns="46038">
            <a:normAutofit/>
          </a:bodyPr>
          <a:lstStyle/>
          <a:p>
            <a:pPr>
              <a:lnSpc>
                <a:spcPct val="90000"/>
              </a:lnSpc>
            </a:pPr>
            <a:r>
              <a:rPr lang="en-US" dirty="0" err="1"/>
              <a:t>Globus</a:t>
            </a:r>
            <a:r>
              <a:rPr lang="en-US" dirty="0"/>
              <a:t> –</a:t>
            </a:r>
            <a:r>
              <a:rPr lang="en-US" dirty="0" err="1"/>
              <a:t>chicago</a:t>
            </a:r>
            <a:r>
              <a:rPr lang="en-US" dirty="0"/>
              <a:t> </a:t>
            </a:r>
            <a:r>
              <a:rPr lang="en-US" dirty="0" err="1"/>
              <a:t>Univ</a:t>
            </a:r>
            <a:endParaRPr lang="en-US" dirty="0"/>
          </a:p>
          <a:p>
            <a:pPr>
              <a:lnSpc>
                <a:spcPct val="90000"/>
              </a:lnSpc>
            </a:pPr>
            <a:r>
              <a:rPr lang="en-US" dirty="0"/>
              <a:t>Condor – Wisconsin </a:t>
            </a:r>
            <a:r>
              <a:rPr lang="en-US" dirty="0" err="1"/>
              <a:t>Univ</a:t>
            </a:r>
            <a:r>
              <a:rPr lang="en-US" dirty="0"/>
              <a:t> – High throughput computing</a:t>
            </a:r>
          </a:p>
          <a:p>
            <a:pPr>
              <a:lnSpc>
                <a:spcPct val="90000"/>
              </a:lnSpc>
            </a:pPr>
            <a:r>
              <a:rPr lang="en-US" dirty="0"/>
              <a:t>Legion – Virginia </a:t>
            </a:r>
            <a:r>
              <a:rPr lang="en-US" dirty="0" err="1"/>
              <a:t>Univ</a:t>
            </a:r>
            <a:r>
              <a:rPr lang="en-US" dirty="0"/>
              <a:t> – virtual workspaces- collaborative computing</a:t>
            </a:r>
          </a:p>
          <a:p>
            <a:pPr>
              <a:lnSpc>
                <a:spcPct val="90000"/>
              </a:lnSpc>
            </a:pPr>
            <a:r>
              <a:rPr lang="en-US" dirty="0"/>
              <a:t>IBP – Internet back pane – </a:t>
            </a:r>
            <a:r>
              <a:rPr lang="en-US" dirty="0" err="1"/>
              <a:t>Tennesse</a:t>
            </a:r>
            <a:r>
              <a:rPr lang="en-US" dirty="0"/>
              <a:t> </a:t>
            </a:r>
            <a:r>
              <a:rPr lang="en-US" dirty="0" err="1"/>
              <a:t>Univ</a:t>
            </a:r>
            <a:r>
              <a:rPr lang="en-US" dirty="0"/>
              <a:t> – logistical networking</a:t>
            </a:r>
          </a:p>
          <a:p>
            <a:pPr>
              <a:lnSpc>
                <a:spcPct val="90000"/>
              </a:lnSpc>
            </a:pPr>
            <a:r>
              <a:rPr lang="en-US" dirty="0" err="1"/>
              <a:t>NetSolve</a:t>
            </a:r>
            <a:r>
              <a:rPr lang="en-US" dirty="0"/>
              <a:t> –  solving scientific problems in heterogeneous </a:t>
            </a:r>
            <a:r>
              <a:rPr lang="en-US" dirty="0" err="1"/>
              <a:t>env</a:t>
            </a:r>
            <a:r>
              <a:rPr lang="en-US" dirty="0"/>
              <a:t> – high throughput &amp; data intensive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txBox="1">
            <a:spLocks noGrp="1"/>
          </p:cNvSpPr>
          <p:nvPr/>
        </p:nvSpPr>
        <p:spPr bwMode="auto">
          <a:xfrm>
            <a:off x="6553200" y="6248400"/>
            <a:ext cx="2133600" cy="457200"/>
          </a:xfrm>
          <a:prstGeom prst="rect">
            <a:avLst/>
          </a:prstGeom>
          <a:noFill/>
          <a:ln w="9525">
            <a:noFill/>
            <a:miter lim="800000"/>
            <a:headEnd/>
            <a:tailEnd/>
          </a:ln>
        </p:spPr>
        <p:txBody>
          <a:bodyPr anchor="b"/>
          <a:lstStyle/>
          <a:p>
            <a:pPr algn="r" eaLnBrk="1" hangingPunct="1"/>
            <a:endParaRPr lang="en-US" sz="1200">
              <a:latin typeface="Arial Black" pitchFamily="34" charset="0"/>
            </a:endParaRPr>
          </a:p>
        </p:txBody>
      </p:sp>
      <p:sp>
        <p:nvSpPr>
          <p:cNvPr id="31747" name="Rectangle 2"/>
          <p:cNvSpPr>
            <a:spLocks noGrp="1" noChangeArrowheads="1"/>
          </p:cNvSpPr>
          <p:nvPr>
            <p:ph type="title" idx="4294967295"/>
          </p:nvPr>
        </p:nvSpPr>
        <p:spPr>
          <a:xfrm>
            <a:off x="457200" y="274638"/>
            <a:ext cx="8229600" cy="563562"/>
          </a:xfrm>
        </p:spPr>
        <p:txBody>
          <a:bodyPr/>
          <a:lstStyle/>
          <a:p>
            <a:r>
              <a:rPr lang="en-US" sz="2900" dirty="0"/>
              <a:t>Two Key Grid Computing Groups</a:t>
            </a:r>
          </a:p>
        </p:txBody>
      </p:sp>
      <p:sp>
        <p:nvSpPr>
          <p:cNvPr id="31748" name="Rectangle 3"/>
          <p:cNvSpPr>
            <a:spLocks noGrp="1" noChangeArrowheads="1"/>
          </p:cNvSpPr>
          <p:nvPr>
            <p:ph type="body" idx="4294967295"/>
          </p:nvPr>
        </p:nvSpPr>
        <p:spPr>
          <a:xfrm>
            <a:off x="228600" y="1371600"/>
            <a:ext cx="8763000" cy="5257800"/>
          </a:xfrm>
        </p:spPr>
        <p:txBody>
          <a:bodyPr>
            <a:normAutofit lnSpcReduction="10000"/>
          </a:bodyPr>
          <a:lstStyle/>
          <a:p>
            <a:pPr>
              <a:lnSpc>
                <a:spcPct val="80000"/>
              </a:lnSpc>
              <a:buFont typeface="Wingdings" pitchFamily="2" charset="2"/>
              <a:buNone/>
            </a:pPr>
            <a:r>
              <a:rPr lang="en-US" sz="2400" b="1" dirty="0">
                <a:solidFill>
                  <a:schemeClr val="hlink"/>
                </a:solidFill>
              </a:rPr>
              <a:t>The </a:t>
            </a:r>
            <a:r>
              <a:rPr lang="en-US" sz="2400" b="1" dirty="0" err="1">
                <a:solidFill>
                  <a:schemeClr val="hlink"/>
                </a:solidFill>
              </a:rPr>
              <a:t>Globus</a:t>
            </a:r>
            <a:r>
              <a:rPr lang="en-US" sz="2400" b="1" dirty="0">
                <a:solidFill>
                  <a:schemeClr val="hlink"/>
                </a:solidFill>
              </a:rPr>
              <a:t> Alliance (</a:t>
            </a:r>
            <a:r>
              <a:rPr lang="en-US" sz="2400" b="1" dirty="0">
                <a:solidFill>
                  <a:schemeClr val="hlink"/>
                </a:solidFill>
                <a:hlinkClick r:id="rId2"/>
              </a:rPr>
              <a:t>www.globus.org</a:t>
            </a:r>
            <a:r>
              <a:rPr lang="en-US" sz="2400" b="1" dirty="0">
                <a:solidFill>
                  <a:schemeClr val="hlink"/>
                </a:solidFill>
              </a:rPr>
              <a:t>)</a:t>
            </a:r>
          </a:p>
          <a:p>
            <a:pPr>
              <a:lnSpc>
                <a:spcPct val="80000"/>
              </a:lnSpc>
            </a:pPr>
            <a:r>
              <a:rPr lang="en-US" sz="2400" dirty="0"/>
              <a:t>Composed of people from:</a:t>
            </a:r>
          </a:p>
          <a:p>
            <a:pPr lvl="1">
              <a:lnSpc>
                <a:spcPct val="80000"/>
              </a:lnSpc>
              <a:buFont typeface="Wingdings" pitchFamily="2" charset="2"/>
              <a:buNone/>
            </a:pPr>
            <a:r>
              <a:rPr lang="en-US" sz="2400" dirty="0"/>
              <a:t> Argonne National Labs, University of Chicago, University of Southern California Information Sciences Institute, University of Edinburgh and others.</a:t>
            </a:r>
          </a:p>
          <a:p>
            <a:pPr>
              <a:lnSpc>
                <a:spcPct val="80000"/>
              </a:lnSpc>
            </a:pPr>
            <a:r>
              <a:rPr lang="en-US" sz="2400" dirty="0">
                <a:solidFill>
                  <a:srgbClr val="FF3300"/>
                </a:solidFill>
              </a:rPr>
              <a:t>OGSA/I </a:t>
            </a:r>
            <a:r>
              <a:rPr lang="en-US" sz="2400" dirty="0"/>
              <a:t>standards initially proposed by the </a:t>
            </a:r>
            <a:r>
              <a:rPr lang="en-US" sz="2400" dirty="0" err="1"/>
              <a:t>Globus</a:t>
            </a:r>
            <a:r>
              <a:rPr lang="en-US" sz="2400" dirty="0"/>
              <a:t> Group</a:t>
            </a:r>
          </a:p>
          <a:p>
            <a:pPr>
              <a:lnSpc>
                <a:spcPct val="80000"/>
              </a:lnSpc>
              <a:buFont typeface="Wingdings" pitchFamily="2" charset="2"/>
              <a:buNone/>
            </a:pPr>
            <a:endParaRPr lang="en-US" sz="2400" b="1" u="sng" dirty="0"/>
          </a:p>
          <a:p>
            <a:pPr>
              <a:lnSpc>
                <a:spcPct val="80000"/>
              </a:lnSpc>
              <a:buFont typeface="Wingdings" pitchFamily="2" charset="2"/>
              <a:buNone/>
            </a:pPr>
            <a:r>
              <a:rPr lang="en-US" sz="2400" b="1" dirty="0">
                <a:solidFill>
                  <a:schemeClr val="hlink"/>
                </a:solidFill>
              </a:rPr>
              <a:t>The Global Grid Forum (www.ggf.org)</a:t>
            </a:r>
          </a:p>
          <a:p>
            <a:pPr>
              <a:lnSpc>
                <a:spcPct val="80000"/>
              </a:lnSpc>
            </a:pPr>
            <a:r>
              <a:rPr lang="en-US" sz="2400" dirty="0"/>
              <a:t>Heavy involvement of Academic Groups and Industry</a:t>
            </a:r>
          </a:p>
          <a:p>
            <a:pPr lvl="1">
              <a:lnSpc>
                <a:spcPct val="80000"/>
              </a:lnSpc>
            </a:pPr>
            <a:r>
              <a:rPr lang="en-US" sz="2400" dirty="0"/>
              <a:t>(e.g. IBM Grid Computing, HP, United Devices, Oracle, UK e-Science </a:t>
            </a:r>
            <a:r>
              <a:rPr lang="en-US" sz="2400" dirty="0" err="1"/>
              <a:t>Programme</a:t>
            </a:r>
            <a:r>
              <a:rPr lang="en-US" sz="2400" dirty="0"/>
              <a:t>, US DOE, US NSF, Indiana University, and many others)  </a:t>
            </a:r>
          </a:p>
          <a:p>
            <a:pPr>
              <a:lnSpc>
                <a:spcPct val="80000"/>
              </a:lnSpc>
            </a:pPr>
            <a:r>
              <a:rPr lang="en-US" sz="2400" dirty="0"/>
              <a:t>Process</a:t>
            </a:r>
          </a:p>
          <a:p>
            <a:pPr lvl="1">
              <a:lnSpc>
                <a:spcPct val="80000"/>
              </a:lnSpc>
            </a:pPr>
            <a:r>
              <a:rPr lang="en-US" sz="2400" dirty="0"/>
              <a:t>Meets three times annually</a:t>
            </a:r>
          </a:p>
          <a:p>
            <a:pPr lvl="1">
              <a:lnSpc>
                <a:spcPct val="80000"/>
              </a:lnSpc>
            </a:pPr>
            <a:r>
              <a:rPr lang="en-US" sz="2400" dirty="0"/>
              <a:t>Solicits involvement from </a:t>
            </a:r>
            <a:r>
              <a:rPr lang="en-US" sz="2400" dirty="0">
                <a:solidFill>
                  <a:srgbClr val="FF3300"/>
                </a:solidFill>
              </a:rPr>
              <a:t>industry, research groups, and academics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2"/>
          <p:cNvSpPr txBox="1">
            <a:spLocks noGrp="1"/>
          </p:cNvSpPr>
          <p:nvPr/>
        </p:nvSpPr>
        <p:spPr bwMode="auto">
          <a:xfrm>
            <a:off x="152400" y="6553200"/>
            <a:ext cx="1905000" cy="304800"/>
          </a:xfrm>
          <a:prstGeom prst="rect">
            <a:avLst/>
          </a:prstGeom>
          <a:noFill/>
          <a:ln w="9525">
            <a:noFill/>
            <a:miter lim="800000"/>
            <a:headEnd/>
            <a:tailEnd/>
          </a:ln>
        </p:spPr>
        <p:txBody>
          <a:bodyPr/>
          <a:lstStyle/>
          <a:p>
            <a:endParaRPr lang="en-US" sz="1200" b="1">
              <a:solidFill>
                <a:srgbClr val="4D4D4D"/>
              </a:solidFill>
              <a:latin typeface="Verdana" pitchFamily="34" charset="0"/>
            </a:endParaRPr>
          </a:p>
        </p:txBody>
      </p:sp>
      <p:sp>
        <p:nvSpPr>
          <p:cNvPr id="33795" name="Slide Number Placeholder 3"/>
          <p:cNvSpPr txBox="1">
            <a:spLocks noGrp="1"/>
          </p:cNvSpPr>
          <p:nvPr/>
        </p:nvSpPr>
        <p:spPr bwMode="auto">
          <a:xfrm>
            <a:off x="7010400" y="6553200"/>
            <a:ext cx="1905000" cy="304800"/>
          </a:xfrm>
          <a:prstGeom prst="rect">
            <a:avLst/>
          </a:prstGeom>
          <a:noFill/>
          <a:ln w="9525">
            <a:noFill/>
            <a:miter lim="800000"/>
            <a:headEnd/>
            <a:tailEnd/>
          </a:ln>
        </p:spPr>
        <p:txBody>
          <a:bodyPr/>
          <a:lstStyle/>
          <a:p>
            <a:pPr algn="r"/>
            <a:endParaRPr lang="en-US" sz="1200" b="1">
              <a:solidFill>
                <a:srgbClr val="4D4D4D"/>
              </a:solidFill>
              <a:latin typeface="Verdana" pitchFamily="34" charset="0"/>
            </a:endParaRPr>
          </a:p>
        </p:txBody>
      </p:sp>
      <p:sp>
        <p:nvSpPr>
          <p:cNvPr id="33796" name="Footer Placeholder 4"/>
          <p:cNvSpPr txBox="1">
            <a:spLocks noGrp="1"/>
          </p:cNvSpPr>
          <p:nvPr/>
        </p:nvSpPr>
        <p:spPr bwMode="auto">
          <a:xfrm>
            <a:off x="2298700" y="6540500"/>
            <a:ext cx="4570413" cy="304800"/>
          </a:xfrm>
          <a:prstGeom prst="rect">
            <a:avLst/>
          </a:prstGeom>
          <a:noFill/>
          <a:ln w="9525">
            <a:noFill/>
            <a:miter lim="800000"/>
            <a:headEnd/>
            <a:tailEnd/>
          </a:ln>
        </p:spPr>
        <p:txBody>
          <a:bodyPr/>
          <a:lstStyle/>
          <a:p>
            <a:pPr algn="ctr"/>
            <a:endParaRPr lang="en-US" sz="1200" b="1">
              <a:solidFill>
                <a:srgbClr val="4D4D4D"/>
              </a:solidFill>
              <a:latin typeface="Verdana" pitchFamily="34" charset="0"/>
            </a:endParaRPr>
          </a:p>
        </p:txBody>
      </p:sp>
      <p:sp>
        <p:nvSpPr>
          <p:cNvPr id="33797" name="Rectangle 2"/>
          <p:cNvSpPr>
            <a:spLocks noGrp="1" noChangeArrowheads="1"/>
          </p:cNvSpPr>
          <p:nvPr>
            <p:ph type="title" idx="4294967295"/>
          </p:nvPr>
        </p:nvSpPr>
        <p:spPr>
          <a:xfrm>
            <a:off x="1600200" y="152400"/>
            <a:ext cx="6626225" cy="484188"/>
          </a:xfrm>
        </p:spPr>
        <p:txBody>
          <a:bodyPr anchor="b">
            <a:normAutofit fontScale="90000"/>
          </a:bodyPr>
          <a:lstStyle/>
          <a:p>
            <a:r>
              <a:rPr lang="en-US" sz="3200" dirty="0"/>
              <a:t>Some of the Major Grid Projects</a:t>
            </a:r>
          </a:p>
        </p:txBody>
      </p:sp>
      <p:graphicFrame>
        <p:nvGraphicFramePr>
          <p:cNvPr id="33892" name="Group 100"/>
          <p:cNvGraphicFramePr>
            <a:graphicFrameLocks noGrp="1"/>
          </p:cNvGraphicFramePr>
          <p:nvPr/>
        </p:nvGraphicFramePr>
        <p:xfrm>
          <a:off x="0" y="990600"/>
          <a:ext cx="9144000" cy="5429377"/>
        </p:xfrm>
        <a:graphic>
          <a:graphicData uri="http://schemas.openxmlformats.org/drawingml/2006/table">
            <a:tbl>
              <a:tblPr/>
              <a:tblGrid>
                <a:gridCol w="2306638">
                  <a:extLst>
                    <a:ext uri="{9D8B030D-6E8A-4147-A177-3AD203B41FA5}">
                      <a16:colId xmlns:a16="http://schemas.microsoft.com/office/drawing/2014/main" val="20000"/>
                    </a:ext>
                  </a:extLst>
                </a:gridCol>
                <a:gridCol w="2146300">
                  <a:extLst>
                    <a:ext uri="{9D8B030D-6E8A-4147-A177-3AD203B41FA5}">
                      <a16:colId xmlns:a16="http://schemas.microsoft.com/office/drawing/2014/main" val="20001"/>
                    </a:ext>
                  </a:extLst>
                </a:gridCol>
                <a:gridCol w="4691062">
                  <a:extLst>
                    <a:ext uri="{9D8B030D-6E8A-4147-A177-3AD203B41FA5}">
                      <a16:colId xmlns:a16="http://schemas.microsoft.com/office/drawing/2014/main" val="20002"/>
                    </a:ext>
                  </a:extLst>
                </a:gridCol>
              </a:tblGrid>
              <a:tr h="52705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dirty="0">
                          <a:ln>
                            <a:noFill/>
                          </a:ln>
                          <a:solidFill>
                            <a:schemeClr val="tx2"/>
                          </a:solidFill>
                          <a:effectLst/>
                          <a:latin typeface="Arial" pitchFamily="34"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a:ln>
                            <a:noFill/>
                          </a:ln>
                          <a:solidFill>
                            <a:schemeClr val="tx2"/>
                          </a:solidFill>
                          <a:effectLst/>
                          <a:latin typeface="Arial" pitchFamily="34" charset="0"/>
                        </a:rPr>
                        <a:t>URL/Sponsor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dirty="0">
                          <a:ln>
                            <a:noFill/>
                          </a:ln>
                          <a:solidFill>
                            <a:schemeClr val="tx2"/>
                          </a:solidFill>
                          <a:effectLst/>
                          <a:latin typeface="Arial" pitchFamily="34" charset="0"/>
                        </a:rPr>
                        <a:t>Focus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05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a:ln>
                            <a:noFill/>
                          </a:ln>
                          <a:solidFill>
                            <a:schemeClr val="tx2"/>
                          </a:solidFill>
                          <a:effectLst/>
                          <a:latin typeface="Arial" pitchFamily="34" charset="0"/>
                          <a:cs typeface="Times New Roman" pitchFamily="18" charset="0"/>
                        </a:rPr>
                        <a:t>EuroGrid, Grid Interoperability (GRIP)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a:ln>
                            <a:noFill/>
                          </a:ln>
                          <a:solidFill>
                            <a:schemeClr val="tx2"/>
                          </a:solidFill>
                          <a:effectLst/>
                          <a:latin typeface="Arial" pitchFamily="34" charset="0"/>
                          <a:cs typeface="Times New Roman" pitchFamily="18" charset="0"/>
                        </a:rPr>
                        <a:t>eurogrid.org</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a:ln>
                            <a:noFill/>
                          </a:ln>
                          <a:solidFill>
                            <a:schemeClr val="tx2"/>
                          </a:solidFill>
                          <a:effectLst/>
                          <a:latin typeface="Arial" pitchFamily="34" charset="0"/>
                          <a:cs typeface="Times New Roman" pitchFamily="18" charset="0"/>
                        </a:rPr>
                        <a:t>European Union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a:ln>
                            <a:noFill/>
                          </a:ln>
                          <a:solidFill>
                            <a:schemeClr val="tx2"/>
                          </a:solidFill>
                          <a:effectLst/>
                          <a:latin typeface="Arial" pitchFamily="34" charset="0"/>
                          <a:cs typeface="Times New Roman" pitchFamily="18" charset="0"/>
                        </a:rPr>
                        <a:t>Create tech for remote access to </a:t>
                      </a:r>
                      <a:r>
                        <a:rPr kumimoji="0" lang="en-US" sz="1800" b="0" i="0" u="none" strike="noStrike" cap="none" normalizeH="0" baseline="0">
                          <a:ln>
                            <a:noFill/>
                          </a:ln>
                          <a:solidFill>
                            <a:srgbClr val="FF3300"/>
                          </a:solidFill>
                          <a:effectLst/>
                          <a:latin typeface="Arial" pitchFamily="34" charset="0"/>
                          <a:cs typeface="Times New Roman" pitchFamily="18" charset="0"/>
                        </a:rPr>
                        <a:t>super</a:t>
                      </a:r>
                      <a:r>
                        <a:rPr kumimoji="0" lang="en-US" sz="1800" b="0" i="0" u="none" strike="noStrike" cap="none" normalizeH="0" baseline="0">
                          <a:ln>
                            <a:noFill/>
                          </a:ln>
                          <a:solidFill>
                            <a:schemeClr val="tx2"/>
                          </a:solidFill>
                          <a:effectLst/>
                          <a:latin typeface="Arial" pitchFamily="34" charset="0"/>
                          <a:cs typeface="Times New Roman" pitchFamily="18" charset="0"/>
                        </a:rPr>
                        <a:t> </a:t>
                      </a:r>
                      <a:r>
                        <a:rPr kumimoji="0" lang="en-US" sz="1800" b="0" i="0" u="none" strike="noStrike" cap="none" normalizeH="0" baseline="0">
                          <a:ln>
                            <a:noFill/>
                          </a:ln>
                          <a:solidFill>
                            <a:srgbClr val="FF3300"/>
                          </a:solidFill>
                          <a:effectLst/>
                          <a:latin typeface="Arial" pitchFamily="34" charset="0"/>
                          <a:cs typeface="Times New Roman" pitchFamily="18" charset="0"/>
                        </a:rPr>
                        <a:t>comp</a:t>
                      </a:r>
                      <a:r>
                        <a:rPr kumimoji="0" lang="en-US" sz="1800" b="0" i="0" u="none" strike="noStrike" cap="none" normalizeH="0" baseline="0">
                          <a:ln>
                            <a:noFill/>
                          </a:ln>
                          <a:solidFill>
                            <a:schemeClr val="tx2"/>
                          </a:solidFill>
                          <a:effectLst/>
                          <a:latin typeface="Arial" pitchFamily="34" charset="0"/>
                          <a:cs typeface="Times New Roman" pitchFamily="18" charset="0"/>
                        </a:rPr>
                        <a:t> resources &amp; simulation codes; in GRIP, integrate with Globus Toolkit™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37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a:ln>
                            <a:noFill/>
                          </a:ln>
                          <a:solidFill>
                            <a:schemeClr val="tx2"/>
                          </a:solidFill>
                          <a:effectLst/>
                          <a:latin typeface="Arial" pitchFamily="34" charset="0"/>
                          <a:cs typeface="Times New Roman" pitchFamily="18" charset="0"/>
                        </a:rPr>
                        <a:t>Fusion Collaboratory</a:t>
                      </a:r>
                      <a:endParaRPr kumimoji="0" lang="en-US" sz="1800" b="0" i="0" u="none" strike="noStrike" cap="none" normalizeH="0" baseline="0">
                        <a:ln>
                          <a:noFill/>
                        </a:ln>
                        <a:solidFill>
                          <a:schemeClr val="tx2"/>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a:ln>
                            <a:noFill/>
                          </a:ln>
                          <a:solidFill>
                            <a:schemeClr val="tx2"/>
                          </a:solidFill>
                          <a:effectLst/>
                          <a:latin typeface="Arial" pitchFamily="34" charset="0"/>
                          <a:cs typeface="Times New Roman" pitchFamily="18" charset="0"/>
                        </a:rPr>
                        <a:t>fusiongrid.org</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a:ln>
                            <a:noFill/>
                          </a:ln>
                          <a:solidFill>
                            <a:schemeClr val="tx2"/>
                          </a:solidFill>
                          <a:effectLst/>
                          <a:latin typeface="Arial" pitchFamily="34" charset="0"/>
                          <a:cs typeface="Times New Roman" pitchFamily="18" charset="0"/>
                        </a:rPr>
                        <a:t>DOE Off. Science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a:ln>
                            <a:noFill/>
                          </a:ln>
                          <a:solidFill>
                            <a:schemeClr val="tx2"/>
                          </a:solidFill>
                          <a:effectLst/>
                          <a:latin typeface="Arial" pitchFamily="34" charset="0"/>
                          <a:cs typeface="Times New Roman" pitchFamily="18" charset="0"/>
                        </a:rPr>
                        <a:t>Create a national </a:t>
                      </a:r>
                      <a:r>
                        <a:rPr kumimoji="0" lang="en-US" sz="1800" b="0" i="0" u="none" strike="noStrike" cap="none" normalizeH="0" baseline="0">
                          <a:ln>
                            <a:noFill/>
                          </a:ln>
                          <a:solidFill>
                            <a:srgbClr val="FF3300"/>
                          </a:solidFill>
                          <a:effectLst/>
                          <a:latin typeface="Arial" pitchFamily="34" charset="0"/>
                          <a:cs typeface="Times New Roman" pitchFamily="18" charset="0"/>
                        </a:rPr>
                        <a:t>computational</a:t>
                      </a:r>
                      <a:r>
                        <a:rPr kumimoji="0" lang="en-US" sz="1800" b="0" i="0" u="none" strike="noStrike" cap="none" normalizeH="0" baseline="0">
                          <a:ln>
                            <a:noFill/>
                          </a:ln>
                          <a:solidFill>
                            <a:schemeClr val="tx2"/>
                          </a:solidFill>
                          <a:effectLst/>
                          <a:latin typeface="Arial" pitchFamily="34" charset="0"/>
                          <a:cs typeface="Times New Roman" pitchFamily="18" charset="0"/>
                        </a:rPr>
                        <a:t> collaboratory for fusion research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518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a:ln>
                            <a:noFill/>
                          </a:ln>
                          <a:solidFill>
                            <a:schemeClr val="tx2"/>
                          </a:solidFill>
                          <a:effectLst/>
                          <a:latin typeface="Arial" pitchFamily="34" charset="0"/>
                          <a:cs typeface="Times New Roman" pitchFamily="18" charset="0"/>
                        </a:rPr>
                        <a:t>Globus Project™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a:ln>
                            <a:noFill/>
                          </a:ln>
                          <a:solidFill>
                            <a:schemeClr val="tx2"/>
                          </a:solidFill>
                          <a:effectLst/>
                          <a:latin typeface="Arial" pitchFamily="34" charset="0"/>
                          <a:cs typeface="Times New Roman" pitchFamily="18" charset="0"/>
                        </a:rPr>
                        <a:t>globus.org</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a:ln>
                            <a:noFill/>
                          </a:ln>
                          <a:solidFill>
                            <a:schemeClr val="tx2"/>
                          </a:solidFill>
                          <a:effectLst/>
                          <a:latin typeface="Arial" pitchFamily="34" charset="0"/>
                          <a:cs typeface="Times New Roman" pitchFamily="18" charset="0"/>
                        </a:rPr>
                        <a:t>DARPA, DOE, NSF, NASA, Msoft</a:t>
                      </a:r>
                      <a:endParaRPr kumimoji="0" lang="en-US" sz="1800" b="0" i="0" u="none" strike="noStrike" cap="none" normalizeH="0" baseline="0">
                        <a:ln>
                          <a:noFill/>
                        </a:ln>
                        <a:solidFill>
                          <a:schemeClr val="tx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a:ln>
                            <a:noFill/>
                          </a:ln>
                          <a:solidFill>
                            <a:schemeClr val="tx2"/>
                          </a:solidFill>
                          <a:effectLst/>
                          <a:latin typeface="Arial" pitchFamily="34" charset="0"/>
                          <a:cs typeface="Times New Roman" pitchFamily="18" charset="0"/>
                        </a:rPr>
                        <a:t>Research on </a:t>
                      </a:r>
                      <a:r>
                        <a:rPr kumimoji="0" lang="en-US" sz="1800" b="0" i="0" u="none" strike="noStrike" cap="none" normalizeH="0" baseline="0">
                          <a:ln>
                            <a:noFill/>
                          </a:ln>
                          <a:solidFill>
                            <a:srgbClr val="FF3300"/>
                          </a:solidFill>
                          <a:effectLst/>
                          <a:latin typeface="Arial" pitchFamily="34" charset="0"/>
                          <a:cs typeface="Times New Roman" pitchFamily="18" charset="0"/>
                        </a:rPr>
                        <a:t>Grid technologies</a:t>
                      </a:r>
                      <a:r>
                        <a:rPr kumimoji="0" lang="en-US" sz="1800" b="0" i="0" u="none" strike="noStrike" cap="none" normalizeH="0" baseline="0">
                          <a:ln>
                            <a:noFill/>
                          </a:ln>
                          <a:solidFill>
                            <a:schemeClr val="tx2"/>
                          </a:solidFill>
                          <a:effectLst/>
                          <a:latin typeface="Arial" pitchFamily="34" charset="0"/>
                          <a:cs typeface="Times New Roman" pitchFamily="18" charset="0"/>
                        </a:rPr>
                        <a:t>; development and support of Globus Toolkit™; application and deployment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43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a:ln>
                            <a:noFill/>
                          </a:ln>
                          <a:solidFill>
                            <a:schemeClr val="tx2"/>
                          </a:solidFill>
                          <a:effectLst/>
                          <a:latin typeface="Arial" pitchFamily="34" charset="0"/>
                          <a:cs typeface="Times New Roman" pitchFamily="18" charset="0"/>
                        </a:rPr>
                        <a:t>GridLab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a:ln>
                            <a:noFill/>
                          </a:ln>
                          <a:solidFill>
                            <a:schemeClr val="tx2"/>
                          </a:solidFill>
                          <a:effectLst/>
                          <a:latin typeface="Arial" pitchFamily="34" charset="0"/>
                          <a:cs typeface="Times New Roman" pitchFamily="18" charset="0"/>
                        </a:rPr>
                        <a:t>gridlab.org</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a:ln>
                            <a:noFill/>
                          </a:ln>
                          <a:solidFill>
                            <a:schemeClr val="tx2"/>
                          </a:solidFill>
                          <a:effectLst/>
                          <a:latin typeface="Arial" pitchFamily="34" charset="0"/>
                          <a:cs typeface="Times New Roman" pitchFamily="18" charset="0"/>
                        </a:rPr>
                        <a:t>European Union</a:t>
                      </a:r>
                      <a:endParaRPr kumimoji="0" lang="en-US" sz="1800" b="0" i="0" u="none" strike="noStrike" cap="none" normalizeH="0" baseline="0">
                        <a:ln>
                          <a:noFill/>
                        </a:ln>
                        <a:solidFill>
                          <a:schemeClr val="tx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a:ln>
                            <a:noFill/>
                          </a:ln>
                          <a:solidFill>
                            <a:srgbClr val="FF3300"/>
                          </a:solidFill>
                          <a:effectLst/>
                          <a:latin typeface="Arial" pitchFamily="34" charset="0"/>
                          <a:cs typeface="Times New Roman" pitchFamily="18" charset="0"/>
                        </a:rPr>
                        <a:t>Grid technologies</a:t>
                      </a:r>
                      <a:r>
                        <a:rPr kumimoji="0" lang="en-US" sz="1800" b="0" i="0" u="none" strike="noStrike" cap="none" normalizeH="0" baseline="0">
                          <a:ln>
                            <a:noFill/>
                          </a:ln>
                          <a:solidFill>
                            <a:schemeClr val="tx2"/>
                          </a:solidFill>
                          <a:effectLst/>
                          <a:latin typeface="Arial" pitchFamily="34" charset="0"/>
                          <a:cs typeface="Times New Roman" pitchFamily="18" charset="0"/>
                        </a:rPr>
                        <a:t> and applications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921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a:ln>
                            <a:noFill/>
                          </a:ln>
                          <a:solidFill>
                            <a:schemeClr val="tx2"/>
                          </a:solidFill>
                          <a:effectLst/>
                          <a:latin typeface="Arial" pitchFamily="34" charset="0"/>
                          <a:cs typeface="Times New Roman" pitchFamily="18" charset="0"/>
                        </a:rPr>
                        <a:t>GridPP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a:ln>
                            <a:noFill/>
                          </a:ln>
                          <a:solidFill>
                            <a:schemeClr val="tx2"/>
                          </a:solidFill>
                          <a:effectLst/>
                          <a:latin typeface="Arial" pitchFamily="34" charset="0"/>
                          <a:cs typeface="Times New Roman" pitchFamily="18" charset="0"/>
                        </a:rPr>
                        <a:t>gridpp.ac.uk</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a:ln>
                            <a:noFill/>
                          </a:ln>
                          <a:solidFill>
                            <a:schemeClr val="tx2"/>
                          </a:solidFill>
                          <a:effectLst/>
                          <a:latin typeface="Arial" pitchFamily="34" charset="0"/>
                          <a:cs typeface="Times New Roman" pitchFamily="18" charset="0"/>
                        </a:rPr>
                        <a:t>U.K. eScience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dirty="0">
                          <a:ln>
                            <a:noFill/>
                          </a:ln>
                          <a:solidFill>
                            <a:schemeClr val="tx2"/>
                          </a:solidFill>
                          <a:effectLst/>
                          <a:latin typeface="Arial" pitchFamily="34" charset="0"/>
                          <a:cs typeface="Times New Roman" pitchFamily="18" charset="0"/>
                        </a:rPr>
                        <a:t>Create &amp; apply an </a:t>
                      </a:r>
                      <a:r>
                        <a:rPr kumimoji="0" lang="en-US" sz="1800" b="0" i="0" u="none" strike="noStrike" cap="none" normalizeH="0" baseline="0" dirty="0">
                          <a:ln>
                            <a:noFill/>
                          </a:ln>
                          <a:solidFill>
                            <a:srgbClr val="FF3300"/>
                          </a:solidFill>
                          <a:effectLst/>
                          <a:latin typeface="Arial" pitchFamily="34" charset="0"/>
                          <a:cs typeface="Times New Roman" pitchFamily="18" charset="0"/>
                        </a:rPr>
                        <a:t>operational grid</a:t>
                      </a:r>
                      <a:r>
                        <a:rPr kumimoji="0" lang="en-US" sz="1800" b="0" i="0" u="none" strike="noStrike" cap="none" normalizeH="0" baseline="0" dirty="0">
                          <a:ln>
                            <a:noFill/>
                          </a:ln>
                          <a:solidFill>
                            <a:schemeClr val="tx2"/>
                          </a:solidFill>
                          <a:effectLst/>
                          <a:latin typeface="Arial" pitchFamily="34" charset="0"/>
                          <a:cs typeface="Times New Roman" pitchFamily="18" charset="0"/>
                        </a:rPr>
                        <a:t> within the U.K. for particle </a:t>
                      </a:r>
                      <a:r>
                        <a:rPr kumimoji="0" lang="en-US" sz="1800" b="0" i="0" u="none" strike="noStrike" cap="none" normalizeH="0" baseline="0" dirty="0">
                          <a:ln>
                            <a:noFill/>
                          </a:ln>
                          <a:solidFill>
                            <a:srgbClr val="FF3300"/>
                          </a:solidFill>
                          <a:effectLst/>
                          <a:latin typeface="Arial" pitchFamily="34" charset="0"/>
                          <a:cs typeface="Times New Roman" pitchFamily="18" charset="0"/>
                        </a:rPr>
                        <a:t>physics</a:t>
                      </a:r>
                      <a:r>
                        <a:rPr kumimoji="0" lang="en-US" sz="1800" b="0" i="0" u="none" strike="noStrike" cap="none" normalizeH="0" baseline="0" dirty="0">
                          <a:ln>
                            <a:noFill/>
                          </a:ln>
                          <a:solidFill>
                            <a:schemeClr val="tx2"/>
                          </a:solidFill>
                          <a:effectLst/>
                          <a:latin typeface="Arial" pitchFamily="34" charset="0"/>
                          <a:cs typeface="Times New Roman" pitchFamily="18" charset="0"/>
                        </a:rPr>
                        <a:t> research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937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a:ln>
                            <a:noFill/>
                          </a:ln>
                          <a:solidFill>
                            <a:schemeClr val="tx2"/>
                          </a:solidFill>
                          <a:effectLst/>
                          <a:latin typeface="Arial" pitchFamily="34" charset="0"/>
                          <a:cs typeface="Times New Roman" pitchFamily="18" charset="0"/>
                        </a:rPr>
                        <a:t>Grid Research Integration Dev. &amp; Support Center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a:ln>
                            <a:noFill/>
                          </a:ln>
                          <a:solidFill>
                            <a:schemeClr val="tx2"/>
                          </a:solidFill>
                          <a:effectLst/>
                          <a:latin typeface="Arial" pitchFamily="34" charset="0"/>
                          <a:cs typeface="Times New Roman" pitchFamily="18" charset="0"/>
                        </a:rPr>
                        <a:t>grids-center.org</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a:ln>
                            <a:noFill/>
                          </a:ln>
                          <a:solidFill>
                            <a:schemeClr val="tx2"/>
                          </a:solidFill>
                          <a:effectLst/>
                          <a:latin typeface="Arial" pitchFamily="34" charset="0"/>
                          <a:cs typeface="Times New Roman" pitchFamily="18" charset="0"/>
                        </a:rPr>
                        <a:t>NSF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sz="1800" b="0" i="0" u="none" strike="noStrike" cap="none" normalizeH="0" baseline="0">
                          <a:ln>
                            <a:noFill/>
                          </a:ln>
                          <a:solidFill>
                            <a:schemeClr val="tx2"/>
                          </a:solidFill>
                          <a:effectLst/>
                          <a:latin typeface="Arial" pitchFamily="34" charset="0"/>
                          <a:cs typeface="Times New Roman" pitchFamily="18" charset="0"/>
                        </a:rPr>
                        <a:t>Integration, deployment, support of the NSF </a:t>
                      </a:r>
                      <a:r>
                        <a:rPr kumimoji="0" lang="en-US" sz="1800" b="0" i="0" u="none" strike="noStrike" cap="none" normalizeH="0" baseline="0">
                          <a:ln>
                            <a:noFill/>
                          </a:ln>
                          <a:solidFill>
                            <a:srgbClr val="FF3300"/>
                          </a:solidFill>
                          <a:effectLst/>
                          <a:latin typeface="Arial" pitchFamily="34" charset="0"/>
                          <a:cs typeface="Times New Roman" pitchFamily="18" charset="0"/>
                        </a:rPr>
                        <a:t>Middleware Infrastructure</a:t>
                      </a:r>
                      <a:r>
                        <a:rPr kumimoji="0" lang="en-US" sz="1800" b="0" i="0" u="none" strike="noStrike" cap="none" normalizeH="0" baseline="0">
                          <a:ln>
                            <a:noFill/>
                          </a:ln>
                          <a:solidFill>
                            <a:schemeClr val="tx2"/>
                          </a:solidFill>
                          <a:effectLst/>
                          <a:latin typeface="Arial" pitchFamily="34" charset="0"/>
                          <a:cs typeface="Times New Roman" pitchFamily="18" charset="0"/>
                        </a:rPr>
                        <a:t> for research &amp; education</a:t>
                      </a:r>
                      <a:endParaRPr kumimoji="0" lang="en-US" sz="1800" b="0" i="0" u="none" strike="noStrike" cap="none" normalizeH="0" baseline="0">
                        <a:ln>
                          <a:noFill/>
                        </a:ln>
                        <a:solidFill>
                          <a:schemeClr val="tx2"/>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3832" name="Text Box 37"/>
          <p:cNvSpPr txBox="1">
            <a:spLocks noChangeArrowheads="1"/>
          </p:cNvSpPr>
          <p:nvPr/>
        </p:nvSpPr>
        <p:spPr bwMode="auto">
          <a:xfrm>
            <a:off x="7680325" y="565150"/>
            <a:ext cx="184150" cy="457200"/>
          </a:xfrm>
          <a:prstGeom prst="rect">
            <a:avLst/>
          </a:prstGeom>
          <a:noFill/>
          <a:ln w="12700">
            <a:noFill/>
            <a:miter lim="800000"/>
            <a:headEnd/>
            <a:tailEnd/>
          </a:ln>
        </p:spPr>
        <p:txBody>
          <a:bodyPr wrap="none">
            <a:spAutoFit/>
          </a:bodyPr>
          <a:lstStyle/>
          <a:p>
            <a:endParaRPr lang="en-US" sz="2400">
              <a:solidFill>
                <a:schemeClr val="accent2"/>
              </a:solidFill>
              <a:latin typeface="Verdana" pitchFamily="34"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282280" y="74141"/>
            <a:ext cx="8368117" cy="871151"/>
          </a:xfrm>
          <a:noFill/>
          <a:ln/>
        </p:spPr>
        <p:txBody>
          <a:bodyPr vert="horz" wrap="square" lIns="92058" tIns="46030" rIns="92058" bIns="46030" numCol="1" anchor="ctr" anchorCtr="0" compatLnSpc="1">
            <a:prstTxWarp prst="textNoShape">
              <a:avLst/>
            </a:prstTxWarp>
          </a:bodyPr>
          <a:lstStyle/>
          <a:p>
            <a:pPr algn="ctr"/>
            <a:r>
              <a:rPr lang="en-US" sz="2700" dirty="0">
                <a:solidFill>
                  <a:schemeClr val="hlink"/>
                </a:solidFill>
              </a:rPr>
              <a:t>Grid Components</a:t>
            </a:r>
            <a:endParaRPr lang="en-US" dirty="0">
              <a:solidFill>
                <a:schemeClr val="hlink"/>
              </a:solidFill>
            </a:endParaRPr>
          </a:p>
        </p:txBody>
      </p:sp>
      <p:sp>
        <p:nvSpPr>
          <p:cNvPr id="190467" name="Text Box 3"/>
          <p:cNvSpPr txBox="1">
            <a:spLocks noChangeArrowheads="1"/>
          </p:cNvSpPr>
          <p:nvPr/>
        </p:nvSpPr>
        <p:spPr bwMode="auto">
          <a:xfrm>
            <a:off x="8101263" y="5308773"/>
            <a:ext cx="617136" cy="520645"/>
          </a:xfrm>
          <a:prstGeom prst="rect">
            <a:avLst/>
          </a:prstGeom>
          <a:noFill/>
          <a:ln w="12700">
            <a:noFill/>
            <a:miter lim="800000"/>
            <a:headEnd/>
            <a:tailEnd/>
          </a:ln>
          <a:effectLst/>
        </p:spPr>
        <p:txBody>
          <a:bodyPr wrap="none" lIns="88890" tIns="44445" rIns="88890" bIns="44445">
            <a:spAutoFit/>
          </a:bodyPr>
          <a:lstStyle/>
          <a:p>
            <a:pPr defTabSz="905957"/>
            <a:r>
              <a:rPr lang="en-US" sz="1400" dirty="0">
                <a:solidFill>
                  <a:srgbClr val="FF0000"/>
                </a:solidFill>
              </a:rPr>
              <a:t>Grid</a:t>
            </a:r>
          </a:p>
          <a:p>
            <a:pPr defTabSz="905957"/>
            <a:r>
              <a:rPr lang="en-US" sz="1400" dirty="0">
                <a:solidFill>
                  <a:srgbClr val="FF0000"/>
                </a:solidFill>
              </a:rPr>
              <a:t>Fabric</a:t>
            </a:r>
          </a:p>
        </p:txBody>
      </p:sp>
      <p:sp>
        <p:nvSpPr>
          <p:cNvPr id="190508" name="Text Box 44"/>
          <p:cNvSpPr txBox="1">
            <a:spLocks noChangeArrowheads="1"/>
          </p:cNvSpPr>
          <p:nvPr/>
        </p:nvSpPr>
        <p:spPr bwMode="auto">
          <a:xfrm>
            <a:off x="8144454" y="1482811"/>
            <a:ext cx="587385" cy="520645"/>
          </a:xfrm>
          <a:prstGeom prst="rect">
            <a:avLst/>
          </a:prstGeom>
          <a:noFill/>
          <a:ln w="12700">
            <a:noFill/>
            <a:miter lim="800000"/>
            <a:headEnd/>
            <a:tailEnd/>
          </a:ln>
          <a:effectLst/>
        </p:spPr>
        <p:txBody>
          <a:bodyPr wrap="none" lIns="88890" tIns="44445" rIns="88890" bIns="44445">
            <a:spAutoFit/>
          </a:bodyPr>
          <a:lstStyle/>
          <a:p>
            <a:pPr defTabSz="905957"/>
            <a:r>
              <a:rPr lang="en-US" sz="1400" dirty="0">
                <a:solidFill>
                  <a:srgbClr val="FF0000"/>
                </a:solidFill>
              </a:rPr>
              <a:t>Grid</a:t>
            </a:r>
          </a:p>
          <a:p>
            <a:pPr defTabSz="905957"/>
            <a:r>
              <a:rPr lang="en-US" sz="1400" dirty="0">
                <a:solidFill>
                  <a:srgbClr val="FF0000"/>
                </a:solidFill>
              </a:rPr>
              <a:t>Apps.</a:t>
            </a:r>
          </a:p>
        </p:txBody>
      </p:sp>
      <p:sp>
        <p:nvSpPr>
          <p:cNvPr id="190509" name="Text Box 45"/>
          <p:cNvSpPr txBox="1">
            <a:spLocks noChangeArrowheads="1"/>
          </p:cNvSpPr>
          <p:nvPr/>
        </p:nvSpPr>
        <p:spPr bwMode="auto">
          <a:xfrm>
            <a:off x="8064243" y="3832140"/>
            <a:ext cx="1057513" cy="520645"/>
          </a:xfrm>
          <a:prstGeom prst="rect">
            <a:avLst/>
          </a:prstGeom>
          <a:noFill/>
          <a:ln w="12700">
            <a:noFill/>
            <a:miter lim="800000"/>
            <a:headEnd/>
            <a:tailEnd/>
          </a:ln>
          <a:effectLst/>
        </p:spPr>
        <p:txBody>
          <a:bodyPr wrap="none" lIns="88890" tIns="44445" rIns="88890" bIns="44445">
            <a:spAutoFit/>
          </a:bodyPr>
          <a:lstStyle/>
          <a:p>
            <a:pPr defTabSz="905957"/>
            <a:r>
              <a:rPr lang="en-US" sz="1400" dirty="0">
                <a:solidFill>
                  <a:srgbClr val="FF0000"/>
                </a:solidFill>
              </a:rPr>
              <a:t>Grid</a:t>
            </a:r>
          </a:p>
          <a:p>
            <a:pPr defTabSz="905957"/>
            <a:r>
              <a:rPr lang="en-US" sz="1400" dirty="0">
                <a:solidFill>
                  <a:srgbClr val="FF0000"/>
                </a:solidFill>
              </a:rPr>
              <a:t>Middleware</a:t>
            </a:r>
          </a:p>
        </p:txBody>
      </p:sp>
      <p:sp>
        <p:nvSpPr>
          <p:cNvPr id="190510" name="Text Box 46"/>
          <p:cNvSpPr txBox="1">
            <a:spLocks noChangeArrowheads="1"/>
          </p:cNvSpPr>
          <p:nvPr/>
        </p:nvSpPr>
        <p:spPr bwMode="auto">
          <a:xfrm>
            <a:off x="8070413" y="2594919"/>
            <a:ext cx="553080" cy="520645"/>
          </a:xfrm>
          <a:prstGeom prst="rect">
            <a:avLst/>
          </a:prstGeom>
          <a:noFill/>
          <a:ln w="12700">
            <a:noFill/>
            <a:miter lim="800000"/>
            <a:headEnd/>
            <a:tailEnd/>
          </a:ln>
          <a:effectLst/>
        </p:spPr>
        <p:txBody>
          <a:bodyPr wrap="none" lIns="88890" tIns="44445" rIns="88890" bIns="44445">
            <a:spAutoFit/>
          </a:bodyPr>
          <a:lstStyle/>
          <a:p>
            <a:pPr defTabSz="905957"/>
            <a:r>
              <a:rPr lang="en-US" sz="1400" dirty="0">
                <a:solidFill>
                  <a:srgbClr val="FF0000"/>
                </a:solidFill>
              </a:rPr>
              <a:t>Grid</a:t>
            </a:r>
          </a:p>
          <a:p>
            <a:pPr defTabSz="905957"/>
            <a:r>
              <a:rPr lang="en-US" sz="1400" dirty="0">
                <a:solidFill>
                  <a:srgbClr val="FF0000"/>
                </a:solidFill>
              </a:rPr>
              <a:t>Tools</a:t>
            </a:r>
          </a:p>
        </p:txBody>
      </p:sp>
      <p:grpSp>
        <p:nvGrpSpPr>
          <p:cNvPr id="2" name="Group 51"/>
          <p:cNvGrpSpPr>
            <a:grpSpLocks/>
          </p:cNvGrpSpPr>
          <p:nvPr/>
        </p:nvGrpSpPr>
        <p:grpSpPr bwMode="auto">
          <a:xfrm>
            <a:off x="371746" y="1260390"/>
            <a:ext cx="7690955" cy="5101796"/>
            <a:chOff x="241" y="816"/>
            <a:chExt cx="4986" cy="3303"/>
          </a:xfrm>
        </p:grpSpPr>
        <p:sp>
          <p:nvSpPr>
            <p:cNvPr id="190474" name="Rectangle 10"/>
            <p:cNvSpPr>
              <a:spLocks noChangeArrowheads="1"/>
            </p:cNvSpPr>
            <p:nvPr/>
          </p:nvSpPr>
          <p:spPr bwMode="auto">
            <a:xfrm>
              <a:off x="251" y="3120"/>
              <a:ext cx="4947" cy="999"/>
            </a:xfrm>
            <a:prstGeom prst="rect">
              <a:avLst/>
            </a:prstGeom>
            <a:solidFill>
              <a:srgbClr val="CCFFFF"/>
            </a:solidFill>
            <a:ln w="12700">
              <a:miter lim="800000"/>
              <a:headEnd type="none" w="sm" len="sm"/>
              <a:tailEnd type="none" w="sm" len="sm"/>
            </a:ln>
            <a:effectLst/>
            <a:scene3d>
              <a:camera prst="legacyObliqueTopRight"/>
              <a:lightRig rig="legacyFlat3" dir="t"/>
            </a:scene3d>
            <a:sp3d extrusionH="430200" prstMaterial="legacyMatte">
              <a:bevelT w="13500" h="13500" prst="angle"/>
              <a:bevelB w="13500" h="13500" prst="angle"/>
              <a:extrusionClr>
                <a:srgbClr val="CCFFFF"/>
              </a:extrusionClr>
            </a:sp3d>
          </p:spPr>
          <p:txBody>
            <a:bodyPr wrap="none" anchor="ctr">
              <a:flatTx/>
            </a:bodyPr>
            <a:lstStyle/>
            <a:p>
              <a:endParaRPr lang="en-US"/>
            </a:p>
          </p:txBody>
        </p:sp>
        <p:sp>
          <p:nvSpPr>
            <p:cNvPr id="190468" name="Text Box 4"/>
            <p:cNvSpPr txBox="1">
              <a:spLocks noChangeArrowheads="1"/>
            </p:cNvSpPr>
            <p:nvPr/>
          </p:nvSpPr>
          <p:spPr bwMode="auto">
            <a:xfrm>
              <a:off x="1423" y="3631"/>
              <a:ext cx="2369" cy="189"/>
            </a:xfrm>
            <a:prstGeom prst="rect">
              <a:avLst/>
            </a:prstGeom>
            <a:solidFill>
              <a:srgbClr val="3366FF"/>
            </a:solidFill>
            <a:ln w="12700">
              <a:noFill/>
              <a:miter lim="800000"/>
              <a:headEnd/>
              <a:tailEnd/>
            </a:ln>
            <a:effectLst/>
          </p:spPr>
          <p:txBody>
            <a:bodyPr lIns="91432" tIns="45716" rIns="91432" bIns="45716">
              <a:spAutoFit/>
            </a:bodyPr>
            <a:lstStyle/>
            <a:p>
              <a:pPr defTabSz="905957"/>
              <a:r>
                <a:rPr lang="en-US" sz="1300" dirty="0">
                  <a:highlight>
                    <a:srgbClr val="FFFF00"/>
                  </a:highlight>
                </a:rPr>
                <a:t>Networked Resources across </a:t>
              </a:r>
              <a:r>
                <a:rPr lang="en-US" sz="1300" dirty="0" err="1">
                  <a:highlight>
                    <a:srgbClr val="FFFF00"/>
                  </a:highlight>
                </a:rPr>
                <a:t>Organisations</a:t>
              </a:r>
              <a:endParaRPr lang="en-US" sz="1300" dirty="0">
                <a:highlight>
                  <a:srgbClr val="FFFF00"/>
                </a:highlight>
              </a:endParaRPr>
            </a:p>
          </p:txBody>
        </p:sp>
        <p:sp>
          <p:nvSpPr>
            <p:cNvPr id="190469" name="Text Box 5"/>
            <p:cNvSpPr txBox="1">
              <a:spLocks noChangeArrowheads="1"/>
            </p:cNvSpPr>
            <p:nvPr/>
          </p:nvSpPr>
          <p:spPr bwMode="auto">
            <a:xfrm>
              <a:off x="323" y="3848"/>
              <a:ext cx="691"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a:highlight>
                    <a:srgbClr val="FFFF00"/>
                  </a:highlight>
                  <a:latin typeface="Times New Roman" pitchFamily="18" charset="0"/>
                </a:rPr>
                <a:t>Computers</a:t>
              </a:r>
              <a:endParaRPr lang="en-US" sz="1700" dirty="0">
                <a:highlight>
                  <a:srgbClr val="FFFF00"/>
                </a:highlight>
              </a:endParaRPr>
            </a:p>
          </p:txBody>
        </p:sp>
        <p:sp>
          <p:nvSpPr>
            <p:cNvPr id="190470" name="Text Box 6"/>
            <p:cNvSpPr txBox="1">
              <a:spLocks noChangeArrowheads="1"/>
            </p:cNvSpPr>
            <p:nvPr/>
          </p:nvSpPr>
          <p:spPr bwMode="auto">
            <a:xfrm>
              <a:off x="1101" y="3849"/>
              <a:ext cx="531"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a:highlight>
                    <a:srgbClr val="FFFF00"/>
                  </a:highlight>
                  <a:latin typeface="Times New Roman" pitchFamily="18" charset="0"/>
                </a:rPr>
                <a:t>Clusters</a:t>
              </a:r>
              <a:endParaRPr lang="en-US" sz="1700" dirty="0">
                <a:highlight>
                  <a:srgbClr val="FFFF00"/>
                </a:highlight>
                <a:latin typeface="Times New Roman" pitchFamily="18" charset="0"/>
              </a:endParaRPr>
            </a:p>
          </p:txBody>
        </p:sp>
        <p:sp>
          <p:nvSpPr>
            <p:cNvPr id="190471" name="Text Box 7"/>
            <p:cNvSpPr txBox="1">
              <a:spLocks noChangeArrowheads="1"/>
            </p:cNvSpPr>
            <p:nvPr/>
          </p:nvSpPr>
          <p:spPr bwMode="auto">
            <a:xfrm>
              <a:off x="2808" y="3835"/>
              <a:ext cx="813"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a:highlight>
                    <a:srgbClr val="FFFF00"/>
                  </a:highlight>
                  <a:latin typeface="Times New Roman" pitchFamily="18" charset="0"/>
                </a:rPr>
                <a:t>Data Sources</a:t>
              </a:r>
              <a:endParaRPr lang="en-US" sz="1700" dirty="0">
                <a:highlight>
                  <a:srgbClr val="FFFF00"/>
                </a:highlight>
                <a:latin typeface="Times New Roman" pitchFamily="18" charset="0"/>
              </a:endParaRPr>
            </a:p>
          </p:txBody>
        </p:sp>
        <p:sp>
          <p:nvSpPr>
            <p:cNvPr id="190472" name="Text Box 8"/>
            <p:cNvSpPr txBox="1">
              <a:spLocks noChangeArrowheads="1"/>
            </p:cNvSpPr>
            <p:nvPr/>
          </p:nvSpPr>
          <p:spPr bwMode="auto">
            <a:xfrm>
              <a:off x="3937" y="3841"/>
              <a:ext cx="1172"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a:highlight>
                    <a:srgbClr val="FFFF00"/>
                  </a:highlight>
                  <a:latin typeface="Times New Roman" pitchFamily="18" charset="0"/>
                </a:rPr>
                <a:t>Scientific Instruments</a:t>
              </a:r>
              <a:endParaRPr lang="en-US" sz="1700" dirty="0">
                <a:highlight>
                  <a:srgbClr val="FFFF00"/>
                </a:highlight>
                <a:latin typeface="Times New Roman" pitchFamily="18" charset="0"/>
              </a:endParaRPr>
            </a:p>
          </p:txBody>
        </p:sp>
        <p:sp>
          <p:nvSpPr>
            <p:cNvPr id="190473" name="Text Box 9"/>
            <p:cNvSpPr txBox="1">
              <a:spLocks noChangeArrowheads="1"/>
            </p:cNvSpPr>
            <p:nvPr/>
          </p:nvSpPr>
          <p:spPr bwMode="auto">
            <a:xfrm>
              <a:off x="1760" y="3833"/>
              <a:ext cx="951"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a:highlight>
                    <a:srgbClr val="FFFF00"/>
                  </a:highlight>
                  <a:latin typeface="Times New Roman" pitchFamily="18" charset="0"/>
                </a:rPr>
                <a:t>Storage Systems</a:t>
              </a:r>
              <a:endParaRPr lang="en-US" sz="1700" dirty="0">
                <a:highlight>
                  <a:srgbClr val="FFFF00"/>
                </a:highlight>
                <a:latin typeface="Times New Roman" pitchFamily="18" charset="0"/>
              </a:endParaRPr>
            </a:p>
          </p:txBody>
        </p:sp>
        <p:sp>
          <p:nvSpPr>
            <p:cNvPr id="190475" name="Text Box 11"/>
            <p:cNvSpPr txBox="1">
              <a:spLocks noChangeArrowheads="1"/>
            </p:cNvSpPr>
            <p:nvPr/>
          </p:nvSpPr>
          <p:spPr bwMode="auto">
            <a:xfrm>
              <a:off x="1938" y="3168"/>
              <a:ext cx="1575" cy="189"/>
            </a:xfrm>
            <a:prstGeom prst="rect">
              <a:avLst/>
            </a:prstGeom>
            <a:solidFill>
              <a:srgbClr val="3366FF"/>
            </a:solidFill>
            <a:ln w="12700">
              <a:noFill/>
              <a:miter lim="800000"/>
              <a:headEnd/>
              <a:tailEnd/>
            </a:ln>
            <a:effectLst/>
          </p:spPr>
          <p:txBody>
            <a:bodyPr lIns="91432" tIns="45716" rIns="91432" bIns="45716">
              <a:spAutoFit/>
            </a:bodyPr>
            <a:lstStyle/>
            <a:p>
              <a:pPr defTabSz="905957"/>
              <a:r>
                <a:rPr lang="en-US" sz="1300" dirty="0">
                  <a:highlight>
                    <a:srgbClr val="FFFF00"/>
                  </a:highlight>
                </a:rPr>
                <a:t>Local Resource Managers</a:t>
              </a:r>
            </a:p>
          </p:txBody>
        </p:sp>
        <p:sp>
          <p:nvSpPr>
            <p:cNvPr id="190476" name="Text Box 12"/>
            <p:cNvSpPr txBox="1">
              <a:spLocks noChangeArrowheads="1"/>
            </p:cNvSpPr>
            <p:nvPr/>
          </p:nvSpPr>
          <p:spPr bwMode="auto">
            <a:xfrm>
              <a:off x="338" y="3363"/>
              <a:ext cx="1034"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a:highlight>
                    <a:srgbClr val="FFFF00"/>
                  </a:highlight>
                  <a:latin typeface="Times New Roman" pitchFamily="18" charset="0"/>
                </a:rPr>
                <a:t>Operating Systems</a:t>
              </a:r>
              <a:endParaRPr lang="en-US" sz="1700" dirty="0">
                <a:highlight>
                  <a:srgbClr val="FFFF00"/>
                </a:highlight>
              </a:endParaRPr>
            </a:p>
          </p:txBody>
        </p:sp>
        <p:sp>
          <p:nvSpPr>
            <p:cNvPr id="190477" name="Text Box 13"/>
            <p:cNvSpPr txBox="1">
              <a:spLocks noChangeArrowheads="1"/>
            </p:cNvSpPr>
            <p:nvPr/>
          </p:nvSpPr>
          <p:spPr bwMode="auto">
            <a:xfrm>
              <a:off x="1472" y="3363"/>
              <a:ext cx="1034"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a:highlight>
                    <a:srgbClr val="FFFF00"/>
                  </a:highlight>
                  <a:latin typeface="Times New Roman" pitchFamily="18" charset="0"/>
                </a:rPr>
                <a:t>Queuing Systems</a:t>
              </a:r>
              <a:endParaRPr lang="en-US" sz="1700" dirty="0">
                <a:highlight>
                  <a:srgbClr val="FFFF00"/>
                </a:highlight>
              </a:endParaRPr>
            </a:p>
          </p:txBody>
        </p:sp>
        <p:sp>
          <p:nvSpPr>
            <p:cNvPr id="190478" name="Text Box 14"/>
            <p:cNvSpPr txBox="1">
              <a:spLocks noChangeArrowheads="1"/>
            </p:cNvSpPr>
            <p:nvPr/>
          </p:nvSpPr>
          <p:spPr bwMode="auto">
            <a:xfrm>
              <a:off x="4148" y="3354"/>
              <a:ext cx="964"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a:highlight>
                    <a:srgbClr val="FFFF00"/>
                  </a:highlight>
                  <a:latin typeface="Times New Roman" pitchFamily="18" charset="0"/>
                </a:rPr>
                <a:t>TCP/IP &amp; UDP</a:t>
              </a:r>
              <a:endParaRPr lang="en-US" sz="1700" dirty="0">
                <a:highlight>
                  <a:srgbClr val="FFFF00"/>
                </a:highlight>
              </a:endParaRPr>
            </a:p>
          </p:txBody>
        </p:sp>
        <p:sp>
          <p:nvSpPr>
            <p:cNvPr id="190479" name="Text Box 15"/>
            <p:cNvSpPr txBox="1">
              <a:spLocks noChangeArrowheads="1"/>
            </p:cNvSpPr>
            <p:nvPr/>
          </p:nvSpPr>
          <p:spPr bwMode="auto">
            <a:xfrm>
              <a:off x="3634" y="3754"/>
              <a:ext cx="252" cy="289"/>
            </a:xfrm>
            <a:prstGeom prst="rect">
              <a:avLst/>
            </a:prstGeom>
            <a:noFill/>
            <a:ln w="12700">
              <a:noFill/>
              <a:miter lim="800000"/>
              <a:headEnd/>
              <a:tailEnd/>
            </a:ln>
            <a:effectLst/>
          </p:spPr>
          <p:txBody>
            <a:bodyPr wrap="none" lIns="91432" tIns="45716" rIns="91432" bIns="45716">
              <a:spAutoFit/>
            </a:bodyPr>
            <a:lstStyle/>
            <a:p>
              <a:pPr defTabSz="905957"/>
              <a:r>
                <a:rPr lang="en-US" sz="2300" dirty="0"/>
                <a:t>…</a:t>
              </a:r>
              <a:endParaRPr lang="en-US" sz="1700" dirty="0"/>
            </a:p>
          </p:txBody>
        </p:sp>
        <p:sp>
          <p:nvSpPr>
            <p:cNvPr id="190480" name="Text Box 16"/>
            <p:cNvSpPr txBox="1">
              <a:spLocks noChangeArrowheads="1"/>
            </p:cNvSpPr>
            <p:nvPr/>
          </p:nvSpPr>
          <p:spPr bwMode="auto">
            <a:xfrm>
              <a:off x="2540" y="3369"/>
              <a:ext cx="1300"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a:highlight>
                    <a:srgbClr val="FFFF00"/>
                  </a:highlight>
                  <a:latin typeface="Times New Roman" pitchFamily="18" charset="0"/>
                </a:rPr>
                <a:t>Libraries &amp; App Kernels</a:t>
              </a:r>
              <a:endParaRPr lang="en-US" sz="1700" dirty="0">
                <a:highlight>
                  <a:srgbClr val="FFFF00"/>
                </a:highlight>
              </a:endParaRPr>
            </a:p>
          </p:txBody>
        </p:sp>
        <p:sp>
          <p:nvSpPr>
            <p:cNvPr id="190481" name="Text Box 17"/>
            <p:cNvSpPr txBox="1">
              <a:spLocks noChangeArrowheads="1"/>
            </p:cNvSpPr>
            <p:nvPr/>
          </p:nvSpPr>
          <p:spPr bwMode="auto">
            <a:xfrm>
              <a:off x="3863" y="3354"/>
              <a:ext cx="305" cy="199"/>
            </a:xfrm>
            <a:prstGeom prst="rect">
              <a:avLst/>
            </a:prstGeom>
            <a:noFill/>
            <a:ln w="12700">
              <a:noFill/>
              <a:miter lim="800000"/>
              <a:headEnd/>
              <a:tailEnd/>
            </a:ln>
            <a:effectLst/>
          </p:spPr>
          <p:txBody>
            <a:bodyPr lIns="91432" tIns="45716" rIns="91432" bIns="45716">
              <a:spAutoFit/>
            </a:bodyPr>
            <a:lstStyle/>
            <a:p>
              <a:pPr defTabSz="905957"/>
              <a:r>
                <a:rPr lang="en-US" sz="1400" dirty="0"/>
                <a:t>…</a:t>
              </a:r>
              <a:endParaRPr lang="en-US" sz="1700" dirty="0"/>
            </a:p>
          </p:txBody>
        </p:sp>
        <p:sp>
          <p:nvSpPr>
            <p:cNvPr id="190482" name="Rectangle 18"/>
            <p:cNvSpPr>
              <a:spLocks noChangeArrowheads="1"/>
            </p:cNvSpPr>
            <p:nvPr/>
          </p:nvSpPr>
          <p:spPr bwMode="auto">
            <a:xfrm>
              <a:off x="249" y="2400"/>
              <a:ext cx="4939" cy="514"/>
            </a:xfrm>
            <a:prstGeom prst="rect">
              <a:avLst/>
            </a:prstGeom>
            <a:solidFill>
              <a:srgbClr val="CCFFFF"/>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CCFFFF"/>
              </a:extrusionClr>
            </a:sp3d>
          </p:spPr>
          <p:txBody>
            <a:bodyPr wrap="none" anchor="ctr">
              <a:flatTx/>
            </a:bodyPr>
            <a:lstStyle/>
            <a:p>
              <a:endParaRPr lang="en-US"/>
            </a:p>
          </p:txBody>
        </p:sp>
        <p:sp>
          <p:nvSpPr>
            <p:cNvPr id="190483" name="Text Box 19"/>
            <p:cNvSpPr txBox="1">
              <a:spLocks noChangeArrowheads="1"/>
            </p:cNvSpPr>
            <p:nvPr/>
          </p:nvSpPr>
          <p:spPr bwMode="auto">
            <a:xfrm>
              <a:off x="1587" y="2449"/>
              <a:ext cx="2407" cy="189"/>
            </a:xfrm>
            <a:prstGeom prst="rect">
              <a:avLst/>
            </a:prstGeom>
            <a:solidFill>
              <a:srgbClr val="3366FF"/>
            </a:solidFill>
            <a:ln w="12700">
              <a:noFill/>
              <a:miter lim="800000"/>
              <a:headEnd/>
              <a:tailEnd/>
            </a:ln>
            <a:effectLst/>
          </p:spPr>
          <p:txBody>
            <a:bodyPr lIns="91432" tIns="45716" rIns="91432" bIns="45716">
              <a:spAutoFit/>
            </a:bodyPr>
            <a:lstStyle/>
            <a:p>
              <a:pPr defTabSz="905957"/>
              <a:r>
                <a:rPr lang="en-US" sz="1300" dirty="0">
                  <a:solidFill>
                    <a:srgbClr val="FF0000"/>
                  </a:solidFill>
                  <a:highlight>
                    <a:srgbClr val="FFFF00"/>
                  </a:highlight>
                </a:rPr>
                <a:t>Distributed Resources Coupling Services</a:t>
              </a:r>
            </a:p>
          </p:txBody>
        </p:sp>
        <p:sp>
          <p:nvSpPr>
            <p:cNvPr id="190484" name="Text Box 20"/>
            <p:cNvSpPr txBox="1">
              <a:spLocks noChangeArrowheads="1"/>
            </p:cNvSpPr>
            <p:nvPr/>
          </p:nvSpPr>
          <p:spPr bwMode="auto">
            <a:xfrm>
              <a:off x="423" y="2677"/>
              <a:ext cx="540"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a:highlight>
                    <a:srgbClr val="FFFF00"/>
                  </a:highlight>
                  <a:latin typeface="Times New Roman" pitchFamily="18" charset="0"/>
                </a:rPr>
                <a:t>Comm.</a:t>
              </a:r>
              <a:endParaRPr lang="en-US" sz="1700" dirty="0">
                <a:highlight>
                  <a:srgbClr val="FFFF00"/>
                </a:highlight>
              </a:endParaRPr>
            </a:p>
          </p:txBody>
        </p:sp>
        <p:sp>
          <p:nvSpPr>
            <p:cNvPr id="190485" name="Text Box 21"/>
            <p:cNvSpPr txBox="1">
              <a:spLocks noChangeArrowheads="1"/>
            </p:cNvSpPr>
            <p:nvPr/>
          </p:nvSpPr>
          <p:spPr bwMode="auto">
            <a:xfrm>
              <a:off x="998" y="2649"/>
              <a:ext cx="682"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a:highlight>
                    <a:srgbClr val="FFFF00"/>
                  </a:highlight>
                  <a:latin typeface="Times New Roman" pitchFamily="18" charset="0"/>
                </a:rPr>
                <a:t>Security</a:t>
              </a:r>
              <a:endParaRPr lang="en-US" sz="1700" dirty="0">
                <a:highlight>
                  <a:srgbClr val="FFFF00"/>
                </a:highlight>
              </a:endParaRPr>
            </a:p>
          </p:txBody>
        </p:sp>
        <p:sp>
          <p:nvSpPr>
            <p:cNvPr id="190486" name="Text Box 22"/>
            <p:cNvSpPr txBox="1">
              <a:spLocks noChangeArrowheads="1"/>
            </p:cNvSpPr>
            <p:nvPr/>
          </p:nvSpPr>
          <p:spPr bwMode="auto">
            <a:xfrm>
              <a:off x="1824" y="2649"/>
              <a:ext cx="735"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a:highlight>
                    <a:srgbClr val="FFFF00"/>
                  </a:highlight>
                  <a:latin typeface="Times New Roman" pitchFamily="18" charset="0"/>
                </a:rPr>
                <a:t>Information</a:t>
              </a:r>
              <a:endParaRPr lang="en-US" sz="1700" dirty="0">
                <a:highlight>
                  <a:srgbClr val="FFFF00"/>
                </a:highlight>
              </a:endParaRPr>
            </a:p>
          </p:txBody>
        </p:sp>
        <p:sp>
          <p:nvSpPr>
            <p:cNvPr id="190487" name="Text Box 23"/>
            <p:cNvSpPr txBox="1">
              <a:spLocks noChangeArrowheads="1"/>
            </p:cNvSpPr>
            <p:nvPr/>
          </p:nvSpPr>
          <p:spPr bwMode="auto">
            <a:xfrm>
              <a:off x="4363" y="2542"/>
              <a:ext cx="304" cy="288"/>
            </a:xfrm>
            <a:prstGeom prst="rect">
              <a:avLst/>
            </a:prstGeom>
            <a:noFill/>
            <a:ln w="12700">
              <a:noFill/>
              <a:miter lim="800000"/>
              <a:headEnd/>
              <a:tailEnd/>
            </a:ln>
            <a:effectLst/>
          </p:spPr>
          <p:txBody>
            <a:bodyPr lIns="91432" tIns="45716" rIns="91432" bIns="45716">
              <a:spAutoFit/>
            </a:bodyPr>
            <a:lstStyle/>
            <a:p>
              <a:pPr defTabSz="905957"/>
              <a:r>
                <a:rPr lang="en-US" sz="2300" dirty="0"/>
                <a:t>…</a:t>
              </a:r>
              <a:endParaRPr lang="en-US" sz="1700" dirty="0"/>
            </a:p>
          </p:txBody>
        </p:sp>
        <p:sp>
          <p:nvSpPr>
            <p:cNvPr id="190488" name="Text Box 24"/>
            <p:cNvSpPr txBox="1">
              <a:spLocks noChangeArrowheads="1"/>
            </p:cNvSpPr>
            <p:nvPr/>
          </p:nvSpPr>
          <p:spPr bwMode="auto">
            <a:xfrm>
              <a:off x="4685" y="2633"/>
              <a:ext cx="384"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err="1">
                  <a:highlight>
                    <a:srgbClr val="FFFF00"/>
                  </a:highlight>
                  <a:latin typeface="Times New Roman" pitchFamily="18" charset="0"/>
                </a:rPr>
                <a:t>QoS</a:t>
              </a:r>
              <a:endParaRPr lang="en-US" sz="1700" dirty="0">
                <a:highlight>
                  <a:srgbClr val="FFFF00"/>
                </a:highlight>
              </a:endParaRPr>
            </a:p>
          </p:txBody>
        </p:sp>
        <p:sp>
          <p:nvSpPr>
            <p:cNvPr id="190489" name="Text Box 25"/>
            <p:cNvSpPr txBox="1">
              <a:spLocks noChangeArrowheads="1"/>
            </p:cNvSpPr>
            <p:nvPr/>
          </p:nvSpPr>
          <p:spPr bwMode="auto">
            <a:xfrm>
              <a:off x="2725" y="2654"/>
              <a:ext cx="491"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a:highlight>
                    <a:srgbClr val="FFFF00"/>
                  </a:highlight>
                  <a:latin typeface="Times New Roman" pitchFamily="18" charset="0"/>
                </a:rPr>
                <a:t>Process</a:t>
              </a:r>
              <a:endParaRPr lang="en-US" sz="1700" dirty="0">
                <a:highlight>
                  <a:srgbClr val="FFFF00"/>
                </a:highlight>
              </a:endParaRPr>
            </a:p>
          </p:txBody>
        </p:sp>
        <p:sp>
          <p:nvSpPr>
            <p:cNvPr id="190491" name="Rectangle 27"/>
            <p:cNvSpPr>
              <a:spLocks noChangeArrowheads="1"/>
            </p:cNvSpPr>
            <p:nvPr/>
          </p:nvSpPr>
          <p:spPr bwMode="auto">
            <a:xfrm>
              <a:off x="241" y="1632"/>
              <a:ext cx="4939" cy="513"/>
            </a:xfrm>
            <a:prstGeom prst="rect">
              <a:avLst/>
            </a:prstGeom>
            <a:solidFill>
              <a:srgbClr val="CCFFFF"/>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CCFFFF"/>
              </a:extrusionClr>
            </a:sp3d>
          </p:spPr>
          <p:txBody>
            <a:bodyPr wrap="none" anchor="ctr">
              <a:flatTx/>
            </a:bodyPr>
            <a:lstStyle/>
            <a:p>
              <a:endParaRPr lang="en-US"/>
            </a:p>
          </p:txBody>
        </p:sp>
        <p:sp>
          <p:nvSpPr>
            <p:cNvPr id="190492" name="Text Box 28"/>
            <p:cNvSpPr txBox="1">
              <a:spLocks noChangeArrowheads="1"/>
            </p:cNvSpPr>
            <p:nvPr/>
          </p:nvSpPr>
          <p:spPr bwMode="auto">
            <a:xfrm>
              <a:off x="1640" y="1686"/>
              <a:ext cx="2148" cy="189"/>
            </a:xfrm>
            <a:prstGeom prst="rect">
              <a:avLst/>
            </a:prstGeom>
            <a:solidFill>
              <a:srgbClr val="3366FF"/>
            </a:solidFill>
            <a:ln w="12700">
              <a:noFill/>
              <a:miter lim="800000"/>
              <a:headEnd/>
              <a:tailEnd/>
            </a:ln>
            <a:effectLst/>
          </p:spPr>
          <p:txBody>
            <a:bodyPr lIns="91432" tIns="45716" rIns="91432" bIns="45716">
              <a:spAutoFit/>
            </a:bodyPr>
            <a:lstStyle/>
            <a:p>
              <a:pPr defTabSz="905957"/>
              <a:r>
                <a:rPr lang="en-US" sz="1300" dirty="0">
                  <a:highlight>
                    <a:srgbClr val="FFFF00"/>
                  </a:highlight>
                </a:rPr>
                <a:t>Development Environments and Tools</a:t>
              </a:r>
            </a:p>
          </p:txBody>
        </p:sp>
        <p:sp>
          <p:nvSpPr>
            <p:cNvPr id="190493" name="Text Box 29"/>
            <p:cNvSpPr txBox="1">
              <a:spLocks noChangeArrowheads="1"/>
            </p:cNvSpPr>
            <p:nvPr/>
          </p:nvSpPr>
          <p:spPr bwMode="auto">
            <a:xfrm>
              <a:off x="331" y="1861"/>
              <a:ext cx="631"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a:highlight>
                    <a:srgbClr val="FFFF00"/>
                  </a:highlight>
                  <a:latin typeface="Times New Roman" pitchFamily="18" charset="0"/>
                </a:rPr>
                <a:t>Languages</a:t>
              </a:r>
              <a:endParaRPr lang="en-US" sz="1700" dirty="0">
                <a:highlight>
                  <a:srgbClr val="FFFF00"/>
                </a:highlight>
              </a:endParaRPr>
            </a:p>
          </p:txBody>
        </p:sp>
        <p:sp>
          <p:nvSpPr>
            <p:cNvPr id="190494" name="Text Box 30"/>
            <p:cNvSpPr txBox="1">
              <a:spLocks noChangeArrowheads="1"/>
            </p:cNvSpPr>
            <p:nvPr/>
          </p:nvSpPr>
          <p:spPr bwMode="auto">
            <a:xfrm>
              <a:off x="1026" y="1893"/>
              <a:ext cx="630"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a:highlight>
                    <a:srgbClr val="FFFF00"/>
                  </a:highlight>
                  <a:latin typeface="Times New Roman" pitchFamily="18" charset="0"/>
                </a:rPr>
                <a:t>Libraries</a:t>
              </a:r>
              <a:endParaRPr lang="en-US" sz="1700" dirty="0">
                <a:highlight>
                  <a:srgbClr val="FFFF00"/>
                </a:highlight>
              </a:endParaRPr>
            </a:p>
          </p:txBody>
        </p:sp>
        <p:sp>
          <p:nvSpPr>
            <p:cNvPr id="190495" name="Text Box 31"/>
            <p:cNvSpPr txBox="1">
              <a:spLocks noChangeArrowheads="1"/>
            </p:cNvSpPr>
            <p:nvPr/>
          </p:nvSpPr>
          <p:spPr bwMode="auto">
            <a:xfrm>
              <a:off x="1697" y="1890"/>
              <a:ext cx="666"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a:highlight>
                    <a:srgbClr val="FFFF00"/>
                  </a:highlight>
                  <a:latin typeface="Times New Roman" pitchFamily="18" charset="0"/>
                </a:rPr>
                <a:t>Debuggers</a:t>
              </a:r>
              <a:endParaRPr lang="en-US" sz="1700" dirty="0">
                <a:highlight>
                  <a:srgbClr val="FFFF00"/>
                </a:highlight>
              </a:endParaRPr>
            </a:p>
          </p:txBody>
        </p:sp>
        <p:sp>
          <p:nvSpPr>
            <p:cNvPr id="190496" name="Text Box 32"/>
            <p:cNvSpPr txBox="1">
              <a:spLocks noChangeArrowheads="1"/>
            </p:cNvSpPr>
            <p:nvPr/>
          </p:nvSpPr>
          <p:spPr bwMode="auto">
            <a:xfrm>
              <a:off x="4202" y="1788"/>
              <a:ext cx="305" cy="288"/>
            </a:xfrm>
            <a:prstGeom prst="rect">
              <a:avLst/>
            </a:prstGeom>
            <a:noFill/>
            <a:ln w="12700">
              <a:noFill/>
              <a:miter lim="800000"/>
              <a:headEnd/>
              <a:tailEnd/>
            </a:ln>
            <a:effectLst/>
          </p:spPr>
          <p:txBody>
            <a:bodyPr lIns="91432" tIns="45716" rIns="91432" bIns="45716">
              <a:spAutoFit/>
            </a:bodyPr>
            <a:lstStyle/>
            <a:p>
              <a:pPr defTabSz="905957"/>
              <a:r>
                <a:rPr lang="en-US" sz="2300" dirty="0"/>
                <a:t>…</a:t>
              </a:r>
              <a:endParaRPr lang="en-US" sz="1700" dirty="0"/>
            </a:p>
          </p:txBody>
        </p:sp>
        <p:sp>
          <p:nvSpPr>
            <p:cNvPr id="190497" name="Text Box 33"/>
            <p:cNvSpPr txBox="1">
              <a:spLocks noChangeArrowheads="1"/>
            </p:cNvSpPr>
            <p:nvPr/>
          </p:nvSpPr>
          <p:spPr bwMode="auto">
            <a:xfrm>
              <a:off x="4509" y="1874"/>
              <a:ext cx="621"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a:highlight>
                    <a:srgbClr val="FFFF00"/>
                  </a:highlight>
                  <a:latin typeface="Times New Roman" pitchFamily="18" charset="0"/>
                </a:rPr>
                <a:t>Web tools</a:t>
              </a:r>
              <a:endParaRPr lang="en-US" sz="1700" dirty="0">
                <a:highlight>
                  <a:srgbClr val="FFFF00"/>
                </a:highlight>
              </a:endParaRPr>
            </a:p>
          </p:txBody>
        </p:sp>
        <p:sp>
          <p:nvSpPr>
            <p:cNvPr id="190498" name="Text Box 34"/>
            <p:cNvSpPr txBox="1">
              <a:spLocks noChangeArrowheads="1"/>
            </p:cNvSpPr>
            <p:nvPr/>
          </p:nvSpPr>
          <p:spPr bwMode="auto">
            <a:xfrm>
              <a:off x="3190" y="1887"/>
              <a:ext cx="987"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a:highlight>
                    <a:srgbClr val="FFFF00"/>
                  </a:highlight>
                  <a:latin typeface="Times New Roman" pitchFamily="18" charset="0"/>
                </a:rPr>
                <a:t>Resource Brokers</a:t>
              </a:r>
              <a:endParaRPr lang="en-US" sz="1700" dirty="0">
                <a:highlight>
                  <a:srgbClr val="FFFF00"/>
                </a:highlight>
              </a:endParaRPr>
            </a:p>
          </p:txBody>
        </p:sp>
        <p:sp>
          <p:nvSpPr>
            <p:cNvPr id="190499" name="Text Box 35"/>
            <p:cNvSpPr txBox="1">
              <a:spLocks noChangeArrowheads="1"/>
            </p:cNvSpPr>
            <p:nvPr/>
          </p:nvSpPr>
          <p:spPr bwMode="auto">
            <a:xfrm>
              <a:off x="2413" y="1887"/>
              <a:ext cx="713"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a:highlight>
                    <a:srgbClr val="FFFF00"/>
                  </a:highlight>
                  <a:latin typeface="Times New Roman" pitchFamily="18" charset="0"/>
                </a:rPr>
                <a:t>Monitoring</a:t>
              </a:r>
              <a:endParaRPr lang="en-US" sz="1700" dirty="0">
                <a:highlight>
                  <a:srgbClr val="FFFF00"/>
                </a:highlight>
              </a:endParaRPr>
            </a:p>
          </p:txBody>
        </p:sp>
        <p:sp>
          <p:nvSpPr>
            <p:cNvPr id="190500" name="Rectangle 36"/>
            <p:cNvSpPr>
              <a:spLocks noChangeArrowheads="1"/>
            </p:cNvSpPr>
            <p:nvPr/>
          </p:nvSpPr>
          <p:spPr bwMode="auto">
            <a:xfrm>
              <a:off x="288" y="816"/>
              <a:ext cx="4939" cy="580"/>
            </a:xfrm>
            <a:prstGeom prst="rect">
              <a:avLst/>
            </a:prstGeom>
            <a:solidFill>
              <a:srgbClr val="CCFFFF"/>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CCFFFF"/>
              </a:extrusionClr>
            </a:sp3d>
          </p:spPr>
          <p:txBody>
            <a:bodyPr wrap="none" anchor="ctr">
              <a:flatTx/>
            </a:bodyPr>
            <a:lstStyle/>
            <a:p>
              <a:endParaRPr lang="en-US"/>
            </a:p>
          </p:txBody>
        </p:sp>
        <p:sp>
          <p:nvSpPr>
            <p:cNvPr id="190501" name="Text Box 37"/>
            <p:cNvSpPr txBox="1">
              <a:spLocks noChangeArrowheads="1"/>
            </p:cNvSpPr>
            <p:nvPr/>
          </p:nvSpPr>
          <p:spPr bwMode="auto">
            <a:xfrm>
              <a:off x="2095" y="864"/>
              <a:ext cx="1553" cy="189"/>
            </a:xfrm>
            <a:prstGeom prst="rect">
              <a:avLst/>
            </a:prstGeom>
            <a:solidFill>
              <a:srgbClr val="3366FF"/>
            </a:solidFill>
            <a:ln w="12700">
              <a:noFill/>
              <a:miter lim="800000"/>
              <a:headEnd/>
              <a:tailEnd/>
            </a:ln>
            <a:effectLst/>
          </p:spPr>
          <p:txBody>
            <a:bodyPr lIns="91432" tIns="45716" rIns="91432" bIns="45716">
              <a:spAutoFit/>
            </a:bodyPr>
            <a:lstStyle/>
            <a:p>
              <a:pPr defTabSz="905957"/>
              <a:r>
                <a:rPr lang="en-US" sz="1300" dirty="0">
                  <a:highlight>
                    <a:srgbClr val="FFFF00"/>
                  </a:highlight>
                </a:rPr>
                <a:t>Applications and Portals</a:t>
              </a:r>
            </a:p>
          </p:txBody>
        </p:sp>
        <p:sp>
          <p:nvSpPr>
            <p:cNvPr id="190502" name="Text Box 38"/>
            <p:cNvSpPr txBox="1">
              <a:spLocks noChangeArrowheads="1"/>
            </p:cNvSpPr>
            <p:nvPr/>
          </p:nvSpPr>
          <p:spPr bwMode="auto">
            <a:xfrm>
              <a:off x="2716" y="1109"/>
              <a:ext cx="1050"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a:highlight>
                    <a:srgbClr val="FFFF00"/>
                  </a:highlight>
                  <a:latin typeface="Times New Roman" pitchFamily="18" charset="0"/>
                </a:rPr>
                <a:t>Prob. Solving </a:t>
              </a:r>
              <a:r>
                <a:rPr lang="en-US" sz="1400" dirty="0" err="1">
                  <a:latin typeface="Times New Roman" pitchFamily="18" charset="0"/>
                </a:rPr>
                <a:t>Env</a:t>
              </a:r>
              <a:r>
                <a:rPr lang="en-US" sz="1400" dirty="0">
                  <a:latin typeface="Times New Roman" pitchFamily="18" charset="0"/>
                </a:rPr>
                <a:t>.</a:t>
              </a:r>
              <a:endParaRPr lang="en-US" sz="1700" dirty="0"/>
            </a:p>
          </p:txBody>
        </p:sp>
        <p:sp>
          <p:nvSpPr>
            <p:cNvPr id="190503" name="Text Box 39"/>
            <p:cNvSpPr txBox="1">
              <a:spLocks noChangeArrowheads="1"/>
            </p:cNvSpPr>
            <p:nvPr/>
          </p:nvSpPr>
          <p:spPr bwMode="auto">
            <a:xfrm>
              <a:off x="328" y="1134"/>
              <a:ext cx="613"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a:highlight>
                    <a:srgbClr val="FFFF00"/>
                  </a:highlight>
                  <a:latin typeface="Times New Roman" pitchFamily="18" charset="0"/>
                </a:rPr>
                <a:t>Scientific</a:t>
              </a:r>
              <a:endParaRPr lang="en-US" sz="1700" dirty="0">
                <a:highlight>
                  <a:srgbClr val="FFFF00"/>
                </a:highlight>
              </a:endParaRPr>
            </a:p>
          </p:txBody>
        </p:sp>
        <p:sp>
          <p:nvSpPr>
            <p:cNvPr id="190504" name="Text Box 40"/>
            <p:cNvSpPr txBox="1">
              <a:spLocks noChangeArrowheads="1"/>
            </p:cNvSpPr>
            <p:nvPr/>
          </p:nvSpPr>
          <p:spPr bwMode="auto">
            <a:xfrm>
              <a:off x="3796" y="1014"/>
              <a:ext cx="304" cy="288"/>
            </a:xfrm>
            <a:prstGeom prst="rect">
              <a:avLst/>
            </a:prstGeom>
            <a:noFill/>
            <a:ln w="12700">
              <a:noFill/>
              <a:miter lim="800000"/>
              <a:headEnd/>
              <a:tailEnd/>
            </a:ln>
            <a:effectLst/>
          </p:spPr>
          <p:txBody>
            <a:bodyPr lIns="91432" tIns="45716" rIns="91432" bIns="45716">
              <a:spAutoFit/>
            </a:bodyPr>
            <a:lstStyle/>
            <a:p>
              <a:pPr defTabSz="905957"/>
              <a:r>
                <a:rPr lang="en-US" sz="2300" dirty="0"/>
                <a:t>…</a:t>
              </a:r>
              <a:endParaRPr lang="en-US" sz="1700" dirty="0"/>
            </a:p>
          </p:txBody>
        </p:sp>
        <p:sp>
          <p:nvSpPr>
            <p:cNvPr id="190505" name="Text Box 41"/>
            <p:cNvSpPr txBox="1">
              <a:spLocks noChangeArrowheads="1"/>
            </p:cNvSpPr>
            <p:nvPr/>
          </p:nvSpPr>
          <p:spPr bwMode="auto">
            <a:xfrm>
              <a:off x="1807" y="1117"/>
              <a:ext cx="828"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a:highlight>
                    <a:srgbClr val="FFFF00"/>
                  </a:highlight>
                  <a:latin typeface="Times New Roman" pitchFamily="18" charset="0"/>
                </a:rPr>
                <a:t>Collaboration</a:t>
              </a:r>
              <a:endParaRPr lang="en-US" sz="1700" dirty="0">
                <a:highlight>
                  <a:srgbClr val="FFFF00"/>
                </a:highlight>
              </a:endParaRPr>
            </a:p>
          </p:txBody>
        </p:sp>
        <p:sp>
          <p:nvSpPr>
            <p:cNvPr id="190506" name="Text Box 42"/>
            <p:cNvSpPr txBox="1">
              <a:spLocks noChangeArrowheads="1"/>
            </p:cNvSpPr>
            <p:nvPr/>
          </p:nvSpPr>
          <p:spPr bwMode="auto">
            <a:xfrm>
              <a:off x="1021" y="1123"/>
              <a:ext cx="712"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a:highlight>
                    <a:srgbClr val="FFFF00"/>
                  </a:highlight>
                  <a:latin typeface="Times New Roman" pitchFamily="18" charset="0"/>
                </a:rPr>
                <a:t>Engineering</a:t>
              </a:r>
              <a:endParaRPr lang="en-US" sz="1700" dirty="0">
                <a:highlight>
                  <a:srgbClr val="FFFF00"/>
                </a:highlight>
              </a:endParaRPr>
            </a:p>
          </p:txBody>
        </p:sp>
        <p:sp>
          <p:nvSpPr>
            <p:cNvPr id="190507" name="Text Box 43"/>
            <p:cNvSpPr txBox="1">
              <a:spLocks noChangeArrowheads="1"/>
            </p:cNvSpPr>
            <p:nvPr/>
          </p:nvSpPr>
          <p:spPr bwMode="auto">
            <a:xfrm>
              <a:off x="4091" y="1124"/>
              <a:ext cx="1050"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a:highlight>
                    <a:srgbClr val="FFFF00"/>
                  </a:highlight>
                  <a:latin typeface="Times New Roman" pitchFamily="18" charset="0"/>
                </a:rPr>
                <a:t>Web enabled Apps</a:t>
              </a:r>
              <a:endParaRPr lang="en-US" sz="1700" dirty="0">
                <a:highlight>
                  <a:srgbClr val="FFFF00"/>
                </a:highlight>
              </a:endParaRPr>
            </a:p>
          </p:txBody>
        </p:sp>
        <p:sp>
          <p:nvSpPr>
            <p:cNvPr id="190511" name="Line 47"/>
            <p:cNvSpPr>
              <a:spLocks noChangeShapeType="1"/>
            </p:cNvSpPr>
            <p:nvPr/>
          </p:nvSpPr>
          <p:spPr bwMode="auto">
            <a:xfrm>
              <a:off x="251" y="3600"/>
              <a:ext cx="4955" cy="1"/>
            </a:xfrm>
            <a:prstGeom prst="line">
              <a:avLst/>
            </a:prstGeom>
            <a:noFill/>
            <a:ln w="12700">
              <a:solidFill>
                <a:schemeClr val="tx1"/>
              </a:solidFill>
              <a:prstDash val="dash"/>
              <a:round/>
              <a:headEnd type="none" w="sm" len="sm"/>
              <a:tailEnd type="none" w="sm" len="sm"/>
            </a:ln>
            <a:effectLst/>
          </p:spPr>
          <p:txBody>
            <a:bodyPr wrap="none" anchor="ctr"/>
            <a:lstStyle/>
            <a:p>
              <a:endParaRPr lang="en-US"/>
            </a:p>
          </p:txBody>
        </p:sp>
        <p:sp>
          <p:nvSpPr>
            <p:cNvPr id="190514" name="Text Box 50"/>
            <p:cNvSpPr txBox="1">
              <a:spLocks noChangeArrowheads="1"/>
            </p:cNvSpPr>
            <p:nvPr/>
          </p:nvSpPr>
          <p:spPr bwMode="auto">
            <a:xfrm>
              <a:off x="3349" y="2680"/>
              <a:ext cx="1019" cy="200"/>
            </a:xfrm>
            <a:prstGeom prst="rect">
              <a:avLst/>
            </a:prstGeom>
            <a:solidFill>
              <a:srgbClr val="0000FF"/>
            </a:solidFill>
            <a:ln w="12700">
              <a:solidFill>
                <a:schemeClr val="tx1"/>
              </a:solidFill>
              <a:miter lim="800000"/>
              <a:headEnd/>
              <a:tailEnd/>
            </a:ln>
            <a:effectLst/>
          </p:spPr>
          <p:txBody>
            <a:bodyPr lIns="91432" tIns="45716" rIns="91432" bIns="45716">
              <a:spAutoFit/>
            </a:bodyPr>
            <a:lstStyle/>
            <a:p>
              <a:pPr defTabSz="905957"/>
              <a:r>
                <a:rPr lang="en-US" sz="1400" dirty="0">
                  <a:highlight>
                    <a:srgbClr val="FFFF00"/>
                  </a:highlight>
                  <a:latin typeface="Times New Roman" pitchFamily="18" charset="0"/>
                </a:rPr>
                <a:t>Resource Trading</a:t>
              </a:r>
              <a:endParaRPr lang="en-US" sz="1700" dirty="0">
                <a:highlight>
                  <a:srgbClr val="FFFF00"/>
                </a:highlight>
              </a:endParaRPr>
            </a:p>
          </p:txBody>
        </p: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4194" name="Object 2"/>
          <p:cNvGraphicFramePr>
            <a:graphicFrameLocks noChangeAspect="1"/>
          </p:cNvGraphicFramePr>
          <p:nvPr/>
        </p:nvGraphicFramePr>
        <p:xfrm>
          <a:off x="222121" y="222422"/>
          <a:ext cx="8662737" cy="6459495"/>
        </p:xfrm>
        <a:graphic>
          <a:graphicData uri="http://schemas.openxmlformats.org/presentationml/2006/ole">
            <mc:AlternateContent xmlns:mc="http://schemas.openxmlformats.org/markup-compatibility/2006">
              <mc:Choice xmlns:v="urn:schemas-microsoft-com:vml" Requires="v">
                <p:oleObj name="Slide" r:id="rId2" imgW="4362480" imgH="3257640" progId="PowerPoint.Slide.8">
                  <p:embed/>
                </p:oleObj>
              </mc:Choice>
              <mc:Fallback>
                <p:oleObj name="Slide" r:id="rId2" imgW="4362480" imgH="3257640" progId="PowerPoint.Slide.8">
                  <p:embed/>
                  <p:pic>
                    <p:nvPicPr>
                      <p:cNvPr id="26419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21" y="222422"/>
                        <a:ext cx="8662737" cy="645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chemeClr val="tx1"/>
                            </a:solidFill>
                            <a:miter lim="800000"/>
                            <a:headEnd type="none" w="sm" len="sm"/>
                            <a:tailEnd type="none" w="sm" len="sm"/>
                          </a14:hiddenLine>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1447800" y="152400"/>
            <a:ext cx="6019800" cy="538615"/>
          </a:xfrm>
          <a:prstGeom prst="rect">
            <a:avLst/>
          </a:prstGeom>
          <a:solidFill>
            <a:srgbClr val="FFFF99"/>
          </a:solidFill>
          <a:ln w="9525">
            <a:noFill/>
            <a:miter lim="800000"/>
            <a:headEnd/>
            <a:tailEnd/>
          </a:ln>
        </p:spPr>
        <p:txBody>
          <a:bodyPr wrap="square" lIns="91446" tIns="45723" rIns="91446" bIns="45723" anchor="ctr">
            <a:spAutoFit/>
          </a:bodyPr>
          <a:lstStyle/>
          <a:p>
            <a:pPr algn="ctr">
              <a:buClr>
                <a:srgbClr val="000000"/>
              </a:buClr>
              <a:buSzPct val="100000"/>
              <a:tabLst>
                <a:tab pos="0" algn="l"/>
                <a:tab pos="913074" algn="l"/>
                <a:tab pos="1827589" algn="l"/>
                <a:tab pos="2742103" algn="l"/>
                <a:tab pos="3656617" algn="l"/>
                <a:tab pos="4571131" algn="l"/>
                <a:tab pos="5485646" algn="l"/>
                <a:tab pos="6400160" algn="l"/>
                <a:tab pos="7314675" algn="l"/>
                <a:tab pos="8229189" algn="l"/>
                <a:tab pos="9143703" algn="l"/>
              </a:tabLst>
            </a:pPr>
            <a:r>
              <a:rPr lang="en-GB" sz="2900" b="1" dirty="0"/>
              <a:t>How does grid work?</a:t>
            </a:r>
          </a:p>
        </p:txBody>
      </p:sp>
      <p:pic>
        <p:nvPicPr>
          <p:cNvPr id="26626" name="Picture 2"/>
          <p:cNvPicPr>
            <a:picLocks noChangeAspect="1" noChangeArrowheads="1"/>
          </p:cNvPicPr>
          <p:nvPr/>
        </p:nvPicPr>
        <p:blipFill>
          <a:blip r:embed="rId3"/>
          <a:srcRect/>
          <a:stretch>
            <a:fillRect/>
          </a:stretch>
        </p:blipFill>
        <p:spPr bwMode="auto">
          <a:xfrm>
            <a:off x="228600" y="838200"/>
            <a:ext cx="8686800" cy="5867400"/>
          </a:xfrm>
          <a:prstGeom prst="rect">
            <a:avLst/>
          </a:prstGeom>
          <a:noFill/>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noFill/>
        </p:spPr>
        <p:txBody>
          <a:bodyPr lIns="92075" tIns="46038" rIns="92075" bIns="46038">
            <a:normAutofit fontScale="90000"/>
          </a:bodyPr>
          <a:lstStyle/>
          <a:p>
            <a:pPr eaLnBrk="1" hangingPunct="1"/>
            <a:r>
              <a:rPr lang="en-GB" dirty="0"/>
              <a:t>Key Components </a:t>
            </a:r>
            <a:br>
              <a:rPr lang="en-GB" dirty="0"/>
            </a:br>
            <a:r>
              <a:rPr lang="en-US" sz="3200" dirty="0"/>
              <a:t>The Hourglass Model</a:t>
            </a:r>
          </a:p>
        </p:txBody>
      </p:sp>
      <p:sp>
        <p:nvSpPr>
          <p:cNvPr id="7174" name="Rectangle 3"/>
          <p:cNvSpPr>
            <a:spLocks noChangeArrowheads="1"/>
          </p:cNvSpPr>
          <p:nvPr/>
        </p:nvSpPr>
        <p:spPr bwMode="auto">
          <a:xfrm>
            <a:off x="4038600" y="3810000"/>
            <a:ext cx="3581400" cy="1625600"/>
          </a:xfrm>
          <a:prstGeom prst="rect">
            <a:avLst/>
          </a:prstGeom>
          <a:noFill/>
          <a:ln w="9525">
            <a:solidFill>
              <a:schemeClr val="tx1"/>
            </a:solidFill>
            <a:miter lim="800000"/>
            <a:headEnd/>
            <a:tailEnd/>
          </a:ln>
        </p:spPr>
        <p:txBody>
          <a:bodyPr lIns="92075" tIns="46038" rIns="92075" bIns="46038">
            <a:spAutoFit/>
          </a:bodyPr>
          <a:lstStyle/>
          <a:p>
            <a:pPr eaLnBrk="0" hangingPunct="0"/>
            <a:r>
              <a:rPr lang="en-US" sz="2000">
                <a:solidFill>
                  <a:srgbClr val="131003"/>
                </a:solidFill>
                <a:latin typeface="Verdana" pitchFamily="34" charset="0"/>
              </a:rPr>
              <a:t>Core</a:t>
            </a:r>
          </a:p>
          <a:p>
            <a:pPr eaLnBrk="0" hangingPunct="0"/>
            <a:r>
              <a:rPr lang="en-US" sz="2000">
                <a:solidFill>
                  <a:srgbClr val="131003"/>
                </a:solidFill>
                <a:latin typeface="Verdana" pitchFamily="34" charset="0"/>
              </a:rPr>
              <a:t>Services and Abstractions</a:t>
            </a:r>
          </a:p>
          <a:p>
            <a:pPr eaLnBrk="0" hangingPunct="0"/>
            <a:r>
              <a:rPr lang="en-US" sz="2000">
                <a:solidFill>
                  <a:srgbClr val="131003"/>
                </a:solidFill>
                <a:latin typeface="Verdana" pitchFamily="34" charset="0"/>
              </a:rPr>
              <a:t>(e.g. TCP, HTTP)</a:t>
            </a:r>
          </a:p>
          <a:p>
            <a:pPr eaLnBrk="0" hangingPunct="0"/>
            <a:r>
              <a:rPr lang="en-US" sz="2000">
                <a:solidFill>
                  <a:srgbClr val="131003"/>
                </a:solidFill>
                <a:latin typeface="Verdana" pitchFamily="34" charset="0"/>
              </a:rPr>
              <a:t>Resource and Connectivity protocol</a:t>
            </a:r>
          </a:p>
        </p:txBody>
      </p:sp>
      <p:grpSp>
        <p:nvGrpSpPr>
          <p:cNvPr id="2" name="Group 4"/>
          <p:cNvGrpSpPr>
            <a:grpSpLocks/>
          </p:cNvGrpSpPr>
          <p:nvPr/>
        </p:nvGrpSpPr>
        <p:grpSpPr bwMode="auto">
          <a:xfrm>
            <a:off x="533400" y="1828800"/>
            <a:ext cx="3108325" cy="4543425"/>
            <a:chOff x="3615" y="1071"/>
            <a:chExt cx="1958" cy="2862"/>
          </a:xfrm>
        </p:grpSpPr>
        <p:sp>
          <p:nvSpPr>
            <p:cNvPr id="7183" name="Rectangle 5"/>
            <p:cNvSpPr>
              <a:spLocks noChangeArrowheads="1"/>
            </p:cNvSpPr>
            <p:nvPr/>
          </p:nvSpPr>
          <p:spPr bwMode="auto">
            <a:xfrm>
              <a:off x="3615" y="1391"/>
              <a:ext cx="1958" cy="250"/>
            </a:xfrm>
            <a:prstGeom prst="rect">
              <a:avLst/>
            </a:prstGeom>
            <a:noFill/>
            <a:ln w="9525">
              <a:noFill/>
              <a:miter lim="800000"/>
              <a:headEnd/>
              <a:tailEnd/>
            </a:ln>
          </p:spPr>
          <p:txBody>
            <a:bodyPr wrap="none" lIns="92075" tIns="46038" rIns="92075" bIns="46038">
              <a:spAutoFit/>
            </a:bodyPr>
            <a:lstStyle/>
            <a:p>
              <a:pPr eaLnBrk="0" hangingPunct="0"/>
              <a:r>
                <a:rPr lang="en-US" sz="2000">
                  <a:solidFill>
                    <a:srgbClr val="FF0033"/>
                  </a:solidFill>
                  <a:latin typeface="Verdana" pitchFamily="34" charset="0"/>
                </a:rPr>
                <a:t>Diverse global services</a:t>
              </a:r>
            </a:p>
          </p:txBody>
        </p:sp>
        <p:sp>
          <p:nvSpPr>
            <p:cNvPr id="7184" name="Freeform 6"/>
            <p:cNvSpPr>
              <a:spLocks/>
            </p:cNvSpPr>
            <p:nvPr/>
          </p:nvSpPr>
          <p:spPr bwMode="auto">
            <a:xfrm>
              <a:off x="4419" y="1836"/>
              <a:ext cx="351" cy="1921"/>
            </a:xfrm>
            <a:custGeom>
              <a:avLst/>
              <a:gdLst>
                <a:gd name="T0" fmla="*/ 350 w 351"/>
                <a:gd name="T1" fmla="*/ 0 h 1921"/>
                <a:gd name="T2" fmla="*/ 220 w 351"/>
                <a:gd name="T3" fmla="*/ 237 h 1921"/>
                <a:gd name="T4" fmla="*/ 160 w 351"/>
                <a:gd name="T5" fmla="*/ 360 h 1921"/>
                <a:gd name="T6" fmla="*/ 107 w 351"/>
                <a:gd name="T7" fmla="*/ 479 h 1921"/>
                <a:gd name="T8" fmla="*/ 66 w 351"/>
                <a:gd name="T9" fmla="*/ 597 h 1921"/>
                <a:gd name="T10" fmla="*/ 30 w 351"/>
                <a:gd name="T11" fmla="*/ 721 h 1921"/>
                <a:gd name="T12" fmla="*/ 6 w 351"/>
                <a:gd name="T13" fmla="*/ 839 h 1921"/>
                <a:gd name="T14" fmla="*/ 0 w 351"/>
                <a:gd name="T15" fmla="*/ 957 h 1921"/>
                <a:gd name="T16" fmla="*/ 6 w 351"/>
                <a:gd name="T17" fmla="*/ 1076 h 1921"/>
                <a:gd name="T18" fmla="*/ 30 w 351"/>
                <a:gd name="T19" fmla="*/ 1199 h 1921"/>
                <a:gd name="T20" fmla="*/ 66 w 351"/>
                <a:gd name="T21" fmla="*/ 1318 h 1921"/>
                <a:gd name="T22" fmla="*/ 107 w 351"/>
                <a:gd name="T23" fmla="*/ 1441 h 1921"/>
                <a:gd name="T24" fmla="*/ 160 w 351"/>
                <a:gd name="T25" fmla="*/ 1560 h 1921"/>
                <a:gd name="T26" fmla="*/ 220 w 351"/>
                <a:gd name="T27" fmla="*/ 1678 h 1921"/>
                <a:gd name="T28" fmla="*/ 350 w 351"/>
                <a:gd name="T29" fmla="*/ 1920 h 19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1"/>
                <a:gd name="T46" fmla="*/ 0 h 1921"/>
                <a:gd name="T47" fmla="*/ 351 w 351"/>
                <a:gd name="T48" fmla="*/ 1921 h 19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1" h="1921">
                  <a:moveTo>
                    <a:pt x="350" y="0"/>
                  </a:moveTo>
                  <a:lnTo>
                    <a:pt x="220" y="237"/>
                  </a:lnTo>
                  <a:lnTo>
                    <a:pt x="160" y="360"/>
                  </a:lnTo>
                  <a:lnTo>
                    <a:pt x="107" y="479"/>
                  </a:lnTo>
                  <a:lnTo>
                    <a:pt x="66" y="597"/>
                  </a:lnTo>
                  <a:lnTo>
                    <a:pt x="30" y="721"/>
                  </a:lnTo>
                  <a:lnTo>
                    <a:pt x="6" y="839"/>
                  </a:lnTo>
                  <a:lnTo>
                    <a:pt x="0" y="957"/>
                  </a:lnTo>
                  <a:lnTo>
                    <a:pt x="6" y="1076"/>
                  </a:lnTo>
                  <a:lnTo>
                    <a:pt x="30" y="1199"/>
                  </a:lnTo>
                  <a:lnTo>
                    <a:pt x="66" y="1318"/>
                  </a:lnTo>
                  <a:lnTo>
                    <a:pt x="107" y="1441"/>
                  </a:lnTo>
                  <a:lnTo>
                    <a:pt x="160" y="1560"/>
                  </a:lnTo>
                  <a:lnTo>
                    <a:pt x="220" y="1678"/>
                  </a:lnTo>
                  <a:lnTo>
                    <a:pt x="350" y="1920"/>
                  </a:lnTo>
                </a:path>
              </a:pathLst>
            </a:custGeom>
            <a:solidFill>
              <a:schemeClr val="bg1"/>
            </a:solidFill>
            <a:ln w="9525" cap="rnd">
              <a:noFill/>
              <a:round/>
              <a:headEnd type="none" w="sm" len="sm"/>
              <a:tailEnd type="none" w="sm" len="sm"/>
            </a:ln>
          </p:spPr>
          <p:txBody>
            <a:bodyPr/>
            <a:lstStyle/>
            <a:p>
              <a:endParaRPr lang="en-US"/>
            </a:p>
          </p:txBody>
        </p:sp>
        <p:sp>
          <p:nvSpPr>
            <p:cNvPr id="7185" name="Freeform 7"/>
            <p:cNvSpPr>
              <a:spLocks/>
            </p:cNvSpPr>
            <p:nvPr/>
          </p:nvSpPr>
          <p:spPr bwMode="auto">
            <a:xfrm>
              <a:off x="3963" y="1841"/>
              <a:ext cx="484" cy="1787"/>
            </a:xfrm>
            <a:custGeom>
              <a:avLst/>
              <a:gdLst>
                <a:gd name="T0" fmla="*/ 483 w 484"/>
                <a:gd name="T1" fmla="*/ 0 h 1787"/>
                <a:gd name="T2" fmla="*/ 394 w 484"/>
                <a:gd name="T3" fmla="*/ 113 h 1787"/>
                <a:gd name="T4" fmla="*/ 304 w 484"/>
                <a:gd name="T5" fmla="*/ 224 h 1787"/>
                <a:gd name="T6" fmla="*/ 224 w 484"/>
                <a:gd name="T7" fmla="*/ 336 h 1787"/>
                <a:gd name="T8" fmla="*/ 149 w 484"/>
                <a:gd name="T9" fmla="*/ 448 h 1787"/>
                <a:gd name="T10" fmla="*/ 88 w 484"/>
                <a:gd name="T11" fmla="*/ 559 h 1787"/>
                <a:gd name="T12" fmla="*/ 41 w 484"/>
                <a:gd name="T13" fmla="*/ 671 h 1787"/>
                <a:gd name="T14" fmla="*/ 23 w 484"/>
                <a:gd name="T15" fmla="*/ 727 h 1787"/>
                <a:gd name="T16" fmla="*/ 9 w 484"/>
                <a:gd name="T17" fmla="*/ 782 h 1787"/>
                <a:gd name="T18" fmla="*/ 4 w 484"/>
                <a:gd name="T19" fmla="*/ 838 h 1787"/>
                <a:gd name="T20" fmla="*/ 0 w 484"/>
                <a:gd name="T21" fmla="*/ 894 h 1787"/>
                <a:gd name="T22" fmla="*/ 4 w 484"/>
                <a:gd name="T23" fmla="*/ 950 h 1787"/>
                <a:gd name="T24" fmla="*/ 9 w 484"/>
                <a:gd name="T25" fmla="*/ 1005 h 1787"/>
                <a:gd name="T26" fmla="*/ 23 w 484"/>
                <a:gd name="T27" fmla="*/ 1061 h 1787"/>
                <a:gd name="T28" fmla="*/ 41 w 484"/>
                <a:gd name="T29" fmla="*/ 1117 h 1787"/>
                <a:gd name="T30" fmla="*/ 88 w 484"/>
                <a:gd name="T31" fmla="*/ 1229 h 1787"/>
                <a:gd name="T32" fmla="*/ 149 w 484"/>
                <a:gd name="T33" fmla="*/ 1340 h 1787"/>
                <a:gd name="T34" fmla="*/ 224 w 484"/>
                <a:gd name="T35" fmla="*/ 1452 h 1787"/>
                <a:gd name="T36" fmla="*/ 304 w 484"/>
                <a:gd name="T37" fmla="*/ 1563 h 1787"/>
                <a:gd name="T38" fmla="*/ 394 w 484"/>
                <a:gd name="T39" fmla="*/ 1675 h 1787"/>
                <a:gd name="T40" fmla="*/ 483 w 484"/>
                <a:gd name="T41" fmla="*/ 1786 h 178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4"/>
                <a:gd name="T64" fmla="*/ 0 h 1787"/>
                <a:gd name="T65" fmla="*/ 484 w 484"/>
                <a:gd name="T66" fmla="*/ 1787 h 178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4" h="1787">
                  <a:moveTo>
                    <a:pt x="483" y="0"/>
                  </a:moveTo>
                  <a:lnTo>
                    <a:pt x="394" y="113"/>
                  </a:lnTo>
                  <a:lnTo>
                    <a:pt x="304" y="224"/>
                  </a:lnTo>
                  <a:lnTo>
                    <a:pt x="224" y="336"/>
                  </a:lnTo>
                  <a:lnTo>
                    <a:pt x="149" y="448"/>
                  </a:lnTo>
                  <a:lnTo>
                    <a:pt x="88" y="559"/>
                  </a:lnTo>
                  <a:lnTo>
                    <a:pt x="41" y="671"/>
                  </a:lnTo>
                  <a:lnTo>
                    <a:pt x="23" y="727"/>
                  </a:lnTo>
                  <a:lnTo>
                    <a:pt x="9" y="782"/>
                  </a:lnTo>
                  <a:lnTo>
                    <a:pt x="4" y="838"/>
                  </a:lnTo>
                  <a:lnTo>
                    <a:pt x="0" y="894"/>
                  </a:lnTo>
                  <a:lnTo>
                    <a:pt x="4" y="950"/>
                  </a:lnTo>
                  <a:lnTo>
                    <a:pt x="9" y="1005"/>
                  </a:lnTo>
                  <a:lnTo>
                    <a:pt x="23" y="1061"/>
                  </a:lnTo>
                  <a:lnTo>
                    <a:pt x="41" y="1117"/>
                  </a:lnTo>
                  <a:lnTo>
                    <a:pt x="88" y="1229"/>
                  </a:lnTo>
                  <a:lnTo>
                    <a:pt x="149" y="1340"/>
                  </a:lnTo>
                  <a:lnTo>
                    <a:pt x="224" y="1452"/>
                  </a:lnTo>
                  <a:lnTo>
                    <a:pt x="304" y="1563"/>
                  </a:lnTo>
                  <a:lnTo>
                    <a:pt x="394" y="1675"/>
                  </a:lnTo>
                  <a:lnTo>
                    <a:pt x="483" y="1786"/>
                  </a:lnTo>
                </a:path>
              </a:pathLst>
            </a:custGeom>
            <a:noFill/>
            <a:ln w="12700" cap="rnd">
              <a:solidFill>
                <a:schemeClr val="tx1"/>
              </a:solidFill>
              <a:round/>
              <a:headEnd type="none" w="sm" len="sm"/>
              <a:tailEnd type="none" w="sm" len="sm"/>
            </a:ln>
          </p:spPr>
          <p:txBody>
            <a:bodyPr/>
            <a:lstStyle/>
            <a:p>
              <a:endParaRPr lang="en-US"/>
            </a:p>
          </p:txBody>
        </p:sp>
        <p:pic>
          <p:nvPicPr>
            <p:cNvPr id="7186" name="Picture 8"/>
            <p:cNvPicPr>
              <a:picLocks noChangeArrowheads="1"/>
            </p:cNvPicPr>
            <p:nvPr/>
          </p:nvPicPr>
          <p:blipFill>
            <a:blip r:embed="rId2"/>
            <a:srcRect/>
            <a:stretch>
              <a:fillRect/>
            </a:stretch>
          </p:blipFill>
          <p:spPr bwMode="auto">
            <a:xfrm>
              <a:off x="3798" y="1659"/>
              <a:ext cx="1589" cy="2022"/>
            </a:xfrm>
            <a:prstGeom prst="rect">
              <a:avLst/>
            </a:prstGeom>
            <a:noFill/>
            <a:ln w="9525">
              <a:noFill/>
              <a:miter lim="800000"/>
              <a:headEnd/>
              <a:tailEnd/>
            </a:ln>
          </p:spPr>
        </p:pic>
        <p:sp>
          <p:nvSpPr>
            <p:cNvPr id="7187" name="Freeform 9"/>
            <p:cNvSpPr>
              <a:spLocks/>
            </p:cNvSpPr>
            <p:nvPr/>
          </p:nvSpPr>
          <p:spPr bwMode="auto">
            <a:xfrm>
              <a:off x="3799" y="1771"/>
              <a:ext cx="695" cy="1785"/>
            </a:xfrm>
            <a:custGeom>
              <a:avLst/>
              <a:gdLst>
                <a:gd name="T0" fmla="*/ 0 w 695"/>
                <a:gd name="T1" fmla="*/ 0 h 1785"/>
                <a:gd name="T2" fmla="*/ 254 w 695"/>
                <a:gd name="T3" fmla="*/ 223 h 1785"/>
                <a:gd name="T4" fmla="*/ 366 w 695"/>
                <a:gd name="T5" fmla="*/ 338 h 1785"/>
                <a:gd name="T6" fmla="*/ 478 w 695"/>
                <a:gd name="T7" fmla="*/ 446 h 1785"/>
                <a:gd name="T8" fmla="*/ 567 w 695"/>
                <a:gd name="T9" fmla="*/ 561 h 1785"/>
                <a:gd name="T10" fmla="*/ 630 w 695"/>
                <a:gd name="T11" fmla="*/ 669 h 1785"/>
                <a:gd name="T12" fmla="*/ 679 w 695"/>
                <a:gd name="T13" fmla="*/ 784 h 1785"/>
                <a:gd name="T14" fmla="*/ 694 w 695"/>
                <a:gd name="T15" fmla="*/ 838 h 1785"/>
                <a:gd name="T16" fmla="*/ 694 w 695"/>
                <a:gd name="T17" fmla="*/ 892 h 1785"/>
                <a:gd name="T18" fmla="*/ 694 w 695"/>
                <a:gd name="T19" fmla="*/ 947 h 1785"/>
                <a:gd name="T20" fmla="*/ 679 w 695"/>
                <a:gd name="T21" fmla="*/ 1007 h 1785"/>
                <a:gd name="T22" fmla="*/ 630 w 695"/>
                <a:gd name="T23" fmla="*/ 1115 h 1785"/>
                <a:gd name="T24" fmla="*/ 567 w 695"/>
                <a:gd name="T25" fmla="*/ 1230 h 1785"/>
                <a:gd name="T26" fmla="*/ 478 w 695"/>
                <a:gd name="T27" fmla="*/ 1338 h 1785"/>
                <a:gd name="T28" fmla="*/ 366 w 695"/>
                <a:gd name="T29" fmla="*/ 1453 h 1785"/>
                <a:gd name="T30" fmla="*/ 254 w 695"/>
                <a:gd name="T31" fmla="*/ 1561 h 1785"/>
                <a:gd name="T32" fmla="*/ 0 w 695"/>
                <a:gd name="T33" fmla="*/ 1784 h 17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95"/>
                <a:gd name="T52" fmla="*/ 0 h 1785"/>
                <a:gd name="T53" fmla="*/ 695 w 695"/>
                <a:gd name="T54" fmla="*/ 1785 h 178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95" h="1785">
                  <a:moveTo>
                    <a:pt x="0" y="0"/>
                  </a:moveTo>
                  <a:lnTo>
                    <a:pt x="254" y="223"/>
                  </a:lnTo>
                  <a:lnTo>
                    <a:pt x="366" y="338"/>
                  </a:lnTo>
                  <a:lnTo>
                    <a:pt x="478" y="446"/>
                  </a:lnTo>
                  <a:lnTo>
                    <a:pt x="567" y="561"/>
                  </a:lnTo>
                  <a:lnTo>
                    <a:pt x="630" y="669"/>
                  </a:lnTo>
                  <a:lnTo>
                    <a:pt x="679" y="784"/>
                  </a:lnTo>
                  <a:lnTo>
                    <a:pt x="694" y="838"/>
                  </a:lnTo>
                  <a:lnTo>
                    <a:pt x="694" y="892"/>
                  </a:lnTo>
                  <a:lnTo>
                    <a:pt x="694" y="947"/>
                  </a:lnTo>
                  <a:lnTo>
                    <a:pt x="679" y="1007"/>
                  </a:lnTo>
                  <a:lnTo>
                    <a:pt x="630" y="1115"/>
                  </a:lnTo>
                  <a:lnTo>
                    <a:pt x="567" y="1230"/>
                  </a:lnTo>
                  <a:lnTo>
                    <a:pt x="478" y="1338"/>
                  </a:lnTo>
                  <a:lnTo>
                    <a:pt x="366" y="1453"/>
                  </a:lnTo>
                  <a:lnTo>
                    <a:pt x="254" y="1561"/>
                  </a:lnTo>
                  <a:lnTo>
                    <a:pt x="0" y="1784"/>
                  </a:lnTo>
                </a:path>
              </a:pathLst>
            </a:custGeom>
            <a:solidFill>
              <a:schemeClr val="bg1"/>
            </a:solidFill>
            <a:ln w="12700" cap="rnd">
              <a:solidFill>
                <a:schemeClr val="tx1"/>
              </a:solidFill>
              <a:round/>
              <a:headEnd type="none" w="sm" len="sm"/>
              <a:tailEnd type="none" w="sm" len="sm"/>
            </a:ln>
          </p:spPr>
          <p:txBody>
            <a:bodyPr/>
            <a:lstStyle/>
            <a:p>
              <a:endParaRPr lang="en-US"/>
            </a:p>
          </p:txBody>
        </p:sp>
        <p:sp>
          <p:nvSpPr>
            <p:cNvPr id="7188" name="Freeform 10"/>
            <p:cNvSpPr>
              <a:spLocks/>
            </p:cNvSpPr>
            <p:nvPr/>
          </p:nvSpPr>
          <p:spPr bwMode="auto">
            <a:xfrm>
              <a:off x="4676" y="1792"/>
              <a:ext cx="713" cy="1785"/>
            </a:xfrm>
            <a:custGeom>
              <a:avLst/>
              <a:gdLst>
                <a:gd name="T0" fmla="*/ 712 w 713"/>
                <a:gd name="T1" fmla="*/ 0 h 1785"/>
                <a:gd name="T2" fmla="*/ 450 w 713"/>
                <a:gd name="T3" fmla="*/ 223 h 1785"/>
                <a:gd name="T4" fmla="*/ 335 w 713"/>
                <a:gd name="T5" fmla="*/ 337 h 1785"/>
                <a:gd name="T6" fmla="*/ 221 w 713"/>
                <a:gd name="T7" fmla="*/ 446 h 1785"/>
                <a:gd name="T8" fmla="*/ 130 w 713"/>
                <a:gd name="T9" fmla="*/ 560 h 1785"/>
                <a:gd name="T10" fmla="*/ 66 w 713"/>
                <a:gd name="T11" fmla="*/ 669 h 1785"/>
                <a:gd name="T12" fmla="*/ 16 w 713"/>
                <a:gd name="T13" fmla="*/ 783 h 1785"/>
                <a:gd name="T14" fmla="*/ 0 w 713"/>
                <a:gd name="T15" fmla="*/ 837 h 1785"/>
                <a:gd name="T16" fmla="*/ 0 w 713"/>
                <a:gd name="T17" fmla="*/ 892 h 1785"/>
                <a:gd name="T18" fmla="*/ 0 w 713"/>
                <a:gd name="T19" fmla="*/ 946 h 1785"/>
                <a:gd name="T20" fmla="*/ 16 w 713"/>
                <a:gd name="T21" fmla="*/ 1006 h 1785"/>
                <a:gd name="T22" fmla="*/ 66 w 713"/>
                <a:gd name="T23" fmla="*/ 1115 h 1785"/>
                <a:gd name="T24" fmla="*/ 130 w 713"/>
                <a:gd name="T25" fmla="*/ 1229 h 1785"/>
                <a:gd name="T26" fmla="*/ 221 w 713"/>
                <a:gd name="T27" fmla="*/ 1338 h 1785"/>
                <a:gd name="T28" fmla="*/ 335 w 713"/>
                <a:gd name="T29" fmla="*/ 1452 h 1785"/>
                <a:gd name="T30" fmla="*/ 450 w 713"/>
                <a:gd name="T31" fmla="*/ 1561 h 1785"/>
                <a:gd name="T32" fmla="*/ 712 w 713"/>
                <a:gd name="T33" fmla="*/ 1784 h 17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13"/>
                <a:gd name="T52" fmla="*/ 0 h 1785"/>
                <a:gd name="T53" fmla="*/ 713 w 713"/>
                <a:gd name="T54" fmla="*/ 1785 h 178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13" h="1785">
                  <a:moveTo>
                    <a:pt x="712" y="0"/>
                  </a:moveTo>
                  <a:lnTo>
                    <a:pt x="450" y="223"/>
                  </a:lnTo>
                  <a:lnTo>
                    <a:pt x="335" y="337"/>
                  </a:lnTo>
                  <a:lnTo>
                    <a:pt x="221" y="446"/>
                  </a:lnTo>
                  <a:lnTo>
                    <a:pt x="130" y="560"/>
                  </a:lnTo>
                  <a:lnTo>
                    <a:pt x="66" y="669"/>
                  </a:lnTo>
                  <a:lnTo>
                    <a:pt x="16" y="783"/>
                  </a:lnTo>
                  <a:lnTo>
                    <a:pt x="0" y="837"/>
                  </a:lnTo>
                  <a:lnTo>
                    <a:pt x="0" y="892"/>
                  </a:lnTo>
                  <a:lnTo>
                    <a:pt x="0" y="946"/>
                  </a:lnTo>
                  <a:lnTo>
                    <a:pt x="16" y="1006"/>
                  </a:lnTo>
                  <a:lnTo>
                    <a:pt x="66" y="1115"/>
                  </a:lnTo>
                  <a:lnTo>
                    <a:pt x="130" y="1229"/>
                  </a:lnTo>
                  <a:lnTo>
                    <a:pt x="221" y="1338"/>
                  </a:lnTo>
                  <a:lnTo>
                    <a:pt x="335" y="1452"/>
                  </a:lnTo>
                  <a:lnTo>
                    <a:pt x="450" y="1561"/>
                  </a:lnTo>
                  <a:lnTo>
                    <a:pt x="712" y="1784"/>
                  </a:lnTo>
                </a:path>
              </a:pathLst>
            </a:custGeom>
            <a:solidFill>
              <a:schemeClr val="bg1"/>
            </a:solidFill>
            <a:ln w="12700" cap="rnd">
              <a:solidFill>
                <a:schemeClr val="tx1"/>
              </a:solidFill>
              <a:round/>
              <a:headEnd type="none" w="sm" len="sm"/>
              <a:tailEnd type="none" w="sm" len="sm"/>
            </a:ln>
          </p:spPr>
          <p:txBody>
            <a:bodyPr/>
            <a:lstStyle/>
            <a:p>
              <a:endParaRPr lang="en-US"/>
            </a:p>
          </p:txBody>
        </p:sp>
        <p:sp>
          <p:nvSpPr>
            <p:cNvPr id="7189" name="Rectangle 11"/>
            <p:cNvSpPr>
              <a:spLocks noChangeArrowheads="1"/>
            </p:cNvSpPr>
            <p:nvPr/>
          </p:nvSpPr>
          <p:spPr bwMode="auto">
            <a:xfrm>
              <a:off x="4110" y="3760"/>
              <a:ext cx="816" cy="173"/>
            </a:xfrm>
            <a:prstGeom prst="rect">
              <a:avLst/>
            </a:prstGeom>
            <a:noFill/>
            <a:ln w="9525">
              <a:noFill/>
              <a:miter lim="800000"/>
              <a:headEnd/>
              <a:tailEnd/>
            </a:ln>
          </p:spPr>
          <p:txBody>
            <a:bodyPr wrap="none" lIns="92075" tIns="46038" rIns="92075" bIns="46038">
              <a:spAutoFit/>
            </a:bodyPr>
            <a:lstStyle/>
            <a:p>
              <a:pPr algn="ctr" eaLnBrk="0" hangingPunct="0">
                <a:lnSpc>
                  <a:spcPct val="60000"/>
                </a:lnSpc>
              </a:pPr>
              <a:r>
                <a:rPr lang="en-US" sz="2000">
                  <a:solidFill>
                    <a:srgbClr val="FF0033"/>
                  </a:solidFill>
                  <a:latin typeface="Verdana" pitchFamily="34" charset="0"/>
                </a:rPr>
                <a:t>Local OS</a:t>
              </a:r>
            </a:p>
          </p:txBody>
        </p:sp>
        <p:sp>
          <p:nvSpPr>
            <p:cNvPr id="7190" name="Rectangle 12"/>
            <p:cNvSpPr>
              <a:spLocks noChangeArrowheads="1"/>
            </p:cNvSpPr>
            <p:nvPr/>
          </p:nvSpPr>
          <p:spPr bwMode="auto">
            <a:xfrm>
              <a:off x="3653" y="1071"/>
              <a:ext cx="1882" cy="250"/>
            </a:xfrm>
            <a:prstGeom prst="rect">
              <a:avLst/>
            </a:prstGeom>
            <a:solidFill>
              <a:schemeClr val="accent1"/>
            </a:solidFill>
            <a:ln w="9525">
              <a:noFill/>
              <a:miter lim="800000"/>
              <a:headEnd/>
              <a:tailEnd/>
            </a:ln>
          </p:spPr>
          <p:txBody>
            <a:bodyPr wrap="none" lIns="92075" tIns="46038" rIns="92075" bIns="46038">
              <a:spAutoFit/>
            </a:bodyPr>
            <a:lstStyle/>
            <a:p>
              <a:pPr eaLnBrk="0" hangingPunct="0"/>
              <a:r>
                <a:rPr lang="en-US" sz="2000" b="1">
                  <a:latin typeface="Verdana" pitchFamily="34" charset="0"/>
                </a:rPr>
                <a:t>A p p l i c a t i o n s </a:t>
              </a:r>
            </a:p>
          </p:txBody>
        </p:sp>
        <p:sp>
          <p:nvSpPr>
            <p:cNvPr id="7191" name="Line 13"/>
            <p:cNvSpPr>
              <a:spLocks noChangeShapeType="1"/>
            </p:cNvSpPr>
            <p:nvPr/>
          </p:nvSpPr>
          <p:spPr bwMode="auto">
            <a:xfrm>
              <a:off x="4594" y="2204"/>
              <a:ext cx="0" cy="1059"/>
            </a:xfrm>
            <a:prstGeom prst="line">
              <a:avLst/>
            </a:prstGeom>
            <a:noFill/>
            <a:ln w="25400">
              <a:solidFill>
                <a:srgbClr val="FF0033"/>
              </a:solidFill>
              <a:round/>
              <a:headEnd type="stealth" w="med" len="lg"/>
              <a:tailEnd type="stealth" w="med" len="lg"/>
            </a:ln>
          </p:spPr>
          <p:txBody>
            <a:bodyPr wrap="none" anchor="ctr"/>
            <a:lstStyle/>
            <a:p>
              <a:endParaRPr lang="en-US"/>
            </a:p>
          </p:txBody>
        </p:sp>
      </p:grpSp>
      <p:sp>
        <p:nvSpPr>
          <p:cNvPr id="7176" name="Line 14"/>
          <p:cNvSpPr>
            <a:spLocks noChangeShapeType="1"/>
          </p:cNvSpPr>
          <p:nvPr/>
        </p:nvSpPr>
        <p:spPr bwMode="auto">
          <a:xfrm flipH="1">
            <a:off x="2209800" y="4343400"/>
            <a:ext cx="1752600" cy="0"/>
          </a:xfrm>
          <a:prstGeom prst="line">
            <a:avLst/>
          </a:prstGeom>
          <a:noFill/>
          <a:ln w="31750">
            <a:solidFill>
              <a:srgbClr val="131003"/>
            </a:solidFill>
            <a:round/>
            <a:headEnd type="none" w="sm" len="sm"/>
            <a:tailEnd type="stealth" w="med" len="lg"/>
          </a:ln>
        </p:spPr>
        <p:txBody>
          <a:bodyPr wrap="none" anchor="ctr"/>
          <a:lstStyle/>
          <a:p>
            <a:endParaRPr lang="en-US"/>
          </a:p>
        </p:txBody>
      </p:sp>
      <p:sp>
        <p:nvSpPr>
          <p:cNvPr id="7177" name="Text Box 15"/>
          <p:cNvSpPr txBox="1">
            <a:spLocks noChangeArrowheads="1"/>
          </p:cNvSpPr>
          <p:nvPr/>
        </p:nvSpPr>
        <p:spPr bwMode="auto">
          <a:xfrm>
            <a:off x="4038600" y="2743200"/>
            <a:ext cx="2376488" cy="466725"/>
          </a:xfrm>
          <a:prstGeom prst="rect">
            <a:avLst/>
          </a:prstGeom>
          <a:noFill/>
          <a:ln w="9525">
            <a:solidFill>
              <a:schemeClr val="tx1"/>
            </a:solidFill>
            <a:miter lim="800000"/>
            <a:headEnd/>
            <a:tailEnd/>
          </a:ln>
        </p:spPr>
        <p:txBody>
          <a:bodyPr wrap="none">
            <a:spAutoFit/>
          </a:bodyPr>
          <a:lstStyle/>
          <a:p>
            <a:r>
              <a:rPr lang="en-GB" sz="2000">
                <a:solidFill>
                  <a:srgbClr val="131003"/>
                </a:solidFill>
                <a:latin typeface="Verdana" pitchFamily="34" charset="0"/>
              </a:rPr>
              <a:t>User</a:t>
            </a:r>
            <a:r>
              <a:rPr lang="en-GB" sz="2400">
                <a:solidFill>
                  <a:srgbClr val="181A34"/>
                </a:solidFill>
                <a:latin typeface="Times New Roman" pitchFamily="18" charset="0"/>
              </a:rPr>
              <a:t> </a:t>
            </a:r>
            <a:r>
              <a:rPr lang="en-GB" sz="2000">
                <a:solidFill>
                  <a:srgbClr val="131003"/>
                </a:solidFill>
                <a:latin typeface="Verdana" pitchFamily="34" charset="0"/>
              </a:rPr>
              <a:t>Applications</a:t>
            </a:r>
          </a:p>
        </p:txBody>
      </p:sp>
      <p:sp>
        <p:nvSpPr>
          <p:cNvPr id="7178" name="Text Box 16"/>
          <p:cNvSpPr txBox="1">
            <a:spLocks noChangeArrowheads="1"/>
          </p:cNvSpPr>
          <p:nvPr/>
        </p:nvSpPr>
        <p:spPr bwMode="auto">
          <a:xfrm>
            <a:off x="4038600" y="3276600"/>
            <a:ext cx="2520950" cy="466725"/>
          </a:xfrm>
          <a:prstGeom prst="rect">
            <a:avLst/>
          </a:prstGeom>
          <a:noFill/>
          <a:ln w="9525">
            <a:solidFill>
              <a:schemeClr val="tx1"/>
            </a:solidFill>
            <a:miter lim="800000"/>
            <a:headEnd/>
            <a:tailEnd/>
          </a:ln>
        </p:spPr>
        <p:txBody>
          <a:bodyPr wrap="none">
            <a:spAutoFit/>
          </a:bodyPr>
          <a:lstStyle/>
          <a:p>
            <a:r>
              <a:rPr lang="en-GB" sz="2000">
                <a:solidFill>
                  <a:srgbClr val="131003"/>
                </a:solidFill>
                <a:latin typeface="Verdana" pitchFamily="34" charset="0"/>
              </a:rPr>
              <a:t>Collective</a:t>
            </a:r>
            <a:r>
              <a:rPr lang="en-GB" sz="2400">
                <a:solidFill>
                  <a:srgbClr val="181A34"/>
                </a:solidFill>
                <a:latin typeface="Times New Roman" pitchFamily="18" charset="0"/>
              </a:rPr>
              <a:t> </a:t>
            </a:r>
            <a:r>
              <a:rPr lang="en-GB" sz="2000">
                <a:solidFill>
                  <a:srgbClr val="131003"/>
                </a:solidFill>
                <a:latin typeface="Verdana" pitchFamily="34" charset="0"/>
              </a:rPr>
              <a:t>services</a:t>
            </a:r>
          </a:p>
        </p:txBody>
      </p:sp>
      <p:sp>
        <p:nvSpPr>
          <p:cNvPr id="7179" name="Text Box 17"/>
          <p:cNvSpPr txBox="1">
            <a:spLocks noChangeArrowheads="1"/>
          </p:cNvSpPr>
          <p:nvPr/>
        </p:nvSpPr>
        <p:spPr bwMode="auto">
          <a:xfrm>
            <a:off x="4038600" y="5527675"/>
            <a:ext cx="960438" cy="406400"/>
          </a:xfrm>
          <a:prstGeom prst="rect">
            <a:avLst/>
          </a:prstGeom>
          <a:noFill/>
          <a:ln w="9525">
            <a:solidFill>
              <a:schemeClr val="tx1"/>
            </a:solidFill>
            <a:miter lim="800000"/>
            <a:headEnd/>
            <a:tailEnd/>
          </a:ln>
        </p:spPr>
        <p:txBody>
          <a:bodyPr wrap="none">
            <a:spAutoFit/>
          </a:bodyPr>
          <a:lstStyle/>
          <a:p>
            <a:r>
              <a:rPr lang="en-GB" sz="2000">
                <a:solidFill>
                  <a:srgbClr val="131003"/>
                </a:solidFill>
                <a:latin typeface="Verdana" pitchFamily="34" charset="0"/>
              </a:rPr>
              <a:t>Fabric</a:t>
            </a:r>
          </a:p>
        </p:txBody>
      </p:sp>
      <p:sp>
        <p:nvSpPr>
          <p:cNvPr id="7180" name="Line 18"/>
          <p:cNvSpPr>
            <a:spLocks noChangeShapeType="1"/>
          </p:cNvSpPr>
          <p:nvPr/>
        </p:nvSpPr>
        <p:spPr bwMode="auto">
          <a:xfrm flipH="1">
            <a:off x="2667000" y="3505200"/>
            <a:ext cx="1295400" cy="0"/>
          </a:xfrm>
          <a:prstGeom prst="line">
            <a:avLst/>
          </a:prstGeom>
          <a:noFill/>
          <a:ln w="31750">
            <a:solidFill>
              <a:srgbClr val="131003"/>
            </a:solidFill>
            <a:round/>
            <a:headEnd type="none" w="sm" len="sm"/>
            <a:tailEnd type="stealth" w="med" len="lg"/>
          </a:ln>
        </p:spPr>
        <p:txBody>
          <a:bodyPr wrap="none" anchor="ctr"/>
          <a:lstStyle/>
          <a:p>
            <a:endParaRPr lang="en-US"/>
          </a:p>
        </p:txBody>
      </p:sp>
      <p:sp>
        <p:nvSpPr>
          <p:cNvPr id="7181" name="Line 19"/>
          <p:cNvSpPr>
            <a:spLocks noChangeShapeType="1"/>
          </p:cNvSpPr>
          <p:nvPr/>
        </p:nvSpPr>
        <p:spPr bwMode="auto">
          <a:xfrm flipH="1">
            <a:off x="3124200" y="5638800"/>
            <a:ext cx="838200" cy="0"/>
          </a:xfrm>
          <a:prstGeom prst="line">
            <a:avLst/>
          </a:prstGeom>
          <a:noFill/>
          <a:ln w="31750">
            <a:solidFill>
              <a:srgbClr val="131003"/>
            </a:solidFill>
            <a:round/>
            <a:headEnd type="none" w="sm" len="sm"/>
            <a:tailEnd type="stealth" w="med" len="lg"/>
          </a:ln>
        </p:spPr>
        <p:txBody>
          <a:bodyPr wrap="none" anchor="ctr"/>
          <a:lstStyle/>
          <a:p>
            <a:endParaRPr lang="en-US"/>
          </a:p>
        </p:txBody>
      </p:sp>
      <p:sp>
        <p:nvSpPr>
          <p:cNvPr id="7182" name="Line 20"/>
          <p:cNvSpPr>
            <a:spLocks noChangeShapeType="1"/>
          </p:cNvSpPr>
          <p:nvPr/>
        </p:nvSpPr>
        <p:spPr bwMode="auto">
          <a:xfrm flipH="1">
            <a:off x="3276600" y="2971800"/>
            <a:ext cx="685800" cy="0"/>
          </a:xfrm>
          <a:prstGeom prst="line">
            <a:avLst/>
          </a:prstGeom>
          <a:noFill/>
          <a:ln w="31750">
            <a:solidFill>
              <a:srgbClr val="131003"/>
            </a:solidFill>
            <a:round/>
            <a:headEnd type="none" w="sm" len="sm"/>
            <a:tailEnd type="stealth" w="med" len="lg"/>
          </a:ln>
        </p:spPr>
        <p:txBody>
          <a:bodyPr wrap="none" anchor="ctr"/>
          <a:lstStyle/>
          <a:p>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304800" y="228600"/>
            <a:ext cx="8382000" cy="1295400"/>
          </a:xfrm>
        </p:spPr>
        <p:txBody>
          <a:bodyPr>
            <a:normAutofit fontScale="90000"/>
          </a:bodyPr>
          <a:lstStyle/>
          <a:p>
            <a:pPr eaLnBrk="1" hangingPunct="1"/>
            <a:r>
              <a:rPr lang="en-GB" sz="4000" dirty="0"/>
              <a:t>Key Components</a:t>
            </a:r>
            <a:r>
              <a:rPr lang="en-GB" dirty="0"/>
              <a:t> </a:t>
            </a:r>
            <a:br>
              <a:rPr lang="en-GB" dirty="0"/>
            </a:br>
            <a:r>
              <a:rPr lang="en-US" sz="2400" dirty="0"/>
              <a:t>Layered Grid Architecture</a:t>
            </a:r>
            <a:br>
              <a:rPr lang="en-US" sz="2400" dirty="0"/>
            </a:br>
            <a:r>
              <a:rPr lang="en-US" sz="2400" dirty="0"/>
              <a:t>(By Analogy to Internet Architecture)</a:t>
            </a:r>
          </a:p>
        </p:txBody>
      </p:sp>
      <p:sp>
        <p:nvSpPr>
          <p:cNvPr id="8198" name="Text Box 3"/>
          <p:cNvSpPr txBox="1">
            <a:spLocks noChangeArrowheads="1"/>
          </p:cNvSpPr>
          <p:nvPr/>
        </p:nvSpPr>
        <p:spPr bwMode="auto">
          <a:xfrm>
            <a:off x="4876800" y="5454650"/>
            <a:ext cx="4267200" cy="641350"/>
          </a:xfrm>
          <a:prstGeom prst="rect">
            <a:avLst/>
          </a:prstGeom>
          <a:noFill/>
          <a:ln w="12700">
            <a:noFill/>
            <a:miter lim="800000"/>
            <a:headEnd/>
            <a:tailEnd/>
          </a:ln>
        </p:spPr>
        <p:txBody>
          <a:bodyPr>
            <a:spAutoFit/>
          </a:bodyPr>
          <a:lstStyle/>
          <a:p>
            <a:pPr eaLnBrk="0" hangingPunct="0"/>
            <a:r>
              <a:rPr lang="en-US">
                <a:latin typeface="Verdana" pitchFamily="34" charset="0"/>
              </a:rPr>
              <a:t>“Controlling things locally”: Access to, &amp; control of, resources</a:t>
            </a:r>
          </a:p>
        </p:txBody>
      </p:sp>
      <p:sp>
        <p:nvSpPr>
          <p:cNvPr id="8199" name="Text Box 4"/>
          <p:cNvSpPr txBox="1">
            <a:spLocks noChangeArrowheads="1"/>
          </p:cNvSpPr>
          <p:nvPr/>
        </p:nvSpPr>
        <p:spPr bwMode="auto">
          <a:xfrm>
            <a:off x="4876800" y="4616450"/>
            <a:ext cx="4267200" cy="641350"/>
          </a:xfrm>
          <a:prstGeom prst="rect">
            <a:avLst/>
          </a:prstGeom>
          <a:noFill/>
          <a:ln w="12700">
            <a:noFill/>
            <a:miter lim="800000"/>
            <a:headEnd/>
            <a:tailEnd/>
          </a:ln>
        </p:spPr>
        <p:txBody>
          <a:bodyPr>
            <a:spAutoFit/>
          </a:bodyPr>
          <a:lstStyle/>
          <a:p>
            <a:pPr eaLnBrk="0" hangingPunct="0"/>
            <a:r>
              <a:rPr lang="en-US">
                <a:latin typeface="Verdana" pitchFamily="34" charset="0"/>
              </a:rPr>
              <a:t>“Talking to things”: communication (Internet protocols) &amp; security</a:t>
            </a:r>
          </a:p>
        </p:txBody>
      </p:sp>
      <p:sp>
        <p:nvSpPr>
          <p:cNvPr id="8200" name="Text Box 5"/>
          <p:cNvSpPr txBox="1">
            <a:spLocks noChangeArrowheads="1"/>
          </p:cNvSpPr>
          <p:nvPr/>
        </p:nvSpPr>
        <p:spPr bwMode="auto">
          <a:xfrm>
            <a:off x="4876800" y="3778250"/>
            <a:ext cx="4267200" cy="641350"/>
          </a:xfrm>
          <a:prstGeom prst="rect">
            <a:avLst/>
          </a:prstGeom>
          <a:noFill/>
          <a:ln w="12700">
            <a:noFill/>
            <a:miter lim="800000"/>
            <a:headEnd/>
            <a:tailEnd/>
          </a:ln>
        </p:spPr>
        <p:txBody>
          <a:bodyPr>
            <a:spAutoFit/>
          </a:bodyPr>
          <a:lstStyle/>
          <a:p>
            <a:pPr eaLnBrk="0" hangingPunct="0"/>
            <a:r>
              <a:rPr lang="en-US">
                <a:latin typeface="Verdana" pitchFamily="34" charset="0"/>
              </a:rPr>
              <a:t>“Sharing single resources”: negotiating access, controlling use</a:t>
            </a:r>
          </a:p>
        </p:txBody>
      </p:sp>
      <p:sp>
        <p:nvSpPr>
          <p:cNvPr id="8201" name="Text Box 6"/>
          <p:cNvSpPr txBox="1">
            <a:spLocks noChangeArrowheads="1"/>
          </p:cNvSpPr>
          <p:nvPr/>
        </p:nvSpPr>
        <p:spPr bwMode="auto">
          <a:xfrm>
            <a:off x="4876800" y="2743200"/>
            <a:ext cx="4191000" cy="915988"/>
          </a:xfrm>
          <a:prstGeom prst="rect">
            <a:avLst/>
          </a:prstGeom>
          <a:noFill/>
          <a:ln w="12700">
            <a:noFill/>
            <a:miter lim="800000"/>
            <a:headEnd/>
            <a:tailEnd/>
          </a:ln>
        </p:spPr>
        <p:txBody>
          <a:bodyPr>
            <a:spAutoFit/>
          </a:bodyPr>
          <a:lstStyle/>
          <a:p>
            <a:pPr eaLnBrk="0" hangingPunct="0"/>
            <a:r>
              <a:rPr lang="en-US" dirty="0">
                <a:latin typeface="Verdana" pitchFamily="34" charset="0"/>
              </a:rPr>
              <a:t>“Coordinating multiple resources”: ubiquitous infrastructure services, app-specific distributed services</a:t>
            </a:r>
          </a:p>
        </p:txBody>
      </p:sp>
      <p:grpSp>
        <p:nvGrpSpPr>
          <p:cNvPr id="2" name="Group 7"/>
          <p:cNvGrpSpPr>
            <a:grpSpLocks/>
          </p:cNvGrpSpPr>
          <p:nvPr/>
        </p:nvGrpSpPr>
        <p:grpSpPr bwMode="auto">
          <a:xfrm>
            <a:off x="1676400" y="2209800"/>
            <a:ext cx="3165475" cy="3854450"/>
            <a:chOff x="2688" y="1392"/>
            <a:chExt cx="1994" cy="2428"/>
          </a:xfrm>
        </p:grpSpPr>
        <p:grpSp>
          <p:nvGrpSpPr>
            <p:cNvPr id="3" name="Group 8"/>
            <p:cNvGrpSpPr>
              <a:grpSpLocks/>
            </p:cNvGrpSpPr>
            <p:nvPr/>
          </p:nvGrpSpPr>
          <p:grpSpPr bwMode="auto">
            <a:xfrm>
              <a:off x="2688" y="1392"/>
              <a:ext cx="1994" cy="2428"/>
              <a:chOff x="2688" y="1392"/>
              <a:chExt cx="1994" cy="2428"/>
            </a:xfrm>
          </p:grpSpPr>
          <p:grpSp>
            <p:nvGrpSpPr>
              <p:cNvPr id="4" name="Group 9"/>
              <p:cNvGrpSpPr>
                <a:grpSpLocks/>
              </p:cNvGrpSpPr>
              <p:nvPr/>
            </p:nvGrpSpPr>
            <p:grpSpPr bwMode="auto">
              <a:xfrm>
                <a:off x="2688" y="1392"/>
                <a:ext cx="1994" cy="1613"/>
                <a:chOff x="2688" y="1392"/>
                <a:chExt cx="1994" cy="1613"/>
              </a:xfrm>
            </p:grpSpPr>
            <p:sp>
              <p:nvSpPr>
                <p:cNvPr id="8214" name="Rectangle 10"/>
                <p:cNvSpPr>
                  <a:spLocks noChangeArrowheads="1"/>
                </p:cNvSpPr>
                <p:nvPr/>
              </p:nvSpPr>
              <p:spPr bwMode="auto">
                <a:xfrm>
                  <a:off x="2688" y="1392"/>
                  <a:ext cx="1994" cy="276"/>
                </a:xfrm>
                <a:prstGeom prst="rect">
                  <a:avLst/>
                </a:prstGeom>
                <a:noFill/>
                <a:ln w="12700">
                  <a:solidFill>
                    <a:schemeClr val="tx1"/>
                  </a:solidFill>
                  <a:miter lim="800000"/>
                  <a:headEnd type="none" w="sm" len="sm"/>
                  <a:tailEnd type="none" w="sm" len="sm"/>
                </a:ln>
              </p:spPr>
              <p:txBody>
                <a:bodyPr wrap="none" anchor="ctr"/>
                <a:lstStyle/>
                <a:p>
                  <a:pPr algn="ctr" eaLnBrk="0" hangingPunct="0"/>
                  <a:r>
                    <a:rPr lang="en-US" sz="2400" dirty="0">
                      <a:latin typeface="Verdana" pitchFamily="34" charset="0"/>
                    </a:rPr>
                    <a:t>Application</a:t>
                  </a:r>
                </a:p>
              </p:txBody>
            </p:sp>
            <p:sp>
              <p:nvSpPr>
                <p:cNvPr id="8215" name="Line 11"/>
                <p:cNvSpPr>
                  <a:spLocks noChangeShapeType="1"/>
                </p:cNvSpPr>
                <p:nvPr/>
              </p:nvSpPr>
              <p:spPr bwMode="auto">
                <a:xfrm>
                  <a:off x="2784" y="1680"/>
                  <a:ext cx="0" cy="1325"/>
                </a:xfrm>
                <a:prstGeom prst="line">
                  <a:avLst/>
                </a:prstGeom>
                <a:noFill/>
                <a:ln w="12700">
                  <a:solidFill>
                    <a:schemeClr val="tx1"/>
                  </a:solidFill>
                  <a:round/>
                  <a:headEnd type="none" w="sm" len="sm"/>
                  <a:tailEnd type="triangle" w="med" len="med"/>
                </a:ln>
              </p:spPr>
              <p:txBody>
                <a:bodyPr/>
                <a:lstStyle/>
                <a:p>
                  <a:endParaRPr lang="en-US"/>
                </a:p>
              </p:txBody>
            </p:sp>
            <p:sp>
              <p:nvSpPr>
                <p:cNvPr id="8216" name="Line 12"/>
                <p:cNvSpPr>
                  <a:spLocks noChangeShapeType="1"/>
                </p:cNvSpPr>
                <p:nvPr/>
              </p:nvSpPr>
              <p:spPr bwMode="auto">
                <a:xfrm>
                  <a:off x="3408" y="1680"/>
                  <a:ext cx="0" cy="240"/>
                </a:xfrm>
                <a:prstGeom prst="line">
                  <a:avLst/>
                </a:prstGeom>
                <a:noFill/>
                <a:ln w="12700">
                  <a:solidFill>
                    <a:schemeClr val="tx1"/>
                  </a:solidFill>
                  <a:round/>
                  <a:headEnd type="none" w="sm" len="sm"/>
                  <a:tailEnd type="triangle" w="med" len="med"/>
                </a:ln>
              </p:spPr>
              <p:txBody>
                <a:bodyPr/>
                <a:lstStyle/>
                <a:p>
                  <a:endParaRPr lang="en-US"/>
                </a:p>
              </p:txBody>
            </p:sp>
            <p:sp>
              <p:nvSpPr>
                <p:cNvPr id="8217" name="Line 13"/>
                <p:cNvSpPr>
                  <a:spLocks noChangeShapeType="1"/>
                </p:cNvSpPr>
                <p:nvPr/>
              </p:nvSpPr>
              <p:spPr bwMode="auto">
                <a:xfrm>
                  <a:off x="3120" y="1680"/>
                  <a:ext cx="0" cy="790"/>
                </a:xfrm>
                <a:prstGeom prst="line">
                  <a:avLst/>
                </a:prstGeom>
                <a:noFill/>
                <a:ln w="12700">
                  <a:solidFill>
                    <a:schemeClr val="tx1"/>
                  </a:solidFill>
                  <a:round/>
                  <a:headEnd type="none" w="sm" len="sm"/>
                  <a:tailEnd type="triangle" w="med" len="med"/>
                </a:ln>
              </p:spPr>
              <p:txBody>
                <a:bodyPr/>
                <a:lstStyle/>
                <a:p>
                  <a:endParaRPr lang="en-US"/>
                </a:p>
              </p:txBody>
            </p:sp>
          </p:grpSp>
          <p:sp>
            <p:nvSpPr>
              <p:cNvPr id="8212" name="Rectangle 14"/>
              <p:cNvSpPr>
                <a:spLocks noChangeArrowheads="1"/>
              </p:cNvSpPr>
              <p:nvPr/>
            </p:nvSpPr>
            <p:spPr bwMode="auto">
              <a:xfrm>
                <a:off x="2688" y="3544"/>
                <a:ext cx="1994" cy="276"/>
              </a:xfrm>
              <a:prstGeom prst="rect">
                <a:avLst/>
              </a:prstGeom>
              <a:solidFill>
                <a:schemeClr val="hlink"/>
              </a:solidFill>
              <a:ln w="12700">
                <a:solidFill>
                  <a:schemeClr val="tx1"/>
                </a:solidFill>
                <a:miter lim="800000"/>
                <a:headEnd type="none" w="sm" len="sm"/>
                <a:tailEnd type="none" w="sm" len="sm"/>
              </a:ln>
            </p:spPr>
            <p:txBody>
              <a:bodyPr wrap="none" anchor="ctr"/>
              <a:lstStyle/>
              <a:p>
                <a:pPr algn="ctr" eaLnBrk="0" hangingPunct="0"/>
                <a:r>
                  <a:rPr lang="en-US" sz="2400">
                    <a:latin typeface="Verdana" pitchFamily="34" charset="0"/>
                  </a:rPr>
                  <a:t>Fabric</a:t>
                </a:r>
              </a:p>
            </p:txBody>
          </p:sp>
          <p:sp>
            <p:nvSpPr>
              <p:cNvPr id="8213" name="Rectangle 15"/>
              <p:cNvSpPr>
                <a:spLocks noChangeArrowheads="1"/>
              </p:cNvSpPr>
              <p:nvPr/>
            </p:nvSpPr>
            <p:spPr bwMode="auto">
              <a:xfrm>
                <a:off x="2688" y="3017"/>
                <a:ext cx="1994" cy="276"/>
              </a:xfrm>
              <a:prstGeom prst="rect">
                <a:avLst/>
              </a:prstGeom>
              <a:solidFill>
                <a:schemeClr val="folHlink"/>
              </a:solidFill>
              <a:ln w="12700">
                <a:solidFill>
                  <a:schemeClr val="tx1"/>
                </a:solidFill>
                <a:miter lim="800000"/>
                <a:headEnd type="none" w="sm" len="sm"/>
                <a:tailEnd type="none" w="sm" len="sm"/>
              </a:ln>
            </p:spPr>
            <p:txBody>
              <a:bodyPr wrap="none" anchor="ctr"/>
              <a:lstStyle/>
              <a:p>
                <a:pPr algn="ctr" eaLnBrk="0" hangingPunct="0"/>
                <a:r>
                  <a:rPr lang="en-US" sz="2400">
                    <a:latin typeface="Verdana" pitchFamily="34" charset="0"/>
                  </a:rPr>
                  <a:t>Connectivity</a:t>
                </a:r>
              </a:p>
            </p:txBody>
          </p:sp>
        </p:grpSp>
        <p:sp>
          <p:nvSpPr>
            <p:cNvPr id="8209" name="Rectangle 16"/>
            <p:cNvSpPr>
              <a:spLocks noChangeArrowheads="1"/>
            </p:cNvSpPr>
            <p:nvPr/>
          </p:nvSpPr>
          <p:spPr bwMode="auto">
            <a:xfrm>
              <a:off x="3010" y="2491"/>
              <a:ext cx="1672" cy="276"/>
            </a:xfrm>
            <a:prstGeom prst="rect">
              <a:avLst/>
            </a:prstGeom>
            <a:solidFill>
              <a:srgbClr val="FFFF99"/>
            </a:solidFill>
            <a:ln w="12700">
              <a:solidFill>
                <a:schemeClr val="tx1"/>
              </a:solidFill>
              <a:miter lim="800000"/>
              <a:headEnd type="none" w="sm" len="sm"/>
              <a:tailEnd type="none" w="sm" len="sm"/>
            </a:ln>
          </p:spPr>
          <p:txBody>
            <a:bodyPr wrap="none" anchor="ctr"/>
            <a:lstStyle/>
            <a:p>
              <a:pPr algn="ctr" eaLnBrk="0" hangingPunct="0"/>
              <a:r>
                <a:rPr lang="en-US" sz="2400">
                  <a:latin typeface="Verdana" pitchFamily="34" charset="0"/>
                </a:rPr>
                <a:t>Resource</a:t>
              </a:r>
            </a:p>
          </p:txBody>
        </p:sp>
        <p:sp>
          <p:nvSpPr>
            <p:cNvPr id="8210" name="Rectangle 17"/>
            <p:cNvSpPr>
              <a:spLocks noChangeArrowheads="1"/>
            </p:cNvSpPr>
            <p:nvPr/>
          </p:nvSpPr>
          <p:spPr bwMode="auto">
            <a:xfrm>
              <a:off x="3328" y="1932"/>
              <a:ext cx="1354" cy="276"/>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eaLnBrk="0" hangingPunct="0"/>
              <a:r>
                <a:rPr lang="en-US" sz="2400">
                  <a:latin typeface="Verdana" pitchFamily="34" charset="0"/>
                </a:rPr>
                <a:t>Collective</a:t>
              </a:r>
            </a:p>
          </p:txBody>
        </p:sp>
      </p:grpSp>
      <p:sp>
        <p:nvSpPr>
          <p:cNvPr id="8203" name="Rectangle 18"/>
          <p:cNvSpPr>
            <a:spLocks noChangeArrowheads="1"/>
          </p:cNvSpPr>
          <p:nvPr/>
        </p:nvSpPr>
        <p:spPr bwMode="auto">
          <a:xfrm>
            <a:off x="381000" y="5181600"/>
            <a:ext cx="1219200" cy="304800"/>
          </a:xfrm>
          <a:prstGeom prst="rect">
            <a:avLst/>
          </a:prstGeom>
          <a:solidFill>
            <a:schemeClr val="bg2"/>
          </a:solidFill>
          <a:ln w="12700">
            <a:solidFill>
              <a:schemeClr val="tx2"/>
            </a:solidFill>
            <a:miter lim="800000"/>
            <a:headEnd/>
            <a:tailEnd/>
          </a:ln>
        </p:spPr>
        <p:txBody>
          <a:bodyPr wrap="none" anchor="ctr"/>
          <a:lstStyle/>
          <a:p>
            <a:pPr algn="ctr" eaLnBrk="0" hangingPunct="0"/>
            <a:r>
              <a:rPr lang="en-US">
                <a:latin typeface="Verdana" pitchFamily="34" charset="0"/>
              </a:rPr>
              <a:t>Internet</a:t>
            </a:r>
          </a:p>
        </p:txBody>
      </p:sp>
      <p:sp>
        <p:nvSpPr>
          <p:cNvPr id="8204" name="Rectangle 19"/>
          <p:cNvSpPr>
            <a:spLocks noChangeArrowheads="1"/>
          </p:cNvSpPr>
          <p:nvPr/>
        </p:nvSpPr>
        <p:spPr bwMode="auto">
          <a:xfrm>
            <a:off x="381000" y="4876800"/>
            <a:ext cx="1219200" cy="304800"/>
          </a:xfrm>
          <a:prstGeom prst="rect">
            <a:avLst/>
          </a:prstGeom>
          <a:solidFill>
            <a:schemeClr val="bg2"/>
          </a:solidFill>
          <a:ln w="12700">
            <a:solidFill>
              <a:schemeClr val="tx2"/>
            </a:solidFill>
            <a:miter lim="800000"/>
            <a:headEnd/>
            <a:tailEnd/>
          </a:ln>
        </p:spPr>
        <p:txBody>
          <a:bodyPr wrap="none" anchor="ctr"/>
          <a:lstStyle/>
          <a:p>
            <a:pPr algn="ctr" eaLnBrk="0" hangingPunct="0"/>
            <a:r>
              <a:rPr lang="en-US">
                <a:latin typeface="Verdana" pitchFamily="34" charset="0"/>
              </a:rPr>
              <a:t>Transport</a:t>
            </a:r>
          </a:p>
        </p:txBody>
      </p:sp>
      <p:sp>
        <p:nvSpPr>
          <p:cNvPr id="8205" name="Rectangle 20"/>
          <p:cNvSpPr>
            <a:spLocks noChangeArrowheads="1"/>
          </p:cNvSpPr>
          <p:nvPr/>
        </p:nvSpPr>
        <p:spPr bwMode="auto">
          <a:xfrm>
            <a:off x="381000" y="2209800"/>
            <a:ext cx="1219200" cy="2667000"/>
          </a:xfrm>
          <a:prstGeom prst="rect">
            <a:avLst/>
          </a:prstGeom>
          <a:solidFill>
            <a:schemeClr val="bg2"/>
          </a:solidFill>
          <a:ln w="12700">
            <a:solidFill>
              <a:schemeClr val="tx2"/>
            </a:solidFill>
            <a:miter lim="800000"/>
            <a:headEnd/>
            <a:tailEnd/>
          </a:ln>
        </p:spPr>
        <p:txBody>
          <a:bodyPr wrap="none" anchor="ctr"/>
          <a:lstStyle/>
          <a:p>
            <a:pPr algn="ctr" eaLnBrk="0" hangingPunct="0"/>
            <a:r>
              <a:rPr lang="en-US">
                <a:latin typeface="Verdana" pitchFamily="34" charset="0"/>
              </a:rPr>
              <a:t>Application</a:t>
            </a:r>
          </a:p>
        </p:txBody>
      </p:sp>
      <p:sp>
        <p:nvSpPr>
          <p:cNvPr id="8206" name="Rectangle 21"/>
          <p:cNvSpPr>
            <a:spLocks noChangeArrowheads="1"/>
          </p:cNvSpPr>
          <p:nvPr/>
        </p:nvSpPr>
        <p:spPr bwMode="auto">
          <a:xfrm>
            <a:off x="381000" y="5638800"/>
            <a:ext cx="1219200" cy="381000"/>
          </a:xfrm>
          <a:prstGeom prst="rect">
            <a:avLst/>
          </a:prstGeom>
          <a:solidFill>
            <a:schemeClr val="bg2"/>
          </a:solidFill>
          <a:ln w="12700">
            <a:solidFill>
              <a:schemeClr val="tx2"/>
            </a:solidFill>
            <a:miter lim="800000"/>
            <a:headEnd/>
            <a:tailEnd/>
          </a:ln>
        </p:spPr>
        <p:txBody>
          <a:bodyPr wrap="none" anchor="ctr"/>
          <a:lstStyle/>
          <a:p>
            <a:pPr algn="ctr" eaLnBrk="0" hangingPunct="0"/>
            <a:r>
              <a:rPr lang="en-US">
                <a:latin typeface="Verdana" pitchFamily="34" charset="0"/>
              </a:rPr>
              <a:t>Link</a:t>
            </a:r>
          </a:p>
        </p:txBody>
      </p:sp>
      <p:sp>
        <p:nvSpPr>
          <p:cNvPr id="8207" name="Text Box 22"/>
          <p:cNvSpPr txBox="1">
            <a:spLocks noChangeArrowheads="1"/>
          </p:cNvSpPr>
          <p:nvPr/>
        </p:nvSpPr>
        <p:spPr bwMode="auto">
          <a:xfrm flipH="1" flipV="1">
            <a:off x="0" y="2209800"/>
            <a:ext cx="428625" cy="3276600"/>
          </a:xfrm>
          <a:prstGeom prst="rect">
            <a:avLst/>
          </a:prstGeom>
          <a:noFill/>
          <a:ln w="12700">
            <a:noFill/>
            <a:miter lim="800000"/>
            <a:headEnd/>
            <a:tailEnd/>
          </a:ln>
        </p:spPr>
        <p:txBody>
          <a:bodyPr vert="eaVert">
            <a:spAutoFit/>
          </a:bodyPr>
          <a:lstStyle/>
          <a:p>
            <a:pPr eaLnBrk="0" hangingPunct="0"/>
            <a:r>
              <a:rPr lang="en-US" sz="1600">
                <a:solidFill>
                  <a:srgbClr val="6984F5"/>
                </a:solidFill>
                <a:latin typeface="Verdana" pitchFamily="34" charset="0"/>
              </a:rPr>
              <a:t>Internet Protocol Architecture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762000" y="457200"/>
            <a:ext cx="7696200" cy="990600"/>
          </a:xfrm>
        </p:spPr>
        <p:txBody>
          <a:bodyPr>
            <a:normAutofit fontScale="90000"/>
          </a:bodyPr>
          <a:lstStyle/>
          <a:p>
            <a:pPr eaLnBrk="1" hangingPunct="1"/>
            <a:r>
              <a:rPr lang="en-GB" dirty="0">
                <a:solidFill>
                  <a:schemeClr val="accent2"/>
                </a:solidFill>
              </a:rPr>
              <a:t>Key Components</a:t>
            </a:r>
            <a:r>
              <a:rPr lang="en-GB" dirty="0"/>
              <a:t> </a:t>
            </a:r>
            <a:br>
              <a:rPr lang="en-GB" dirty="0"/>
            </a:br>
            <a:r>
              <a:rPr lang="en-US" sz="2800" dirty="0">
                <a:solidFill>
                  <a:srgbClr val="008000"/>
                </a:solidFill>
              </a:rPr>
              <a:t>Layered Grid Architecture: </a:t>
            </a:r>
            <a:r>
              <a:rPr lang="en-US" sz="2400" dirty="0">
                <a:solidFill>
                  <a:srgbClr val="008000"/>
                </a:solidFill>
              </a:rPr>
              <a:t>Fabric Layer</a:t>
            </a:r>
          </a:p>
        </p:txBody>
      </p:sp>
      <p:sp>
        <p:nvSpPr>
          <p:cNvPr id="9222" name="Rectangle 3"/>
          <p:cNvSpPr>
            <a:spLocks noGrp="1" noChangeArrowheads="1"/>
          </p:cNvSpPr>
          <p:nvPr>
            <p:ph type="body" idx="1"/>
          </p:nvPr>
        </p:nvSpPr>
        <p:spPr>
          <a:xfrm>
            <a:off x="457200" y="1752600"/>
            <a:ext cx="8148638" cy="4427538"/>
          </a:xfrm>
        </p:spPr>
        <p:txBody>
          <a:bodyPr>
            <a:normAutofit/>
          </a:bodyPr>
          <a:lstStyle/>
          <a:p>
            <a:pPr eaLnBrk="1" hangingPunct="1">
              <a:lnSpc>
                <a:spcPct val="90000"/>
              </a:lnSpc>
            </a:pPr>
            <a:r>
              <a:rPr lang="en-US" sz="3600" dirty="0"/>
              <a:t>Just what you would expect: the diverse mix of resources that may be shared</a:t>
            </a:r>
          </a:p>
          <a:p>
            <a:pPr lvl="1" eaLnBrk="1" hangingPunct="1">
              <a:lnSpc>
                <a:spcPct val="90000"/>
              </a:lnSpc>
            </a:pPr>
            <a:r>
              <a:rPr lang="en-US" sz="3600" dirty="0"/>
              <a:t>Individual computers, Condor pools, file systems, archives, metadata catalogs, networks, sensors, etc., etc.</a:t>
            </a:r>
          </a:p>
          <a:p>
            <a:pPr eaLnBrk="1" hangingPunct="1">
              <a:lnSpc>
                <a:spcPct val="90000"/>
              </a:lnSpc>
            </a:pPr>
            <a:r>
              <a:rPr lang="en-US" sz="3600" dirty="0"/>
              <a:t>Defined by interfaces, not physical characteristics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3"/>
          <p:cNvSpPr>
            <a:spLocks noGrp="1" noChangeArrowheads="1"/>
          </p:cNvSpPr>
          <p:nvPr>
            <p:ph type="title"/>
          </p:nvPr>
        </p:nvSpPr>
        <p:spPr>
          <a:xfrm>
            <a:off x="609600" y="152400"/>
            <a:ext cx="7696200" cy="1219200"/>
          </a:xfrm>
        </p:spPr>
        <p:txBody>
          <a:bodyPr>
            <a:normAutofit/>
          </a:bodyPr>
          <a:lstStyle/>
          <a:p>
            <a:pPr eaLnBrk="1" hangingPunct="1"/>
            <a:r>
              <a:rPr lang="en-GB" dirty="0">
                <a:solidFill>
                  <a:schemeClr val="accent2"/>
                </a:solidFill>
              </a:rPr>
              <a:t>Key Components</a:t>
            </a:r>
            <a:r>
              <a:rPr lang="en-GB" dirty="0"/>
              <a:t> </a:t>
            </a:r>
            <a:br>
              <a:rPr lang="en-GB" dirty="0"/>
            </a:br>
            <a:r>
              <a:rPr lang="en-US" sz="2800" dirty="0">
                <a:solidFill>
                  <a:srgbClr val="008000"/>
                </a:solidFill>
              </a:rPr>
              <a:t>Layered Grid </a:t>
            </a:r>
            <a:r>
              <a:rPr lang="en-US" sz="2800" dirty="0" err="1">
                <a:solidFill>
                  <a:srgbClr val="008000"/>
                </a:solidFill>
              </a:rPr>
              <a:t>Architecture:</a:t>
            </a:r>
            <a:r>
              <a:rPr lang="en-US" sz="2400" dirty="0" err="1">
                <a:solidFill>
                  <a:srgbClr val="008000"/>
                </a:solidFill>
              </a:rPr>
              <a:t>Connectivity</a:t>
            </a:r>
            <a:r>
              <a:rPr lang="en-US" sz="2400" dirty="0">
                <a:solidFill>
                  <a:srgbClr val="008000"/>
                </a:solidFill>
              </a:rPr>
              <a:t> Layer</a:t>
            </a:r>
          </a:p>
        </p:txBody>
      </p:sp>
      <p:sp>
        <p:nvSpPr>
          <p:cNvPr id="10247" name="Rectangle 4"/>
          <p:cNvSpPr>
            <a:spLocks noGrp="1" noChangeArrowheads="1"/>
          </p:cNvSpPr>
          <p:nvPr>
            <p:ph type="body" idx="1"/>
          </p:nvPr>
        </p:nvSpPr>
        <p:spPr>
          <a:xfrm>
            <a:off x="228600" y="1600200"/>
            <a:ext cx="8610600" cy="4953000"/>
          </a:xfrm>
        </p:spPr>
        <p:txBody>
          <a:bodyPr>
            <a:normAutofit/>
          </a:bodyPr>
          <a:lstStyle/>
          <a:p>
            <a:pPr eaLnBrk="1" hangingPunct="1"/>
            <a:r>
              <a:rPr lang="en-US" sz="2800" dirty="0"/>
              <a:t>Communication</a:t>
            </a:r>
          </a:p>
          <a:p>
            <a:pPr lvl="1" eaLnBrk="1" hangingPunct="1"/>
            <a:r>
              <a:rPr lang="en-US" dirty="0"/>
              <a:t>Internet protocols: IP, DNS, routing, etc.</a:t>
            </a:r>
          </a:p>
          <a:p>
            <a:pPr eaLnBrk="1" hangingPunct="1"/>
            <a:r>
              <a:rPr lang="en-US" sz="2800" dirty="0"/>
              <a:t>Security: Grid Security Infrastructure (GSI)</a:t>
            </a:r>
          </a:p>
          <a:p>
            <a:pPr lvl="1" eaLnBrk="1" hangingPunct="1"/>
            <a:r>
              <a:rPr lang="en-US" dirty="0"/>
              <a:t>Uniform authentication, authorization, and message protection mechanisms in multi-institutional setting</a:t>
            </a:r>
          </a:p>
          <a:p>
            <a:pPr lvl="1" eaLnBrk="1" hangingPunct="1"/>
            <a:r>
              <a:rPr lang="en-US" dirty="0"/>
              <a:t>Single sign-on, delegation, identity mapping</a:t>
            </a:r>
          </a:p>
          <a:p>
            <a:pPr lvl="1" eaLnBrk="1" hangingPunct="1"/>
            <a:r>
              <a:rPr lang="en-US" dirty="0"/>
              <a:t>Public key technology, SSL, X.509, GSS-API</a:t>
            </a:r>
          </a:p>
          <a:p>
            <a:pPr lvl="1" eaLnBrk="1" hangingPunct="1"/>
            <a:r>
              <a:rPr lang="en-US" dirty="0"/>
              <a:t>Supporting infrastructure: Certificate Authorities, certificate &amp; key management,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457200"/>
            <a:ext cx="7772400" cy="990600"/>
          </a:xfrm>
        </p:spPr>
        <p:txBody>
          <a:bodyPr/>
          <a:lstStyle/>
          <a:p>
            <a:pPr eaLnBrk="1" hangingPunct="1"/>
            <a:r>
              <a:rPr lang="en-US"/>
              <a:t>Grids</a:t>
            </a:r>
          </a:p>
        </p:txBody>
      </p:sp>
      <p:sp>
        <p:nvSpPr>
          <p:cNvPr id="43011" name="Rectangle 3"/>
          <p:cNvSpPr>
            <a:spLocks noGrp="1" noChangeArrowheads="1"/>
          </p:cNvSpPr>
          <p:nvPr>
            <p:ph type="body" idx="1"/>
          </p:nvPr>
        </p:nvSpPr>
        <p:spPr>
          <a:xfrm>
            <a:off x="685800" y="1600200"/>
            <a:ext cx="7772400" cy="4495800"/>
          </a:xfrm>
        </p:spPr>
        <p:txBody>
          <a:bodyPr>
            <a:normAutofit lnSpcReduction="10000"/>
          </a:bodyPr>
          <a:lstStyle/>
          <a:p>
            <a:pPr eaLnBrk="1" hangingPunct="1"/>
            <a:r>
              <a:rPr lang="en-US" sz="2800" dirty="0"/>
              <a:t>Similar to </a:t>
            </a:r>
            <a:r>
              <a:rPr lang="en-US" sz="2800" dirty="0">
                <a:solidFill>
                  <a:srgbClr val="FF0000"/>
                </a:solidFill>
              </a:rPr>
              <a:t>clusters but processors are more loosely coupled, tend to be heterogeneous, and are </a:t>
            </a:r>
            <a:r>
              <a:rPr lang="en-US" sz="2800" dirty="0">
                <a:solidFill>
                  <a:srgbClr val="FF0000"/>
                </a:solidFill>
                <a:highlight>
                  <a:srgbClr val="FFFF00"/>
                </a:highlight>
              </a:rPr>
              <a:t>not all in a central location.</a:t>
            </a:r>
          </a:p>
          <a:p>
            <a:pPr eaLnBrk="1" hangingPunct="1"/>
            <a:r>
              <a:rPr lang="en-US" sz="2800" dirty="0"/>
              <a:t>Can handle workloads similar to those on supercomputers, but grid computers connect over a network (Internet?) and supercomputers’ CPUs connect to a high-speed internal bus/network</a:t>
            </a:r>
          </a:p>
          <a:p>
            <a:pPr eaLnBrk="1" hangingPunct="1"/>
            <a:r>
              <a:rPr lang="en-US" sz="2800" dirty="0"/>
              <a:t>Problems are broken up into parts and distributed across multiple computers in the grid </a:t>
            </a:r>
            <a:r>
              <a:rPr lang="en-US" sz="2800" dirty="0">
                <a:solidFill>
                  <a:srgbClr val="FF0000"/>
                </a:solidFill>
              </a:rPr>
              <a:t>– less communication between parts than in clusters</a:t>
            </a:r>
            <a:r>
              <a:rPr lang="en-US" sz="2800"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xfrm>
            <a:off x="1066800" y="304800"/>
            <a:ext cx="7239000" cy="1066800"/>
          </a:xfrm>
        </p:spPr>
        <p:txBody>
          <a:bodyPr>
            <a:normAutofit fontScale="90000"/>
          </a:bodyPr>
          <a:lstStyle/>
          <a:p>
            <a:pPr eaLnBrk="1" hangingPunct="1"/>
            <a:r>
              <a:rPr lang="en-GB" dirty="0">
                <a:solidFill>
                  <a:schemeClr val="accent2"/>
                </a:solidFill>
              </a:rPr>
              <a:t>Key Components</a:t>
            </a:r>
            <a:r>
              <a:rPr lang="en-GB" dirty="0"/>
              <a:t> </a:t>
            </a:r>
            <a:br>
              <a:rPr lang="en-GB" dirty="0"/>
            </a:br>
            <a:r>
              <a:rPr lang="en-US" sz="2800" dirty="0">
                <a:solidFill>
                  <a:srgbClr val="008000"/>
                </a:solidFill>
              </a:rPr>
              <a:t>Layered Grid </a:t>
            </a:r>
            <a:r>
              <a:rPr lang="en-US" sz="2800" dirty="0" err="1">
                <a:solidFill>
                  <a:srgbClr val="008000"/>
                </a:solidFill>
              </a:rPr>
              <a:t>Architecture:</a:t>
            </a:r>
            <a:r>
              <a:rPr lang="en-US" sz="2400" dirty="0" err="1">
                <a:solidFill>
                  <a:srgbClr val="008000"/>
                </a:solidFill>
              </a:rPr>
              <a:t>Resource</a:t>
            </a:r>
            <a:r>
              <a:rPr lang="en-US" sz="2400" dirty="0">
                <a:solidFill>
                  <a:srgbClr val="008000"/>
                </a:solidFill>
              </a:rPr>
              <a:t> Layer</a:t>
            </a:r>
          </a:p>
        </p:txBody>
      </p:sp>
      <p:sp>
        <p:nvSpPr>
          <p:cNvPr id="11270" name="Rectangle 3"/>
          <p:cNvSpPr>
            <a:spLocks noGrp="1" noChangeArrowheads="1"/>
          </p:cNvSpPr>
          <p:nvPr>
            <p:ph type="body" idx="1"/>
          </p:nvPr>
        </p:nvSpPr>
        <p:spPr>
          <a:xfrm>
            <a:off x="457200" y="1600200"/>
            <a:ext cx="8229600" cy="4876800"/>
          </a:xfrm>
        </p:spPr>
        <p:txBody>
          <a:bodyPr>
            <a:normAutofit/>
          </a:bodyPr>
          <a:lstStyle/>
          <a:p>
            <a:pPr eaLnBrk="1" hangingPunct="1">
              <a:lnSpc>
                <a:spcPct val="90000"/>
              </a:lnSpc>
            </a:pPr>
            <a:r>
              <a:rPr lang="en-US" sz="3600" dirty="0"/>
              <a:t>The architecture is for the secure negotiation, initiation, monitoring, control, accounting, and payment of sharing operations on individual resources.</a:t>
            </a:r>
          </a:p>
          <a:p>
            <a:pPr lvl="1" eaLnBrk="1" hangingPunct="1">
              <a:lnSpc>
                <a:spcPct val="90000"/>
              </a:lnSpc>
            </a:pPr>
            <a:r>
              <a:rPr lang="en-US" sz="3600" dirty="0"/>
              <a:t>Information Protocols (inform about the structure and state of the resource)</a:t>
            </a:r>
          </a:p>
          <a:p>
            <a:pPr lvl="1" eaLnBrk="1" hangingPunct="1">
              <a:lnSpc>
                <a:spcPct val="90000"/>
              </a:lnSpc>
            </a:pPr>
            <a:r>
              <a:rPr lang="en-US" sz="3600" dirty="0"/>
              <a:t>Management Protocols (negotiate access to a shared resource)</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762000" y="304800"/>
            <a:ext cx="7239000" cy="1066800"/>
          </a:xfrm>
        </p:spPr>
        <p:txBody>
          <a:bodyPr>
            <a:normAutofit fontScale="90000"/>
          </a:bodyPr>
          <a:lstStyle/>
          <a:p>
            <a:pPr eaLnBrk="1" hangingPunct="1"/>
            <a:r>
              <a:rPr lang="en-GB" dirty="0">
                <a:solidFill>
                  <a:schemeClr val="accent2"/>
                </a:solidFill>
              </a:rPr>
              <a:t>Key Components</a:t>
            </a:r>
            <a:r>
              <a:rPr lang="en-GB" dirty="0"/>
              <a:t> </a:t>
            </a:r>
            <a:br>
              <a:rPr lang="en-GB" dirty="0"/>
            </a:br>
            <a:r>
              <a:rPr lang="en-US" sz="2800" dirty="0">
                <a:solidFill>
                  <a:srgbClr val="008000"/>
                </a:solidFill>
              </a:rPr>
              <a:t>Layered Grid </a:t>
            </a:r>
            <a:r>
              <a:rPr lang="en-US" sz="2800" dirty="0" err="1">
                <a:solidFill>
                  <a:srgbClr val="008000"/>
                </a:solidFill>
              </a:rPr>
              <a:t>Architecture:</a:t>
            </a:r>
            <a:r>
              <a:rPr lang="en-US" sz="2400" dirty="0" err="1">
                <a:solidFill>
                  <a:srgbClr val="008000"/>
                </a:solidFill>
              </a:rPr>
              <a:t>Resource</a:t>
            </a:r>
            <a:r>
              <a:rPr lang="en-US" sz="2400" dirty="0">
                <a:solidFill>
                  <a:srgbClr val="008000"/>
                </a:solidFill>
              </a:rPr>
              <a:t> Layer</a:t>
            </a:r>
          </a:p>
        </p:txBody>
      </p:sp>
      <p:sp>
        <p:nvSpPr>
          <p:cNvPr id="12294" name="Rectangle 3"/>
          <p:cNvSpPr>
            <a:spLocks noGrp="1" noChangeArrowheads="1"/>
          </p:cNvSpPr>
          <p:nvPr>
            <p:ph type="body" idx="1"/>
          </p:nvPr>
        </p:nvSpPr>
        <p:spPr>
          <a:xfrm>
            <a:off x="228600" y="1600200"/>
            <a:ext cx="8686800" cy="5029200"/>
          </a:xfrm>
        </p:spPr>
        <p:txBody>
          <a:bodyPr>
            <a:normAutofit/>
          </a:bodyPr>
          <a:lstStyle/>
          <a:p>
            <a:pPr eaLnBrk="1" hangingPunct="1">
              <a:lnSpc>
                <a:spcPct val="90000"/>
              </a:lnSpc>
            </a:pPr>
            <a:r>
              <a:rPr lang="en-US" dirty="0"/>
              <a:t>Grid Resource Allocation Mgmt (GRAM) </a:t>
            </a:r>
          </a:p>
          <a:p>
            <a:pPr lvl="1" eaLnBrk="1" hangingPunct="1">
              <a:lnSpc>
                <a:spcPct val="90000"/>
              </a:lnSpc>
            </a:pPr>
            <a:r>
              <a:rPr lang="en-US" sz="3200" dirty="0"/>
              <a:t>Remote allocation, reservation, monitoring, control of compute resources</a:t>
            </a:r>
          </a:p>
          <a:p>
            <a:pPr eaLnBrk="1" hangingPunct="1">
              <a:lnSpc>
                <a:spcPct val="90000"/>
              </a:lnSpc>
            </a:pPr>
            <a:r>
              <a:rPr lang="en-US" dirty="0" err="1"/>
              <a:t>GridFTP</a:t>
            </a:r>
            <a:r>
              <a:rPr lang="en-US" dirty="0"/>
              <a:t> protocol (FTP extensions)</a:t>
            </a:r>
          </a:p>
          <a:p>
            <a:pPr lvl="1" eaLnBrk="1" hangingPunct="1">
              <a:lnSpc>
                <a:spcPct val="90000"/>
              </a:lnSpc>
            </a:pPr>
            <a:r>
              <a:rPr lang="en-US" sz="3200" dirty="0"/>
              <a:t>High-performance data access &amp; transport</a:t>
            </a:r>
          </a:p>
          <a:p>
            <a:pPr eaLnBrk="1" hangingPunct="1">
              <a:lnSpc>
                <a:spcPct val="90000"/>
              </a:lnSpc>
            </a:pPr>
            <a:r>
              <a:rPr lang="en-US" dirty="0"/>
              <a:t>Grid Resource Information Service (GRIS)</a:t>
            </a:r>
          </a:p>
          <a:p>
            <a:pPr lvl="1" eaLnBrk="1" hangingPunct="1">
              <a:lnSpc>
                <a:spcPct val="90000"/>
              </a:lnSpc>
            </a:pPr>
            <a:r>
              <a:rPr lang="en-US" sz="3200" dirty="0"/>
              <a:t>Access to structure &amp; state information</a:t>
            </a:r>
          </a:p>
          <a:p>
            <a:pPr eaLnBrk="1" hangingPunct="1">
              <a:lnSpc>
                <a:spcPct val="90000"/>
              </a:lnSpc>
            </a:pPr>
            <a:r>
              <a:rPr lang="en-US" dirty="0"/>
              <a:t>Network reservation, monitoring, control</a:t>
            </a:r>
          </a:p>
          <a:p>
            <a:pPr eaLnBrk="1" hangingPunct="1">
              <a:lnSpc>
                <a:spcPct val="90000"/>
              </a:lnSpc>
            </a:pPr>
            <a:r>
              <a:rPr lang="en-US" dirty="0"/>
              <a:t>All built on connectivity layer: GSI &amp; IP</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228600" y="304800"/>
            <a:ext cx="8534400" cy="1143000"/>
          </a:xfrm>
        </p:spPr>
        <p:txBody>
          <a:bodyPr>
            <a:normAutofit fontScale="90000"/>
          </a:bodyPr>
          <a:lstStyle/>
          <a:p>
            <a:pPr eaLnBrk="1" hangingPunct="1"/>
            <a:r>
              <a:rPr lang="en-GB" dirty="0">
                <a:solidFill>
                  <a:schemeClr val="accent2"/>
                </a:solidFill>
              </a:rPr>
              <a:t>Key Components</a:t>
            </a:r>
            <a:r>
              <a:rPr lang="en-GB" dirty="0"/>
              <a:t> </a:t>
            </a:r>
            <a:br>
              <a:rPr lang="en-GB" dirty="0"/>
            </a:br>
            <a:r>
              <a:rPr lang="en-US" sz="2800" dirty="0">
                <a:solidFill>
                  <a:srgbClr val="008000"/>
                </a:solidFill>
              </a:rPr>
              <a:t>Layered Grid Architecture:</a:t>
            </a:r>
            <a:r>
              <a:rPr lang="en-GB" sz="2400" dirty="0">
                <a:solidFill>
                  <a:srgbClr val="008000"/>
                </a:solidFill>
              </a:rPr>
              <a:t>Collective layer</a:t>
            </a:r>
          </a:p>
        </p:txBody>
      </p:sp>
      <p:sp>
        <p:nvSpPr>
          <p:cNvPr id="13318" name="Rectangle 3"/>
          <p:cNvSpPr>
            <a:spLocks noGrp="1" noChangeArrowheads="1"/>
          </p:cNvSpPr>
          <p:nvPr>
            <p:ph type="body" idx="1"/>
          </p:nvPr>
        </p:nvSpPr>
        <p:spPr>
          <a:xfrm>
            <a:off x="457200" y="1600200"/>
            <a:ext cx="8229600" cy="4953000"/>
          </a:xfrm>
        </p:spPr>
        <p:txBody>
          <a:bodyPr>
            <a:normAutofit/>
          </a:bodyPr>
          <a:lstStyle/>
          <a:p>
            <a:pPr eaLnBrk="1" hangingPunct="1">
              <a:lnSpc>
                <a:spcPct val="90000"/>
              </a:lnSpc>
            </a:pPr>
            <a:r>
              <a:rPr lang="en-GB" dirty="0"/>
              <a:t>Coordinating multiple resources</a:t>
            </a:r>
          </a:p>
          <a:p>
            <a:pPr eaLnBrk="1" hangingPunct="1">
              <a:lnSpc>
                <a:spcPct val="90000"/>
              </a:lnSpc>
            </a:pPr>
            <a:r>
              <a:rPr lang="en-GB" dirty="0"/>
              <a:t>Contains protocols and services that capture interactions among a collection of resources</a:t>
            </a:r>
          </a:p>
          <a:p>
            <a:pPr eaLnBrk="1" hangingPunct="1">
              <a:lnSpc>
                <a:spcPct val="90000"/>
              </a:lnSpc>
            </a:pPr>
            <a:r>
              <a:rPr lang="en-GB" dirty="0"/>
              <a:t>It supports a variety of sharing behaviours without placing new requirements on the resources being shared</a:t>
            </a:r>
          </a:p>
          <a:p>
            <a:pPr eaLnBrk="1" hangingPunct="1">
              <a:lnSpc>
                <a:spcPct val="90000"/>
              </a:lnSpc>
            </a:pPr>
            <a:r>
              <a:rPr lang="en-GB" dirty="0"/>
              <a:t>Sample services: directory services, co-allocation, brokering and scheduling services, data replication services, workload management services, </a:t>
            </a:r>
            <a:r>
              <a:rPr lang="en-GB" dirty="0" err="1"/>
              <a:t>collaboratory</a:t>
            </a:r>
            <a:r>
              <a:rPr lang="en-GB" dirty="0"/>
              <a:t> services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1219200" y="228600"/>
            <a:ext cx="7162800" cy="1143000"/>
          </a:xfrm>
        </p:spPr>
        <p:txBody>
          <a:bodyPr>
            <a:normAutofit fontScale="90000"/>
          </a:bodyPr>
          <a:lstStyle/>
          <a:p>
            <a:pPr eaLnBrk="1" hangingPunct="1"/>
            <a:r>
              <a:rPr lang="en-GB" dirty="0">
                <a:solidFill>
                  <a:schemeClr val="accent2"/>
                </a:solidFill>
              </a:rPr>
              <a:t>Key Components</a:t>
            </a:r>
            <a:r>
              <a:rPr lang="en-GB" dirty="0"/>
              <a:t> </a:t>
            </a:r>
            <a:br>
              <a:rPr lang="en-GB" dirty="0"/>
            </a:br>
            <a:r>
              <a:rPr lang="en-US" sz="2800" dirty="0">
                <a:solidFill>
                  <a:srgbClr val="008000"/>
                </a:solidFill>
              </a:rPr>
              <a:t>Layered Grid </a:t>
            </a:r>
            <a:r>
              <a:rPr lang="en-US" sz="2800" dirty="0" err="1">
                <a:solidFill>
                  <a:srgbClr val="008000"/>
                </a:solidFill>
              </a:rPr>
              <a:t>Architecture:</a:t>
            </a:r>
            <a:r>
              <a:rPr lang="en-US" sz="2400" dirty="0" err="1">
                <a:solidFill>
                  <a:srgbClr val="008000"/>
                </a:solidFill>
              </a:rPr>
              <a:t>Collective</a:t>
            </a:r>
            <a:r>
              <a:rPr lang="en-US" sz="2400" dirty="0">
                <a:solidFill>
                  <a:srgbClr val="008000"/>
                </a:solidFill>
              </a:rPr>
              <a:t> Layer</a:t>
            </a:r>
          </a:p>
        </p:txBody>
      </p:sp>
      <p:sp>
        <p:nvSpPr>
          <p:cNvPr id="14342" name="Rectangle 3"/>
          <p:cNvSpPr>
            <a:spLocks noGrp="1" noChangeArrowheads="1"/>
          </p:cNvSpPr>
          <p:nvPr>
            <p:ph type="body" idx="1"/>
          </p:nvPr>
        </p:nvSpPr>
        <p:spPr>
          <a:xfrm>
            <a:off x="228600" y="1600200"/>
            <a:ext cx="8534400" cy="5029200"/>
          </a:xfrm>
        </p:spPr>
        <p:txBody>
          <a:bodyPr>
            <a:noAutofit/>
          </a:bodyPr>
          <a:lstStyle/>
          <a:p>
            <a:pPr eaLnBrk="1" hangingPunct="1">
              <a:lnSpc>
                <a:spcPct val="90000"/>
              </a:lnSpc>
            </a:pPr>
            <a:r>
              <a:rPr lang="en-US" dirty="0"/>
              <a:t>Index servers aka </a:t>
            </a:r>
            <a:r>
              <a:rPr lang="en-US" dirty="0" err="1"/>
              <a:t>metadirectory</a:t>
            </a:r>
            <a:r>
              <a:rPr lang="en-US" dirty="0"/>
              <a:t> services</a:t>
            </a:r>
          </a:p>
          <a:p>
            <a:pPr lvl="1" eaLnBrk="1" hangingPunct="1">
              <a:lnSpc>
                <a:spcPct val="90000"/>
              </a:lnSpc>
            </a:pPr>
            <a:r>
              <a:rPr lang="en-US" sz="3200" dirty="0"/>
              <a:t>Custom views on dynamic resource collections assembled by a community  </a:t>
            </a:r>
          </a:p>
          <a:p>
            <a:pPr eaLnBrk="1" hangingPunct="1">
              <a:lnSpc>
                <a:spcPct val="90000"/>
              </a:lnSpc>
            </a:pPr>
            <a:r>
              <a:rPr lang="en-US" dirty="0"/>
              <a:t>Resource brokers (e.g., Condor Matchmaker)</a:t>
            </a:r>
          </a:p>
          <a:p>
            <a:pPr lvl="1" eaLnBrk="1" hangingPunct="1">
              <a:lnSpc>
                <a:spcPct val="90000"/>
              </a:lnSpc>
            </a:pPr>
            <a:r>
              <a:rPr lang="en-US" sz="3200" dirty="0"/>
              <a:t>Resource discovery and allocation</a:t>
            </a:r>
          </a:p>
          <a:p>
            <a:pPr eaLnBrk="1" hangingPunct="1">
              <a:lnSpc>
                <a:spcPct val="90000"/>
              </a:lnSpc>
            </a:pPr>
            <a:r>
              <a:rPr lang="en-US" dirty="0"/>
              <a:t>Replica catalogs</a:t>
            </a:r>
          </a:p>
          <a:p>
            <a:pPr eaLnBrk="1" hangingPunct="1">
              <a:lnSpc>
                <a:spcPct val="90000"/>
              </a:lnSpc>
            </a:pPr>
            <a:r>
              <a:rPr lang="en-US" dirty="0"/>
              <a:t>Replication services</a:t>
            </a:r>
          </a:p>
          <a:p>
            <a:pPr eaLnBrk="1" hangingPunct="1">
              <a:lnSpc>
                <a:spcPct val="90000"/>
              </a:lnSpc>
            </a:pPr>
            <a:r>
              <a:rPr lang="en-US" dirty="0"/>
              <a:t>Co-reservation and co-allocation services</a:t>
            </a:r>
          </a:p>
          <a:p>
            <a:pPr eaLnBrk="1" hangingPunct="1">
              <a:lnSpc>
                <a:spcPct val="90000"/>
              </a:lnSpc>
            </a:pPr>
            <a:r>
              <a:rPr lang="en-US" dirty="0"/>
              <a:t>Workflow management services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xfrm>
            <a:off x="228600" y="304800"/>
            <a:ext cx="8686800" cy="1143000"/>
          </a:xfrm>
        </p:spPr>
        <p:txBody>
          <a:bodyPr>
            <a:normAutofit fontScale="90000"/>
          </a:bodyPr>
          <a:lstStyle/>
          <a:p>
            <a:pPr eaLnBrk="1" hangingPunct="1"/>
            <a:r>
              <a:rPr lang="en-GB" dirty="0">
                <a:solidFill>
                  <a:schemeClr val="accent2"/>
                </a:solidFill>
              </a:rPr>
              <a:t>Key Components</a:t>
            </a:r>
            <a:r>
              <a:rPr lang="en-GB" dirty="0"/>
              <a:t> </a:t>
            </a:r>
            <a:br>
              <a:rPr lang="en-GB" dirty="0"/>
            </a:br>
            <a:r>
              <a:rPr lang="en-US" sz="2800" dirty="0">
                <a:solidFill>
                  <a:srgbClr val="008000"/>
                </a:solidFill>
              </a:rPr>
              <a:t>Layered Grid Architecture:</a:t>
            </a:r>
            <a:r>
              <a:rPr lang="en-GB" sz="2400" dirty="0">
                <a:solidFill>
                  <a:srgbClr val="008000"/>
                </a:solidFill>
              </a:rPr>
              <a:t>Applications layer</a:t>
            </a:r>
          </a:p>
        </p:txBody>
      </p:sp>
      <p:sp>
        <p:nvSpPr>
          <p:cNvPr id="15366" name="Rectangle 3"/>
          <p:cNvSpPr>
            <a:spLocks noGrp="1" noChangeArrowheads="1"/>
          </p:cNvSpPr>
          <p:nvPr>
            <p:ph type="body" idx="1"/>
          </p:nvPr>
        </p:nvSpPr>
        <p:spPr>
          <a:xfrm>
            <a:off x="304800" y="1600200"/>
            <a:ext cx="8534400" cy="4953000"/>
          </a:xfrm>
        </p:spPr>
        <p:txBody>
          <a:bodyPr>
            <a:normAutofit/>
          </a:bodyPr>
          <a:lstStyle/>
          <a:p>
            <a:pPr eaLnBrk="1" hangingPunct="1"/>
            <a:r>
              <a:rPr lang="en-GB" sz="3600" dirty="0"/>
              <a:t>There are user applications that operate within the VO environment</a:t>
            </a:r>
          </a:p>
          <a:p>
            <a:pPr eaLnBrk="1" hangingPunct="1"/>
            <a:r>
              <a:rPr lang="en-GB" sz="3600" dirty="0"/>
              <a:t>Applications are constructed by calling upon services defined at any layer</a:t>
            </a:r>
          </a:p>
          <a:p>
            <a:pPr eaLnBrk="1" hangingPunct="1"/>
            <a:r>
              <a:rPr lang="en-GB" sz="3600" dirty="0"/>
              <a:t>Each of the layers are well defined using protocols, provide access to services</a:t>
            </a:r>
          </a:p>
          <a:p>
            <a:pPr eaLnBrk="1" hangingPunct="1"/>
            <a:r>
              <a:rPr lang="en-GB" sz="3600" dirty="0"/>
              <a:t>Well-defined APIs also exist to work with these services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a:xfrm>
            <a:off x="228600" y="304800"/>
            <a:ext cx="8153400" cy="1143000"/>
          </a:xfrm>
        </p:spPr>
        <p:txBody>
          <a:bodyPr>
            <a:normAutofit fontScale="90000"/>
          </a:bodyPr>
          <a:lstStyle/>
          <a:p>
            <a:pPr eaLnBrk="1" hangingPunct="1"/>
            <a:r>
              <a:rPr lang="en-GB" dirty="0">
                <a:solidFill>
                  <a:schemeClr val="accent2"/>
                </a:solidFill>
              </a:rPr>
              <a:t>Key Components</a:t>
            </a:r>
            <a:r>
              <a:rPr lang="en-GB" dirty="0"/>
              <a:t> </a:t>
            </a:r>
            <a:br>
              <a:rPr lang="en-GB" dirty="0"/>
            </a:br>
            <a:r>
              <a:rPr lang="en-US" sz="3600" dirty="0">
                <a:solidFill>
                  <a:srgbClr val="008000"/>
                </a:solidFill>
              </a:rPr>
              <a:t>Where Are We With Architecture?</a:t>
            </a:r>
          </a:p>
        </p:txBody>
      </p:sp>
      <p:sp>
        <p:nvSpPr>
          <p:cNvPr id="17414" name="Rectangle 3"/>
          <p:cNvSpPr>
            <a:spLocks noGrp="1" noChangeArrowheads="1"/>
          </p:cNvSpPr>
          <p:nvPr>
            <p:ph type="body" idx="1"/>
          </p:nvPr>
        </p:nvSpPr>
        <p:spPr>
          <a:xfrm>
            <a:off x="381000" y="1600200"/>
            <a:ext cx="8229600" cy="5029200"/>
          </a:xfrm>
        </p:spPr>
        <p:txBody>
          <a:bodyPr>
            <a:normAutofit/>
          </a:bodyPr>
          <a:lstStyle/>
          <a:p>
            <a:pPr eaLnBrk="1" hangingPunct="1">
              <a:lnSpc>
                <a:spcPct val="90000"/>
              </a:lnSpc>
            </a:pPr>
            <a:r>
              <a:rPr lang="en-US" dirty="0"/>
              <a:t>No “official” standards exist</a:t>
            </a:r>
          </a:p>
          <a:p>
            <a:pPr eaLnBrk="1" hangingPunct="1">
              <a:lnSpc>
                <a:spcPct val="90000"/>
              </a:lnSpc>
            </a:pPr>
            <a:r>
              <a:rPr lang="en-US" dirty="0"/>
              <a:t>But: </a:t>
            </a:r>
          </a:p>
          <a:p>
            <a:pPr lvl="1" eaLnBrk="1" hangingPunct="1">
              <a:lnSpc>
                <a:spcPct val="90000"/>
              </a:lnSpc>
            </a:pPr>
            <a:r>
              <a:rPr lang="en-US" sz="3200" dirty="0" err="1"/>
              <a:t>Globus</a:t>
            </a:r>
            <a:r>
              <a:rPr lang="en-US" sz="3200" dirty="0"/>
              <a:t> Toolkit™ has emerged as the de facto standard for several important Connectivity, Resource, and Collective protocols</a:t>
            </a:r>
          </a:p>
          <a:p>
            <a:pPr lvl="1" eaLnBrk="1" hangingPunct="1">
              <a:lnSpc>
                <a:spcPct val="90000"/>
              </a:lnSpc>
            </a:pPr>
            <a:r>
              <a:rPr lang="en-US" sz="3200" dirty="0"/>
              <a:t>Technical specifications are being developed for architecture elements: e.g., security, data, resource management, information</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4638"/>
            <a:ext cx="8229600" cy="639762"/>
          </a:xfrm>
        </p:spPr>
        <p:txBody>
          <a:bodyPr>
            <a:normAutofit fontScale="90000"/>
          </a:bodyPr>
          <a:lstStyle/>
          <a:p>
            <a:pPr eaLnBrk="1" hangingPunct="1"/>
            <a:r>
              <a:rPr lang="en-US" dirty="0"/>
              <a:t>From Grids to Cloud Computing</a:t>
            </a:r>
          </a:p>
        </p:txBody>
      </p:sp>
      <p:sp>
        <p:nvSpPr>
          <p:cNvPr id="25603" name="Rectangle 3"/>
          <p:cNvSpPr>
            <a:spLocks noGrp="1" noChangeArrowheads="1"/>
          </p:cNvSpPr>
          <p:nvPr>
            <p:ph type="body" idx="1"/>
          </p:nvPr>
        </p:nvSpPr>
        <p:spPr>
          <a:xfrm>
            <a:off x="152400" y="1066800"/>
            <a:ext cx="8763000" cy="5562600"/>
          </a:xfrm>
        </p:spPr>
        <p:txBody>
          <a:bodyPr rtlCol="0">
            <a:normAutofit fontScale="77500" lnSpcReduction="20000"/>
          </a:bodyPr>
          <a:lstStyle/>
          <a:p>
            <a:pPr eaLnBrk="1" fontAlgn="auto" hangingPunct="1">
              <a:spcAft>
                <a:spcPts val="0"/>
              </a:spcAft>
              <a:defRPr/>
            </a:pPr>
            <a:r>
              <a:rPr lang="en-US" dirty="0"/>
              <a:t>Logical steps:</a:t>
            </a:r>
          </a:p>
          <a:p>
            <a:pPr lvl="1" eaLnBrk="1" fontAlgn="auto" hangingPunct="1">
              <a:spcAft>
                <a:spcPts val="0"/>
              </a:spcAft>
              <a:defRPr/>
            </a:pPr>
            <a:r>
              <a:rPr lang="en-US" dirty="0"/>
              <a:t>Make the grids public</a:t>
            </a:r>
          </a:p>
          <a:p>
            <a:pPr lvl="1" eaLnBrk="1" fontAlgn="auto" hangingPunct="1">
              <a:spcAft>
                <a:spcPts val="0"/>
              </a:spcAft>
              <a:defRPr/>
            </a:pPr>
            <a:r>
              <a:rPr lang="en-US" dirty="0"/>
              <a:t>Provide much simpler interfaces (and more limited control)</a:t>
            </a:r>
          </a:p>
          <a:p>
            <a:pPr lvl="1" eaLnBrk="1" fontAlgn="auto" hangingPunct="1">
              <a:spcAft>
                <a:spcPts val="0"/>
              </a:spcAft>
              <a:defRPr/>
            </a:pPr>
            <a:r>
              <a:rPr lang="en-US" dirty="0"/>
              <a:t>Charge usage of resources </a:t>
            </a:r>
          </a:p>
          <a:p>
            <a:pPr lvl="2" eaLnBrk="1" fontAlgn="auto" hangingPunct="1">
              <a:spcAft>
                <a:spcPts val="0"/>
              </a:spcAft>
              <a:defRPr/>
            </a:pPr>
            <a:r>
              <a:rPr lang="en-US" dirty="0"/>
              <a:t>Instead of relying on implicit incentives from science collaborations</a:t>
            </a:r>
          </a:p>
          <a:p>
            <a:pPr lvl="2" eaLnBrk="1" fontAlgn="auto" hangingPunct="1">
              <a:spcAft>
                <a:spcPts val="0"/>
              </a:spcAft>
              <a:defRPr/>
            </a:pPr>
            <a:r>
              <a:rPr lang="en-US" dirty="0"/>
              <a:t>Ideally, a “pay-as-you-go” rate</a:t>
            </a:r>
          </a:p>
          <a:p>
            <a:pPr eaLnBrk="1" fontAlgn="auto" hangingPunct="1">
              <a:spcAft>
                <a:spcPts val="0"/>
              </a:spcAft>
              <a:defRPr/>
            </a:pPr>
            <a:r>
              <a:rPr lang="en-US" dirty="0"/>
              <a:t>In reality:</a:t>
            </a:r>
          </a:p>
          <a:p>
            <a:pPr lvl="1" eaLnBrk="1" fontAlgn="auto" hangingPunct="1">
              <a:spcAft>
                <a:spcPts val="0"/>
              </a:spcAft>
              <a:defRPr/>
            </a:pPr>
            <a:r>
              <a:rPr lang="en-US" dirty="0"/>
              <a:t>Different history</a:t>
            </a:r>
          </a:p>
          <a:p>
            <a:pPr lvl="2" eaLnBrk="1" fontAlgn="auto" hangingPunct="1">
              <a:spcAft>
                <a:spcPts val="0"/>
              </a:spcAft>
              <a:defRPr/>
            </a:pPr>
            <a:r>
              <a:rPr lang="en-US" dirty="0"/>
              <a:t>Cloud computing as utility computing (1966 paper)</a:t>
            </a:r>
          </a:p>
          <a:p>
            <a:pPr lvl="2" eaLnBrk="1" fontAlgn="auto" hangingPunct="1">
              <a:spcAft>
                <a:spcPts val="0"/>
              </a:spcAft>
              <a:defRPr/>
            </a:pPr>
            <a:endParaRPr lang="en-US" dirty="0"/>
          </a:p>
          <a:p>
            <a:pPr eaLnBrk="1" fontAlgn="auto" hangingPunct="1">
              <a:spcAft>
                <a:spcPts val="0"/>
              </a:spcAft>
              <a:defRPr/>
            </a:pPr>
            <a:r>
              <a:rPr lang="en-US" dirty="0"/>
              <a:t>However, the promise of cloud computing finds a great user base in science grids due to:</a:t>
            </a:r>
          </a:p>
          <a:p>
            <a:pPr lvl="1" eaLnBrk="1" fontAlgn="auto" hangingPunct="1">
              <a:spcAft>
                <a:spcPts val="0"/>
              </a:spcAft>
              <a:defRPr/>
            </a:pPr>
            <a:r>
              <a:rPr lang="en-US" dirty="0"/>
              <a:t>Intense computations</a:t>
            </a:r>
          </a:p>
          <a:p>
            <a:pPr lvl="1" eaLnBrk="1" fontAlgn="auto" hangingPunct="1">
              <a:spcAft>
                <a:spcPts val="0"/>
              </a:spcAft>
              <a:defRPr/>
            </a:pPr>
            <a:r>
              <a:rPr lang="en-US" dirty="0"/>
              <a:t>Huge amounts of storage needs</a:t>
            </a:r>
          </a:p>
          <a:p>
            <a:pPr eaLnBrk="1" fontAlgn="auto" hangingPunct="1">
              <a:spcAft>
                <a:spcPts val="0"/>
              </a:spcAft>
              <a:defRPr/>
            </a:pPr>
            <a:r>
              <a:rPr lang="en-US" dirty="0"/>
              <a:t>Much of the Grid research community is now working on clouds</a:t>
            </a:r>
          </a:p>
          <a:p>
            <a:pPr lvl="1" eaLnBrk="1" fontAlgn="auto" hangingPunct="1">
              <a:spcAft>
                <a:spcPts val="0"/>
              </a:spcAft>
              <a:defRPr/>
            </a:pPr>
            <a:r>
              <a:rPr lang="en-US" dirty="0"/>
              <a:t>How much of that is only rebranding is useful to understand</a:t>
            </a:r>
          </a:p>
          <a:p>
            <a:pPr lvl="1" eaLnBrk="1" fontAlgn="auto" hangingPunct="1">
              <a:spcAft>
                <a:spcPts val="0"/>
              </a:spcAft>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20" name="Object 0"/>
          <p:cNvGraphicFramePr>
            <a:graphicFrameLocks noChangeAspect="1"/>
          </p:cNvGraphicFramePr>
          <p:nvPr/>
        </p:nvGraphicFramePr>
        <p:xfrm>
          <a:off x="0" y="-20080"/>
          <a:ext cx="9144000" cy="6899705"/>
        </p:xfrm>
        <a:graphic>
          <a:graphicData uri="http://schemas.openxmlformats.org/presentationml/2006/ole">
            <mc:AlternateContent xmlns:mc="http://schemas.openxmlformats.org/markup-compatibility/2006">
              <mc:Choice xmlns:v="urn:schemas-microsoft-com:vml" Requires="v">
                <p:oleObj name="Slide" r:id="rId2" imgW="4267080" imgH="3014280" progId="PowerPoint.Slide.8">
                  <p:embed/>
                </p:oleObj>
              </mc:Choice>
              <mc:Fallback>
                <p:oleObj name="Slide" r:id="rId2" imgW="4267080" imgH="3014280" progId="PowerPoint.Slide.8">
                  <p:embed/>
                  <p:pic>
                    <p:nvPicPr>
                      <p:cNvPr id="49152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080"/>
                        <a:ext cx="9144000" cy="6899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type="none" w="sm" len="sm"/>
                            <a:tailEnd type="none" w="sm" len="sm"/>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22" name="Picture 2" descr="C:\Ian Foster\Papers\MDS 2001\distfaults.jpeg"/>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81000" y="2863850"/>
            <a:ext cx="9829800" cy="3917950"/>
          </a:xfrm>
          <a:prstGeom prst="rect">
            <a:avLst/>
          </a:prstGeom>
          <a:noFill/>
        </p:spPr>
      </p:pic>
      <p:sp>
        <p:nvSpPr>
          <p:cNvPr id="1003523" name="Rectangle 3"/>
          <p:cNvSpPr>
            <a:spLocks noGrp="1" noChangeArrowheads="1"/>
          </p:cNvSpPr>
          <p:nvPr>
            <p:ph type="title"/>
          </p:nvPr>
        </p:nvSpPr>
        <p:spPr/>
        <p:txBody>
          <a:bodyPr/>
          <a:lstStyle/>
          <a:p>
            <a:r>
              <a:rPr lang="en-US" dirty="0"/>
              <a:t>The Grid</a:t>
            </a:r>
          </a:p>
        </p:txBody>
      </p:sp>
      <p:sp>
        <p:nvSpPr>
          <p:cNvPr id="1003524" name="Rectangle 4"/>
          <p:cNvSpPr>
            <a:spLocks noGrp="1" noChangeArrowheads="1"/>
          </p:cNvSpPr>
          <p:nvPr>
            <p:ph type="body" idx="1"/>
          </p:nvPr>
        </p:nvSpPr>
        <p:spPr/>
        <p:txBody>
          <a:bodyPr/>
          <a:lstStyle/>
          <a:p>
            <a:pPr>
              <a:buFont typeface="Monotype Sorts" pitchFamily="2" charset="2"/>
              <a:buNone/>
            </a:pPr>
            <a:r>
              <a:rPr lang="en-US" dirty="0"/>
              <a:t>  </a:t>
            </a:r>
            <a:r>
              <a:rPr lang="en-US" sz="2200" dirty="0"/>
              <a:t>“</a:t>
            </a:r>
            <a:r>
              <a:rPr lang="en-US" dirty="0"/>
              <a:t>Resource sharing &amp; coordinated problem solving in dynamic, multi-institutional virtual organizations”</a:t>
            </a:r>
          </a:p>
          <a:p>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228600"/>
            <a:ext cx="7772400" cy="1143000"/>
          </a:xfrm>
        </p:spPr>
        <p:txBody>
          <a:bodyPr/>
          <a:lstStyle/>
          <a:p>
            <a:pPr eaLnBrk="1" hangingPunct="1"/>
            <a:r>
              <a:rPr lang="en-US" dirty="0"/>
              <a:t>Grid Computing Systems</a:t>
            </a:r>
          </a:p>
        </p:txBody>
      </p:sp>
      <p:sp>
        <p:nvSpPr>
          <p:cNvPr id="41987" name="Rectangle 3"/>
          <p:cNvSpPr>
            <a:spLocks noGrp="1" noChangeArrowheads="1"/>
          </p:cNvSpPr>
          <p:nvPr>
            <p:ph type="body" idx="1"/>
          </p:nvPr>
        </p:nvSpPr>
        <p:spPr>
          <a:xfrm>
            <a:off x="685800" y="1676400"/>
            <a:ext cx="7772400" cy="4419600"/>
          </a:xfrm>
        </p:spPr>
        <p:txBody>
          <a:bodyPr>
            <a:normAutofit lnSpcReduction="10000"/>
          </a:bodyPr>
          <a:lstStyle/>
          <a:p>
            <a:pPr eaLnBrk="1" hangingPunct="1">
              <a:lnSpc>
                <a:spcPct val="90000"/>
              </a:lnSpc>
            </a:pPr>
            <a:r>
              <a:rPr lang="en-US" dirty="0"/>
              <a:t>Modeled loosely on the </a:t>
            </a:r>
            <a:r>
              <a:rPr lang="en-US" dirty="0">
                <a:solidFill>
                  <a:srgbClr val="FF0000"/>
                </a:solidFill>
              </a:rPr>
              <a:t>electrical grid.</a:t>
            </a:r>
          </a:p>
          <a:p>
            <a:pPr eaLnBrk="1" hangingPunct="1">
              <a:lnSpc>
                <a:spcPct val="90000"/>
              </a:lnSpc>
            </a:pPr>
            <a:r>
              <a:rPr lang="en-US" dirty="0"/>
              <a:t>Highly heterogeneous with respect to hardware, software, networks, security policies, etc.</a:t>
            </a:r>
          </a:p>
          <a:p>
            <a:pPr eaLnBrk="1" hangingPunct="1">
              <a:lnSpc>
                <a:spcPct val="90000"/>
              </a:lnSpc>
            </a:pPr>
            <a:r>
              <a:rPr lang="en-US" dirty="0"/>
              <a:t>Grids support </a:t>
            </a:r>
            <a:r>
              <a:rPr lang="en-US" b="1" dirty="0"/>
              <a:t>virtual organizations</a:t>
            </a:r>
            <a:r>
              <a:rPr lang="en-US" dirty="0"/>
              <a:t>: a collaboration of users who pool resources (servers, storage, databases) and share them</a:t>
            </a:r>
          </a:p>
          <a:p>
            <a:pPr eaLnBrk="1" hangingPunct="1">
              <a:lnSpc>
                <a:spcPct val="90000"/>
              </a:lnSpc>
            </a:pPr>
            <a:r>
              <a:rPr lang="en-US" u="sng" dirty="0"/>
              <a:t>Grid software is concerned with managing sharing across administrative domains.</a:t>
            </a:r>
          </a:p>
          <a:p>
            <a:pPr eaLnBrk="1" hangingPunct="1">
              <a:lnSpc>
                <a:spcPct val="90000"/>
              </a:lnSpc>
            </a:pPr>
            <a:endParaRPr lang="en-US"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22" name="Rectangle 2"/>
          <p:cNvSpPr>
            <a:spLocks noGrp="1" noChangeArrowheads="1"/>
          </p:cNvSpPr>
          <p:nvPr>
            <p:ph type="title"/>
          </p:nvPr>
        </p:nvSpPr>
        <p:spPr>
          <a:xfrm>
            <a:off x="4495800" y="0"/>
            <a:ext cx="3976688" cy="1143000"/>
          </a:xfrm>
        </p:spPr>
        <p:txBody>
          <a:bodyPr/>
          <a:lstStyle/>
          <a:p>
            <a:r>
              <a:rPr lang="en-US"/>
              <a:t>A Comparison</a:t>
            </a:r>
          </a:p>
        </p:txBody>
      </p:sp>
      <p:sp>
        <p:nvSpPr>
          <p:cNvPr id="1259523" name="Text Box 3"/>
          <p:cNvSpPr txBox="1">
            <a:spLocks noChangeArrowheads="1"/>
          </p:cNvSpPr>
          <p:nvPr/>
        </p:nvSpPr>
        <p:spPr bwMode="auto">
          <a:xfrm>
            <a:off x="457200" y="990600"/>
            <a:ext cx="3962400" cy="1600200"/>
          </a:xfrm>
          <a:prstGeom prst="rect">
            <a:avLst/>
          </a:prstGeom>
          <a:noFill/>
          <a:ln w="9525">
            <a:noFill/>
            <a:miter lim="800000"/>
            <a:headEnd/>
            <a:tailEnd/>
          </a:ln>
          <a:effectLst/>
        </p:spPr>
        <p:txBody>
          <a:bodyPr/>
          <a:lstStyle/>
          <a:p>
            <a:pPr marL="457200" indent="-457200" algn="just">
              <a:spcBef>
                <a:spcPct val="50000"/>
              </a:spcBef>
              <a:tabLst>
                <a:tab pos="0" algn="l"/>
              </a:tabLst>
            </a:pPr>
            <a:r>
              <a:rPr lang="en-US" b="1" u="sng">
                <a:latin typeface="Garamond" pitchFamily="18" charset="0"/>
              </a:rPr>
              <a:t>SERIAL</a:t>
            </a:r>
            <a:endParaRPr lang="en-US" b="1">
              <a:latin typeface="Garamond" pitchFamily="18" charset="0"/>
            </a:endParaRPr>
          </a:p>
          <a:p>
            <a:pPr marL="457200" indent="-457200" algn="just">
              <a:spcBef>
                <a:spcPct val="50000"/>
              </a:spcBef>
              <a:buFont typeface="Wingdings" pitchFamily="2" charset="2"/>
              <a:buChar char="v"/>
              <a:tabLst>
                <a:tab pos="0" algn="l"/>
              </a:tabLst>
            </a:pPr>
            <a:r>
              <a:rPr lang="en-US" b="1">
                <a:latin typeface="Garamond" pitchFamily="18" charset="0"/>
              </a:rPr>
              <a:t>Fetch/Store</a:t>
            </a:r>
          </a:p>
          <a:p>
            <a:pPr marL="457200" indent="-457200" algn="just">
              <a:spcBef>
                <a:spcPct val="50000"/>
              </a:spcBef>
              <a:buFont typeface="Wingdings" pitchFamily="2" charset="2"/>
              <a:buChar char="v"/>
              <a:tabLst>
                <a:tab pos="0" algn="l"/>
              </a:tabLst>
            </a:pPr>
            <a:r>
              <a:rPr lang="en-US" b="1">
                <a:latin typeface="Garamond" pitchFamily="18" charset="0"/>
              </a:rPr>
              <a:t>Compute</a:t>
            </a:r>
          </a:p>
        </p:txBody>
      </p:sp>
      <p:sp>
        <p:nvSpPr>
          <p:cNvPr id="1259524" name="Rectangle 4"/>
          <p:cNvSpPr>
            <a:spLocks noChangeArrowheads="1"/>
          </p:cNvSpPr>
          <p:nvPr/>
        </p:nvSpPr>
        <p:spPr bwMode="auto">
          <a:xfrm>
            <a:off x="2667000" y="990600"/>
            <a:ext cx="3200400" cy="2465388"/>
          </a:xfrm>
          <a:prstGeom prst="rect">
            <a:avLst/>
          </a:prstGeom>
          <a:noFill/>
          <a:ln w="9525">
            <a:noFill/>
            <a:miter lim="800000"/>
            <a:headEnd/>
            <a:tailEnd/>
          </a:ln>
          <a:effectLst/>
        </p:spPr>
        <p:txBody>
          <a:bodyPr>
            <a:spAutoFit/>
          </a:bodyPr>
          <a:lstStyle/>
          <a:p>
            <a:pPr algn="l">
              <a:spcBef>
                <a:spcPct val="50000"/>
              </a:spcBef>
            </a:pPr>
            <a:r>
              <a:rPr lang="en-US" b="1" u="sng">
                <a:latin typeface="Garamond" pitchFamily="18" charset="0"/>
              </a:rPr>
              <a:t>PARALLEL</a:t>
            </a:r>
            <a:endParaRPr lang="en-US" b="1">
              <a:latin typeface="Garamond" pitchFamily="18" charset="0"/>
            </a:endParaRPr>
          </a:p>
          <a:p>
            <a:pPr algn="l">
              <a:spcBef>
                <a:spcPct val="50000"/>
              </a:spcBef>
              <a:buFont typeface="Wingdings" pitchFamily="2" charset="2"/>
              <a:buChar char="v"/>
            </a:pPr>
            <a:r>
              <a:rPr lang="en-US" b="1">
                <a:latin typeface="Garamond" pitchFamily="18" charset="0"/>
              </a:rPr>
              <a:t> Fetch/Store</a:t>
            </a:r>
          </a:p>
          <a:p>
            <a:pPr algn="l">
              <a:spcBef>
                <a:spcPct val="50000"/>
              </a:spcBef>
              <a:buFont typeface="Wingdings" pitchFamily="2" charset="2"/>
              <a:buChar char="v"/>
            </a:pPr>
            <a:r>
              <a:rPr lang="en-US" b="1">
                <a:latin typeface="Garamond" pitchFamily="18" charset="0"/>
              </a:rPr>
              <a:t> Compute/     	communicate</a:t>
            </a:r>
          </a:p>
          <a:p>
            <a:pPr algn="l">
              <a:spcBef>
                <a:spcPct val="50000"/>
              </a:spcBef>
              <a:buFont typeface="Wingdings" pitchFamily="2" charset="2"/>
              <a:buChar char="v"/>
            </a:pPr>
            <a:r>
              <a:rPr lang="en-US" b="1">
                <a:latin typeface="Garamond" pitchFamily="18" charset="0"/>
              </a:rPr>
              <a:t> Cooperative game</a:t>
            </a:r>
          </a:p>
        </p:txBody>
      </p:sp>
      <p:sp>
        <p:nvSpPr>
          <p:cNvPr id="1259525" name="Text Box 5"/>
          <p:cNvSpPr txBox="1">
            <a:spLocks noChangeArrowheads="1"/>
          </p:cNvSpPr>
          <p:nvPr/>
        </p:nvSpPr>
        <p:spPr bwMode="auto">
          <a:xfrm>
            <a:off x="5715000" y="990600"/>
            <a:ext cx="3200400" cy="3657600"/>
          </a:xfrm>
          <a:prstGeom prst="rect">
            <a:avLst/>
          </a:prstGeom>
          <a:noFill/>
          <a:ln w="9525">
            <a:noFill/>
            <a:miter lim="800000"/>
            <a:headEnd/>
            <a:tailEnd/>
          </a:ln>
          <a:effectLst/>
        </p:spPr>
        <p:txBody>
          <a:bodyPr/>
          <a:lstStyle/>
          <a:p>
            <a:pPr marL="457200" indent="-457200" algn="just">
              <a:spcBef>
                <a:spcPct val="50000"/>
              </a:spcBef>
              <a:tabLst>
                <a:tab pos="0" algn="l"/>
              </a:tabLst>
            </a:pPr>
            <a:r>
              <a:rPr lang="en-US" b="1" u="sng">
                <a:latin typeface="Garamond" pitchFamily="18" charset="0"/>
              </a:rPr>
              <a:t>GRID</a:t>
            </a:r>
            <a:endParaRPr lang="en-US" b="1">
              <a:latin typeface="Garamond" pitchFamily="18" charset="0"/>
            </a:endParaRPr>
          </a:p>
          <a:p>
            <a:pPr marL="457200" indent="-457200" algn="just">
              <a:spcBef>
                <a:spcPct val="50000"/>
              </a:spcBef>
              <a:buFont typeface="Wingdings" pitchFamily="2" charset="2"/>
              <a:buChar char="v"/>
              <a:tabLst>
                <a:tab pos="0" algn="l"/>
              </a:tabLst>
            </a:pPr>
            <a:r>
              <a:rPr lang="en-US" b="1">
                <a:latin typeface="Garamond" pitchFamily="18" charset="0"/>
              </a:rPr>
              <a:t>Fetch/Store</a:t>
            </a:r>
          </a:p>
          <a:p>
            <a:pPr marL="457200" indent="-457200" algn="l">
              <a:spcBef>
                <a:spcPct val="50000"/>
              </a:spcBef>
              <a:buFont typeface="Wingdings" pitchFamily="2" charset="2"/>
              <a:buChar char="v"/>
              <a:tabLst>
                <a:tab pos="0" algn="l"/>
              </a:tabLst>
            </a:pPr>
            <a:r>
              <a:rPr lang="en-US" b="1">
                <a:latin typeface="Garamond" pitchFamily="18" charset="0"/>
              </a:rPr>
              <a:t>Discovery of Resources</a:t>
            </a:r>
          </a:p>
          <a:p>
            <a:pPr marL="457200" indent="-457200" algn="l">
              <a:spcBef>
                <a:spcPct val="50000"/>
              </a:spcBef>
              <a:buFont typeface="Wingdings" pitchFamily="2" charset="2"/>
              <a:buChar char="v"/>
              <a:tabLst>
                <a:tab pos="0" algn="l"/>
              </a:tabLst>
            </a:pPr>
            <a:r>
              <a:rPr lang="en-US" b="1">
                <a:latin typeface="Garamond" pitchFamily="18" charset="0"/>
              </a:rPr>
              <a:t>Interaction with remote application</a:t>
            </a:r>
          </a:p>
          <a:p>
            <a:pPr marL="457200" indent="-457200" algn="l">
              <a:spcBef>
                <a:spcPct val="50000"/>
              </a:spcBef>
              <a:buFont typeface="Wingdings" pitchFamily="2" charset="2"/>
              <a:buChar char="v"/>
              <a:tabLst>
                <a:tab pos="0" algn="l"/>
              </a:tabLst>
            </a:pPr>
            <a:r>
              <a:rPr lang="en-US" b="1">
                <a:latin typeface="Garamond" pitchFamily="18" charset="0"/>
              </a:rPr>
              <a:t>Authentication / Authorization</a:t>
            </a:r>
          </a:p>
          <a:p>
            <a:pPr marL="457200" indent="-457200" algn="l">
              <a:spcBef>
                <a:spcPct val="50000"/>
              </a:spcBef>
              <a:buFont typeface="Wingdings" pitchFamily="2" charset="2"/>
              <a:buChar char="v"/>
              <a:tabLst>
                <a:tab pos="0" algn="l"/>
              </a:tabLst>
            </a:pPr>
            <a:r>
              <a:rPr lang="en-US" b="1">
                <a:latin typeface="Garamond" pitchFamily="18" charset="0"/>
              </a:rPr>
              <a:t>Security</a:t>
            </a:r>
          </a:p>
          <a:p>
            <a:pPr marL="457200" indent="-457200" algn="just">
              <a:spcBef>
                <a:spcPct val="50000"/>
              </a:spcBef>
              <a:buFont typeface="Wingdings" pitchFamily="2" charset="2"/>
              <a:buChar char="v"/>
              <a:tabLst>
                <a:tab pos="0" algn="l"/>
              </a:tabLst>
            </a:pPr>
            <a:r>
              <a:rPr lang="en-US" b="1">
                <a:latin typeface="Garamond" pitchFamily="18" charset="0"/>
              </a:rPr>
              <a:t>Compute/Communicate </a:t>
            </a:r>
          </a:p>
          <a:p>
            <a:pPr marL="457200" indent="-457200" algn="just">
              <a:spcBef>
                <a:spcPct val="50000"/>
              </a:spcBef>
              <a:buFont typeface="Wingdings" pitchFamily="2" charset="2"/>
              <a:buChar char="v"/>
              <a:tabLst>
                <a:tab pos="0" algn="l"/>
              </a:tabLst>
            </a:pPr>
            <a:r>
              <a:rPr lang="en-US" b="1">
                <a:latin typeface="Garamond" pitchFamily="18" charset="0"/>
              </a:rPr>
              <a:t>Etc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457200" y="274638"/>
            <a:ext cx="8229600" cy="868362"/>
          </a:xfrm>
        </p:spPr>
        <p:txBody>
          <a:bodyPr/>
          <a:lstStyle/>
          <a:p>
            <a:r>
              <a:rPr lang="en-US" dirty="0"/>
              <a:t>Elements of Grid Computing</a:t>
            </a:r>
          </a:p>
        </p:txBody>
      </p:sp>
      <p:sp>
        <p:nvSpPr>
          <p:cNvPr id="32771" name="Rectangle 3"/>
          <p:cNvSpPr>
            <a:spLocks noGrp="1" noRot="1" noChangeArrowheads="1"/>
          </p:cNvSpPr>
          <p:nvPr>
            <p:ph type="body" idx="1"/>
          </p:nvPr>
        </p:nvSpPr>
        <p:spPr>
          <a:xfrm>
            <a:off x="228600" y="1600200"/>
            <a:ext cx="8610600" cy="5029200"/>
          </a:xfrm>
        </p:spPr>
        <p:txBody>
          <a:bodyPr>
            <a:normAutofit/>
          </a:bodyPr>
          <a:lstStyle/>
          <a:p>
            <a:r>
              <a:rPr lang="en-US" sz="2800" dirty="0">
                <a:highlight>
                  <a:srgbClr val="FFFF00"/>
                </a:highlight>
              </a:rPr>
              <a:t>Resource sharing</a:t>
            </a:r>
          </a:p>
          <a:p>
            <a:pPr lvl="1"/>
            <a:r>
              <a:rPr lang="en-US" dirty="0"/>
              <a:t>Computers, data, storage, sensors, networks, …</a:t>
            </a:r>
          </a:p>
          <a:p>
            <a:pPr lvl="1"/>
            <a:r>
              <a:rPr lang="en-US" dirty="0"/>
              <a:t>Sharing always conditional: issues of trust, policy, negotiation, payment, …</a:t>
            </a:r>
          </a:p>
          <a:p>
            <a:r>
              <a:rPr lang="en-US" sz="2800" dirty="0">
                <a:highlight>
                  <a:srgbClr val="FFFF00"/>
                </a:highlight>
              </a:rPr>
              <a:t>Coordinated problem solving</a:t>
            </a:r>
          </a:p>
          <a:p>
            <a:pPr lvl="1"/>
            <a:r>
              <a:rPr lang="en-US" dirty="0"/>
              <a:t>Beyond client-server: distributed data analysis, computation, collaboration, …</a:t>
            </a:r>
          </a:p>
          <a:p>
            <a:r>
              <a:rPr lang="en-US" sz="2800" dirty="0">
                <a:highlight>
                  <a:srgbClr val="FFFF00"/>
                </a:highlight>
              </a:rPr>
              <a:t>Dynamic, multi-institutional </a:t>
            </a:r>
            <a:r>
              <a:rPr lang="en-US" sz="2800" i="1" dirty="0">
                <a:highlight>
                  <a:srgbClr val="FFFF00"/>
                </a:highlight>
              </a:rPr>
              <a:t>virtual organizations</a:t>
            </a:r>
          </a:p>
          <a:p>
            <a:pPr lvl="1"/>
            <a:r>
              <a:rPr lang="en-US" dirty="0"/>
              <a:t>Community overlays on classic org structures</a:t>
            </a:r>
          </a:p>
          <a:p>
            <a:pPr lvl="1"/>
            <a:r>
              <a:rPr lang="en-US" dirty="0"/>
              <a:t>Large or small, static or dynamic</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4603</TotalTime>
  <Words>3133</Words>
  <Application>Microsoft Office PowerPoint</Application>
  <PresentationFormat>On-screen Show (4:3)</PresentationFormat>
  <Paragraphs>440</Paragraphs>
  <Slides>46</Slides>
  <Notes>12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4</vt:i4>
      </vt:variant>
      <vt:variant>
        <vt:lpstr>Slide Titles</vt:lpstr>
      </vt:variant>
      <vt:variant>
        <vt:i4>46</vt:i4>
      </vt:variant>
    </vt:vector>
  </HeadingPairs>
  <TitlesOfParts>
    <vt:vector size="60" baseType="lpstr">
      <vt:lpstr>Arial</vt:lpstr>
      <vt:lpstr>Arial Black</vt:lpstr>
      <vt:lpstr>Calibri</vt:lpstr>
      <vt:lpstr>Garamond</vt:lpstr>
      <vt:lpstr>Monotype Sorts</vt:lpstr>
      <vt:lpstr>sourcesans-regular</vt:lpstr>
      <vt:lpstr>Times New Roman</vt:lpstr>
      <vt:lpstr>Verdana</vt:lpstr>
      <vt:lpstr>Wingdings</vt:lpstr>
      <vt:lpstr>Office Theme</vt:lpstr>
      <vt:lpstr>Clip</vt:lpstr>
      <vt:lpstr>Photo Editor Photo</vt:lpstr>
      <vt:lpstr>Picture</vt:lpstr>
      <vt:lpstr>Slide</vt:lpstr>
      <vt:lpstr>Grid Computing</vt:lpstr>
      <vt:lpstr>What is Grid ?</vt:lpstr>
      <vt:lpstr>Grid: at a glance</vt:lpstr>
      <vt:lpstr>Grids</vt:lpstr>
      <vt:lpstr>PowerPoint Presentation</vt:lpstr>
      <vt:lpstr>The Grid</vt:lpstr>
      <vt:lpstr>Grid Computing Systems</vt:lpstr>
      <vt:lpstr>A Comparison</vt:lpstr>
      <vt:lpstr>Elements of Grid Computing</vt:lpstr>
      <vt:lpstr>Virtual Organizations</vt:lpstr>
      <vt:lpstr>An Example Virtual Organization: CERN’s Large Hadron Collider</vt:lpstr>
      <vt:lpstr>PowerPoint Presentation</vt:lpstr>
      <vt:lpstr>Distributed Computing vs. GRID</vt:lpstr>
      <vt:lpstr>Web vs. GRID</vt:lpstr>
      <vt:lpstr>Grid Architecture</vt:lpstr>
      <vt:lpstr>The Hourglass Model</vt:lpstr>
      <vt:lpstr>Forget Homogeneity!</vt:lpstr>
      <vt:lpstr>From Theory to Practice</vt:lpstr>
      <vt:lpstr>Layered Grid Architecture (By Analogy to Internet Architecture)</vt:lpstr>
      <vt:lpstr>Protocols, Services,and APIs Occur at Each Level</vt:lpstr>
      <vt:lpstr>A Proposed Architecture for Grid Systems*</vt:lpstr>
      <vt:lpstr>OGSA – Another Grid Architecture*</vt:lpstr>
      <vt:lpstr>Benefits</vt:lpstr>
      <vt:lpstr>Grid Applications</vt:lpstr>
      <vt:lpstr>Grid Topologies</vt:lpstr>
      <vt:lpstr>Computational Grid </vt:lpstr>
      <vt:lpstr>Data Grid</vt:lpstr>
      <vt:lpstr>A typical view of Grid environment</vt:lpstr>
      <vt:lpstr>Grid Middleware</vt:lpstr>
      <vt:lpstr>Middlewares</vt:lpstr>
      <vt:lpstr>Two Key Grid Computing Groups</vt:lpstr>
      <vt:lpstr>Some of the Major Grid Projects</vt:lpstr>
      <vt:lpstr>Grid Components</vt:lpstr>
      <vt:lpstr>PowerPoint Presentation</vt:lpstr>
      <vt:lpstr>PowerPoint Presentation</vt:lpstr>
      <vt:lpstr>Key Components  The Hourglass Model</vt:lpstr>
      <vt:lpstr>Key Components  Layered Grid Architecture (By Analogy to Internet Architecture)</vt:lpstr>
      <vt:lpstr>Key Components  Layered Grid Architecture: Fabric Layer</vt:lpstr>
      <vt:lpstr>Key Components  Layered Grid Architecture:Connectivity Layer</vt:lpstr>
      <vt:lpstr>Key Components  Layered Grid Architecture:Resource Layer</vt:lpstr>
      <vt:lpstr>Key Components  Layered Grid Architecture:Resource Layer</vt:lpstr>
      <vt:lpstr>Key Components  Layered Grid Architecture:Collective layer</vt:lpstr>
      <vt:lpstr>Key Components  Layered Grid Architecture:Collective Layer</vt:lpstr>
      <vt:lpstr>Key Components  Layered Grid Architecture:Applications layer</vt:lpstr>
      <vt:lpstr>Key Components  Where Are We With Architecture?</vt:lpstr>
      <vt:lpstr>From Grids to Cloud Computing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K.Venkateswara Rao</dc:creator>
  <cp:lastModifiedBy>Seetharmaiah Ramisetti</cp:lastModifiedBy>
  <cp:revision>25</cp:revision>
  <dcterms:created xsi:type="dcterms:W3CDTF">2015-02-17T09:19:15Z</dcterms:created>
  <dcterms:modified xsi:type="dcterms:W3CDTF">2021-09-14T08:23:56Z</dcterms:modified>
</cp:coreProperties>
</file>