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9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307" r:id="rId11"/>
    <p:sldId id="308" r:id="rId12"/>
    <p:sldId id="272" r:id="rId13"/>
    <p:sldId id="27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90" r:id="rId22"/>
    <p:sldId id="291" r:id="rId23"/>
    <p:sldId id="292" r:id="rId24"/>
    <p:sldId id="302" r:id="rId25"/>
    <p:sldId id="303" r:id="rId26"/>
    <p:sldId id="293" r:id="rId27"/>
    <p:sldId id="294" r:id="rId28"/>
    <p:sldId id="295" r:id="rId29"/>
    <p:sldId id="304" r:id="rId30"/>
    <p:sldId id="305" r:id="rId31"/>
    <p:sldId id="296" r:id="rId32"/>
    <p:sldId id="298" r:id="rId33"/>
    <p:sldId id="306" r:id="rId34"/>
    <p:sldId id="299" r:id="rId35"/>
    <p:sldId id="300" r:id="rId36"/>
    <p:sldId id="301" r:id="rId37"/>
    <p:sldId id="274" r:id="rId38"/>
    <p:sldId id="275" r:id="rId39"/>
    <p:sldId id="276" r:id="rId40"/>
    <p:sldId id="277" r:id="rId41"/>
    <p:sldId id="279" r:id="rId42"/>
    <p:sldId id="280" r:id="rId43"/>
    <p:sldId id="281" r:id="rId44"/>
    <p:sldId id="28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am rajashekar" userId="2a05e05a8c1b27eb" providerId="LiveId" clId="{8B4B51DC-889E-42AC-9F4F-26BA4088F70C}"/>
    <pc:docChg chg="custSel modSld">
      <pc:chgData name="badam rajashekar" userId="2a05e05a8c1b27eb" providerId="LiveId" clId="{8B4B51DC-889E-42AC-9F4F-26BA4088F70C}" dt="2021-12-24T10:39:15.230" v="22" actId="20577"/>
      <pc:docMkLst>
        <pc:docMk/>
      </pc:docMkLst>
      <pc:sldChg chg="modSp mod">
        <pc:chgData name="badam rajashekar" userId="2a05e05a8c1b27eb" providerId="LiveId" clId="{8B4B51DC-889E-42AC-9F4F-26BA4088F70C}" dt="2021-12-24T10:33:45.443" v="2" actId="313"/>
        <pc:sldMkLst>
          <pc:docMk/>
          <pc:sldMk cId="0" sldId="256"/>
        </pc:sldMkLst>
        <pc:spChg chg="mod">
          <ac:chgData name="badam rajashekar" userId="2a05e05a8c1b27eb" providerId="LiveId" clId="{8B4B51DC-889E-42AC-9F4F-26BA4088F70C}" dt="2021-12-24T10:33:42.049" v="0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badam rajashekar" userId="2a05e05a8c1b27eb" providerId="LiveId" clId="{8B4B51DC-889E-42AC-9F4F-26BA4088F70C}" dt="2021-12-24T10:33:45.443" v="2" actId="313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badam rajashekar" userId="2a05e05a8c1b27eb" providerId="LiveId" clId="{8B4B51DC-889E-42AC-9F4F-26BA4088F70C}" dt="2021-12-24T10:34:12.411" v="7" actId="27636"/>
        <pc:sldMkLst>
          <pc:docMk/>
          <pc:sldMk cId="0" sldId="262"/>
        </pc:sldMkLst>
        <pc:spChg chg="mod">
          <ac:chgData name="badam rajashekar" userId="2a05e05a8c1b27eb" providerId="LiveId" clId="{8B4B51DC-889E-42AC-9F4F-26BA4088F70C}" dt="2021-12-24T10:34:12.411" v="7" actId="27636"/>
          <ac:spMkLst>
            <pc:docMk/>
            <pc:sldMk cId="0" sldId="262"/>
            <ac:spMk id="20482" creationId="{00000000-0000-0000-0000-000000000000}"/>
          </ac:spMkLst>
        </pc:spChg>
      </pc:sldChg>
      <pc:sldChg chg="delSp modSp mod">
        <pc:chgData name="badam rajashekar" userId="2a05e05a8c1b27eb" providerId="LiveId" clId="{8B4B51DC-889E-42AC-9F4F-26BA4088F70C}" dt="2021-12-24T10:34:01.707" v="4" actId="478"/>
        <pc:sldMkLst>
          <pc:docMk/>
          <pc:sldMk cId="0" sldId="271"/>
        </pc:sldMkLst>
        <pc:spChg chg="del mod">
          <ac:chgData name="badam rajashekar" userId="2a05e05a8c1b27eb" providerId="LiveId" clId="{8B4B51DC-889E-42AC-9F4F-26BA4088F70C}" dt="2021-12-24T10:34:01.707" v="4" actId="478"/>
          <ac:spMkLst>
            <pc:docMk/>
            <pc:sldMk cId="0" sldId="271"/>
            <ac:spMk id="6" creationId="{00000000-0000-0000-0000-000000000000}"/>
          </ac:spMkLst>
        </pc:spChg>
      </pc:sldChg>
      <pc:sldChg chg="modSp mod">
        <pc:chgData name="badam rajashekar" userId="2a05e05a8c1b27eb" providerId="LiveId" clId="{8B4B51DC-889E-42AC-9F4F-26BA4088F70C}" dt="2021-12-24T10:38:16.141" v="20" actId="20577"/>
        <pc:sldMkLst>
          <pc:docMk/>
          <pc:sldMk cId="0" sldId="276"/>
        </pc:sldMkLst>
        <pc:spChg chg="mod">
          <ac:chgData name="badam rajashekar" userId="2a05e05a8c1b27eb" providerId="LiveId" clId="{8B4B51DC-889E-42AC-9F4F-26BA4088F70C}" dt="2021-12-24T10:38:16.141" v="20" actId="20577"/>
          <ac:spMkLst>
            <pc:docMk/>
            <pc:sldMk cId="0" sldId="276"/>
            <ac:spMk id="12291" creationId="{00000000-0000-0000-0000-000000000000}"/>
          </ac:spMkLst>
        </pc:spChg>
      </pc:sldChg>
      <pc:sldChg chg="modSp mod">
        <pc:chgData name="badam rajashekar" userId="2a05e05a8c1b27eb" providerId="LiveId" clId="{8B4B51DC-889E-42AC-9F4F-26BA4088F70C}" dt="2021-12-24T10:39:15.230" v="22" actId="20577"/>
        <pc:sldMkLst>
          <pc:docMk/>
          <pc:sldMk cId="0" sldId="281"/>
        </pc:sldMkLst>
        <pc:spChg chg="mod">
          <ac:chgData name="badam rajashekar" userId="2a05e05a8c1b27eb" providerId="LiveId" clId="{8B4B51DC-889E-42AC-9F4F-26BA4088F70C}" dt="2021-12-24T10:39:15.230" v="22" actId="20577"/>
          <ac:spMkLst>
            <pc:docMk/>
            <pc:sldMk cId="0" sldId="281"/>
            <ac:spMk id="17410" creationId="{00000000-0000-0000-0000-000000000000}"/>
          </ac:spMkLst>
        </pc:spChg>
      </pc:sldChg>
      <pc:sldChg chg="delSp mod">
        <pc:chgData name="badam rajashekar" userId="2a05e05a8c1b27eb" providerId="LiveId" clId="{8B4B51DC-889E-42AC-9F4F-26BA4088F70C}" dt="2021-12-24T10:34:38.525" v="12" actId="478"/>
        <pc:sldMkLst>
          <pc:docMk/>
          <pc:sldMk cId="0" sldId="290"/>
        </pc:sldMkLst>
        <pc:spChg chg="del">
          <ac:chgData name="badam rajashekar" userId="2a05e05a8c1b27eb" providerId="LiveId" clId="{8B4B51DC-889E-42AC-9F4F-26BA4088F70C}" dt="2021-12-24T10:34:38.525" v="12" actId="478"/>
          <ac:spMkLst>
            <pc:docMk/>
            <pc:sldMk cId="0" sldId="290"/>
            <ac:spMk id="57349" creationId="{00000000-0000-0000-0000-000000000000}"/>
          </ac:spMkLst>
        </pc:spChg>
      </pc:sldChg>
      <pc:sldChg chg="modSp mod">
        <pc:chgData name="badam rajashekar" userId="2a05e05a8c1b27eb" providerId="LiveId" clId="{8B4B51DC-889E-42AC-9F4F-26BA4088F70C}" dt="2021-12-24T10:36:19.611" v="18" actId="313"/>
        <pc:sldMkLst>
          <pc:docMk/>
          <pc:sldMk cId="0" sldId="299"/>
        </pc:sldMkLst>
        <pc:spChg chg="mod">
          <ac:chgData name="badam rajashekar" userId="2a05e05a8c1b27eb" providerId="LiveId" clId="{8B4B51DC-889E-42AC-9F4F-26BA4088F70C}" dt="2021-12-24T10:36:19.611" v="18" actId="313"/>
          <ac:spMkLst>
            <pc:docMk/>
            <pc:sldMk cId="0" sldId="299"/>
            <ac:spMk id="29699" creationId="{00000000-0000-0000-0000-000000000000}"/>
          </ac:spMkLst>
        </pc:spChg>
      </pc:sldChg>
      <pc:sldChg chg="modSp mod">
        <pc:chgData name="badam rajashekar" userId="2a05e05a8c1b27eb" providerId="LiveId" clId="{8B4B51DC-889E-42AC-9F4F-26BA4088F70C}" dt="2021-12-24T10:34:21.084" v="11" actId="20577"/>
        <pc:sldMkLst>
          <pc:docMk/>
          <pc:sldMk cId="1946850961" sldId="308"/>
        </pc:sldMkLst>
        <pc:spChg chg="mod">
          <ac:chgData name="badam rajashekar" userId="2a05e05a8c1b27eb" providerId="LiveId" clId="{8B4B51DC-889E-42AC-9F4F-26BA4088F70C}" dt="2021-12-24T10:34:21.084" v="11" actId="20577"/>
          <ac:spMkLst>
            <pc:docMk/>
            <pc:sldMk cId="1946850961" sldId="308"/>
            <ac:spMk id="3" creationId="{D6B812DD-12A8-4EDF-A566-8D3647E89F47}"/>
          </ac:spMkLst>
        </pc:spChg>
      </pc:sldChg>
    </pc:docChg>
  </pc:docChgLst>
  <pc:docChgLst>
    <pc:chgData name="Seetharmaiah Ramisetti" userId="c609f6bc48e0ff8a" providerId="LiveId" clId="{D8476892-14FF-47C0-9076-037490E70744}"/>
    <pc:docChg chg="undo custSel modSld">
      <pc:chgData name="Seetharmaiah Ramisetti" userId="c609f6bc48e0ff8a" providerId="LiveId" clId="{D8476892-14FF-47C0-9076-037490E70744}" dt="2021-08-26T05:54:17.588" v="429" actId="20577"/>
      <pc:docMkLst>
        <pc:docMk/>
      </pc:docMkLst>
      <pc:sldChg chg="modSp mod">
        <pc:chgData name="Seetharmaiah Ramisetti" userId="c609f6bc48e0ff8a" providerId="LiveId" clId="{D8476892-14FF-47C0-9076-037490E70744}" dt="2021-08-17T06:51:22.514" v="3" actId="207"/>
        <pc:sldMkLst>
          <pc:docMk/>
          <pc:sldMk cId="0" sldId="257"/>
        </pc:sldMkLst>
        <pc:spChg chg="mod">
          <ac:chgData name="Seetharmaiah Ramisetti" userId="c609f6bc48e0ff8a" providerId="LiveId" clId="{D8476892-14FF-47C0-9076-037490E70744}" dt="2021-08-17T06:51:22.514" v="3" actId="207"/>
          <ac:spMkLst>
            <pc:docMk/>
            <pc:sldMk cId="0" sldId="257"/>
            <ac:spMk id="10252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19T06:00:23.929" v="213" actId="6549"/>
        <pc:sldMkLst>
          <pc:docMk/>
          <pc:sldMk cId="0" sldId="262"/>
        </pc:sldMkLst>
        <pc:spChg chg="mod">
          <ac:chgData name="Seetharmaiah Ramisetti" userId="c609f6bc48e0ff8a" providerId="LiveId" clId="{D8476892-14FF-47C0-9076-037490E70744}" dt="2021-08-19T06:00:23.929" v="213" actId="6549"/>
          <ac:spMkLst>
            <pc:docMk/>
            <pc:sldMk cId="0" sldId="262"/>
            <ac:spMk id="20482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1T04:24:27.843" v="216" actId="207"/>
        <pc:sldMkLst>
          <pc:docMk/>
          <pc:sldMk cId="0" sldId="264"/>
        </pc:sldMkLst>
        <pc:spChg chg="mod">
          <ac:chgData name="Seetharmaiah Ramisetti" userId="c609f6bc48e0ff8a" providerId="LiveId" clId="{D8476892-14FF-47C0-9076-037490E70744}" dt="2021-08-21T04:24:27.843" v="216" actId="207"/>
          <ac:spMkLst>
            <pc:docMk/>
            <pc:sldMk cId="0" sldId="264"/>
            <ac:spMk id="24579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1T04:29:26.914" v="221" actId="20577"/>
        <pc:sldMkLst>
          <pc:docMk/>
          <pc:sldMk cId="0" sldId="265"/>
        </pc:sldMkLst>
        <pc:spChg chg="mod">
          <ac:chgData name="Seetharmaiah Ramisetti" userId="c609f6bc48e0ff8a" providerId="LiveId" clId="{D8476892-14FF-47C0-9076-037490E70744}" dt="2021-08-21T04:29:26.914" v="221" actId="20577"/>
          <ac:spMkLst>
            <pc:docMk/>
            <pc:sldMk cId="0" sldId="265"/>
            <ac:spMk id="26627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1T04:31:56.346" v="239" actId="5793"/>
        <pc:sldMkLst>
          <pc:docMk/>
          <pc:sldMk cId="0" sldId="266"/>
        </pc:sldMkLst>
        <pc:spChg chg="mod">
          <ac:chgData name="Seetharmaiah Ramisetti" userId="c609f6bc48e0ff8a" providerId="LiveId" clId="{D8476892-14FF-47C0-9076-037490E70744}" dt="2021-08-21T04:31:56.346" v="239" actId="5793"/>
          <ac:spMkLst>
            <pc:docMk/>
            <pc:sldMk cId="0" sldId="266"/>
            <ac:spMk id="68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1T04:36:41.730" v="242" actId="207"/>
        <pc:sldMkLst>
          <pc:docMk/>
          <pc:sldMk cId="0" sldId="267"/>
        </pc:sldMkLst>
        <pc:spChg chg="mod">
          <ac:chgData name="Seetharmaiah Ramisetti" userId="c609f6bc48e0ff8a" providerId="LiveId" clId="{D8476892-14FF-47C0-9076-037490E70744}" dt="2021-08-21T04:36:41.730" v="242" actId="207"/>
          <ac:spMkLst>
            <pc:docMk/>
            <pc:sldMk cId="0" sldId="267"/>
            <ac:spMk id="28674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6T04:26:24.013" v="358" actId="20577"/>
        <pc:sldMkLst>
          <pc:docMk/>
          <pc:sldMk cId="0" sldId="268"/>
        </pc:sldMkLst>
        <pc:spChg chg="mod">
          <ac:chgData name="Seetharmaiah Ramisetti" userId="c609f6bc48e0ff8a" providerId="LiveId" clId="{D8476892-14FF-47C0-9076-037490E70744}" dt="2021-08-21T04:39:32.660" v="243" actId="14100"/>
          <ac:spMkLst>
            <pc:docMk/>
            <pc:sldMk cId="0" sldId="268"/>
            <ac:spMk id="29712" creationId="{00000000-0000-0000-0000-000000000000}"/>
          </ac:spMkLst>
        </pc:spChg>
        <pc:spChg chg="mod">
          <ac:chgData name="Seetharmaiah Ramisetti" userId="c609f6bc48e0ff8a" providerId="LiveId" clId="{D8476892-14FF-47C0-9076-037490E70744}" dt="2021-08-26T04:26:24.013" v="358" actId="20577"/>
          <ac:spMkLst>
            <pc:docMk/>
            <pc:sldMk cId="0" sldId="268"/>
            <ac:spMk id="29713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1T04:18:22.800" v="215" actId="13926"/>
        <pc:sldMkLst>
          <pc:docMk/>
          <pc:sldMk cId="0" sldId="272"/>
        </pc:sldMkLst>
        <pc:spChg chg="mod">
          <ac:chgData name="Seetharmaiah Ramisetti" userId="c609f6bc48e0ff8a" providerId="LiveId" clId="{D8476892-14FF-47C0-9076-037490E70744}" dt="2021-08-21T04:18:22.800" v="215" actId="13926"/>
          <ac:spMkLst>
            <pc:docMk/>
            <pc:sldMk cId="0" sldId="272"/>
            <ac:spMk id="7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6T05:14:26.734" v="359" actId="207"/>
        <pc:sldMkLst>
          <pc:docMk/>
          <pc:sldMk cId="0" sldId="292"/>
        </pc:sldMkLst>
        <pc:spChg chg="mod">
          <ac:chgData name="Seetharmaiah Ramisetti" userId="c609f6bc48e0ff8a" providerId="LiveId" clId="{D8476892-14FF-47C0-9076-037490E70744}" dt="2021-08-26T05:14:26.734" v="359" actId="207"/>
          <ac:spMkLst>
            <pc:docMk/>
            <pc:sldMk cId="0" sldId="292"/>
            <ac:spMk id="59395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6T05:27:37.445" v="363" actId="13926"/>
        <pc:sldMkLst>
          <pc:docMk/>
          <pc:sldMk cId="0" sldId="293"/>
        </pc:sldMkLst>
        <pc:spChg chg="mod">
          <ac:chgData name="Seetharmaiah Ramisetti" userId="c609f6bc48e0ff8a" providerId="LiveId" clId="{D8476892-14FF-47C0-9076-037490E70744}" dt="2021-08-26T05:27:37.445" v="363" actId="13926"/>
          <ac:spMkLst>
            <pc:docMk/>
            <pc:sldMk cId="0" sldId="293"/>
            <ac:spMk id="60419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6T05:33:06.163" v="365" actId="13926"/>
        <pc:sldMkLst>
          <pc:docMk/>
          <pc:sldMk cId="0" sldId="294"/>
        </pc:sldMkLst>
        <pc:spChg chg="mod">
          <ac:chgData name="Seetharmaiah Ramisetti" userId="c609f6bc48e0ff8a" providerId="LiveId" clId="{D8476892-14FF-47C0-9076-037490E70744}" dt="2021-08-26T05:33:06.163" v="365" actId="13926"/>
          <ac:spMkLst>
            <pc:docMk/>
            <pc:sldMk cId="0" sldId="294"/>
            <ac:spMk id="61443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6T05:37:56.797" v="368" actId="13926"/>
        <pc:sldMkLst>
          <pc:docMk/>
          <pc:sldMk cId="0" sldId="295"/>
        </pc:sldMkLst>
        <pc:spChg chg="mod">
          <ac:chgData name="Seetharmaiah Ramisetti" userId="c609f6bc48e0ff8a" providerId="LiveId" clId="{D8476892-14FF-47C0-9076-037490E70744}" dt="2021-08-26T05:37:56.797" v="368" actId="13926"/>
          <ac:spMkLst>
            <pc:docMk/>
            <pc:sldMk cId="0" sldId="295"/>
            <ac:spMk id="64515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6T05:45:54.308" v="373" actId="207"/>
        <pc:sldMkLst>
          <pc:docMk/>
          <pc:sldMk cId="0" sldId="296"/>
        </pc:sldMkLst>
        <pc:spChg chg="mod">
          <ac:chgData name="Seetharmaiah Ramisetti" userId="c609f6bc48e0ff8a" providerId="LiveId" clId="{D8476892-14FF-47C0-9076-037490E70744}" dt="2021-08-26T05:45:54.308" v="373" actId="207"/>
          <ac:spMkLst>
            <pc:docMk/>
            <pc:sldMk cId="0" sldId="296"/>
            <ac:spMk id="66563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6T04:10:04.279" v="251" actId="20577"/>
        <pc:sldMkLst>
          <pc:docMk/>
          <pc:sldMk cId="0" sldId="304"/>
        </pc:sldMkLst>
        <pc:spChg chg="mod">
          <ac:chgData name="Seetharmaiah Ramisetti" userId="c609f6bc48e0ff8a" providerId="LiveId" clId="{D8476892-14FF-47C0-9076-037490E70744}" dt="2021-08-26T04:10:04.279" v="251" actId="20577"/>
          <ac:spMkLst>
            <pc:docMk/>
            <pc:sldMk cId="0" sldId="304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D8476892-14FF-47C0-9076-037490E70744}" dt="2021-08-26T05:54:17.588" v="429" actId="20577"/>
        <pc:sldMkLst>
          <pc:docMk/>
          <pc:sldMk cId="0" sldId="306"/>
        </pc:sldMkLst>
        <pc:graphicFrameChg chg="modGraphic">
          <ac:chgData name="Seetharmaiah Ramisetti" userId="c609f6bc48e0ff8a" providerId="LiveId" clId="{D8476892-14FF-47C0-9076-037490E70744}" dt="2021-08-26T05:54:17.588" v="429" actId="20577"/>
          <ac:graphicFrameMkLst>
            <pc:docMk/>
            <pc:sldMk cId="0" sldId="306"/>
            <ac:graphicFrameMk id="67656" creationId="{00000000-0000-0000-0000-000000000000}"/>
          </ac:graphicFrameMkLst>
        </pc:graphicFrameChg>
      </pc:sldChg>
      <pc:sldChg chg="modSp mod">
        <pc:chgData name="Seetharmaiah Ramisetti" userId="c609f6bc48e0ff8a" providerId="LiveId" clId="{D8476892-14FF-47C0-9076-037490E70744}" dt="2021-08-21T04:12:59.267" v="214" actId="207"/>
        <pc:sldMkLst>
          <pc:docMk/>
          <pc:sldMk cId="1946850961" sldId="308"/>
        </pc:sldMkLst>
        <pc:spChg chg="mod">
          <ac:chgData name="Seetharmaiah Ramisetti" userId="c609f6bc48e0ff8a" providerId="LiveId" clId="{D8476892-14FF-47C0-9076-037490E70744}" dt="2021-08-21T04:12:59.267" v="214" actId="207"/>
          <ac:spMkLst>
            <pc:docMk/>
            <pc:sldMk cId="1946850961" sldId="308"/>
            <ac:spMk id="3" creationId="{D6B812DD-12A8-4EDF-A566-8D3647E89F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64C-A874-481E-BAB3-5CB85E01C6E1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47E0E-C224-4824-8011-305ED227F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/>
              <a:t> A distributed system consists of collection of autonomous computers, connected through a network and distributed operating system software, which enables computers to coordinate their activities and to share the resources of the system - hardware, software and data, so that users perceive the system as a single, integrated computing facility.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i="1"/>
              <a:t>A distributed system is a collection of independent computers that appears to its users as a single coherent system.</a:t>
            </a:r>
          </a:p>
          <a:p>
            <a:pPr>
              <a:lnSpc>
                <a:spcPct val="90000"/>
              </a:lnSpc>
            </a:pPr>
            <a:endParaRPr lang="en-US" i="1"/>
          </a:p>
          <a:p>
            <a:pPr>
              <a:lnSpc>
                <a:spcPct val="90000"/>
              </a:lnSpc>
            </a:pPr>
            <a:r>
              <a:rPr lang="en-US"/>
              <a:t>This definition has several important aspects. The first one is that a distributed system consists of components (i.e., computers) that are autonomous. </a:t>
            </a:r>
          </a:p>
          <a:p>
            <a:pPr>
              <a:lnSpc>
                <a:spcPct val="90000"/>
              </a:lnSpc>
            </a:pPr>
            <a:r>
              <a:rPr lang="en-US"/>
              <a:t>A second aspect is that users (be they people or programs) think they are dealing with a single system. </a:t>
            </a:r>
          </a:p>
          <a:p>
            <a:pPr>
              <a:lnSpc>
                <a:spcPct val="90000"/>
              </a:lnSpc>
            </a:pPr>
            <a:r>
              <a:rPr lang="en-US"/>
              <a:t>This means that one way or the other the autonomous components need to collaborate. How to establish this collaboration lies at the heart of developing distributed systems.</a:t>
            </a:r>
          </a:p>
          <a:p>
            <a:pPr>
              <a:lnSpc>
                <a:spcPct val="90000"/>
              </a:lnSpc>
            </a:pPr>
            <a:r>
              <a:rPr lang="en-US"/>
              <a:t>Note that no assumptions are made concerning the type of computers. </a:t>
            </a:r>
          </a:p>
          <a:p>
            <a:pPr>
              <a:lnSpc>
                <a:spcPct val="90000"/>
              </a:lnSpc>
            </a:pPr>
            <a:r>
              <a:rPr lang="en-US"/>
              <a:t>In principle, even within a single system, they could range from high-performance mainframe computers to small nodes in sensor networks. </a:t>
            </a:r>
          </a:p>
          <a:p>
            <a:pPr>
              <a:lnSpc>
                <a:spcPct val="90000"/>
              </a:lnSpc>
            </a:pPr>
            <a:r>
              <a:rPr lang="en-US"/>
              <a:t>Likewise, no assumptions are made on the way that computers are interconnected.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303A-E52C-4765-80E0-DF4741610EAF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1C8E-E383-43E7-A534-6AEC82B90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ock_rate" TargetMode="External"/><Relationship Id="rId3" Type="http://schemas.openxmlformats.org/officeDocument/2006/relationships/hyperlink" Target="https://en.wikipedia.org/wiki/Parallel_computer" TargetMode="External"/><Relationship Id="rId7" Type="http://schemas.openxmlformats.org/officeDocument/2006/relationships/hyperlink" Target="https://en.wikipedia.org/wiki/Throughput" TargetMode="External"/><Relationship Id="rId2" Type="http://schemas.openxmlformats.org/officeDocument/2006/relationships/hyperlink" Target="https://en.wikipedia.org/wiki/Central_processing_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xecution_unit" TargetMode="External"/><Relationship Id="rId5" Type="http://schemas.openxmlformats.org/officeDocument/2006/relationships/hyperlink" Target="https://en.wikipedia.org/wiki/Scalar_processor" TargetMode="External"/><Relationship Id="rId10" Type="http://schemas.openxmlformats.org/officeDocument/2006/relationships/hyperlink" Target="https://en.wikipedia.org/wiki/Arithmetic_logic_unit" TargetMode="External"/><Relationship Id="rId4" Type="http://schemas.openxmlformats.org/officeDocument/2006/relationships/hyperlink" Target="https://en.wikipedia.org/wiki/Instruction-level_parallelism" TargetMode="External"/><Relationship Id="rId9" Type="http://schemas.openxmlformats.org/officeDocument/2006/relationships/hyperlink" Target="https://en.wikipedia.org/wiki/Multi-core_processo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png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image" Target="../media/image21.png"/><Relationship Id="rId5" Type="http://schemas.openxmlformats.org/officeDocument/2006/relationships/image" Target="../media/image15.wm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wmf"/><Relationship Id="rId1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 &amp; Distributed Systems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r>
              <a:rPr lang="fr-FR" sz="4000" dirty="0"/>
              <a:t>Basic Computer and </a:t>
            </a:r>
            <a:r>
              <a:rPr lang="fr-FR" sz="4000" dirty="0" err="1"/>
              <a:t>it’s</a:t>
            </a:r>
            <a:r>
              <a:rPr lang="fr-FR" sz="4000" dirty="0"/>
              <a:t> </a:t>
            </a:r>
            <a:r>
              <a:rPr lang="en-US" sz="4000" dirty="0"/>
              <a:t>Computing Elements</a:t>
            </a:r>
          </a:p>
          <a:p>
            <a:r>
              <a:rPr lang="en-US" sz="4000" dirty="0"/>
              <a:t>Parallel Computers</a:t>
            </a:r>
          </a:p>
          <a:p>
            <a:pPr lvl="1"/>
            <a:r>
              <a:rPr lang="en-US" sz="3600" dirty="0"/>
              <a:t>Architectures</a:t>
            </a:r>
          </a:p>
          <a:p>
            <a:pPr lvl="1"/>
            <a:r>
              <a:rPr lang="en-US" sz="3600" dirty="0"/>
              <a:t>Need</a:t>
            </a:r>
          </a:p>
          <a:p>
            <a:pPr lvl="1"/>
            <a:r>
              <a:rPr lang="en-US" sz="3600" dirty="0"/>
              <a:t>Taxonomy or Classification</a:t>
            </a:r>
          </a:p>
          <a:p>
            <a:pPr lvl="1"/>
            <a:r>
              <a:rPr lang="en-US" sz="3600" dirty="0"/>
              <a:t>Memory Architectures</a:t>
            </a:r>
          </a:p>
          <a:p>
            <a:r>
              <a:rPr lang="en-US" sz="4000" dirty="0"/>
              <a:t>Distributed Systems &amp; their Goals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533A-06EF-4AFD-B857-9FE10CDB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Super Scalar Architecture</a:t>
            </a:r>
          </a:p>
        </p:txBody>
      </p:sp>
      <p:pic>
        <p:nvPicPr>
          <p:cNvPr id="2050" name="Picture 2" descr="Image result for superscalar architecture">
            <a:extLst>
              <a:ext uri="{FF2B5EF4-FFF2-40B4-BE49-F238E27FC236}">
                <a16:creationId xmlns:a16="http://schemas.microsoft.com/office/drawing/2014/main" id="{A52831C0-200C-42C7-A8BC-11F9B83733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29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7C21-256B-4B1F-8970-2D973930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12DD-12A8-4EDF-A566-8D3647E8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Superscalar architecture</a:t>
            </a:r>
            <a:r>
              <a:rPr lang="en-US" dirty="0"/>
              <a:t> is a method of parallel computing used in many processors. In a </a:t>
            </a:r>
            <a:r>
              <a:rPr lang="en-US" b="1" dirty="0"/>
              <a:t>superscalar</a:t>
            </a:r>
            <a:r>
              <a:rPr lang="en-US" dirty="0"/>
              <a:t> computer, the central processing unit (CPU) manages multiple instruction pipelines to execute several instructions concurrently during a clock cycle.</a:t>
            </a:r>
          </a:p>
          <a:p>
            <a:r>
              <a:rPr lang="en-US" dirty="0"/>
              <a:t>A </a:t>
            </a:r>
            <a:r>
              <a:rPr lang="en-US" b="1" dirty="0"/>
              <a:t>superscalar processor</a:t>
            </a:r>
            <a:r>
              <a:rPr lang="en-US" dirty="0"/>
              <a:t> is a </a:t>
            </a:r>
            <a:r>
              <a:rPr lang="en-US" dirty="0">
                <a:hlinkClick r:id="rId2" tooltip="Central processing unit"/>
              </a:rPr>
              <a:t>CPU</a:t>
            </a:r>
            <a:r>
              <a:rPr lang="en-US" dirty="0"/>
              <a:t> that implements a form of </a:t>
            </a:r>
            <a:r>
              <a:rPr lang="en-US" dirty="0">
                <a:hlinkClick r:id="rId3" tooltip="Parallel computer"/>
              </a:rPr>
              <a:t>parallelism</a:t>
            </a:r>
            <a:r>
              <a:rPr lang="en-US" dirty="0"/>
              <a:t> called </a:t>
            </a:r>
            <a:r>
              <a:rPr lang="en-US" dirty="0">
                <a:hlinkClick r:id="rId4" tooltip="Instruction-level parallelism"/>
              </a:rPr>
              <a:t>instruction-level parallelism</a:t>
            </a:r>
            <a:r>
              <a:rPr lang="en-US" dirty="0"/>
              <a:t> within a single processor. In contrast to a </a:t>
            </a:r>
            <a:r>
              <a:rPr lang="en-US" dirty="0">
                <a:hlinkClick r:id="rId5" tooltip="Scalar processor"/>
              </a:rPr>
              <a:t>scalar processor</a:t>
            </a:r>
            <a:r>
              <a:rPr lang="en-US" dirty="0"/>
              <a:t> that can execute at most one single instruction per clock cycle, </a:t>
            </a:r>
            <a:r>
              <a:rPr lang="en-US" dirty="0">
                <a:solidFill>
                  <a:srgbClr val="FF0000"/>
                </a:solidFill>
              </a:rPr>
              <a:t>a superscalar processor can execute more than one instruction during a clock cycle by simultaneously dispatching multiple instructions to different </a:t>
            </a:r>
            <a:r>
              <a:rPr lang="en-US" dirty="0">
                <a:solidFill>
                  <a:srgbClr val="FF0000"/>
                </a:solidFill>
                <a:hlinkClick r:id="rId6" tooltip="Execution un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execution units</a:t>
            </a:r>
            <a:r>
              <a:rPr lang="en-US" dirty="0">
                <a:solidFill>
                  <a:srgbClr val="FF0000"/>
                </a:solidFill>
              </a:rPr>
              <a:t> on the processor</a:t>
            </a:r>
            <a:r>
              <a:rPr lang="en-US" dirty="0"/>
              <a:t>. It therefore allows for more </a:t>
            </a:r>
            <a:r>
              <a:rPr lang="en-US" dirty="0">
                <a:hlinkClick r:id="rId7" tooltip="Throughput"/>
              </a:rPr>
              <a:t>throughput</a:t>
            </a:r>
            <a:r>
              <a:rPr lang="en-US" dirty="0"/>
              <a:t> (the number of instructions that can be executed in a unit of time) than would otherwise be possible at a given </a:t>
            </a:r>
            <a:r>
              <a:rPr lang="en-US" dirty="0">
                <a:hlinkClick r:id="rId8" tooltip="Clock rate"/>
              </a:rPr>
              <a:t>clock rate</a:t>
            </a:r>
            <a:r>
              <a:rPr lang="en-US" dirty="0"/>
              <a:t>. Each execution unit is not a separate processor (or a core if the processor is a </a:t>
            </a:r>
            <a:r>
              <a:rPr lang="en-US" dirty="0">
                <a:hlinkClick r:id="rId9" tooltip="Multi-core processor"/>
              </a:rPr>
              <a:t>multi-core processor</a:t>
            </a:r>
            <a:r>
              <a:rPr lang="en-US" dirty="0"/>
              <a:t>), but an execution resource within a single CPU such as an </a:t>
            </a:r>
            <a:r>
              <a:rPr lang="en-US" dirty="0">
                <a:hlinkClick r:id="rId10" tooltip="Arithmetic logic unit"/>
              </a:rPr>
              <a:t>arithmetic logic unit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8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Taxonomy of Parallel Computers (1)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853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Flynn’s</a:t>
            </a:r>
            <a:r>
              <a:rPr lang="en-US" dirty="0"/>
              <a:t> classification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/>
              <a:t>Taxonomy of Parallel Computers (2)</a:t>
            </a:r>
          </a:p>
        </p:txBody>
      </p:sp>
      <p:pic>
        <p:nvPicPr>
          <p:cNvPr id="96260" name="Picture 4" descr="8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610600" cy="51054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783638" cy="838200"/>
          </a:xfrm>
          <a:noFill/>
          <a:ln/>
        </p:spPr>
        <p:txBody>
          <a:bodyPr lIns="90488" tIns="44450" rIns="90488" bIns="44450"/>
          <a:lstStyle/>
          <a:p>
            <a:r>
              <a:rPr lang="en-US" sz="4000" dirty="0"/>
              <a:t>SISD : A Conventional Computer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762500"/>
            <a:ext cx="7967663" cy="704850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pPr algn="ctr">
              <a:buClr>
                <a:schemeClr val="tx1"/>
              </a:buClr>
              <a:buFont typeface="Wingdings" pitchFamily="2" charset="2"/>
              <a:buChar char="è"/>
            </a:pPr>
            <a:r>
              <a:rPr lang="en-US" sz="2600" dirty="0">
                <a:solidFill>
                  <a:srgbClr val="FF0000"/>
                </a:solidFill>
              </a:rPr>
              <a:t>Speed is limited by the rate at which computer can transfer information internally.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695450" y="1162050"/>
            <a:ext cx="6173788" cy="3154363"/>
            <a:chOff x="1068" y="732"/>
            <a:chExt cx="3889" cy="1987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2272" y="1936"/>
              <a:ext cx="1096" cy="568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83400">
                  <a:alpha val="50000"/>
                </a:srgbClr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Processor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737" y="1788"/>
              <a:ext cx="1220" cy="931"/>
              <a:chOff x="3737" y="1788"/>
              <a:chExt cx="1220" cy="931"/>
            </a:xfrm>
          </p:grpSpPr>
          <p:sp>
            <p:nvSpPr>
              <p:cNvPr id="24581" name="Freeform 5"/>
              <p:cNvSpPr>
                <a:spLocks/>
              </p:cNvSpPr>
              <p:nvPr/>
            </p:nvSpPr>
            <p:spPr bwMode="auto">
              <a:xfrm>
                <a:off x="3792" y="1788"/>
                <a:ext cx="1165" cy="879"/>
              </a:xfrm>
              <a:custGeom>
                <a:avLst/>
                <a:gdLst/>
                <a:ahLst/>
                <a:cxnLst>
                  <a:cxn ang="0">
                    <a:pos x="0" y="195"/>
                  </a:cxn>
                  <a:cxn ang="0">
                    <a:pos x="0" y="688"/>
                  </a:cxn>
                  <a:cxn ang="0">
                    <a:pos x="725" y="688"/>
                  </a:cxn>
                  <a:cxn ang="0">
                    <a:pos x="725" y="878"/>
                  </a:cxn>
                  <a:cxn ang="0">
                    <a:pos x="1164" y="440"/>
                  </a:cxn>
                  <a:cxn ang="0">
                    <a:pos x="725" y="0"/>
                  </a:cxn>
                  <a:cxn ang="0">
                    <a:pos x="725" y="195"/>
                  </a:cxn>
                  <a:cxn ang="0">
                    <a:pos x="0" y="195"/>
                  </a:cxn>
                </a:cxnLst>
                <a:rect l="0" t="0" r="r" b="b"/>
                <a:pathLst>
                  <a:path w="1165" h="879">
                    <a:moveTo>
                      <a:pt x="0" y="195"/>
                    </a:moveTo>
                    <a:lnTo>
                      <a:pt x="0" y="688"/>
                    </a:lnTo>
                    <a:lnTo>
                      <a:pt x="725" y="688"/>
                    </a:lnTo>
                    <a:lnTo>
                      <a:pt x="725" y="878"/>
                    </a:lnTo>
                    <a:lnTo>
                      <a:pt x="1164" y="440"/>
                    </a:lnTo>
                    <a:lnTo>
                      <a:pt x="725" y="0"/>
                    </a:lnTo>
                    <a:lnTo>
                      <a:pt x="725" y="195"/>
                    </a:lnTo>
                    <a:lnTo>
                      <a:pt x="0" y="195"/>
                    </a:lnTo>
                  </a:path>
                </a:pathLst>
              </a:custGeom>
              <a:solidFill>
                <a:srgbClr val="438E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738" y="2475"/>
                <a:ext cx="781" cy="55"/>
              </a:xfrm>
              <a:custGeom>
                <a:avLst/>
                <a:gdLst/>
                <a:ahLst/>
                <a:cxnLst>
                  <a:cxn ang="0">
                    <a:pos x="727" y="53"/>
                  </a:cxn>
                  <a:cxn ang="0">
                    <a:pos x="780" y="0"/>
                  </a:cxn>
                  <a:cxn ang="0">
                    <a:pos x="51" y="0"/>
                  </a:cxn>
                  <a:cxn ang="0">
                    <a:pos x="0" y="54"/>
                  </a:cxn>
                  <a:cxn ang="0">
                    <a:pos x="727" y="53"/>
                  </a:cxn>
                </a:cxnLst>
                <a:rect l="0" t="0" r="r" b="b"/>
                <a:pathLst>
                  <a:path w="781" h="55">
                    <a:moveTo>
                      <a:pt x="727" y="53"/>
                    </a:moveTo>
                    <a:lnTo>
                      <a:pt x="780" y="0"/>
                    </a:lnTo>
                    <a:lnTo>
                      <a:pt x="51" y="0"/>
                    </a:lnTo>
                    <a:lnTo>
                      <a:pt x="0" y="54"/>
                    </a:lnTo>
                    <a:lnTo>
                      <a:pt x="727" y="53"/>
                    </a:lnTo>
                  </a:path>
                </a:pathLst>
              </a:custGeom>
              <a:solidFill>
                <a:srgbClr val="438E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465" y="2474"/>
                <a:ext cx="53" cy="245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52" y="0"/>
                  </a:cxn>
                  <a:cxn ang="0">
                    <a:pos x="52" y="192"/>
                  </a:cxn>
                  <a:cxn ang="0">
                    <a:pos x="0" y="244"/>
                  </a:cxn>
                  <a:cxn ang="0">
                    <a:pos x="0" y="55"/>
                  </a:cxn>
                </a:cxnLst>
                <a:rect l="0" t="0" r="r" b="b"/>
                <a:pathLst>
                  <a:path w="53" h="245">
                    <a:moveTo>
                      <a:pt x="0" y="55"/>
                    </a:moveTo>
                    <a:lnTo>
                      <a:pt x="52" y="0"/>
                    </a:lnTo>
                    <a:lnTo>
                      <a:pt x="52" y="192"/>
                    </a:lnTo>
                    <a:lnTo>
                      <a:pt x="0" y="244"/>
                    </a:lnTo>
                    <a:lnTo>
                      <a:pt x="0" y="55"/>
                    </a:lnTo>
                  </a:path>
                </a:pathLst>
              </a:custGeom>
              <a:solidFill>
                <a:srgbClr val="438E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3737" y="1983"/>
                <a:ext cx="56" cy="54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55" y="0"/>
                  </a:cxn>
                  <a:cxn ang="0">
                    <a:pos x="55" y="491"/>
                  </a:cxn>
                  <a:cxn ang="0">
                    <a:pos x="0" y="546"/>
                  </a:cxn>
                  <a:cxn ang="0">
                    <a:pos x="0" y="57"/>
                  </a:cxn>
                </a:cxnLst>
                <a:rect l="0" t="0" r="r" b="b"/>
                <a:pathLst>
                  <a:path w="56" h="547">
                    <a:moveTo>
                      <a:pt x="0" y="57"/>
                    </a:moveTo>
                    <a:lnTo>
                      <a:pt x="55" y="0"/>
                    </a:lnTo>
                    <a:lnTo>
                      <a:pt x="55" y="491"/>
                    </a:lnTo>
                    <a:lnTo>
                      <a:pt x="0" y="546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438E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" name="Freeform 9"/>
              <p:cNvSpPr>
                <a:spLocks/>
              </p:cNvSpPr>
              <p:nvPr/>
            </p:nvSpPr>
            <p:spPr bwMode="auto">
              <a:xfrm>
                <a:off x="4465" y="1788"/>
                <a:ext cx="53" cy="196"/>
              </a:xfrm>
              <a:custGeom>
                <a:avLst/>
                <a:gdLst/>
                <a:ahLst/>
                <a:cxnLst>
                  <a:cxn ang="0">
                    <a:pos x="0" y="195"/>
                  </a:cxn>
                  <a:cxn ang="0">
                    <a:pos x="52" y="195"/>
                  </a:cxn>
                  <a:cxn ang="0">
                    <a:pos x="52" y="0"/>
                  </a:cxn>
                  <a:cxn ang="0">
                    <a:pos x="0" y="52"/>
                  </a:cxn>
                  <a:cxn ang="0">
                    <a:pos x="0" y="195"/>
                  </a:cxn>
                </a:cxnLst>
                <a:rect l="0" t="0" r="r" b="b"/>
                <a:pathLst>
                  <a:path w="53" h="196">
                    <a:moveTo>
                      <a:pt x="0" y="195"/>
                    </a:moveTo>
                    <a:lnTo>
                      <a:pt x="52" y="195"/>
                    </a:lnTo>
                    <a:lnTo>
                      <a:pt x="52" y="0"/>
                    </a:lnTo>
                    <a:lnTo>
                      <a:pt x="0" y="52"/>
                    </a:lnTo>
                    <a:lnTo>
                      <a:pt x="0" y="195"/>
                    </a:lnTo>
                  </a:path>
                </a:pathLst>
              </a:custGeom>
              <a:solidFill>
                <a:srgbClr val="438E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068" y="1740"/>
              <a:ext cx="1115" cy="961"/>
              <a:chOff x="1068" y="1740"/>
              <a:chExt cx="1115" cy="961"/>
            </a:xfrm>
          </p:grpSpPr>
          <p:sp>
            <p:nvSpPr>
              <p:cNvPr id="24587" name="Freeform 11"/>
              <p:cNvSpPr>
                <a:spLocks/>
              </p:cNvSpPr>
              <p:nvPr/>
            </p:nvSpPr>
            <p:spPr bwMode="auto">
              <a:xfrm>
                <a:off x="1118" y="1794"/>
                <a:ext cx="1065" cy="907"/>
              </a:xfrm>
              <a:custGeom>
                <a:avLst/>
                <a:gdLst/>
                <a:ahLst/>
                <a:cxnLst>
                  <a:cxn ang="0">
                    <a:pos x="0" y="705"/>
                  </a:cxn>
                  <a:cxn ang="0">
                    <a:pos x="0" y="196"/>
                  </a:cxn>
                  <a:cxn ang="0">
                    <a:pos x="663" y="196"/>
                  </a:cxn>
                  <a:cxn ang="0">
                    <a:pos x="663" y="0"/>
                  </a:cxn>
                  <a:cxn ang="0">
                    <a:pos x="1064" y="452"/>
                  </a:cxn>
                  <a:cxn ang="0">
                    <a:pos x="663" y="906"/>
                  </a:cxn>
                  <a:cxn ang="0">
                    <a:pos x="663" y="705"/>
                  </a:cxn>
                  <a:cxn ang="0">
                    <a:pos x="0" y="705"/>
                  </a:cxn>
                </a:cxnLst>
                <a:rect l="0" t="0" r="r" b="b"/>
                <a:pathLst>
                  <a:path w="1065" h="907">
                    <a:moveTo>
                      <a:pt x="0" y="705"/>
                    </a:moveTo>
                    <a:lnTo>
                      <a:pt x="0" y="196"/>
                    </a:lnTo>
                    <a:lnTo>
                      <a:pt x="663" y="196"/>
                    </a:lnTo>
                    <a:lnTo>
                      <a:pt x="663" y="0"/>
                    </a:lnTo>
                    <a:lnTo>
                      <a:pt x="1064" y="452"/>
                    </a:lnTo>
                    <a:lnTo>
                      <a:pt x="663" y="906"/>
                    </a:lnTo>
                    <a:lnTo>
                      <a:pt x="663" y="705"/>
                    </a:lnTo>
                    <a:lnTo>
                      <a:pt x="0" y="705"/>
                    </a:lnTo>
                  </a:path>
                </a:pathLst>
              </a:custGeom>
              <a:solidFill>
                <a:srgbClr val="F35B1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Freeform 12"/>
              <p:cNvSpPr>
                <a:spLocks/>
              </p:cNvSpPr>
              <p:nvPr/>
            </p:nvSpPr>
            <p:spPr bwMode="auto">
              <a:xfrm>
                <a:off x="1069" y="1935"/>
                <a:ext cx="714" cy="57"/>
              </a:xfrm>
              <a:custGeom>
                <a:avLst/>
                <a:gdLst/>
                <a:ahLst/>
                <a:cxnLst>
                  <a:cxn ang="0">
                    <a:pos x="665" y="1"/>
                  </a:cxn>
                  <a:cxn ang="0">
                    <a:pos x="713" y="56"/>
                  </a:cxn>
                  <a:cxn ang="0">
                    <a:pos x="47" y="56"/>
                  </a:cxn>
                  <a:cxn ang="0">
                    <a:pos x="0" y="0"/>
                  </a:cxn>
                  <a:cxn ang="0">
                    <a:pos x="665" y="1"/>
                  </a:cxn>
                </a:cxnLst>
                <a:rect l="0" t="0" r="r" b="b"/>
                <a:pathLst>
                  <a:path w="714" h="57">
                    <a:moveTo>
                      <a:pt x="665" y="1"/>
                    </a:moveTo>
                    <a:lnTo>
                      <a:pt x="713" y="56"/>
                    </a:lnTo>
                    <a:lnTo>
                      <a:pt x="47" y="56"/>
                    </a:lnTo>
                    <a:lnTo>
                      <a:pt x="0" y="0"/>
                    </a:lnTo>
                    <a:lnTo>
                      <a:pt x="665" y="1"/>
                    </a:lnTo>
                  </a:path>
                </a:pathLst>
              </a:custGeom>
              <a:solidFill>
                <a:srgbClr val="F35B1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" name="Freeform 13"/>
              <p:cNvSpPr>
                <a:spLocks/>
              </p:cNvSpPr>
              <p:nvPr/>
            </p:nvSpPr>
            <p:spPr bwMode="auto">
              <a:xfrm>
                <a:off x="1733" y="1740"/>
                <a:ext cx="49" cy="253"/>
              </a:xfrm>
              <a:custGeom>
                <a:avLst/>
                <a:gdLst/>
                <a:ahLst/>
                <a:cxnLst>
                  <a:cxn ang="0">
                    <a:pos x="0" y="195"/>
                  </a:cxn>
                  <a:cxn ang="0">
                    <a:pos x="48" y="252"/>
                  </a:cxn>
                  <a:cxn ang="0">
                    <a:pos x="48" y="54"/>
                  </a:cxn>
                  <a:cxn ang="0">
                    <a:pos x="0" y="0"/>
                  </a:cxn>
                  <a:cxn ang="0">
                    <a:pos x="0" y="195"/>
                  </a:cxn>
                </a:cxnLst>
                <a:rect l="0" t="0" r="r" b="b"/>
                <a:pathLst>
                  <a:path w="49" h="253">
                    <a:moveTo>
                      <a:pt x="0" y="195"/>
                    </a:moveTo>
                    <a:lnTo>
                      <a:pt x="48" y="252"/>
                    </a:lnTo>
                    <a:lnTo>
                      <a:pt x="48" y="54"/>
                    </a:lnTo>
                    <a:lnTo>
                      <a:pt x="0" y="0"/>
                    </a:lnTo>
                    <a:lnTo>
                      <a:pt x="0" y="195"/>
                    </a:lnTo>
                  </a:path>
                </a:pathLst>
              </a:custGeom>
              <a:solidFill>
                <a:srgbClr val="F35B1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Freeform 14"/>
              <p:cNvSpPr>
                <a:spLocks/>
              </p:cNvSpPr>
              <p:nvPr/>
            </p:nvSpPr>
            <p:spPr bwMode="auto">
              <a:xfrm>
                <a:off x="1068" y="1935"/>
                <a:ext cx="51" cy="565"/>
              </a:xfrm>
              <a:custGeom>
                <a:avLst/>
                <a:gdLst/>
                <a:ahLst/>
                <a:cxnLst>
                  <a:cxn ang="0">
                    <a:pos x="0" y="505"/>
                  </a:cxn>
                  <a:cxn ang="0">
                    <a:pos x="50" y="564"/>
                  </a:cxn>
                  <a:cxn ang="0">
                    <a:pos x="50" y="57"/>
                  </a:cxn>
                  <a:cxn ang="0">
                    <a:pos x="0" y="0"/>
                  </a:cxn>
                  <a:cxn ang="0">
                    <a:pos x="0" y="505"/>
                  </a:cxn>
                </a:cxnLst>
                <a:rect l="0" t="0" r="r" b="b"/>
                <a:pathLst>
                  <a:path w="51" h="565">
                    <a:moveTo>
                      <a:pt x="0" y="505"/>
                    </a:moveTo>
                    <a:lnTo>
                      <a:pt x="50" y="564"/>
                    </a:lnTo>
                    <a:lnTo>
                      <a:pt x="50" y="57"/>
                    </a:lnTo>
                    <a:lnTo>
                      <a:pt x="0" y="0"/>
                    </a:lnTo>
                    <a:lnTo>
                      <a:pt x="0" y="505"/>
                    </a:lnTo>
                  </a:path>
                </a:pathLst>
              </a:custGeom>
              <a:solidFill>
                <a:srgbClr val="F35B1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Freeform 15"/>
              <p:cNvSpPr>
                <a:spLocks/>
              </p:cNvSpPr>
              <p:nvPr/>
            </p:nvSpPr>
            <p:spPr bwMode="auto">
              <a:xfrm>
                <a:off x="1733" y="2499"/>
                <a:ext cx="49" cy="2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0"/>
                  </a:cxn>
                  <a:cxn ang="0">
                    <a:pos x="48" y="201"/>
                  </a:cxn>
                  <a:cxn ang="0">
                    <a:pos x="0" y="147"/>
                  </a:cxn>
                  <a:cxn ang="0">
                    <a:pos x="0" y="0"/>
                  </a:cxn>
                </a:cxnLst>
                <a:rect l="0" t="0" r="r" b="b"/>
                <a:pathLst>
                  <a:path w="49" h="202">
                    <a:moveTo>
                      <a:pt x="0" y="0"/>
                    </a:moveTo>
                    <a:lnTo>
                      <a:pt x="48" y="0"/>
                    </a:lnTo>
                    <a:lnTo>
                      <a:pt x="48" y="201"/>
                    </a:lnTo>
                    <a:lnTo>
                      <a:pt x="0" y="14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35B1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408" y="732"/>
              <a:ext cx="773" cy="1060"/>
              <a:chOff x="2408" y="732"/>
              <a:chExt cx="773" cy="1060"/>
            </a:xfrm>
          </p:grpSpPr>
          <p:sp>
            <p:nvSpPr>
              <p:cNvPr id="24593" name="Freeform 17"/>
              <p:cNvSpPr>
                <a:spLocks/>
              </p:cNvSpPr>
              <p:nvPr/>
            </p:nvSpPr>
            <p:spPr bwMode="auto">
              <a:xfrm>
                <a:off x="2410" y="772"/>
                <a:ext cx="768" cy="1020"/>
              </a:xfrm>
              <a:custGeom>
                <a:avLst/>
                <a:gdLst/>
                <a:ahLst/>
                <a:cxnLst>
                  <a:cxn ang="0">
                    <a:pos x="597" y="0"/>
                  </a:cxn>
                  <a:cxn ang="0">
                    <a:pos x="168" y="0"/>
                  </a:cxn>
                  <a:cxn ang="0">
                    <a:pos x="168" y="637"/>
                  </a:cxn>
                  <a:cxn ang="0">
                    <a:pos x="0" y="637"/>
                  </a:cxn>
                  <a:cxn ang="0">
                    <a:pos x="384" y="1019"/>
                  </a:cxn>
                  <a:cxn ang="0">
                    <a:pos x="767" y="637"/>
                  </a:cxn>
                  <a:cxn ang="0">
                    <a:pos x="597" y="637"/>
                  </a:cxn>
                  <a:cxn ang="0">
                    <a:pos x="597" y="0"/>
                  </a:cxn>
                </a:cxnLst>
                <a:rect l="0" t="0" r="r" b="b"/>
                <a:pathLst>
                  <a:path w="768" h="1020">
                    <a:moveTo>
                      <a:pt x="597" y="0"/>
                    </a:moveTo>
                    <a:lnTo>
                      <a:pt x="168" y="0"/>
                    </a:lnTo>
                    <a:lnTo>
                      <a:pt x="168" y="637"/>
                    </a:lnTo>
                    <a:lnTo>
                      <a:pt x="0" y="637"/>
                    </a:lnTo>
                    <a:lnTo>
                      <a:pt x="384" y="1019"/>
                    </a:lnTo>
                    <a:lnTo>
                      <a:pt x="767" y="637"/>
                    </a:lnTo>
                    <a:lnTo>
                      <a:pt x="597" y="637"/>
                    </a:lnTo>
                    <a:lnTo>
                      <a:pt x="597" y="0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Freeform 18"/>
              <p:cNvSpPr>
                <a:spLocks/>
              </p:cNvSpPr>
              <p:nvPr/>
            </p:nvSpPr>
            <p:spPr bwMode="auto">
              <a:xfrm>
                <a:off x="2577" y="732"/>
                <a:ext cx="431" cy="42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30" y="41"/>
                  </a:cxn>
                  <a:cxn ang="0">
                    <a:pos x="430" y="0"/>
                  </a:cxn>
                  <a:cxn ang="0">
                    <a:pos x="0" y="0"/>
                  </a:cxn>
                  <a:cxn ang="0">
                    <a:pos x="0" y="41"/>
                  </a:cxn>
                </a:cxnLst>
                <a:rect l="0" t="0" r="r" b="b"/>
                <a:pathLst>
                  <a:path w="431" h="42">
                    <a:moveTo>
                      <a:pt x="0" y="41"/>
                    </a:moveTo>
                    <a:lnTo>
                      <a:pt x="430" y="41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41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Freeform 19"/>
              <p:cNvSpPr>
                <a:spLocks/>
              </p:cNvSpPr>
              <p:nvPr/>
            </p:nvSpPr>
            <p:spPr bwMode="auto">
              <a:xfrm>
                <a:off x="2408" y="1350"/>
                <a:ext cx="170" cy="5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169" y="58"/>
                  </a:cxn>
                  <a:cxn ang="0">
                    <a:pos x="0" y="58"/>
                  </a:cxn>
                  <a:cxn ang="0">
                    <a:pos x="1" y="0"/>
                  </a:cxn>
                  <a:cxn ang="0">
                    <a:pos x="169" y="0"/>
                  </a:cxn>
                </a:cxnLst>
                <a:rect l="0" t="0" r="r" b="b"/>
                <a:pathLst>
                  <a:path w="170" h="59">
                    <a:moveTo>
                      <a:pt x="169" y="0"/>
                    </a:moveTo>
                    <a:lnTo>
                      <a:pt x="169" y="58"/>
                    </a:lnTo>
                    <a:lnTo>
                      <a:pt x="0" y="58"/>
                    </a:lnTo>
                    <a:lnTo>
                      <a:pt x="1" y="0"/>
                    </a:lnTo>
                    <a:lnTo>
                      <a:pt x="169" y="0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Freeform 20"/>
              <p:cNvSpPr>
                <a:spLocks/>
              </p:cNvSpPr>
              <p:nvPr/>
            </p:nvSpPr>
            <p:spPr bwMode="auto">
              <a:xfrm>
                <a:off x="3007" y="1350"/>
                <a:ext cx="174" cy="59"/>
              </a:xfrm>
              <a:custGeom>
                <a:avLst/>
                <a:gdLst/>
                <a:ahLst/>
                <a:cxnLst>
                  <a:cxn ang="0">
                    <a:pos x="173" y="0"/>
                  </a:cxn>
                  <a:cxn ang="0">
                    <a:pos x="172" y="58"/>
                  </a:cxn>
                  <a:cxn ang="0">
                    <a:pos x="0" y="58"/>
                  </a:cxn>
                  <a:cxn ang="0">
                    <a:pos x="0" y="0"/>
                  </a:cxn>
                  <a:cxn ang="0">
                    <a:pos x="173" y="0"/>
                  </a:cxn>
                </a:cxnLst>
                <a:rect l="0" t="0" r="r" b="b"/>
                <a:pathLst>
                  <a:path w="174" h="59">
                    <a:moveTo>
                      <a:pt x="173" y="0"/>
                    </a:moveTo>
                    <a:lnTo>
                      <a:pt x="172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173" y="0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1118" y="2090"/>
              <a:ext cx="101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400" b="1">
                  <a:latin typeface="Times New Roman" pitchFamily="18" charset="0"/>
                </a:rPr>
                <a:t>Data Input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3794" y="2066"/>
              <a:ext cx="106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Data Output</a:t>
              </a:r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 rot="5400000">
              <a:off x="2342" y="1123"/>
              <a:ext cx="94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Instructions</a:t>
              </a:r>
            </a:p>
          </p:txBody>
        </p:sp>
      </p:grp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1241425" y="5592763"/>
            <a:ext cx="379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</a:rPr>
              <a:t>Ex:PC, Macintosh,  Workstations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The MISD Architecture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759450"/>
            <a:ext cx="8972550" cy="8509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algn="ctr">
              <a:buClr>
                <a:schemeClr val="tx1"/>
              </a:buClr>
              <a:buFont typeface="Wingdings" pitchFamily="2" charset="2"/>
              <a:buChar char="è"/>
            </a:pPr>
            <a:r>
              <a:rPr lang="en-US" sz="2600" dirty="0"/>
              <a:t>More of an </a:t>
            </a:r>
            <a:r>
              <a:rPr lang="en-US" sz="2600" dirty="0">
                <a:solidFill>
                  <a:srgbClr val="FF0000"/>
                </a:solidFill>
              </a:rPr>
              <a:t>intellectual exercise than a practical configuration. Few built, but commercially not available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90550" y="1284288"/>
            <a:ext cx="8059738" cy="4354512"/>
            <a:chOff x="372" y="642"/>
            <a:chExt cx="5077" cy="2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904" y="2281"/>
              <a:ext cx="1969" cy="372"/>
              <a:chOff x="2904" y="2281"/>
              <a:chExt cx="1969" cy="372"/>
            </a:xfrm>
          </p:grpSpPr>
          <p:sp>
            <p:nvSpPr>
              <p:cNvPr id="26628" name="Freeform 4"/>
              <p:cNvSpPr>
                <a:spLocks/>
              </p:cNvSpPr>
              <p:nvPr/>
            </p:nvSpPr>
            <p:spPr bwMode="auto">
              <a:xfrm>
                <a:off x="2991" y="2281"/>
                <a:ext cx="1882" cy="351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0" y="274"/>
                  </a:cxn>
                  <a:cxn ang="0">
                    <a:pos x="1172" y="274"/>
                  </a:cxn>
                  <a:cxn ang="0">
                    <a:pos x="1172" y="350"/>
                  </a:cxn>
                  <a:cxn ang="0">
                    <a:pos x="1881" y="175"/>
                  </a:cxn>
                  <a:cxn ang="0">
                    <a:pos x="1172" y="0"/>
                  </a:cxn>
                  <a:cxn ang="0">
                    <a:pos x="1172" y="78"/>
                  </a:cxn>
                  <a:cxn ang="0">
                    <a:pos x="0" y="78"/>
                  </a:cxn>
                </a:cxnLst>
                <a:rect l="0" t="0" r="r" b="b"/>
                <a:pathLst>
                  <a:path w="1882" h="351">
                    <a:moveTo>
                      <a:pt x="0" y="78"/>
                    </a:moveTo>
                    <a:lnTo>
                      <a:pt x="0" y="274"/>
                    </a:lnTo>
                    <a:lnTo>
                      <a:pt x="1172" y="274"/>
                    </a:lnTo>
                    <a:lnTo>
                      <a:pt x="1172" y="350"/>
                    </a:lnTo>
                    <a:lnTo>
                      <a:pt x="1881" y="175"/>
                    </a:lnTo>
                    <a:lnTo>
                      <a:pt x="1172" y="0"/>
                    </a:lnTo>
                    <a:lnTo>
                      <a:pt x="1172" y="78"/>
                    </a:lnTo>
                    <a:lnTo>
                      <a:pt x="0" y="78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29" name="Freeform 5"/>
              <p:cNvSpPr>
                <a:spLocks/>
              </p:cNvSpPr>
              <p:nvPr/>
            </p:nvSpPr>
            <p:spPr bwMode="auto">
              <a:xfrm>
                <a:off x="2905" y="2555"/>
                <a:ext cx="1260" cy="22"/>
              </a:xfrm>
              <a:custGeom>
                <a:avLst/>
                <a:gdLst/>
                <a:ahLst/>
                <a:cxnLst>
                  <a:cxn ang="0">
                    <a:pos x="1174" y="21"/>
                  </a:cxn>
                  <a:cxn ang="0">
                    <a:pos x="1259" y="0"/>
                  </a:cxn>
                  <a:cxn ang="0">
                    <a:pos x="83" y="0"/>
                  </a:cxn>
                  <a:cxn ang="0">
                    <a:pos x="0" y="21"/>
                  </a:cxn>
                  <a:cxn ang="0">
                    <a:pos x="1174" y="21"/>
                  </a:cxn>
                </a:cxnLst>
                <a:rect l="0" t="0" r="r" b="b"/>
                <a:pathLst>
                  <a:path w="1260" h="22">
                    <a:moveTo>
                      <a:pt x="1174" y="21"/>
                    </a:moveTo>
                    <a:lnTo>
                      <a:pt x="1259" y="0"/>
                    </a:lnTo>
                    <a:lnTo>
                      <a:pt x="83" y="0"/>
                    </a:lnTo>
                    <a:lnTo>
                      <a:pt x="0" y="21"/>
                    </a:lnTo>
                    <a:lnTo>
                      <a:pt x="1174" y="21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0" name="Freeform 6"/>
              <p:cNvSpPr>
                <a:spLocks/>
              </p:cNvSpPr>
              <p:nvPr/>
            </p:nvSpPr>
            <p:spPr bwMode="auto">
              <a:xfrm>
                <a:off x="4079" y="2555"/>
                <a:ext cx="85" cy="9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84" y="0"/>
                  </a:cxn>
                  <a:cxn ang="0">
                    <a:pos x="84" y="76"/>
                  </a:cxn>
                  <a:cxn ang="0">
                    <a:pos x="0" y="97"/>
                  </a:cxn>
                  <a:cxn ang="0">
                    <a:pos x="0" y="22"/>
                  </a:cxn>
                </a:cxnLst>
                <a:rect l="0" t="0" r="r" b="b"/>
                <a:pathLst>
                  <a:path w="85" h="98">
                    <a:moveTo>
                      <a:pt x="0" y="22"/>
                    </a:moveTo>
                    <a:lnTo>
                      <a:pt x="84" y="0"/>
                    </a:lnTo>
                    <a:lnTo>
                      <a:pt x="84" y="76"/>
                    </a:lnTo>
                    <a:lnTo>
                      <a:pt x="0" y="97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1" name="Freeform 7"/>
              <p:cNvSpPr>
                <a:spLocks/>
              </p:cNvSpPr>
              <p:nvPr/>
            </p:nvSpPr>
            <p:spPr bwMode="auto">
              <a:xfrm>
                <a:off x="2904" y="2358"/>
                <a:ext cx="88" cy="219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87" y="0"/>
                  </a:cxn>
                  <a:cxn ang="0">
                    <a:pos x="87" y="196"/>
                  </a:cxn>
                  <a:cxn ang="0">
                    <a:pos x="0" y="218"/>
                  </a:cxn>
                  <a:cxn ang="0">
                    <a:pos x="0" y="23"/>
                  </a:cxn>
                </a:cxnLst>
                <a:rect l="0" t="0" r="r" b="b"/>
                <a:pathLst>
                  <a:path w="88" h="219">
                    <a:moveTo>
                      <a:pt x="0" y="23"/>
                    </a:moveTo>
                    <a:lnTo>
                      <a:pt x="87" y="0"/>
                    </a:lnTo>
                    <a:lnTo>
                      <a:pt x="87" y="196"/>
                    </a:lnTo>
                    <a:lnTo>
                      <a:pt x="0" y="218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2" name="Freeform 8"/>
              <p:cNvSpPr>
                <a:spLocks/>
              </p:cNvSpPr>
              <p:nvPr/>
            </p:nvSpPr>
            <p:spPr bwMode="auto">
              <a:xfrm>
                <a:off x="4079" y="2281"/>
                <a:ext cx="85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84" y="77"/>
                  </a:cxn>
                  <a:cxn ang="0">
                    <a:pos x="84" y="0"/>
                  </a:cxn>
                  <a:cxn ang="0">
                    <a:pos x="0" y="21"/>
                  </a:cxn>
                  <a:cxn ang="0">
                    <a:pos x="0" y="77"/>
                  </a:cxn>
                </a:cxnLst>
                <a:rect l="0" t="0" r="r" b="b"/>
                <a:pathLst>
                  <a:path w="85" h="78">
                    <a:moveTo>
                      <a:pt x="0" y="77"/>
                    </a:moveTo>
                    <a:lnTo>
                      <a:pt x="84" y="77"/>
                    </a:lnTo>
                    <a:lnTo>
                      <a:pt x="84" y="0"/>
                    </a:lnTo>
                    <a:lnTo>
                      <a:pt x="0" y="21"/>
                    </a:lnTo>
                    <a:lnTo>
                      <a:pt x="0" y="77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4" name="Freeform 10"/>
            <p:cNvSpPr>
              <a:spLocks/>
            </p:cNvSpPr>
            <p:nvPr/>
          </p:nvSpPr>
          <p:spPr bwMode="auto">
            <a:xfrm>
              <a:off x="1711" y="1751"/>
              <a:ext cx="2862" cy="806"/>
            </a:xfrm>
            <a:custGeom>
              <a:avLst/>
              <a:gdLst/>
              <a:ahLst/>
              <a:cxnLst>
                <a:cxn ang="0">
                  <a:pos x="6" y="511"/>
                </a:cxn>
                <a:cxn ang="0">
                  <a:pos x="38" y="439"/>
                </a:cxn>
                <a:cxn ang="0">
                  <a:pos x="81" y="378"/>
                </a:cxn>
                <a:cxn ang="0">
                  <a:pos x="143" y="321"/>
                </a:cxn>
                <a:cxn ang="0">
                  <a:pos x="239" y="249"/>
                </a:cxn>
                <a:cxn ang="0">
                  <a:pos x="353" y="189"/>
                </a:cxn>
                <a:cxn ang="0">
                  <a:pos x="460" y="144"/>
                </a:cxn>
                <a:cxn ang="0">
                  <a:pos x="569" y="110"/>
                </a:cxn>
                <a:cxn ang="0">
                  <a:pos x="691" y="77"/>
                </a:cxn>
                <a:cxn ang="0">
                  <a:pos x="815" y="50"/>
                </a:cxn>
                <a:cxn ang="0">
                  <a:pos x="975" y="24"/>
                </a:cxn>
                <a:cxn ang="0">
                  <a:pos x="1123" y="9"/>
                </a:cxn>
                <a:cxn ang="0">
                  <a:pos x="1313" y="0"/>
                </a:cxn>
                <a:cxn ang="0">
                  <a:pos x="1482" y="6"/>
                </a:cxn>
                <a:cxn ang="0">
                  <a:pos x="1646" y="20"/>
                </a:cxn>
                <a:cxn ang="0">
                  <a:pos x="1785" y="39"/>
                </a:cxn>
                <a:cxn ang="0">
                  <a:pos x="1965" y="75"/>
                </a:cxn>
                <a:cxn ang="0">
                  <a:pos x="2106" y="114"/>
                </a:cxn>
                <a:cxn ang="0">
                  <a:pos x="2222" y="158"/>
                </a:cxn>
                <a:cxn ang="0">
                  <a:pos x="2348" y="215"/>
                </a:cxn>
                <a:cxn ang="0">
                  <a:pos x="2457" y="280"/>
                </a:cxn>
                <a:cxn ang="0">
                  <a:pos x="2592" y="410"/>
                </a:cxn>
                <a:cxn ang="0">
                  <a:pos x="2649" y="524"/>
                </a:cxn>
                <a:cxn ang="0">
                  <a:pos x="2861" y="589"/>
                </a:cxn>
                <a:cxn ang="0">
                  <a:pos x="1946" y="586"/>
                </a:cxn>
                <a:cxn ang="0">
                  <a:pos x="2138" y="522"/>
                </a:cxn>
                <a:cxn ang="0">
                  <a:pos x="2074" y="422"/>
                </a:cxn>
                <a:cxn ang="0">
                  <a:pos x="1935" y="318"/>
                </a:cxn>
                <a:cxn ang="0">
                  <a:pos x="1807" y="260"/>
                </a:cxn>
                <a:cxn ang="0">
                  <a:pos x="1676" y="212"/>
                </a:cxn>
                <a:cxn ang="0">
                  <a:pos x="1522" y="175"/>
                </a:cxn>
                <a:cxn ang="0">
                  <a:pos x="1336" y="146"/>
                </a:cxn>
                <a:cxn ang="0">
                  <a:pos x="1153" y="134"/>
                </a:cxn>
                <a:cxn ang="0">
                  <a:pos x="986" y="134"/>
                </a:cxn>
                <a:cxn ang="0">
                  <a:pos x="825" y="146"/>
                </a:cxn>
                <a:cxn ang="0">
                  <a:pos x="663" y="168"/>
                </a:cxn>
                <a:cxn ang="0">
                  <a:pos x="473" y="214"/>
                </a:cxn>
                <a:cxn ang="0">
                  <a:pos x="319" y="270"/>
                </a:cxn>
                <a:cxn ang="0">
                  <a:pos x="207" y="327"/>
                </a:cxn>
                <a:cxn ang="0">
                  <a:pos x="128" y="383"/>
                </a:cxn>
                <a:cxn ang="0">
                  <a:pos x="79" y="428"/>
                </a:cxn>
                <a:cxn ang="0">
                  <a:pos x="47" y="482"/>
                </a:cxn>
                <a:cxn ang="0">
                  <a:pos x="0" y="606"/>
                </a:cxn>
              </a:cxnLst>
              <a:rect l="0" t="0" r="r" b="b"/>
              <a:pathLst>
                <a:path w="2862" h="806">
                  <a:moveTo>
                    <a:pt x="0" y="606"/>
                  </a:moveTo>
                  <a:lnTo>
                    <a:pt x="6" y="511"/>
                  </a:lnTo>
                  <a:lnTo>
                    <a:pt x="17" y="479"/>
                  </a:lnTo>
                  <a:lnTo>
                    <a:pt x="38" y="439"/>
                  </a:lnTo>
                  <a:lnTo>
                    <a:pt x="56" y="408"/>
                  </a:lnTo>
                  <a:lnTo>
                    <a:pt x="81" y="378"/>
                  </a:lnTo>
                  <a:lnTo>
                    <a:pt x="111" y="348"/>
                  </a:lnTo>
                  <a:lnTo>
                    <a:pt x="143" y="321"/>
                  </a:lnTo>
                  <a:lnTo>
                    <a:pt x="184" y="288"/>
                  </a:lnTo>
                  <a:lnTo>
                    <a:pt x="239" y="249"/>
                  </a:lnTo>
                  <a:lnTo>
                    <a:pt x="293" y="218"/>
                  </a:lnTo>
                  <a:lnTo>
                    <a:pt x="353" y="189"/>
                  </a:lnTo>
                  <a:lnTo>
                    <a:pt x="402" y="168"/>
                  </a:lnTo>
                  <a:lnTo>
                    <a:pt x="460" y="144"/>
                  </a:lnTo>
                  <a:lnTo>
                    <a:pt x="505" y="127"/>
                  </a:lnTo>
                  <a:lnTo>
                    <a:pt x="569" y="110"/>
                  </a:lnTo>
                  <a:lnTo>
                    <a:pt x="627" y="94"/>
                  </a:lnTo>
                  <a:lnTo>
                    <a:pt x="691" y="77"/>
                  </a:lnTo>
                  <a:lnTo>
                    <a:pt x="742" y="65"/>
                  </a:lnTo>
                  <a:lnTo>
                    <a:pt x="815" y="50"/>
                  </a:lnTo>
                  <a:lnTo>
                    <a:pt x="896" y="35"/>
                  </a:lnTo>
                  <a:lnTo>
                    <a:pt x="975" y="24"/>
                  </a:lnTo>
                  <a:lnTo>
                    <a:pt x="1043" y="16"/>
                  </a:lnTo>
                  <a:lnTo>
                    <a:pt x="1123" y="9"/>
                  </a:lnTo>
                  <a:lnTo>
                    <a:pt x="1206" y="3"/>
                  </a:lnTo>
                  <a:lnTo>
                    <a:pt x="1313" y="0"/>
                  </a:lnTo>
                  <a:lnTo>
                    <a:pt x="1405" y="2"/>
                  </a:lnTo>
                  <a:lnTo>
                    <a:pt x="1482" y="6"/>
                  </a:lnTo>
                  <a:lnTo>
                    <a:pt x="1561" y="11"/>
                  </a:lnTo>
                  <a:lnTo>
                    <a:pt x="1646" y="20"/>
                  </a:lnTo>
                  <a:lnTo>
                    <a:pt x="1719" y="28"/>
                  </a:lnTo>
                  <a:lnTo>
                    <a:pt x="1785" y="39"/>
                  </a:lnTo>
                  <a:lnTo>
                    <a:pt x="1871" y="55"/>
                  </a:lnTo>
                  <a:lnTo>
                    <a:pt x="1965" y="75"/>
                  </a:lnTo>
                  <a:lnTo>
                    <a:pt x="2042" y="96"/>
                  </a:lnTo>
                  <a:lnTo>
                    <a:pt x="2106" y="114"/>
                  </a:lnTo>
                  <a:lnTo>
                    <a:pt x="2170" y="136"/>
                  </a:lnTo>
                  <a:lnTo>
                    <a:pt x="2222" y="158"/>
                  </a:lnTo>
                  <a:lnTo>
                    <a:pt x="2279" y="183"/>
                  </a:lnTo>
                  <a:lnTo>
                    <a:pt x="2348" y="215"/>
                  </a:lnTo>
                  <a:lnTo>
                    <a:pt x="2399" y="246"/>
                  </a:lnTo>
                  <a:lnTo>
                    <a:pt x="2457" y="280"/>
                  </a:lnTo>
                  <a:lnTo>
                    <a:pt x="2540" y="351"/>
                  </a:lnTo>
                  <a:lnTo>
                    <a:pt x="2592" y="410"/>
                  </a:lnTo>
                  <a:lnTo>
                    <a:pt x="2630" y="473"/>
                  </a:lnTo>
                  <a:lnTo>
                    <a:pt x="2649" y="524"/>
                  </a:lnTo>
                  <a:lnTo>
                    <a:pt x="2662" y="589"/>
                  </a:lnTo>
                  <a:lnTo>
                    <a:pt x="2861" y="589"/>
                  </a:lnTo>
                  <a:lnTo>
                    <a:pt x="2406" y="805"/>
                  </a:lnTo>
                  <a:lnTo>
                    <a:pt x="1946" y="586"/>
                  </a:lnTo>
                  <a:lnTo>
                    <a:pt x="2151" y="587"/>
                  </a:lnTo>
                  <a:lnTo>
                    <a:pt x="2138" y="522"/>
                  </a:lnTo>
                  <a:lnTo>
                    <a:pt x="2113" y="473"/>
                  </a:lnTo>
                  <a:lnTo>
                    <a:pt x="2074" y="422"/>
                  </a:lnTo>
                  <a:lnTo>
                    <a:pt x="1991" y="351"/>
                  </a:lnTo>
                  <a:lnTo>
                    <a:pt x="1935" y="318"/>
                  </a:lnTo>
                  <a:lnTo>
                    <a:pt x="1875" y="286"/>
                  </a:lnTo>
                  <a:lnTo>
                    <a:pt x="1807" y="260"/>
                  </a:lnTo>
                  <a:lnTo>
                    <a:pt x="1741" y="233"/>
                  </a:lnTo>
                  <a:lnTo>
                    <a:pt x="1676" y="212"/>
                  </a:lnTo>
                  <a:lnTo>
                    <a:pt x="1606" y="195"/>
                  </a:lnTo>
                  <a:lnTo>
                    <a:pt x="1522" y="175"/>
                  </a:lnTo>
                  <a:lnTo>
                    <a:pt x="1426" y="158"/>
                  </a:lnTo>
                  <a:lnTo>
                    <a:pt x="1336" y="146"/>
                  </a:lnTo>
                  <a:lnTo>
                    <a:pt x="1255" y="140"/>
                  </a:lnTo>
                  <a:lnTo>
                    <a:pt x="1153" y="134"/>
                  </a:lnTo>
                  <a:lnTo>
                    <a:pt x="1054" y="133"/>
                  </a:lnTo>
                  <a:lnTo>
                    <a:pt x="986" y="134"/>
                  </a:lnTo>
                  <a:lnTo>
                    <a:pt x="913" y="138"/>
                  </a:lnTo>
                  <a:lnTo>
                    <a:pt x="825" y="146"/>
                  </a:lnTo>
                  <a:lnTo>
                    <a:pt x="742" y="156"/>
                  </a:lnTo>
                  <a:lnTo>
                    <a:pt x="663" y="168"/>
                  </a:lnTo>
                  <a:lnTo>
                    <a:pt x="586" y="184"/>
                  </a:lnTo>
                  <a:lnTo>
                    <a:pt x="473" y="214"/>
                  </a:lnTo>
                  <a:lnTo>
                    <a:pt x="398" y="238"/>
                  </a:lnTo>
                  <a:lnTo>
                    <a:pt x="319" y="270"/>
                  </a:lnTo>
                  <a:lnTo>
                    <a:pt x="250" y="302"/>
                  </a:lnTo>
                  <a:lnTo>
                    <a:pt x="207" y="327"/>
                  </a:lnTo>
                  <a:lnTo>
                    <a:pt x="163" y="356"/>
                  </a:lnTo>
                  <a:lnTo>
                    <a:pt x="128" y="383"/>
                  </a:lnTo>
                  <a:lnTo>
                    <a:pt x="103" y="406"/>
                  </a:lnTo>
                  <a:lnTo>
                    <a:pt x="79" y="428"/>
                  </a:lnTo>
                  <a:lnTo>
                    <a:pt x="60" y="456"/>
                  </a:lnTo>
                  <a:lnTo>
                    <a:pt x="47" y="482"/>
                  </a:lnTo>
                  <a:lnTo>
                    <a:pt x="28" y="517"/>
                  </a:lnTo>
                  <a:lnTo>
                    <a:pt x="0" y="606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FAFD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Freeform 11"/>
            <p:cNvSpPr>
              <a:spLocks/>
            </p:cNvSpPr>
            <p:nvPr/>
          </p:nvSpPr>
          <p:spPr bwMode="auto">
            <a:xfrm>
              <a:off x="3216" y="2220"/>
              <a:ext cx="1177" cy="1011"/>
            </a:xfrm>
            <a:custGeom>
              <a:avLst/>
              <a:gdLst/>
              <a:ahLst/>
              <a:cxnLst>
                <a:cxn ang="0">
                  <a:pos x="3" y="368"/>
                </a:cxn>
                <a:cxn ang="0">
                  <a:pos x="16" y="459"/>
                </a:cxn>
                <a:cxn ang="0">
                  <a:pos x="33" y="536"/>
                </a:cxn>
                <a:cxn ang="0">
                  <a:pos x="59" y="608"/>
                </a:cxn>
                <a:cxn ang="0">
                  <a:pos x="98" y="698"/>
                </a:cxn>
                <a:cxn ang="0">
                  <a:pos x="145" y="773"/>
                </a:cxn>
                <a:cxn ang="0">
                  <a:pos x="189" y="829"/>
                </a:cxn>
                <a:cxn ang="0">
                  <a:pos x="234" y="872"/>
                </a:cxn>
                <a:cxn ang="0">
                  <a:pos x="284" y="913"/>
                </a:cxn>
                <a:cxn ang="0">
                  <a:pos x="335" y="948"/>
                </a:cxn>
                <a:cxn ang="0">
                  <a:pos x="401" y="979"/>
                </a:cxn>
                <a:cxn ang="0">
                  <a:pos x="461" y="999"/>
                </a:cxn>
                <a:cxn ang="0">
                  <a:pos x="540" y="1010"/>
                </a:cxn>
                <a:cxn ang="0">
                  <a:pos x="609" y="1002"/>
                </a:cxn>
                <a:cxn ang="0">
                  <a:pos x="677" y="985"/>
                </a:cxn>
                <a:cxn ang="0">
                  <a:pos x="734" y="961"/>
                </a:cxn>
                <a:cxn ang="0">
                  <a:pos x="808" y="916"/>
                </a:cxn>
                <a:cxn ang="0">
                  <a:pos x="866" y="867"/>
                </a:cxn>
                <a:cxn ang="0">
                  <a:pos x="913" y="812"/>
                </a:cxn>
                <a:cxn ang="0">
                  <a:pos x="965" y="740"/>
                </a:cxn>
                <a:cxn ang="0">
                  <a:pos x="1010" y="659"/>
                </a:cxn>
                <a:cxn ang="0">
                  <a:pos x="1065" y="496"/>
                </a:cxn>
                <a:cxn ang="0">
                  <a:pos x="1089" y="353"/>
                </a:cxn>
                <a:cxn ang="0">
                  <a:pos x="1176" y="271"/>
                </a:cxn>
                <a:cxn ang="0">
                  <a:pos x="800" y="275"/>
                </a:cxn>
                <a:cxn ang="0">
                  <a:pos x="879" y="356"/>
                </a:cxn>
                <a:cxn ang="0">
                  <a:pos x="853" y="481"/>
                </a:cxn>
                <a:cxn ang="0">
                  <a:pos x="795" y="611"/>
                </a:cxn>
                <a:cxn ang="0">
                  <a:pos x="743" y="684"/>
                </a:cxn>
                <a:cxn ang="0">
                  <a:pos x="689" y="744"/>
                </a:cxn>
                <a:cxn ang="0">
                  <a:pos x="626" y="790"/>
                </a:cxn>
                <a:cxn ang="0">
                  <a:pos x="549" y="827"/>
                </a:cxn>
                <a:cxn ang="0">
                  <a:pos x="474" y="842"/>
                </a:cxn>
                <a:cxn ang="0">
                  <a:pos x="405" y="842"/>
                </a:cxn>
                <a:cxn ang="0">
                  <a:pos x="339" y="827"/>
                </a:cxn>
                <a:cxn ang="0">
                  <a:pos x="272" y="799"/>
                </a:cxn>
                <a:cxn ang="0">
                  <a:pos x="194" y="742"/>
                </a:cxn>
                <a:cxn ang="0">
                  <a:pos x="131" y="671"/>
                </a:cxn>
                <a:cxn ang="0">
                  <a:pos x="85" y="600"/>
                </a:cxn>
                <a:cxn ang="0">
                  <a:pos x="53" y="529"/>
                </a:cxn>
                <a:cxn ang="0">
                  <a:pos x="33" y="473"/>
                </a:cxn>
                <a:cxn ang="0">
                  <a:pos x="19" y="405"/>
                </a:cxn>
                <a:cxn ang="0">
                  <a:pos x="0" y="249"/>
                </a:cxn>
              </a:cxnLst>
              <a:rect l="0" t="0" r="r" b="b"/>
              <a:pathLst>
                <a:path w="1177" h="1011">
                  <a:moveTo>
                    <a:pt x="0" y="249"/>
                  </a:moveTo>
                  <a:lnTo>
                    <a:pt x="3" y="368"/>
                  </a:lnTo>
                  <a:lnTo>
                    <a:pt x="7" y="409"/>
                  </a:lnTo>
                  <a:lnTo>
                    <a:pt x="16" y="459"/>
                  </a:lnTo>
                  <a:lnTo>
                    <a:pt x="23" y="498"/>
                  </a:lnTo>
                  <a:lnTo>
                    <a:pt x="33" y="536"/>
                  </a:lnTo>
                  <a:lnTo>
                    <a:pt x="46" y="573"/>
                  </a:lnTo>
                  <a:lnTo>
                    <a:pt x="59" y="608"/>
                  </a:lnTo>
                  <a:lnTo>
                    <a:pt x="76" y="648"/>
                  </a:lnTo>
                  <a:lnTo>
                    <a:pt x="98" y="698"/>
                  </a:lnTo>
                  <a:lnTo>
                    <a:pt x="120" y="736"/>
                  </a:lnTo>
                  <a:lnTo>
                    <a:pt x="145" y="773"/>
                  </a:lnTo>
                  <a:lnTo>
                    <a:pt x="165" y="799"/>
                  </a:lnTo>
                  <a:lnTo>
                    <a:pt x="189" y="829"/>
                  </a:lnTo>
                  <a:lnTo>
                    <a:pt x="207" y="850"/>
                  </a:lnTo>
                  <a:lnTo>
                    <a:pt x="234" y="872"/>
                  </a:lnTo>
                  <a:lnTo>
                    <a:pt x="258" y="893"/>
                  </a:lnTo>
                  <a:lnTo>
                    <a:pt x="284" y="913"/>
                  </a:lnTo>
                  <a:lnTo>
                    <a:pt x="305" y="928"/>
                  </a:lnTo>
                  <a:lnTo>
                    <a:pt x="335" y="948"/>
                  </a:lnTo>
                  <a:lnTo>
                    <a:pt x="368" y="967"/>
                  </a:lnTo>
                  <a:lnTo>
                    <a:pt x="401" y="979"/>
                  </a:lnTo>
                  <a:lnTo>
                    <a:pt x="429" y="990"/>
                  </a:lnTo>
                  <a:lnTo>
                    <a:pt x="461" y="999"/>
                  </a:lnTo>
                  <a:lnTo>
                    <a:pt x="496" y="1007"/>
                  </a:lnTo>
                  <a:lnTo>
                    <a:pt x="540" y="1010"/>
                  </a:lnTo>
                  <a:lnTo>
                    <a:pt x="577" y="1007"/>
                  </a:lnTo>
                  <a:lnTo>
                    <a:pt x="609" y="1002"/>
                  </a:lnTo>
                  <a:lnTo>
                    <a:pt x="642" y="996"/>
                  </a:lnTo>
                  <a:lnTo>
                    <a:pt x="677" y="985"/>
                  </a:lnTo>
                  <a:lnTo>
                    <a:pt x="707" y="975"/>
                  </a:lnTo>
                  <a:lnTo>
                    <a:pt x="734" y="961"/>
                  </a:lnTo>
                  <a:lnTo>
                    <a:pt x="769" y="941"/>
                  </a:lnTo>
                  <a:lnTo>
                    <a:pt x="808" y="916"/>
                  </a:lnTo>
                  <a:lnTo>
                    <a:pt x="839" y="889"/>
                  </a:lnTo>
                  <a:lnTo>
                    <a:pt x="866" y="867"/>
                  </a:lnTo>
                  <a:lnTo>
                    <a:pt x="892" y="839"/>
                  </a:lnTo>
                  <a:lnTo>
                    <a:pt x="913" y="812"/>
                  </a:lnTo>
                  <a:lnTo>
                    <a:pt x="937" y="780"/>
                  </a:lnTo>
                  <a:lnTo>
                    <a:pt x="965" y="740"/>
                  </a:lnTo>
                  <a:lnTo>
                    <a:pt x="986" y="702"/>
                  </a:lnTo>
                  <a:lnTo>
                    <a:pt x="1010" y="659"/>
                  </a:lnTo>
                  <a:lnTo>
                    <a:pt x="1044" y="569"/>
                  </a:lnTo>
                  <a:lnTo>
                    <a:pt x="1065" y="496"/>
                  </a:lnTo>
                  <a:lnTo>
                    <a:pt x="1081" y="417"/>
                  </a:lnTo>
                  <a:lnTo>
                    <a:pt x="1089" y="353"/>
                  </a:lnTo>
                  <a:lnTo>
                    <a:pt x="1094" y="271"/>
                  </a:lnTo>
                  <a:lnTo>
                    <a:pt x="1176" y="271"/>
                  </a:lnTo>
                  <a:lnTo>
                    <a:pt x="989" y="0"/>
                  </a:lnTo>
                  <a:lnTo>
                    <a:pt x="800" y="275"/>
                  </a:lnTo>
                  <a:lnTo>
                    <a:pt x="884" y="274"/>
                  </a:lnTo>
                  <a:lnTo>
                    <a:pt x="879" y="356"/>
                  </a:lnTo>
                  <a:lnTo>
                    <a:pt x="868" y="417"/>
                  </a:lnTo>
                  <a:lnTo>
                    <a:pt x="853" y="481"/>
                  </a:lnTo>
                  <a:lnTo>
                    <a:pt x="818" y="569"/>
                  </a:lnTo>
                  <a:lnTo>
                    <a:pt x="795" y="611"/>
                  </a:lnTo>
                  <a:lnTo>
                    <a:pt x="771" y="651"/>
                  </a:lnTo>
                  <a:lnTo>
                    <a:pt x="743" y="684"/>
                  </a:lnTo>
                  <a:lnTo>
                    <a:pt x="715" y="717"/>
                  </a:lnTo>
                  <a:lnTo>
                    <a:pt x="689" y="744"/>
                  </a:lnTo>
                  <a:lnTo>
                    <a:pt x="660" y="766"/>
                  </a:lnTo>
                  <a:lnTo>
                    <a:pt x="626" y="790"/>
                  </a:lnTo>
                  <a:lnTo>
                    <a:pt x="586" y="812"/>
                  </a:lnTo>
                  <a:lnTo>
                    <a:pt x="549" y="827"/>
                  </a:lnTo>
                  <a:lnTo>
                    <a:pt x="516" y="835"/>
                  </a:lnTo>
                  <a:lnTo>
                    <a:pt x="474" y="842"/>
                  </a:lnTo>
                  <a:lnTo>
                    <a:pt x="433" y="843"/>
                  </a:lnTo>
                  <a:lnTo>
                    <a:pt x="405" y="842"/>
                  </a:lnTo>
                  <a:lnTo>
                    <a:pt x="375" y="837"/>
                  </a:lnTo>
                  <a:lnTo>
                    <a:pt x="339" y="827"/>
                  </a:lnTo>
                  <a:lnTo>
                    <a:pt x="305" y="814"/>
                  </a:lnTo>
                  <a:lnTo>
                    <a:pt x="272" y="799"/>
                  </a:lnTo>
                  <a:lnTo>
                    <a:pt x="241" y="779"/>
                  </a:lnTo>
                  <a:lnTo>
                    <a:pt x="194" y="742"/>
                  </a:lnTo>
                  <a:lnTo>
                    <a:pt x="163" y="711"/>
                  </a:lnTo>
                  <a:lnTo>
                    <a:pt x="131" y="671"/>
                  </a:lnTo>
                  <a:lnTo>
                    <a:pt x="103" y="631"/>
                  </a:lnTo>
                  <a:lnTo>
                    <a:pt x="85" y="600"/>
                  </a:lnTo>
                  <a:lnTo>
                    <a:pt x="67" y="563"/>
                  </a:lnTo>
                  <a:lnTo>
                    <a:pt x="53" y="529"/>
                  </a:lnTo>
                  <a:lnTo>
                    <a:pt x="42" y="501"/>
                  </a:lnTo>
                  <a:lnTo>
                    <a:pt x="33" y="473"/>
                  </a:lnTo>
                  <a:lnTo>
                    <a:pt x="25" y="437"/>
                  </a:lnTo>
                  <a:lnTo>
                    <a:pt x="19" y="405"/>
                  </a:lnTo>
                  <a:lnTo>
                    <a:pt x="11" y="361"/>
                  </a:lnTo>
                  <a:lnTo>
                    <a:pt x="0" y="249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FAFD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Freeform 12"/>
            <p:cNvSpPr>
              <a:spLocks/>
            </p:cNvSpPr>
            <p:nvPr/>
          </p:nvSpPr>
          <p:spPr bwMode="auto">
            <a:xfrm>
              <a:off x="372" y="1975"/>
              <a:ext cx="1153" cy="1254"/>
            </a:xfrm>
            <a:custGeom>
              <a:avLst/>
              <a:gdLst/>
              <a:ahLst/>
              <a:cxnLst>
                <a:cxn ang="0">
                  <a:pos x="700" y="1246"/>
                </a:cxn>
                <a:cxn ang="0">
                  <a:pos x="599" y="1228"/>
                </a:cxn>
                <a:cxn ang="0">
                  <a:pos x="513" y="1205"/>
                </a:cxn>
                <a:cxn ang="0">
                  <a:pos x="433" y="1176"/>
                </a:cxn>
                <a:cxn ang="0">
                  <a:pos x="335" y="1131"/>
                </a:cxn>
                <a:cxn ang="0">
                  <a:pos x="250" y="1077"/>
                </a:cxn>
                <a:cxn ang="0">
                  <a:pos x="190" y="1030"/>
                </a:cxn>
                <a:cxn ang="0">
                  <a:pos x="143" y="981"/>
                </a:cxn>
                <a:cxn ang="0">
                  <a:pos x="100" y="925"/>
                </a:cxn>
                <a:cxn ang="0">
                  <a:pos x="62" y="869"/>
                </a:cxn>
                <a:cxn ang="0">
                  <a:pos x="29" y="797"/>
                </a:cxn>
                <a:cxn ang="0">
                  <a:pos x="10" y="734"/>
                </a:cxn>
                <a:cxn ang="0">
                  <a:pos x="0" y="649"/>
                </a:cxn>
                <a:cxn ang="0">
                  <a:pos x="11" y="576"/>
                </a:cxn>
                <a:cxn ang="0">
                  <a:pos x="33" y="504"/>
                </a:cxn>
                <a:cxn ang="0">
                  <a:pos x="61" y="444"/>
                </a:cxn>
                <a:cxn ang="0">
                  <a:pos x="117" y="368"/>
                </a:cxn>
                <a:cxn ang="0">
                  <a:pos x="172" y="308"/>
                </a:cxn>
                <a:cxn ang="0">
                  <a:pos x="237" y="260"/>
                </a:cxn>
                <a:cxn ang="0">
                  <a:pos x="320" y="207"/>
                </a:cxn>
                <a:cxn ang="0">
                  <a:pos x="413" y="163"/>
                </a:cxn>
                <a:cxn ang="0">
                  <a:pos x="597" y="109"/>
                </a:cxn>
                <a:cxn ang="0">
                  <a:pos x="760" y="90"/>
                </a:cxn>
                <a:cxn ang="0">
                  <a:pos x="853" y="0"/>
                </a:cxn>
                <a:cxn ang="0">
                  <a:pos x="836" y="401"/>
                </a:cxn>
                <a:cxn ang="0">
                  <a:pos x="748" y="313"/>
                </a:cxn>
                <a:cxn ang="0">
                  <a:pos x="607" y="336"/>
                </a:cxn>
                <a:cxn ang="0">
                  <a:pos x="458" y="392"/>
                </a:cxn>
                <a:cxn ang="0">
                  <a:pos x="375" y="445"/>
                </a:cxn>
                <a:cxn ang="0">
                  <a:pos x="304" y="501"/>
                </a:cxn>
                <a:cxn ang="0">
                  <a:pos x="251" y="566"/>
                </a:cxn>
                <a:cxn ang="0">
                  <a:pos x="206" y="647"/>
                </a:cxn>
                <a:cxn ang="0">
                  <a:pos x="186" y="725"/>
                </a:cxn>
                <a:cxn ang="0">
                  <a:pos x="184" y="799"/>
                </a:cxn>
                <a:cxn ang="0">
                  <a:pos x="197" y="870"/>
                </a:cxn>
                <a:cxn ang="0">
                  <a:pos x="227" y="941"/>
                </a:cxn>
                <a:cxn ang="0">
                  <a:pos x="288" y="1027"/>
                </a:cxn>
                <a:cxn ang="0">
                  <a:pos x="364" y="1097"/>
                </a:cxn>
                <a:cxn ang="0">
                  <a:pos x="444" y="1149"/>
                </a:cxn>
                <a:cxn ang="0">
                  <a:pos x="521" y="1185"/>
                </a:cxn>
                <a:cxn ang="0">
                  <a:pos x="584" y="1209"/>
                </a:cxn>
                <a:cxn ang="0">
                  <a:pos x="659" y="1227"/>
                </a:cxn>
                <a:cxn ang="0">
                  <a:pos x="835" y="1253"/>
                </a:cxn>
              </a:cxnLst>
              <a:rect l="0" t="0" r="r" b="b"/>
              <a:pathLst>
                <a:path w="1153" h="1254">
                  <a:moveTo>
                    <a:pt x="835" y="1253"/>
                  </a:moveTo>
                  <a:lnTo>
                    <a:pt x="700" y="1246"/>
                  </a:lnTo>
                  <a:lnTo>
                    <a:pt x="654" y="1239"/>
                  </a:lnTo>
                  <a:lnTo>
                    <a:pt x="599" y="1228"/>
                  </a:lnTo>
                  <a:lnTo>
                    <a:pt x="556" y="1219"/>
                  </a:lnTo>
                  <a:lnTo>
                    <a:pt x="513" y="1205"/>
                  </a:lnTo>
                  <a:lnTo>
                    <a:pt x="472" y="1191"/>
                  </a:lnTo>
                  <a:lnTo>
                    <a:pt x="433" y="1176"/>
                  </a:lnTo>
                  <a:lnTo>
                    <a:pt x="388" y="1157"/>
                  </a:lnTo>
                  <a:lnTo>
                    <a:pt x="335" y="1131"/>
                  </a:lnTo>
                  <a:lnTo>
                    <a:pt x="292" y="1106"/>
                  </a:lnTo>
                  <a:lnTo>
                    <a:pt x="250" y="1077"/>
                  </a:lnTo>
                  <a:lnTo>
                    <a:pt x="223" y="1056"/>
                  </a:lnTo>
                  <a:lnTo>
                    <a:pt x="190" y="1030"/>
                  </a:lnTo>
                  <a:lnTo>
                    <a:pt x="167" y="1009"/>
                  </a:lnTo>
                  <a:lnTo>
                    <a:pt x="143" y="981"/>
                  </a:lnTo>
                  <a:lnTo>
                    <a:pt x="122" y="953"/>
                  </a:lnTo>
                  <a:lnTo>
                    <a:pt x="100" y="925"/>
                  </a:lnTo>
                  <a:lnTo>
                    <a:pt x="82" y="903"/>
                  </a:lnTo>
                  <a:lnTo>
                    <a:pt x="62" y="869"/>
                  </a:lnTo>
                  <a:lnTo>
                    <a:pt x="42" y="833"/>
                  </a:lnTo>
                  <a:lnTo>
                    <a:pt x="29" y="797"/>
                  </a:lnTo>
                  <a:lnTo>
                    <a:pt x="18" y="768"/>
                  </a:lnTo>
                  <a:lnTo>
                    <a:pt x="10" y="734"/>
                  </a:lnTo>
                  <a:lnTo>
                    <a:pt x="2" y="695"/>
                  </a:lnTo>
                  <a:lnTo>
                    <a:pt x="0" y="649"/>
                  </a:lnTo>
                  <a:lnTo>
                    <a:pt x="3" y="609"/>
                  </a:lnTo>
                  <a:lnTo>
                    <a:pt x="11" y="576"/>
                  </a:lnTo>
                  <a:lnTo>
                    <a:pt x="19" y="541"/>
                  </a:lnTo>
                  <a:lnTo>
                    <a:pt x="33" y="504"/>
                  </a:lnTo>
                  <a:lnTo>
                    <a:pt x="46" y="473"/>
                  </a:lnTo>
                  <a:lnTo>
                    <a:pt x="61" y="444"/>
                  </a:lnTo>
                  <a:lnTo>
                    <a:pt x="86" y="408"/>
                  </a:lnTo>
                  <a:lnTo>
                    <a:pt x="117" y="368"/>
                  </a:lnTo>
                  <a:lnTo>
                    <a:pt x="146" y="334"/>
                  </a:lnTo>
                  <a:lnTo>
                    <a:pt x="172" y="308"/>
                  </a:lnTo>
                  <a:lnTo>
                    <a:pt x="206" y="281"/>
                  </a:lnTo>
                  <a:lnTo>
                    <a:pt x="237" y="260"/>
                  </a:lnTo>
                  <a:lnTo>
                    <a:pt x="273" y="235"/>
                  </a:lnTo>
                  <a:lnTo>
                    <a:pt x="320" y="207"/>
                  </a:lnTo>
                  <a:lnTo>
                    <a:pt x="364" y="185"/>
                  </a:lnTo>
                  <a:lnTo>
                    <a:pt x="413" y="163"/>
                  </a:lnTo>
                  <a:lnTo>
                    <a:pt x="515" y="129"/>
                  </a:lnTo>
                  <a:lnTo>
                    <a:pt x="597" y="109"/>
                  </a:lnTo>
                  <a:lnTo>
                    <a:pt x="687" y="95"/>
                  </a:lnTo>
                  <a:lnTo>
                    <a:pt x="760" y="90"/>
                  </a:lnTo>
                  <a:lnTo>
                    <a:pt x="851" y="87"/>
                  </a:lnTo>
                  <a:lnTo>
                    <a:pt x="853" y="0"/>
                  </a:lnTo>
                  <a:lnTo>
                    <a:pt x="1152" y="210"/>
                  </a:lnTo>
                  <a:lnTo>
                    <a:pt x="836" y="401"/>
                  </a:lnTo>
                  <a:lnTo>
                    <a:pt x="840" y="312"/>
                  </a:lnTo>
                  <a:lnTo>
                    <a:pt x="748" y="313"/>
                  </a:lnTo>
                  <a:lnTo>
                    <a:pt x="678" y="322"/>
                  </a:lnTo>
                  <a:lnTo>
                    <a:pt x="607" y="336"/>
                  </a:lnTo>
                  <a:lnTo>
                    <a:pt x="506" y="370"/>
                  </a:lnTo>
                  <a:lnTo>
                    <a:pt x="458" y="392"/>
                  </a:lnTo>
                  <a:lnTo>
                    <a:pt x="412" y="417"/>
                  </a:lnTo>
                  <a:lnTo>
                    <a:pt x="375" y="445"/>
                  </a:lnTo>
                  <a:lnTo>
                    <a:pt x="335" y="473"/>
                  </a:lnTo>
                  <a:lnTo>
                    <a:pt x="304" y="501"/>
                  </a:lnTo>
                  <a:lnTo>
                    <a:pt x="279" y="531"/>
                  </a:lnTo>
                  <a:lnTo>
                    <a:pt x="251" y="566"/>
                  </a:lnTo>
                  <a:lnTo>
                    <a:pt x="224" y="607"/>
                  </a:lnTo>
                  <a:lnTo>
                    <a:pt x="206" y="647"/>
                  </a:lnTo>
                  <a:lnTo>
                    <a:pt x="196" y="680"/>
                  </a:lnTo>
                  <a:lnTo>
                    <a:pt x="186" y="725"/>
                  </a:lnTo>
                  <a:lnTo>
                    <a:pt x="183" y="769"/>
                  </a:lnTo>
                  <a:lnTo>
                    <a:pt x="184" y="799"/>
                  </a:lnTo>
                  <a:lnTo>
                    <a:pt x="188" y="831"/>
                  </a:lnTo>
                  <a:lnTo>
                    <a:pt x="197" y="870"/>
                  </a:lnTo>
                  <a:lnTo>
                    <a:pt x="211" y="907"/>
                  </a:lnTo>
                  <a:lnTo>
                    <a:pt x="227" y="941"/>
                  </a:lnTo>
                  <a:lnTo>
                    <a:pt x="248" y="976"/>
                  </a:lnTo>
                  <a:lnTo>
                    <a:pt x="288" y="1027"/>
                  </a:lnTo>
                  <a:lnTo>
                    <a:pt x="321" y="1060"/>
                  </a:lnTo>
                  <a:lnTo>
                    <a:pt x="364" y="1097"/>
                  </a:lnTo>
                  <a:lnTo>
                    <a:pt x="410" y="1129"/>
                  </a:lnTo>
                  <a:lnTo>
                    <a:pt x="444" y="1149"/>
                  </a:lnTo>
                  <a:lnTo>
                    <a:pt x="484" y="1170"/>
                  </a:lnTo>
                  <a:lnTo>
                    <a:pt x="521" y="1185"/>
                  </a:lnTo>
                  <a:lnTo>
                    <a:pt x="553" y="1198"/>
                  </a:lnTo>
                  <a:lnTo>
                    <a:pt x="584" y="1209"/>
                  </a:lnTo>
                  <a:lnTo>
                    <a:pt x="624" y="1218"/>
                  </a:lnTo>
                  <a:lnTo>
                    <a:pt x="659" y="1227"/>
                  </a:lnTo>
                  <a:lnTo>
                    <a:pt x="710" y="1236"/>
                  </a:lnTo>
                  <a:lnTo>
                    <a:pt x="835" y="1253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FAFD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Freeform 13"/>
            <p:cNvSpPr>
              <a:spLocks/>
            </p:cNvSpPr>
            <p:nvPr/>
          </p:nvSpPr>
          <p:spPr bwMode="auto">
            <a:xfrm>
              <a:off x="419" y="2112"/>
              <a:ext cx="2570" cy="1240"/>
            </a:xfrm>
            <a:custGeom>
              <a:avLst/>
              <a:gdLst/>
              <a:ahLst/>
              <a:cxnLst>
                <a:cxn ang="0">
                  <a:pos x="1186" y="35"/>
                </a:cxn>
                <a:cxn ang="0">
                  <a:pos x="986" y="73"/>
                </a:cxn>
                <a:cxn ang="0">
                  <a:pos x="820" y="113"/>
                </a:cxn>
                <a:cxn ang="0">
                  <a:pos x="672" y="159"/>
                </a:cxn>
                <a:cxn ang="0">
                  <a:pos x="488" y="225"/>
                </a:cxn>
                <a:cxn ang="0">
                  <a:pos x="340" y="293"/>
                </a:cxn>
                <a:cxn ang="0">
                  <a:pos x="238" y="354"/>
                </a:cxn>
                <a:cxn ang="0">
                  <a:pos x="166" y="414"/>
                </a:cxn>
                <a:cxn ang="0">
                  <a:pos x="98" y="477"/>
                </a:cxn>
                <a:cxn ang="0">
                  <a:pos x="46" y="540"/>
                </a:cxn>
                <a:cxn ang="0">
                  <a:pos x="12" y="617"/>
                </a:cxn>
                <a:cxn ang="0">
                  <a:pos x="0" y="686"/>
                </a:cxn>
                <a:cxn ang="0">
                  <a:pos x="20" y="772"/>
                </a:cxn>
                <a:cxn ang="0">
                  <a:pos x="74" y="842"/>
                </a:cxn>
                <a:cxn ang="0">
                  <a:pos x="150" y="909"/>
                </a:cxn>
                <a:cxn ang="0">
                  <a:pos x="236" y="962"/>
                </a:cxn>
                <a:cxn ang="0">
                  <a:pos x="380" y="1027"/>
                </a:cxn>
                <a:cxn ang="0">
                  <a:pos x="524" y="1075"/>
                </a:cxn>
                <a:cxn ang="0">
                  <a:pos x="678" y="1109"/>
                </a:cxn>
                <a:cxn ang="0">
                  <a:pos x="868" y="1144"/>
                </a:cxn>
                <a:cxn ang="0">
                  <a:pos x="1078" y="1170"/>
                </a:cxn>
                <a:cxn ang="0">
                  <a:pos x="1481" y="1184"/>
                </a:cxn>
                <a:cxn ang="0">
                  <a:pos x="1821" y="1170"/>
                </a:cxn>
                <a:cxn ang="0">
                  <a:pos x="2055" y="1239"/>
                </a:cxn>
                <a:cxn ang="0">
                  <a:pos x="1839" y="846"/>
                </a:cxn>
                <a:cxn ang="0">
                  <a:pos x="1699" y="950"/>
                </a:cxn>
                <a:cxn ang="0">
                  <a:pos x="1399" y="956"/>
                </a:cxn>
                <a:cxn ang="0">
                  <a:pos x="1070" y="931"/>
                </a:cxn>
                <a:cxn ang="0">
                  <a:pos x="874" y="896"/>
                </a:cxn>
                <a:cxn ang="0">
                  <a:pos x="708" y="856"/>
                </a:cxn>
                <a:cxn ang="0">
                  <a:pos x="566" y="802"/>
                </a:cxn>
                <a:cxn ang="0">
                  <a:pos x="440" y="732"/>
                </a:cxn>
                <a:cxn ang="0">
                  <a:pos x="366" y="657"/>
                </a:cxn>
                <a:cxn ang="0">
                  <a:pos x="330" y="585"/>
                </a:cxn>
                <a:cxn ang="0">
                  <a:pos x="326" y="512"/>
                </a:cxn>
                <a:cxn ang="0">
                  <a:pos x="352" y="435"/>
                </a:cxn>
                <a:cxn ang="0">
                  <a:pos x="440" y="336"/>
                </a:cxn>
                <a:cxn ang="0">
                  <a:pos x="566" y="251"/>
                </a:cxn>
                <a:cxn ang="0">
                  <a:pos x="704" y="184"/>
                </a:cxn>
                <a:cxn ang="0">
                  <a:pos x="848" y="131"/>
                </a:cxn>
                <a:cxn ang="0">
                  <a:pos x="964" y="95"/>
                </a:cxn>
                <a:cxn ang="0">
                  <a:pos x="1112" y="63"/>
                </a:cxn>
                <a:cxn ang="0">
                  <a:pos x="1457" y="0"/>
                </a:cxn>
              </a:cxnLst>
              <a:rect l="0" t="0" r="r" b="b"/>
              <a:pathLst>
                <a:path w="2570" h="1240">
                  <a:moveTo>
                    <a:pt x="1457" y="0"/>
                  </a:moveTo>
                  <a:lnTo>
                    <a:pt x="1186" y="35"/>
                  </a:lnTo>
                  <a:lnTo>
                    <a:pt x="1096" y="51"/>
                  </a:lnTo>
                  <a:lnTo>
                    <a:pt x="986" y="73"/>
                  </a:lnTo>
                  <a:lnTo>
                    <a:pt x="902" y="91"/>
                  </a:lnTo>
                  <a:lnTo>
                    <a:pt x="820" y="113"/>
                  </a:lnTo>
                  <a:lnTo>
                    <a:pt x="742" y="136"/>
                  </a:lnTo>
                  <a:lnTo>
                    <a:pt x="672" y="159"/>
                  </a:lnTo>
                  <a:lnTo>
                    <a:pt x="588" y="187"/>
                  </a:lnTo>
                  <a:lnTo>
                    <a:pt x="488" y="225"/>
                  </a:lnTo>
                  <a:lnTo>
                    <a:pt x="412" y="258"/>
                  </a:lnTo>
                  <a:lnTo>
                    <a:pt x="340" y="293"/>
                  </a:lnTo>
                  <a:lnTo>
                    <a:pt x="294" y="322"/>
                  </a:lnTo>
                  <a:lnTo>
                    <a:pt x="238" y="354"/>
                  </a:lnTo>
                  <a:lnTo>
                    <a:pt x="200" y="380"/>
                  </a:lnTo>
                  <a:lnTo>
                    <a:pt x="166" y="414"/>
                  </a:lnTo>
                  <a:lnTo>
                    <a:pt x="132" y="443"/>
                  </a:lnTo>
                  <a:lnTo>
                    <a:pt x="98" y="477"/>
                  </a:lnTo>
                  <a:lnTo>
                    <a:pt x="76" y="503"/>
                  </a:lnTo>
                  <a:lnTo>
                    <a:pt x="46" y="540"/>
                  </a:lnTo>
                  <a:lnTo>
                    <a:pt x="24" y="579"/>
                  </a:lnTo>
                  <a:lnTo>
                    <a:pt x="12" y="617"/>
                  </a:lnTo>
                  <a:lnTo>
                    <a:pt x="4" y="649"/>
                  </a:lnTo>
                  <a:lnTo>
                    <a:pt x="0" y="686"/>
                  </a:lnTo>
                  <a:lnTo>
                    <a:pt x="4" y="724"/>
                  </a:lnTo>
                  <a:lnTo>
                    <a:pt x="20" y="772"/>
                  </a:lnTo>
                  <a:lnTo>
                    <a:pt x="46" y="810"/>
                  </a:lnTo>
                  <a:lnTo>
                    <a:pt x="74" y="842"/>
                  </a:lnTo>
                  <a:lnTo>
                    <a:pt x="106" y="874"/>
                  </a:lnTo>
                  <a:lnTo>
                    <a:pt x="150" y="909"/>
                  </a:lnTo>
                  <a:lnTo>
                    <a:pt x="190" y="937"/>
                  </a:lnTo>
                  <a:lnTo>
                    <a:pt x="236" y="962"/>
                  </a:lnTo>
                  <a:lnTo>
                    <a:pt x="302" y="993"/>
                  </a:lnTo>
                  <a:lnTo>
                    <a:pt x="380" y="1027"/>
                  </a:lnTo>
                  <a:lnTo>
                    <a:pt x="458" y="1052"/>
                  </a:lnTo>
                  <a:lnTo>
                    <a:pt x="524" y="1075"/>
                  </a:lnTo>
                  <a:lnTo>
                    <a:pt x="604" y="1095"/>
                  </a:lnTo>
                  <a:lnTo>
                    <a:pt x="678" y="1109"/>
                  </a:lnTo>
                  <a:lnTo>
                    <a:pt x="762" y="1125"/>
                  </a:lnTo>
                  <a:lnTo>
                    <a:pt x="868" y="1144"/>
                  </a:lnTo>
                  <a:lnTo>
                    <a:pt x="968" y="1156"/>
                  </a:lnTo>
                  <a:lnTo>
                    <a:pt x="1078" y="1170"/>
                  </a:lnTo>
                  <a:lnTo>
                    <a:pt x="1303" y="1181"/>
                  </a:lnTo>
                  <a:lnTo>
                    <a:pt x="1481" y="1184"/>
                  </a:lnTo>
                  <a:lnTo>
                    <a:pt x="1671" y="1178"/>
                  </a:lnTo>
                  <a:lnTo>
                    <a:pt x="1821" y="1170"/>
                  </a:lnTo>
                  <a:lnTo>
                    <a:pt x="2009" y="1154"/>
                  </a:lnTo>
                  <a:lnTo>
                    <a:pt x="2055" y="1239"/>
                  </a:lnTo>
                  <a:lnTo>
                    <a:pt x="2569" y="969"/>
                  </a:lnTo>
                  <a:lnTo>
                    <a:pt x="1839" y="846"/>
                  </a:lnTo>
                  <a:lnTo>
                    <a:pt x="1889" y="933"/>
                  </a:lnTo>
                  <a:lnTo>
                    <a:pt x="1699" y="950"/>
                  </a:lnTo>
                  <a:lnTo>
                    <a:pt x="1553" y="956"/>
                  </a:lnTo>
                  <a:lnTo>
                    <a:pt x="1399" y="956"/>
                  </a:lnTo>
                  <a:lnTo>
                    <a:pt x="1176" y="944"/>
                  </a:lnTo>
                  <a:lnTo>
                    <a:pt x="1070" y="931"/>
                  </a:lnTo>
                  <a:lnTo>
                    <a:pt x="964" y="917"/>
                  </a:lnTo>
                  <a:lnTo>
                    <a:pt x="874" y="896"/>
                  </a:lnTo>
                  <a:lnTo>
                    <a:pt x="782" y="876"/>
                  </a:lnTo>
                  <a:lnTo>
                    <a:pt x="708" y="856"/>
                  </a:lnTo>
                  <a:lnTo>
                    <a:pt x="642" y="832"/>
                  </a:lnTo>
                  <a:lnTo>
                    <a:pt x="566" y="802"/>
                  </a:lnTo>
                  <a:lnTo>
                    <a:pt x="498" y="766"/>
                  </a:lnTo>
                  <a:lnTo>
                    <a:pt x="440" y="732"/>
                  </a:lnTo>
                  <a:lnTo>
                    <a:pt x="406" y="699"/>
                  </a:lnTo>
                  <a:lnTo>
                    <a:pt x="366" y="657"/>
                  </a:lnTo>
                  <a:lnTo>
                    <a:pt x="340" y="614"/>
                  </a:lnTo>
                  <a:lnTo>
                    <a:pt x="330" y="585"/>
                  </a:lnTo>
                  <a:lnTo>
                    <a:pt x="322" y="553"/>
                  </a:lnTo>
                  <a:lnTo>
                    <a:pt x="326" y="512"/>
                  </a:lnTo>
                  <a:lnTo>
                    <a:pt x="336" y="473"/>
                  </a:lnTo>
                  <a:lnTo>
                    <a:pt x="352" y="435"/>
                  </a:lnTo>
                  <a:lnTo>
                    <a:pt x="382" y="396"/>
                  </a:lnTo>
                  <a:lnTo>
                    <a:pt x="440" y="336"/>
                  </a:lnTo>
                  <a:lnTo>
                    <a:pt x="492" y="296"/>
                  </a:lnTo>
                  <a:lnTo>
                    <a:pt x="566" y="251"/>
                  </a:lnTo>
                  <a:lnTo>
                    <a:pt x="642" y="211"/>
                  </a:lnTo>
                  <a:lnTo>
                    <a:pt x="704" y="184"/>
                  </a:lnTo>
                  <a:lnTo>
                    <a:pt x="778" y="156"/>
                  </a:lnTo>
                  <a:lnTo>
                    <a:pt x="848" y="131"/>
                  </a:lnTo>
                  <a:lnTo>
                    <a:pt x="906" y="112"/>
                  </a:lnTo>
                  <a:lnTo>
                    <a:pt x="964" y="95"/>
                  </a:lnTo>
                  <a:lnTo>
                    <a:pt x="1042" y="77"/>
                  </a:lnTo>
                  <a:lnTo>
                    <a:pt x="1112" y="63"/>
                  </a:lnTo>
                  <a:lnTo>
                    <a:pt x="1208" y="42"/>
                  </a:lnTo>
                  <a:lnTo>
                    <a:pt x="1457" y="0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FAFD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536" y="1626"/>
              <a:ext cx="685" cy="739"/>
              <a:chOff x="1536" y="1626"/>
              <a:chExt cx="685" cy="739"/>
            </a:xfrm>
          </p:grpSpPr>
          <p:sp>
            <p:nvSpPr>
              <p:cNvPr id="26638" name="Freeform 14"/>
              <p:cNvSpPr>
                <a:spLocks/>
              </p:cNvSpPr>
              <p:nvPr/>
            </p:nvSpPr>
            <p:spPr bwMode="auto">
              <a:xfrm>
                <a:off x="1536" y="1741"/>
                <a:ext cx="536" cy="6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5" y="0"/>
                  </a:cxn>
                  <a:cxn ang="0">
                    <a:pos x="535" y="623"/>
                  </a:cxn>
                  <a:cxn ang="0">
                    <a:pos x="0" y="623"/>
                  </a:cxn>
                  <a:cxn ang="0">
                    <a:pos x="0" y="0"/>
                  </a:cxn>
                </a:cxnLst>
                <a:rect l="0" t="0" r="r" b="b"/>
                <a:pathLst>
                  <a:path w="536" h="624">
                    <a:moveTo>
                      <a:pt x="0" y="0"/>
                    </a:moveTo>
                    <a:lnTo>
                      <a:pt x="535" y="0"/>
                    </a:lnTo>
                    <a:lnTo>
                      <a:pt x="535" y="623"/>
                    </a:lnTo>
                    <a:lnTo>
                      <a:pt x="0" y="62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F3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Freeform 15"/>
              <p:cNvSpPr>
                <a:spLocks/>
              </p:cNvSpPr>
              <p:nvPr/>
            </p:nvSpPr>
            <p:spPr bwMode="auto">
              <a:xfrm>
                <a:off x="1536" y="1626"/>
                <a:ext cx="685" cy="102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536" y="101"/>
                  </a:cxn>
                  <a:cxn ang="0">
                    <a:pos x="684" y="0"/>
                  </a:cxn>
                  <a:cxn ang="0">
                    <a:pos x="146" y="0"/>
                  </a:cxn>
                  <a:cxn ang="0">
                    <a:pos x="0" y="101"/>
                  </a:cxn>
                </a:cxnLst>
                <a:rect l="0" t="0" r="r" b="b"/>
                <a:pathLst>
                  <a:path w="685" h="102">
                    <a:moveTo>
                      <a:pt x="0" y="101"/>
                    </a:moveTo>
                    <a:lnTo>
                      <a:pt x="536" y="101"/>
                    </a:lnTo>
                    <a:lnTo>
                      <a:pt x="684" y="0"/>
                    </a:lnTo>
                    <a:lnTo>
                      <a:pt x="146" y="0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BF5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Freeform 16"/>
              <p:cNvSpPr>
                <a:spLocks/>
              </p:cNvSpPr>
              <p:nvPr/>
            </p:nvSpPr>
            <p:spPr bwMode="auto">
              <a:xfrm>
                <a:off x="2081" y="1626"/>
                <a:ext cx="140" cy="73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0" y="114"/>
                  </a:cxn>
                  <a:cxn ang="0">
                    <a:pos x="0" y="738"/>
                  </a:cxn>
                  <a:cxn ang="0">
                    <a:pos x="139" y="566"/>
                  </a:cxn>
                  <a:cxn ang="0">
                    <a:pos x="139" y="0"/>
                  </a:cxn>
                </a:cxnLst>
                <a:rect l="0" t="0" r="r" b="b"/>
                <a:pathLst>
                  <a:path w="140" h="739">
                    <a:moveTo>
                      <a:pt x="139" y="0"/>
                    </a:moveTo>
                    <a:lnTo>
                      <a:pt x="0" y="114"/>
                    </a:lnTo>
                    <a:lnTo>
                      <a:pt x="0" y="738"/>
                    </a:lnTo>
                    <a:lnTo>
                      <a:pt x="139" y="566"/>
                    </a:lnTo>
                    <a:lnTo>
                      <a:pt x="139" y="0"/>
                    </a:lnTo>
                  </a:path>
                </a:pathLst>
              </a:custGeom>
              <a:solidFill>
                <a:srgbClr val="7F00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217" y="2184"/>
              <a:ext cx="724" cy="741"/>
              <a:chOff x="2217" y="2184"/>
              <a:chExt cx="724" cy="741"/>
            </a:xfrm>
          </p:grpSpPr>
          <p:sp>
            <p:nvSpPr>
              <p:cNvPr id="26642" name="Freeform 18"/>
              <p:cNvSpPr>
                <a:spLocks/>
              </p:cNvSpPr>
              <p:nvPr/>
            </p:nvSpPr>
            <p:spPr bwMode="auto">
              <a:xfrm>
                <a:off x="2217" y="2300"/>
                <a:ext cx="566" cy="6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5" y="0"/>
                  </a:cxn>
                  <a:cxn ang="0">
                    <a:pos x="565" y="624"/>
                  </a:cxn>
                  <a:cxn ang="0">
                    <a:pos x="0" y="624"/>
                  </a:cxn>
                  <a:cxn ang="0">
                    <a:pos x="0" y="0"/>
                  </a:cxn>
                </a:cxnLst>
                <a:rect l="0" t="0" r="r" b="b"/>
                <a:pathLst>
                  <a:path w="566" h="625">
                    <a:moveTo>
                      <a:pt x="0" y="0"/>
                    </a:moveTo>
                    <a:lnTo>
                      <a:pt x="565" y="0"/>
                    </a:lnTo>
                    <a:lnTo>
                      <a:pt x="565" y="624"/>
                    </a:lnTo>
                    <a:lnTo>
                      <a:pt x="0" y="6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00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Freeform 19"/>
              <p:cNvSpPr>
                <a:spLocks/>
              </p:cNvSpPr>
              <p:nvPr/>
            </p:nvSpPr>
            <p:spPr bwMode="auto">
              <a:xfrm>
                <a:off x="2217" y="2184"/>
                <a:ext cx="724" cy="103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67" y="102"/>
                  </a:cxn>
                  <a:cxn ang="0">
                    <a:pos x="723" y="0"/>
                  </a:cxn>
                  <a:cxn ang="0">
                    <a:pos x="155" y="0"/>
                  </a:cxn>
                  <a:cxn ang="0">
                    <a:pos x="0" y="102"/>
                  </a:cxn>
                </a:cxnLst>
                <a:rect l="0" t="0" r="r" b="b"/>
                <a:pathLst>
                  <a:path w="724" h="103">
                    <a:moveTo>
                      <a:pt x="0" y="102"/>
                    </a:moveTo>
                    <a:lnTo>
                      <a:pt x="567" y="102"/>
                    </a:lnTo>
                    <a:lnTo>
                      <a:pt x="723" y="0"/>
                    </a:lnTo>
                    <a:lnTo>
                      <a:pt x="155" y="0"/>
                    </a:lnTo>
                    <a:lnTo>
                      <a:pt x="0" y="102"/>
                    </a:lnTo>
                  </a:path>
                </a:pathLst>
              </a:custGeom>
              <a:solidFill>
                <a:srgbClr val="FF9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Freeform 20"/>
              <p:cNvSpPr>
                <a:spLocks/>
              </p:cNvSpPr>
              <p:nvPr/>
            </p:nvSpPr>
            <p:spPr bwMode="auto">
              <a:xfrm>
                <a:off x="2794" y="2184"/>
                <a:ext cx="147" cy="741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0" y="114"/>
                  </a:cxn>
                  <a:cxn ang="0">
                    <a:pos x="0" y="740"/>
                  </a:cxn>
                  <a:cxn ang="0">
                    <a:pos x="146" y="569"/>
                  </a:cxn>
                  <a:cxn ang="0">
                    <a:pos x="146" y="0"/>
                  </a:cxn>
                </a:cxnLst>
                <a:rect l="0" t="0" r="r" b="b"/>
                <a:pathLst>
                  <a:path w="147" h="741">
                    <a:moveTo>
                      <a:pt x="146" y="0"/>
                    </a:moveTo>
                    <a:lnTo>
                      <a:pt x="0" y="114"/>
                    </a:lnTo>
                    <a:lnTo>
                      <a:pt x="0" y="740"/>
                    </a:lnTo>
                    <a:lnTo>
                      <a:pt x="146" y="569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80008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2990" y="2616"/>
              <a:ext cx="731" cy="769"/>
              <a:chOff x="2990" y="2616"/>
              <a:chExt cx="731" cy="769"/>
            </a:xfrm>
          </p:grpSpPr>
          <p:sp>
            <p:nvSpPr>
              <p:cNvPr id="26646" name="Freeform 22"/>
              <p:cNvSpPr>
                <a:spLocks/>
              </p:cNvSpPr>
              <p:nvPr/>
            </p:nvSpPr>
            <p:spPr bwMode="auto">
              <a:xfrm>
                <a:off x="2990" y="2737"/>
                <a:ext cx="572" cy="6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1" y="0"/>
                  </a:cxn>
                  <a:cxn ang="0">
                    <a:pos x="571" y="647"/>
                  </a:cxn>
                  <a:cxn ang="0">
                    <a:pos x="0" y="647"/>
                  </a:cxn>
                  <a:cxn ang="0">
                    <a:pos x="0" y="0"/>
                  </a:cxn>
                </a:cxnLst>
                <a:rect l="0" t="0" r="r" b="b"/>
                <a:pathLst>
                  <a:path w="572" h="648">
                    <a:moveTo>
                      <a:pt x="0" y="0"/>
                    </a:moveTo>
                    <a:lnTo>
                      <a:pt x="571" y="0"/>
                    </a:lnTo>
                    <a:lnTo>
                      <a:pt x="571" y="647"/>
                    </a:lnTo>
                    <a:lnTo>
                      <a:pt x="0" y="64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80"/>
              </a:solidFill>
              <a:ln w="12700" cap="rnd" cmpd="sng">
                <a:solidFill>
                  <a:srgbClr val="00968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Freeform 23"/>
              <p:cNvSpPr>
                <a:spLocks/>
              </p:cNvSpPr>
              <p:nvPr/>
            </p:nvSpPr>
            <p:spPr bwMode="auto">
              <a:xfrm>
                <a:off x="2990" y="2616"/>
                <a:ext cx="731" cy="108"/>
              </a:xfrm>
              <a:custGeom>
                <a:avLst/>
                <a:gdLst/>
                <a:ahLst/>
                <a:cxnLst>
                  <a:cxn ang="0">
                    <a:pos x="0" y="107"/>
                  </a:cxn>
                  <a:cxn ang="0">
                    <a:pos x="573" y="107"/>
                  </a:cxn>
                  <a:cxn ang="0">
                    <a:pos x="730" y="0"/>
                  </a:cxn>
                  <a:cxn ang="0">
                    <a:pos x="157" y="0"/>
                  </a:cxn>
                  <a:cxn ang="0">
                    <a:pos x="0" y="107"/>
                  </a:cxn>
                </a:cxnLst>
                <a:rect l="0" t="0" r="r" b="b"/>
                <a:pathLst>
                  <a:path w="731" h="108">
                    <a:moveTo>
                      <a:pt x="0" y="107"/>
                    </a:moveTo>
                    <a:lnTo>
                      <a:pt x="573" y="107"/>
                    </a:lnTo>
                    <a:lnTo>
                      <a:pt x="730" y="0"/>
                    </a:lnTo>
                    <a:lnTo>
                      <a:pt x="157" y="0"/>
                    </a:lnTo>
                    <a:lnTo>
                      <a:pt x="0" y="107"/>
                    </a:lnTo>
                  </a:path>
                </a:pathLst>
              </a:custGeom>
              <a:solidFill>
                <a:srgbClr val="00DFBF"/>
              </a:solidFill>
              <a:ln w="12700" cap="rnd" cmpd="sng">
                <a:solidFill>
                  <a:srgbClr val="00968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Freeform 24"/>
              <p:cNvSpPr>
                <a:spLocks/>
              </p:cNvSpPr>
              <p:nvPr/>
            </p:nvSpPr>
            <p:spPr bwMode="auto">
              <a:xfrm>
                <a:off x="3574" y="2616"/>
                <a:ext cx="147" cy="769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0" y="119"/>
                  </a:cxn>
                  <a:cxn ang="0">
                    <a:pos x="0" y="768"/>
                  </a:cxn>
                  <a:cxn ang="0">
                    <a:pos x="146" y="590"/>
                  </a:cxn>
                  <a:cxn ang="0">
                    <a:pos x="146" y="0"/>
                  </a:cxn>
                </a:cxnLst>
                <a:rect l="0" t="0" r="r" b="b"/>
                <a:pathLst>
                  <a:path w="147" h="769">
                    <a:moveTo>
                      <a:pt x="146" y="0"/>
                    </a:moveTo>
                    <a:lnTo>
                      <a:pt x="0" y="119"/>
                    </a:lnTo>
                    <a:lnTo>
                      <a:pt x="0" y="768"/>
                    </a:lnTo>
                    <a:lnTo>
                      <a:pt x="146" y="590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005F5F"/>
              </a:solidFill>
              <a:ln w="12700" cap="rnd" cmpd="sng">
                <a:solidFill>
                  <a:srgbClr val="00968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1703" y="642"/>
              <a:ext cx="421" cy="1025"/>
              <a:chOff x="1703" y="642"/>
              <a:chExt cx="421" cy="1025"/>
            </a:xfrm>
          </p:grpSpPr>
          <p:sp>
            <p:nvSpPr>
              <p:cNvPr id="26650" name="Freeform 26"/>
              <p:cNvSpPr>
                <a:spLocks/>
              </p:cNvSpPr>
              <p:nvPr/>
            </p:nvSpPr>
            <p:spPr bwMode="auto">
              <a:xfrm>
                <a:off x="1703" y="1417"/>
                <a:ext cx="163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80" y="77"/>
                  </a:cxn>
                  <a:cxn ang="0">
                    <a:pos x="162" y="0"/>
                  </a:cxn>
                  <a:cxn ang="0">
                    <a:pos x="80" y="0"/>
                  </a:cxn>
                  <a:cxn ang="0">
                    <a:pos x="0" y="77"/>
                  </a:cxn>
                </a:cxnLst>
                <a:rect l="0" t="0" r="r" b="b"/>
                <a:pathLst>
                  <a:path w="163" h="78">
                    <a:moveTo>
                      <a:pt x="0" y="77"/>
                    </a:moveTo>
                    <a:lnTo>
                      <a:pt x="80" y="77"/>
                    </a:lnTo>
                    <a:lnTo>
                      <a:pt x="162" y="0"/>
                    </a:lnTo>
                    <a:lnTo>
                      <a:pt x="80" y="0"/>
                    </a:lnTo>
                    <a:lnTo>
                      <a:pt x="0" y="77"/>
                    </a:lnTo>
                  </a:path>
                </a:pathLst>
              </a:custGeom>
              <a:solidFill>
                <a:srgbClr val="FF1F3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Freeform 27"/>
              <p:cNvSpPr>
                <a:spLocks/>
              </p:cNvSpPr>
              <p:nvPr/>
            </p:nvSpPr>
            <p:spPr bwMode="auto">
              <a:xfrm>
                <a:off x="1961" y="1417"/>
                <a:ext cx="163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81" y="77"/>
                  </a:cxn>
                  <a:cxn ang="0">
                    <a:pos x="162" y="0"/>
                  </a:cxn>
                  <a:cxn ang="0">
                    <a:pos x="81" y="0"/>
                  </a:cxn>
                  <a:cxn ang="0">
                    <a:pos x="0" y="77"/>
                  </a:cxn>
                </a:cxnLst>
                <a:rect l="0" t="0" r="r" b="b"/>
                <a:pathLst>
                  <a:path w="163" h="78">
                    <a:moveTo>
                      <a:pt x="0" y="77"/>
                    </a:moveTo>
                    <a:lnTo>
                      <a:pt x="81" y="77"/>
                    </a:lnTo>
                    <a:lnTo>
                      <a:pt x="162" y="0"/>
                    </a:lnTo>
                    <a:lnTo>
                      <a:pt x="81" y="0"/>
                    </a:lnTo>
                    <a:lnTo>
                      <a:pt x="0" y="77"/>
                    </a:lnTo>
                  </a:path>
                </a:pathLst>
              </a:custGeom>
              <a:solidFill>
                <a:srgbClr val="FF1F3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Freeform 28"/>
              <p:cNvSpPr>
                <a:spLocks/>
              </p:cNvSpPr>
              <p:nvPr/>
            </p:nvSpPr>
            <p:spPr bwMode="auto">
              <a:xfrm>
                <a:off x="1961" y="642"/>
                <a:ext cx="77" cy="8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52"/>
                  </a:cxn>
                  <a:cxn ang="0">
                    <a:pos x="76" y="766"/>
                  </a:cxn>
                  <a:cxn ang="0">
                    <a:pos x="76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853">
                    <a:moveTo>
                      <a:pt x="0" y="0"/>
                    </a:moveTo>
                    <a:lnTo>
                      <a:pt x="0" y="852"/>
                    </a:lnTo>
                    <a:lnTo>
                      <a:pt x="76" y="766"/>
                    </a:lnTo>
                    <a:lnTo>
                      <a:pt x="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Freeform 29"/>
              <p:cNvSpPr>
                <a:spLocks/>
              </p:cNvSpPr>
              <p:nvPr/>
            </p:nvSpPr>
            <p:spPr bwMode="auto">
              <a:xfrm>
                <a:off x="1703" y="642"/>
                <a:ext cx="335" cy="1025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250" y="0"/>
                  </a:cxn>
                  <a:cxn ang="0">
                    <a:pos x="250" y="853"/>
                  </a:cxn>
                  <a:cxn ang="0">
                    <a:pos x="334" y="853"/>
                  </a:cxn>
                  <a:cxn ang="0">
                    <a:pos x="167" y="1024"/>
                  </a:cxn>
                  <a:cxn ang="0">
                    <a:pos x="0" y="853"/>
                  </a:cxn>
                  <a:cxn ang="0">
                    <a:pos x="84" y="853"/>
                  </a:cxn>
                  <a:cxn ang="0">
                    <a:pos x="84" y="0"/>
                  </a:cxn>
                </a:cxnLst>
                <a:rect l="0" t="0" r="r" b="b"/>
                <a:pathLst>
                  <a:path w="335" h="1025">
                    <a:moveTo>
                      <a:pt x="84" y="0"/>
                    </a:moveTo>
                    <a:lnTo>
                      <a:pt x="250" y="0"/>
                    </a:lnTo>
                    <a:lnTo>
                      <a:pt x="250" y="853"/>
                    </a:lnTo>
                    <a:lnTo>
                      <a:pt x="334" y="853"/>
                    </a:lnTo>
                    <a:lnTo>
                      <a:pt x="167" y="1024"/>
                    </a:lnTo>
                    <a:lnTo>
                      <a:pt x="0" y="853"/>
                    </a:lnTo>
                    <a:lnTo>
                      <a:pt x="84" y="853"/>
                    </a:lnTo>
                    <a:lnTo>
                      <a:pt x="84" y="0"/>
                    </a:lnTo>
                  </a:path>
                </a:pathLst>
              </a:custGeom>
              <a:solidFill>
                <a:srgbClr val="FF001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375" y="1176"/>
              <a:ext cx="421" cy="1031"/>
              <a:chOff x="2375" y="1176"/>
              <a:chExt cx="421" cy="1031"/>
            </a:xfrm>
          </p:grpSpPr>
          <p:sp>
            <p:nvSpPr>
              <p:cNvPr id="26655" name="Freeform 31"/>
              <p:cNvSpPr>
                <a:spLocks/>
              </p:cNvSpPr>
              <p:nvPr/>
            </p:nvSpPr>
            <p:spPr bwMode="auto">
              <a:xfrm>
                <a:off x="2375" y="1956"/>
                <a:ext cx="163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80" y="77"/>
                  </a:cxn>
                  <a:cxn ang="0">
                    <a:pos x="162" y="0"/>
                  </a:cxn>
                  <a:cxn ang="0">
                    <a:pos x="80" y="0"/>
                  </a:cxn>
                  <a:cxn ang="0">
                    <a:pos x="0" y="77"/>
                  </a:cxn>
                </a:cxnLst>
                <a:rect l="0" t="0" r="r" b="b"/>
                <a:pathLst>
                  <a:path w="163" h="78">
                    <a:moveTo>
                      <a:pt x="0" y="77"/>
                    </a:moveTo>
                    <a:lnTo>
                      <a:pt x="80" y="77"/>
                    </a:lnTo>
                    <a:lnTo>
                      <a:pt x="162" y="0"/>
                    </a:lnTo>
                    <a:lnTo>
                      <a:pt x="80" y="0"/>
                    </a:lnTo>
                    <a:lnTo>
                      <a:pt x="0" y="77"/>
                    </a:lnTo>
                  </a:path>
                </a:pathLst>
              </a:custGeom>
              <a:solidFill>
                <a:srgbClr val="FF1F3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Freeform 32"/>
              <p:cNvSpPr>
                <a:spLocks/>
              </p:cNvSpPr>
              <p:nvPr/>
            </p:nvSpPr>
            <p:spPr bwMode="auto">
              <a:xfrm>
                <a:off x="2633" y="1956"/>
                <a:ext cx="163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81" y="77"/>
                  </a:cxn>
                  <a:cxn ang="0">
                    <a:pos x="162" y="0"/>
                  </a:cxn>
                  <a:cxn ang="0">
                    <a:pos x="81" y="0"/>
                  </a:cxn>
                  <a:cxn ang="0">
                    <a:pos x="0" y="77"/>
                  </a:cxn>
                </a:cxnLst>
                <a:rect l="0" t="0" r="r" b="b"/>
                <a:pathLst>
                  <a:path w="163" h="78">
                    <a:moveTo>
                      <a:pt x="0" y="77"/>
                    </a:moveTo>
                    <a:lnTo>
                      <a:pt x="81" y="77"/>
                    </a:lnTo>
                    <a:lnTo>
                      <a:pt x="162" y="0"/>
                    </a:lnTo>
                    <a:lnTo>
                      <a:pt x="81" y="0"/>
                    </a:lnTo>
                    <a:lnTo>
                      <a:pt x="0" y="77"/>
                    </a:lnTo>
                  </a:path>
                </a:pathLst>
              </a:custGeom>
              <a:solidFill>
                <a:srgbClr val="FF1F3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Freeform 33"/>
              <p:cNvSpPr>
                <a:spLocks/>
              </p:cNvSpPr>
              <p:nvPr/>
            </p:nvSpPr>
            <p:spPr bwMode="auto">
              <a:xfrm>
                <a:off x="2633" y="1176"/>
                <a:ext cx="77" cy="8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57"/>
                  </a:cxn>
                  <a:cxn ang="0">
                    <a:pos x="76" y="770"/>
                  </a:cxn>
                  <a:cxn ang="0">
                    <a:pos x="76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858">
                    <a:moveTo>
                      <a:pt x="0" y="0"/>
                    </a:moveTo>
                    <a:lnTo>
                      <a:pt x="0" y="857"/>
                    </a:lnTo>
                    <a:lnTo>
                      <a:pt x="76" y="770"/>
                    </a:lnTo>
                    <a:lnTo>
                      <a:pt x="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Freeform 34"/>
              <p:cNvSpPr>
                <a:spLocks/>
              </p:cNvSpPr>
              <p:nvPr/>
            </p:nvSpPr>
            <p:spPr bwMode="auto">
              <a:xfrm>
                <a:off x="2375" y="1176"/>
                <a:ext cx="335" cy="1031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250" y="0"/>
                  </a:cxn>
                  <a:cxn ang="0">
                    <a:pos x="250" y="858"/>
                  </a:cxn>
                  <a:cxn ang="0">
                    <a:pos x="334" y="858"/>
                  </a:cxn>
                  <a:cxn ang="0">
                    <a:pos x="167" y="1030"/>
                  </a:cxn>
                  <a:cxn ang="0">
                    <a:pos x="0" y="858"/>
                  </a:cxn>
                  <a:cxn ang="0">
                    <a:pos x="84" y="858"/>
                  </a:cxn>
                  <a:cxn ang="0">
                    <a:pos x="84" y="0"/>
                  </a:cxn>
                </a:cxnLst>
                <a:rect l="0" t="0" r="r" b="b"/>
                <a:pathLst>
                  <a:path w="335" h="1031">
                    <a:moveTo>
                      <a:pt x="84" y="0"/>
                    </a:moveTo>
                    <a:lnTo>
                      <a:pt x="250" y="0"/>
                    </a:lnTo>
                    <a:lnTo>
                      <a:pt x="250" y="858"/>
                    </a:lnTo>
                    <a:lnTo>
                      <a:pt x="334" y="858"/>
                    </a:lnTo>
                    <a:lnTo>
                      <a:pt x="167" y="1030"/>
                    </a:lnTo>
                    <a:lnTo>
                      <a:pt x="0" y="858"/>
                    </a:lnTo>
                    <a:lnTo>
                      <a:pt x="84" y="858"/>
                    </a:lnTo>
                    <a:lnTo>
                      <a:pt x="84" y="0"/>
                    </a:lnTo>
                  </a:path>
                </a:pathLst>
              </a:custGeom>
              <a:solidFill>
                <a:srgbClr val="FF001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3167" y="1620"/>
              <a:ext cx="421" cy="1031"/>
              <a:chOff x="3167" y="1620"/>
              <a:chExt cx="421" cy="1031"/>
            </a:xfrm>
          </p:grpSpPr>
          <p:sp>
            <p:nvSpPr>
              <p:cNvPr id="26660" name="Freeform 36"/>
              <p:cNvSpPr>
                <a:spLocks/>
              </p:cNvSpPr>
              <p:nvPr/>
            </p:nvSpPr>
            <p:spPr bwMode="auto">
              <a:xfrm>
                <a:off x="3167" y="2400"/>
                <a:ext cx="163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80" y="77"/>
                  </a:cxn>
                  <a:cxn ang="0">
                    <a:pos x="162" y="0"/>
                  </a:cxn>
                  <a:cxn ang="0">
                    <a:pos x="80" y="0"/>
                  </a:cxn>
                  <a:cxn ang="0">
                    <a:pos x="0" y="77"/>
                  </a:cxn>
                </a:cxnLst>
                <a:rect l="0" t="0" r="r" b="b"/>
                <a:pathLst>
                  <a:path w="163" h="78">
                    <a:moveTo>
                      <a:pt x="0" y="77"/>
                    </a:moveTo>
                    <a:lnTo>
                      <a:pt x="80" y="77"/>
                    </a:lnTo>
                    <a:lnTo>
                      <a:pt x="162" y="0"/>
                    </a:lnTo>
                    <a:lnTo>
                      <a:pt x="80" y="0"/>
                    </a:lnTo>
                    <a:lnTo>
                      <a:pt x="0" y="77"/>
                    </a:lnTo>
                  </a:path>
                </a:pathLst>
              </a:custGeom>
              <a:solidFill>
                <a:srgbClr val="FF1F3F"/>
              </a:solidFill>
              <a:ln w="12700" cap="rnd" cmpd="sng">
                <a:solidFill>
                  <a:srgbClr val="F35B1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Freeform 37"/>
              <p:cNvSpPr>
                <a:spLocks/>
              </p:cNvSpPr>
              <p:nvPr/>
            </p:nvSpPr>
            <p:spPr bwMode="auto">
              <a:xfrm>
                <a:off x="3425" y="2400"/>
                <a:ext cx="163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81" y="77"/>
                  </a:cxn>
                  <a:cxn ang="0">
                    <a:pos x="162" y="0"/>
                  </a:cxn>
                  <a:cxn ang="0">
                    <a:pos x="81" y="0"/>
                  </a:cxn>
                  <a:cxn ang="0">
                    <a:pos x="0" y="77"/>
                  </a:cxn>
                </a:cxnLst>
                <a:rect l="0" t="0" r="r" b="b"/>
                <a:pathLst>
                  <a:path w="163" h="78">
                    <a:moveTo>
                      <a:pt x="0" y="77"/>
                    </a:moveTo>
                    <a:lnTo>
                      <a:pt x="81" y="77"/>
                    </a:lnTo>
                    <a:lnTo>
                      <a:pt x="162" y="0"/>
                    </a:lnTo>
                    <a:lnTo>
                      <a:pt x="81" y="0"/>
                    </a:lnTo>
                    <a:lnTo>
                      <a:pt x="0" y="77"/>
                    </a:lnTo>
                  </a:path>
                </a:pathLst>
              </a:custGeom>
              <a:solidFill>
                <a:srgbClr val="FF1F3F"/>
              </a:solidFill>
              <a:ln w="12700" cap="rnd" cmpd="sng">
                <a:solidFill>
                  <a:srgbClr val="F35B1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Freeform 38"/>
              <p:cNvSpPr>
                <a:spLocks/>
              </p:cNvSpPr>
              <p:nvPr/>
            </p:nvSpPr>
            <p:spPr bwMode="auto">
              <a:xfrm>
                <a:off x="3425" y="1620"/>
                <a:ext cx="77" cy="8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57"/>
                  </a:cxn>
                  <a:cxn ang="0">
                    <a:pos x="76" y="770"/>
                  </a:cxn>
                  <a:cxn ang="0">
                    <a:pos x="76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858">
                    <a:moveTo>
                      <a:pt x="0" y="0"/>
                    </a:moveTo>
                    <a:lnTo>
                      <a:pt x="0" y="857"/>
                    </a:lnTo>
                    <a:lnTo>
                      <a:pt x="76" y="770"/>
                    </a:lnTo>
                    <a:lnTo>
                      <a:pt x="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700" cap="rnd" cmpd="sng">
                <a:solidFill>
                  <a:srgbClr val="F35B1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Freeform 39"/>
              <p:cNvSpPr>
                <a:spLocks/>
              </p:cNvSpPr>
              <p:nvPr/>
            </p:nvSpPr>
            <p:spPr bwMode="auto">
              <a:xfrm>
                <a:off x="3167" y="1620"/>
                <a:ext cx="335" cy="1031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250" y="0"/>
                  </a:cxn>
                  <a:cxn ang="0">
                    <a:pos x="250" y="858"/>
                  </a:cxn>
                  <a:cxn ang="0">
                    <a:pos x="334" y="858"/>
                  </a:cxn>
                  <a:cxn ang="0">
                    <a:pos x="167" y="1030"/>
                  </a:cxn>
                  <a:cxn ang="0">
                    <a:pos x="0" y="858"/>
                  </a:cxn>
                  <a:cxn ang="0">
                    <a:pos x="84" y="858"/>
                  </a:cxn>
                  <a:cxn ang="0">
                    <a:pos x="84" y="0"/>
                  </a:cxn>
                </a:cxnLst>
                <a:rect l="0" t="0" r="r" b="b"/>
                <a:pathLst>
                  <a:path w="335" h="1031">
                    <a:moveTo>
                      <a:pt x="84" y="0"/>
                    </a:moveTo>
                    <a:lnTo>
                      <a:pt x="250" y="0"/>
                    </a:lnTo>
                    <a:lnTo>
                      <a:pt x="250" y="858"/>
                    </a:lnTo>
                    <a:lnTo>
                      <a:pt x="334" y="858"/>
                    </a:lnTo>
                    <a:lnTo>
                      <a:pt x="167" y="1030"/>
                    </a:lnTo>
                    <a:lnTo>
                      <a:pt x="0" y="858"/>
                    </a:lnTo>
                    <a:lnTo>
                      <a:pt x="84" y="858"/>
                    </a:lnTo>
                    <a:lnTo>
                      <a:pt x="84" y="0"/>
                    </a:lnTo>
                  </a:path>
                </a:pathLst>
              </a:custGeom>
              <a:solidFill>
                <a:srgbClr val="FF001F"/>
              </a:solidFill>
              <a:ln w="12700" cap="rnd" cmpd="sng">
                <a:solidFill>
                  <a:srgbClr val="F35B1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396" y="2485"/>
              <a:ext cx="1825" cy="372"/>
              <a:chOff x="396" y="2485"/>
              <a:chExt cx="1825" cy="372"/>
            </a:xfrm>
          </p:grpSpPr>
          <p:sp>
            <p:nvSpPr>
              <p:cNvPr id="26665" name="Freeform 41"/>
              <p:cNvSpPr>
                <a:spLocks/>
              </p:cNvSpPr>
              <p:nvPr/>
            </p:nvSpPr>
            <p:spPr bwMode="auto">
              <a:xfrm>
                <a:off x="477" y="2485"/>
                <a:ext cx="1744" cy="351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0" y="274"/>
                  </a:cxn>
                  <a:cxn ang="0">
                    <a:pos x="1086" y="274"/>
                  </a:cxn>
                  <a:cxn ang="0">
                    <a:pos x="1086" y="350"/>
                  </a:cxn>
                  <a:cxn ang="0">
                    <a:pos x="1743" y="175"/>
                  </a:cxn>
                  <a:cxn ang="0">
                    <a:pos x="1086" y="0"/>
                  </a:cxn>
                  <a:cxn ang="0">
                    <a:pos x="1086" y="78"/>
                  </a:cxn>
                  <a:cxn ang="0">
                    <a:pos x="0" y="78"/>
                  </a:cxn>
                </a:cxnLst>
                <a:rect l="0" t="0" r="r" b="b"/>
                <a:pathLst>
                  <a:path w="1744" h="351">
                    <a:moveTo>
                      <a:pt x="0" y="78"/>
                    </a:moveTo>
                    <a:lnTo>
                      <a:pt x="0" y="274"/>
                    </a:lnTo>
                    <a:lnTo>
                      <a:pt x="1086" y="274"/>
                    </a:lnTo>
                    <a:lnTo>
                      <a:pt x="1086" y="350"/>
                    </a:lnTo>
                    <a:lnTo>
                      <a:pt x="1743" y="175"/>
                    </a:lnTo>
                    <a:lnTo>
                      <a:pt x="1086" y="0"/>
                    </a:lnTo>
                    <a:lnTo>
                      <a:pt x="1086" y="78"/>
                    </a:lnTo>
                    <a:lnTo>
                      <a:pt x="0" y="78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Freeform 42"/>
              <p:cNvSpPr>
                <a:spLocks/>
              </p:cNvSpPr>
              <p:nvPr/>
            </p:nvSpPr>
            <p:spPr bwMode="auto">
              <a:xfrm>
                <a:off x="397" y="2759"/>
                <a:ext cx="1168" cy="22"/>
              </a:xfrm>
              <a:custGeom>
                <a:avLst/>
                <a:gdLst/>
                <a:ahLst/>
                <a:cxnLst>
                  <a:cxn ang="0">
                    <a:pos x="1088" y="21"/>
                  </a:cxn>
                  <a:cxn ang="0">
                    <a:pos x="1167" y="0"/>
                  </a:cxn>
                  <a:cxn ang="0">
                    <a:pos x="77" y="0"/>
                  </a:cxn>
                  <a:cxn ang="0">
                    <a:pos x="0" y="21"/>
                  </a:cxn>
                  <a:cxn ang="0">
                    <a:pos x="1088" y="21"/>
                  </a:cxn>
                </a:cxnLst>
                <a:rect l="0" t="0" r="r" b="b"/>
                <a:pathLst>
                  <a:path w="1168" h="22">
                    <a:moveTo>
                      <a:pt x="1088" y="21"/>
                    </a:moveTo>
                    <a:lnTo>
                      <a:pt x="1167" y="0"/>
                    </a:lnTo>
                    <a:lnTo>
                      <a:pt x="77" y="0"/>
                    </a:lnTo>
                    <a:lnTo>
                      <a:pt x="0" y="21"/>
                    </a:lnTo>
                    <a:lnTo>
                      <a:pt x="1088" y="21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Freeform 43"/>
              <p:cNvSpPr>
                <a:spLocks/>
              </p:cNvSpPr>
              <p:nvPr/>
            </p:nvSpPr>
            <p:spPr bwMode="auto">
              <a:xfrm>
                <a:off x="1485" y="2759"/>
                <a:ext cx="79" cy="9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78" y="0"/>
                  </a:cxn>
                  <a:cxn ang="0">
                    <a:pos x="78" y="76"/>
                  </a:cxn>
                  <a:cxn ang="0">
                    <a:pos x="0" y="97"/>
                  </a:cxn>
                  <a:cxn ang="0">
                    <a:pos x="0" y="22"/>
                  </a:cxn>
                </a:cxnLst>
                <a:rect l="0" t="0" r="r" b="b"/>
                <a:pathLst>
                  <a:path w="79" h="98">
                    <a:moveTo>
                      <a:pt x="0" y="22"/>
                    </a:moveTo>
                    <a:lnTo>
                      <a:pt x="78" y="0"/>
                    </a:lnTo>
                    <a:lnTo>
                      <a:pt x="78" y="76"/>
                    </a:lnTo>
                    <a:lnTo>
                      <a:pt x="0" y="97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Freeform 44"/>
              <p:cNvSpPr>
                <a:spLocks/>
              </p:cNvSpPr>
              <p:nvPr/>
            </p:nvSpPr>
            <p:spPr bwMode="auto">
              <a:xfrm>
                <a:off x="396" y="2562"/>
                <a:ext cx="82" cy="219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81" y="0"/>
                  </a:cxn>
                  <a:cxn ang="0">
                    <a:pos x="81" y="196"/>
                  </a:cxn>
                  <a:cxn ang="0">
                    <a:pos x="0" y="218"/>
                  </a:cxn>
                  <a:cxn ang="0">
                    <a:pos x="0" y="23"/>
                  </a:cxn>
                </a:cxnLst>
                <a:rect l="0" t="0" r="r" b="b"/>
                <a:pathLst>
                  <a:path w="82" h="219">
                    <a:moveTo>
                      <a:pt x="0" y="23"/>
                    </a:moveTo>
                    <a:lnTo>
                      <a:pt x="81" y="0"/>
                    </a:lnTo>
                    <a:lnTo>
                      <a:pt x="81" y="196"/>
                    </a:lnTo>
                    <a:lnTo>
                      <a:pt x="0" y="218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Freeform 45"/>
              <p:cNvSpPr>
                <a:spLocks/>
              </p:cNvSpPr>
              <p:nvPr/>
            </p:nvSpPr>
            <p:spPr bwMode="auto">
              <a:xfrm>
                <a:off x="1485" y="2485"/>
                <a:ext cx="79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8" y="77"/>
                  </a:cxn>
                  <a:cxn ang="0">
                    <a:pos x="78" y="0"/>
                  </a:cxn>
                  <a:cxn ang="0">
                    <a:pos x="0" y="21"/>
                  </a:cxn>
                  <a:cxn ang="0">
                    <a:pos x="0" y="77"/>
                  </a:cxn>
                </a:cxnLst>
                <a:rect l="0" t="0" r="r" b="b"/>
                <a:pathLst>
                  <a:path w="79" h="78">
                    <a:moveTo>
                      <a:pt x="0" y="77"/>
                    </a:moveTo>
                    <a:lnTo>
                      <a:pt x="78" y="77"/>
                    </a:lnTo>
                    <a:lnTo>
                      <a:pt x="78" y="0"/>
                    </a:lnTo>
                    <a:lnTo>
                      <a:pt x="0" y="21"/>
                    </a:lnTo>
                    <a:lnTo>
                      <a:pt x="0" y="77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3624" y="2269"/>
              <a:ext cx="1825" cy="372"/>
              <a:chOff x="3624" y="2269"/>
              <a:chExt cx="1825" cy="372"/>
            </a:xfrm>
          </p:grpSpPr>
          <p:sp>
            <p:nvSpPr>
              <p:cNvPr id="26671" name="Freeform 47"/>
              <p:cNvSpPr>
                <a:spLocks/>
              </p:cNvSpPr>
              <p:nvPr/>
            </p:nvSpPr>
            <p:spPr bwMode="auto">
              <a:xfrm>
                <a:off x="3705" y="2269"/>
                <a:ext cx="1744" cy="351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0" y="274"/>
                  </a:cxn>
                  <a:cxn ang="0">
                    <a:pos x="1086" y="274"/>
                  </a:cxn>
                  <a:cxn ang="0">
                    <a:pos x="1086" y="350"/>
                  </a:cxn>
                  <a:cxn ang="0">
                    <a:pos x="1743" y="175"/>
                  </a:cxn>
                  <a:cxn ang="0">
                    <a:pos x="1086" y="0"/>
                  </a:cxn>
                  <a:cxn ang="0">
                    <a:pos x="1086" y="78"/>
                  </a:cxn>
                  <a:cxn ang="0">
                    <a:pos x="0" y="78"/>
                  </a:cxn>
                </a:cxnLst>
                <a:rect l="0" t="0" r="r" b="b"/>
                <a:pathLst>
                  <a:path w="1744" h="351">
                    <a:moveTo>
                      <a:pt x="0" y="78"/>
                    </a:moveTo>
                    <a:lnTo>
                      <a:pt x="0" y="274"/>
                    </a:lnTo>
                    <a:lnTo>
                      <a:pt x="1086" y="274"/>
                    </a:lnTo>
                    <a:lnTo>
                      <a:pt x="1086" y="350"/>
                    </a:lnTo>
                    <a:lnTo>
                      <a:pt x="1743" y="175"/>
                    </a:lnTo>
                    <a:lnTo>
                      <a:pt x="1086" y="0"/>
                    </a:lnTo>
                    <a:lnTo>
                      <a:pt x="1086" y="78"/>
                    </a:lnTo>
                    <a:lnTo>
                      <a:pt x="0" y="78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Freeform 48"/>
              <p:cNvSpPr>
                <a:spLocks/>
              </p:cNvSpPr>
              <p:nvPr/>
            </p:nvSpPr>
            <p:spPr bwMode="auto">
              <a:xfrm>
                <a:off x="3625" y="2543"/>
                <a:ext cx="1168" cy="22"/>
              </a:xfrm>
              <a:custGeom>
                <a:avLst/>
                <a:gdLst/>
                <a:ahLst/>
                <a:cxnLst>
                  <a:cxn ang="0">
                    <a:pos x="1088" y="21"/>
                  </a:cxn>
                  <a:cxn ang="0">
                    <a:pos x="1167" y="0"/>
                  </a:cxn>
                  <a:cxn ang="0">
                    <a:pos x="77" y="0"/>
                  </a:cxn>
                  <a:cxn ang="0">
                    <a:pos x="0" y="21"/>
                  </a:cxn>
                  <a:cxn ang="0">
                    <a:pos x="1088" y="21"/>
                  </a:cxn>
                </a:cxnLst>
                <a:rect l="0" t="0" r="r" b="b"/>
                <a:pathLst>
                  <a:path w="1168" h="22">
                    <a:moveTo>
                      <a:pt x="1088" y="21"/>
                    </a:moveTo>
                    <a:lnTo>
                      <a:pt x="1167" y="0"/>
                    </a:lnTo>
                    <a:lnTo>
                      <a:pt x="77" y="0"/>
                    </a:lnTo>
                    <a:lnTo>
                      <a:pt x="0" y="21"/>
                    </a:lnTo>
                    <a:lnTo>
                      <a:pt x="1088" y="21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Freeform 49"/>
              <p:cNvSpPr>
                <a:spLocks/>
              </p:cNvSpPr>
              <p:nvPr/>
            </p:nvSpPr>
            <p:spPr bwMode="auto">
              <a:xfrm>
                <a:off x="4713" y="2543"/>
                <a:ext cx="79" cy="9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78" y="0"/>
                  </a:cxn>
                  <a:cxn ang="0">
                    <a:pos x="78" y="76"/>
                  </a:cxn>
                  <a:cxn ang="0">
                    <a:pos x="0" y="97"/>
                  </a:cxn>
                  <a:cxn ang="0">
                    <a:pos x="0" y="22"/>
                  </a:cxn>
                </a:cxnLst>
                <a:rect l="0" t="0" r="r" b="b"/>
                <a:pathLst>
                  <a:path w="79" h="98">
                    <a:moveTo>
                      <a:pt x="0" y="22"/>
                    </a:moveTo>
                    <a:lnTo>
                      <a:pt x="78" y="0"/>
                    </a:lnTo>
                    <a:lnTo>
                      <a:pt x="78" y="76"/>
                    </a:lnTo>
                    <a:lnTo>
                      <a:pt x="0" y="97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Freeform 50"/>
              <p:cNvSpPr>
                <a:spLocks/>
              </p:cNvSpPr>
              <p:nvPr/>
            </p:nvSpPr>
            <p:spPr bwMode="auto">
              <a:xfrm>
                <a:off x="3624" y="2346"/>
                <a:ext cx="82" cy="219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81" y="0"/>
                  </a:cxn>
                  <a:cxn ang="0">
                    <a:pos x="81" y="196"/>
                  </a:cxn>
                  <a:cxn ang="0">
                    <a:pos x="0" y="218"/>
                  </a:cxn>
                  <a:cxn ang="0">
                    <a:pos x="0" y="23"/>
                  </a:cxn>
                </a:cxnLst>
                <a:rect l="0" t="0" r="r" b="b"/>
                <a:pathLst>
                  <a:path w="82" h="219">
                    <a:moveTo>
                      <a:pt x="0" y="23"/>
                    </a:moveTo>
                    <a:lnTo>
                      <a:pt x="81" y="0"/>
                    </a:lnTo>
                    <a:lnTo>
                      <a:pt x="81" y="196"/>
                    </a:lnTo>
                    <a:lnTo>
                      <a:pt x="0" y="218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Freeform 51"/>
              <p:cNvSpPr>
                <a:spLocks/>
              </p:cNvSpPr>
              <p:nvPr/>
            </p:nvSpPr>
            <p:spPr bwMode="auto">
              <a:xfrm>
                <a:off x="4713" y="2269"/>
                <a:ext cx="79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8" y="77"/>
                  </a:cxn>
                  <a:cxn ang="0">
                    <a:pos x="78" y="0"/>
                  </a:cxn>
                  <a:cxn ang="0">
                    <a:pos x="0" y="21"/>
                  </a:cxn>
                  <a:cxn ang="0">
                    <a:pos x="0" y="77"/>
                  </a:cxn>
                </a:cxnLst>
                <a:rect l="0" t="0" r="r" b="b"/>
                <a:pathLst>
                  <a:path w="79" h="78">
                    <a:moveTo>
                      <a:pt x="0" y="77"/>
                    </a:moveTo>
                    <a:lnTo>
                      <a:pt x="78" y="77"/>
                    </a:lnTo>
                    <a:lnTo>
                      <a:pt x="78" y="0"/>
                    </a:lnTo>
                    <a:lnTo>
                      <a:pt x="0" y="21"/>
                    </a:lnTo>
                    <a:lnTo>
                      <a:pt x="0" y="77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FAF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374" y="2347"/>
              <a:ext cx="611" cy="6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Data </a:t>
              </a:r>
            </a:p>
            <a:p>
              <a:pPr algn="l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Input</a:t>
              </a:r>
            </a:p>
            <a:p>
              <a:pPr algn="l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Stream</a:t>
              </a:r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3821" y="2011"/>
              <a:ext cx="611" cy="6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Data </a:t>
              </a:r>
            </a:p>
            <a:p>
              <a:pPr algn="l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Output</a:t>
              </a:r>
            </a:p>
            <a:p>
              <a:pPr algn="l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Stream</a:t>
              </a: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1501" y="1883"/>
              <a:ext cx="64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Processor</a:t>
              </a:r>
            </a:p>
            <a:p>
              <a:pPr eaLnBrk="0" hangingPunct="0"/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2183" y="2435"/>
              <a:ext cx="64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Processor</a:t>
              </a:r>
            </a:p>
            <a:p>
              <a:pPr eaLnBrk="0" hangingPunct="0"/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6681" name="Rectangle 57"/>
            <p:cNvSpPr>
              <a:spLocks noChangeArrowheads="1"/>
            </p:cNvSpPr>
            <p:nvPr/>
          </p:nvSpPr>
          <p:spPr bwMode="auto">
            <a:xfrm>
              <a:off x="2963" y="2891"/>
              <a:ext cx="64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Processor</a:t>
              </a:r>
            </a:p>
            <a:p>
              <a:pPr eaLnBrk="0" hangingPunct="0"/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6682" name="Rectangle 58"/>
            <p:cNvSpPr>
              <a:spLocks noChangeArrowheads="1"/>
            </p:cNvSpPr>
            <p:nvPr/>
          </p:nvSpPr>
          <p:spPr bwMode="auto">
            <a:xfrm>
              <a:off x="2042" y="693"/>
              <a:ext cx="802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Instruction</a:t>
              </a:r>
            </a:p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Stream A</a:t>
              </a:r>
            </a:p>
          </p:txBody>
        </p:sp>
        <p:sp>
          <p:nvSpPr>
            <p:cNvPr id="26683" name="Rectangle 59"/>
            <p:cNvSpPr>
              <a:spLocks noChangeArrowheads="1"/>
            </p:cNvSpPr>
            <p:nvPr/>
          </p:nvSpPr>
          <p:spPr bwMode="auto">
            <a:xfrm>
              <a:off x="2690" y="1209"/>
              <a:ext cx="802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Instruction</a:t>
              </a:r>
            </a:p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Stream B</a:t>
              </a:r>
            </a:p>
          </p:txBody>
        </p:sp>
        <p:sp>
          <p:nvSpPr>
            <p:cNvPr id="26684" name="Rectangle 60"/>
            <p:cNvSpPr>
              <a:spLocks noChangeArrowheads="1"/>
            </p:cNvSpPr>
            <p:nvPr/>
          </p:nvSpPr>
          <p:spPr bwMode="auto">
            <a:xfrm>
              <a:off x="3494" y="1593"/>
              <a:ext cx="14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Instruction  Stream C</a:t>
              </a:r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78900" cy="7620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SIMD Architecture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681913" y="5326063"/>
            <a:ext cx="14493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000" dirty="0">
                <a:latin typeface="Times New Roman" pitchFamily="18" charset="0"/>
              </a:rPr>
              <a:t>C</a:t>
            </a:r>
            <a:r>
              <a:rPr lang="en-US" sz="2000" baseline="-25000" dirty="0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&lt;= A</a:t>
            </a:r>
            <a:r>
              <a:rPr lang="en-US" sz="2000" baseline="-25000" dirty="0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 * B</a:t>
            </a:r>
            <a:r>
              <a:rPr lang="en-US" sz="2000" baseline="-25000" dirty="0">
                <a:latin typeface="Times New Roman" pitchFamily="18" charset="0"/>
              </a:rPr>
              <a:t>i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17525" y="838200"/>
            <a:ext cx="7893050" cy="4516438"/>
            <a:chOff x="326" y="528"/>
            <a:chExt cx="4972" cy="2845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1968" y="912"/>
              <a:ext cx="1476" cy="132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2292" y="528"/>
              <a:ext cx="804" cy="504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1800" b="1">
                  <a:solidFill>
                    <a:schemeClr val="accent2"/>
                  </a:solidFill>
                  <a:latin typeface="Times New Roman" pitchFamily="18" charset="0"/>
                </a:rPr>
                <a:t>Instruction</a:t>
              </a:r>
            </a:p>
            <a:p>
              <a:pPr eaLnBrk="0" hangingPunct="0"/>
              <a:r>
                <a:rPr lang="en-US" sz="1800" b="1">
                  <a:solidFill>
                    <a:schemeClr val="accent2"/>
                  </a:solidFill>
                  <a:latin typeface="Times New Roman" pitchFamily="18" charset="0"/>
                </a:rPr>
                <a:t>Stream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128" y="2976"/>
              <a:ext cx="2034" cy="355"/>
              <a:chOff x="1128" y="2976"/>
              <a:chExt cx="2034" cy="355"/>
            </a:xfrm>
          </p:grpSpPr>
          <p:sp>
            <p:nvSpPr>
              <p:cNvPr id="27655" name="Freeform 7"/>
              <p:cNvSpPr>
                <a:spLocks/>
              </p:cNvSpPr>
              <p:nvPr/>
            </p:nvSpPr>
            <p:spPr bwMode="auto">
              <a:xfrm>
                <a:off x="1219" y="2976"/>
                <a:ext cx="1943" cy="336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263"/>
                  </a:cxn>
                  <a:cxn ang="0">
                    <a:pos x="1210" y="263"/>
                  </a:cxn>
                  <a:cxn ang="0">
                    <a:pos x="1210" y="335"/>
                  </a:cxn>
                  <a:cxn ang="0">
                    <a:pos x="1942" y="168"/>
                  </a:cxn>
                  <a:cxn ang="0">
                    <a:pos x="1210" y="0"/>
                  </a:cxn>
                  <a:cxn ang="0">
                    <a:pos x="1210" y="74"/>
                  </a:cxn>
                  <a:cxn ang="0">
                    <a:pos x="0" y="74"/>
                  </a:cxn>
                </a:cxnLst>
                <a:rect l="0" t="0" r="r" b="b"/>
                <a:pathLst>
                  <a:path w="1943" h="336">
                    <a:moveTo>
                      <a:pt x="0" y="74"/>
                    </a:moveTo>
                    <a:lnTo>
                      <a:pt x="0" y="263"/>
                    </a:lnTo>
                    <a:lnTo>
                      <a:pt x="1210" y="263"/>
                    </a:lnTo>
                    <a:lnTo>
                      <a:pt x="1210" y="335"/>
                    </a:lnTo>
                    <a:lnTo>
                      <a:pt x="1942" y="168"/>
                    </a:lnTo>
                    <a:lnTo>
                      <a:pt x="1210" y="0"/>
                    </a:lnTo>
                    <a:lnTo>
                      <a:pt x="1210" y="74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6" name="Freeform 8"/>
              <p:cNvSpPr>
                <a:spLocks/>
              </p:cNvSpPr>
              <p:nvPr/>
            </p:nvSpPr>
            <p:spPr bwMode="auto">
              <a:xfrm>
                <a:off x="1129" y="3238"/>
                <a:ext cx="1302" cy="22"/>
              </a:xfrm>
              <a:custGeom>
                <a:avLst/>
                <a:gdLst/>
                <a:ahLst/>
                <a:cxnLst>
                  <a:cxn ang="0">
                    <a:pos x="1213" y="21"/>
                  </a:cxn>
                  <a:cxn ang="0">
                    <a:pos x="1301" y="0"/>
                  </a:cxn>
                  <a:cxn ang="0">
                    <a:pos x="85" y="0"/>
                  </a:cxn>
                  <a:cxn ang="0">
                    <a:pos x="0" y="21"/>
                  </a:cxn>
                  <a:cxn ang="0">
                    <a:pos x="1213" y="21"/>
                  </a:cxn>
                </a:cxnLst>
                <a:rect l="0" t="0" r="r" b="b"/>
                <a:pathLst>
                  <a:path w="1302" h="22">
                    <a:moveTo>
                      <a:pt x="1213" y="21"/>
                    </a:moveTo>
                    <a:lnTo>
                      <a:pt x="1301" y="0"/>
                    </a:lnTo>
                    <a:lnTo>
                      <a:pt x="85" y="0"/>
                    </a:lnTo>
                    <a:lnTo>
                      <a:pt x="0" y="21"/>
                    </a:lnTo>
                    <a:lnTo>
                      <a:pt x="1213" y="21"/>
                    </a:lnTo>
                  </a:path>
                </a:pathLst>
              </a:custGeom>
              <a:solidFill>
                <a:srgbClr val="804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7" name="Freeform 9"/>
              <p:cNvSpPr>
                <a:spLocks/>
              </p:cNvSpPr>
              <p:nvPr/>
            </p:nvSpPr>
            <p:spPr bwMode="auto">
              <a:xfrm>
                <a:off x="2342" y="3238"/>
                <a:ext cx="88" cy="93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87" y="0"/>
                  </a:cxn>
                  <a:cxn ang="0">
                    <a:pos x="87" y="72"/>
                  </a:cxn>
                  <a:cxn ang="0">
                    <a:pos x="0" y="92"/>
                  </a:cxn>
                  <a:cxn ang="0">
                    <a:pos x="0" y="21"/>
                  </a:cxn>
                </a:cxnLst>
                <a:rect l="0" t="0" r="r" b="b"/>
                <a:pathLst>
                  <a:path w="88" h="93">
                    <a:moveTo>
                      <a:pt x="0" y="21"/>
                    </a:moveTo>
                    <a:lnTo>
                      <a:pt x="87" y="0"/>
                    </a:lnTo>
                    <a:lnTo>
                      <a:pt x="87" y="72"/>
                    </a:lnTo>
                    <a:lnTo>
                      <a:pt x="0" y="92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8" name="Freeform 10"/>
              <p:cNvSpPr>
                <a:spLocks/>
              </p:cNvSpPr>
              <p:nvPr/>
            </p:nvSpPr>
            <p:spPr bwMode="auto">
              <a:xfrm>
                <a:off x="1128" y="3050"/>
                <a:ext cx="92" cy="21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91" y="0"/>
                  </a:cxn>
                  <a:cxn ang="0">
                    <a:pos x="91" y="188"/>
                  </a:cxn>
                  <a:cxn ang="0">
                    <a:pos x="0" y="209"/>
                  </a:cxn>
                  <a:cxn ang="0">
                    <a:pos x="0" y="22"/>
                  </a:cxn>
                </a:cxnLst>
                <a:rect l="0" t="0" r="r" b="b"/>
                <a:pathLst>
                  <a:path w="92" h="210">
                    <a:moveTo>
                      <a:pt x="0" y="22"/>
                    </a:moveTo>
                    <a:lnTo>
                      <a:pt x="91" y="0"/>
                    </a:lnTo>
                    <a:lnTo>
                      <a:pt x="91" y="188"/>
                    </a:lnTo>
                    <a:lnTo>
                      <a:pt x="0" y="209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Freeform 11"/>
              <p:cNvSpPr>
                <a:spLocks/>
              </p:cNvSpPr>
              <p:nvPr/>
            </p:nvSpPr>
            <p:spPr bwMode="auto">
              <a:xfrm>
                <a:off x="2342" y="2976"/>
                <a:ext cx="88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87" y="74"/>
                  </a:cxn>
                  <a:cxn ang="0">
                    <a:pos x="87" y="0"/>
                  </a:cxn>
                  <a:cxn ang="0">
                    <a:pos x="0" y="20"/>
                  </a:cxn>
                  <a:cxn ang="0">
                    <a:pos x="0" y="74"/>
                  </a:cxn>
                </a:cxnLst>
                <a:rect l="0" t="0" r="r" b="b"/>
                <a:pathLst>
                  <a:path w="88" h="75">
                    <a:moveTo>
                      <a:pt x="0" y="74"/>
                    </a:moveTo>
                    <a:lnTo>
                      <a:pt x="87" y="74"/>
                    </a:lnTo>
                    <a:lnTo>
                      <a:pt x="87" y="0"/>
                    </a:lnTo>
                    <a:lnTo>
                      <a:pt x="0" y="2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140" y="1872"/>
              <a:ext cx="589" cy="355"/>
              <a:chOff x="1140" y="1872"/>
              <a:chExt cx="589" cy="355"/>
            </a:xfrm>
          </p:grpSpPr>
          <p:sp>
            <p:nvSpPr>
              <p:cNvPr id="27661" name="Freeform 13"/>
              <p:cNvSpPr>
                <a:spLocks/>
              </p:cNvSpPr>
              <p:nvPr/>
            </p:nvSpPr>
            <p:spPr bwMode="auto">
              <a:xfrm>
                <a:off x="1166" y="1872"/>
                <a:ext cx="563" cy="336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263"/>
                  </a:cxn>
                  <a:cxn ang="0">
                    <a:pos x="350" y="263"/>
                  </a:cxn>
                  <a:cxn ang="0">
                    <a:pos x="350" y="335"/>
                  </a:cxn>
                  <a:cxn ang="0">
                    <a:pos x="562" y="168"/>
                  </a:cxn>
                  <a:cxn ang="0">
                    <a:pos x="350" y="0"/>
                  </a:cxn>
                  <a:cxn ang="0">
                    <a:pos x="350" y="74"/>
                  </a:cxn>
                  <a:cxn ang="0">
                    <a:pos x="0" y="74"/>
                  </a:cxn>
                </a:cxnLst>
                <a:rect l="0" t="0" r="r" b="b"/>
                <a:pathLst>
                  <a:path w="563" h="336">
                    <a:moveTo>
                      <a:pt x="0" y="74"/>
                    </a:moveTo>
                    <a:lnTo>
                      <a:pt x="0" y="263"/>
                    </a:lnTo>
                    <a:lnTo>
                      <a:pt x="350" y="263"/>
                    </a:lnTo>
                    <a:lnTo>
                      <a:pt x="350" y="335"/>
                    </a:lnTo>
                    <a:lnTo>
                      <a:pt x="562" y="168"/>
                    </a:lnTo>
                    <a:lnTo>
                      <a:pt x="350" y="0"/>
                    </a:lnTo>
                    <a:lnTo>
                      <a:pt x="350" y="74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Freeform 14"/>
              <p:cNvSpPr>
                <a:spLocks/>
              </p:cNvSpPr>
              <p:nvPr/>
            </p:nvSpPr>
            <p:spPr bwMode="auto">
              <a:xfrm>
                <a:off x="1141" y="2134"/>
                <a:ext cx="376" cy="22"/>
              </a:xfrm>
              <a:custGeom>
                <a:avLst/>
                <a:gdLst/>
                <a:ahLst/>
                <a:cxnLst>
                  <a:cxn ang="0">
                    <a:pos x="350" y="21"/>
                  </a:cxn>
                  <a:cxn ang="0">
                    <a:pos x="375" y="0"/>
                  </a:cxn>
                  <a:cxn ang="0">
                    <a:pos x="25" y="0"/>
                  </a:cxn>
                  <a:cxn ang="0">
                    <a:pos x="0" y="21"/>
                  </a:cxn>
                  <a:cxn ang="0">
                    <a:pos x="350" y="21"/>
                  </a:cxn>
                </a:cxnLst>
                <a:rect l="0" t="0" r="r" b="b"/>
                <a:pathLst>
                  <a:path w="376" h="22">
                    <a:moveTo>
                      <a:pt x="350" y="21"/>
                    </a:moveTo>
                    <a:lnTo>
                      <a:pt x="375" y="0"/>
                    </a:lnTo>
                    <a:lnTo>
                      <a:pt x="25" y="0"/>
                    </a:lnTo>
                    <a:lnTo>
                      <a:pt x="0" y="21"/>
                    </a:lnTo>
                    <a:lnTo>
                      <a:pt x="350" y="21"/>
                    </a:lnTo>
                  </a:path>
                </a:pathLst>
              </a:custGeom>
              <a:solidFill>
                <a:srgbClr val="804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Freeform 15"/>
              <p:cNvSpPr>
                <a:spLocks/>
              </p:cNvSpPr>
              <p:nvPr/>
            </p:nvSpPr>
            <p:spPr bwMode="auto">
              <a:xfrm>
                <a:off x="1491" y="2134"/>
                <a:ext cx="26" cy="93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5" y="0"/>
                  </a:cxn>
                  <a:cxn ang="0">
                    <a:pos x="25" y="72"/>
                  </a:cxn>
                  <a:cxn ang="0">
                    <a:pos x="0" y="92"/>
                  </a:cxn>
                  <a:cxn ang="0">
                    <a:pos x="0" y="21"/>
                  </a:cxn>
                </a:cxnLst>
                <a:rect l="0" t="0" r="r" b="b"/>
                <a:pathLst>
                  <a:path w="26" h="93">
                    <a:moveTo>
                      <a:pt x="0" y="21"/>
                    </a:moveTo>
                    <a:lnTo>
                      <a:pt x="25" y="0"/>
                    </a:lnTo>
                    <a:lnTo>
                      <a:pt x="25" y="72"/>
                    </a:lnTo>
                    <a:lnTo>
                      <a:pt x="0" y="92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Freeform 16"/>
              <p:cNvSpPr>
                <a:spLocks/>
              </p:cNvSpPr>
              <p:nvPr/>
            </p:nvSpPr>
            <p:spPr bwMode="auto">
              <a:xfrm>
                <a:off x="1140" y="1946"/>
                <a:ext cx="27" cy="21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6" y="0"/>
                  </a:cxn>
                  <a:cxn ang="0">
                    <a:pos x="26" y="188"/>
                  </a:cxn>
                  <a:cxn ang="0">
                    <a:pos x="0" y="209"/>
                  </a:cxn>
                  <a:cxn ang="0">
                    <a:pos x="0" y="22"/>
                  </a:cxn>
                </a:cxnLst>
                <a:rect l="0" t="0" r="r" b="b"/>
                <a:pathLst>
                  <a:path w="27" h="210">
                    <a:moveTo>
                      <a:pt x="0" y="22"/>
                    </a:moveTo>
                    <a:lnTo>
                      <a:pt x="26" y="0"/>
                    </a:lnTo>
                    <a:lnTo>
                      <a:pt x="26" y="188"/>
                    </a:lnTo>
                    <a:lnTo>
                      <a:pt x="0" y="209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Freeform 17"/>
              <p:cNvSpPr>
                <a:spLocks/>
              </p:cNvSpPr>
              <p:nvPr/>
            </p:nvSpPr>
            <p:spPr bwMode="auto">
              <a:xfrm>
                <a:off x="1491" y="1872"/>
                <a:ext cx="26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25" y="74"/>
                  </a:cxn>
                  <a:cxn ang="0">
                    <a:pos x="25" y="0"/>
                  </a:cxn>
                  <a:cxn ang="0">
                    <a:pos x="0" y="20"/>
                  </a:cxn>
                  <a:cxn ang="0">
                    <a:pos x="0" y="74"/>
                  </a:cxn>
                </a:cxnLst>
                <a:rect l="0" t="0" r="r" b="b"/>
                <a:pathLst>
                  <a:path w="26" h="75">
                    <a:moveTo>
                      <a:pt x="0" y="74"/>
                    </a:moveTo>
                    <a:lnTo>
                      <a:pt x="25" y="74"/>
                    </a:lnTo>
                    <a:lnTo>
                      <a:pt x="25" y="0"/>
                    </a:lnTo>
                    <a:lnTo>
                      <a:pt x="0" y="2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140" y="2436"/>
              <a:ext cx="1290" cy="355"/>
              <a:chOff x="1140" y="2436"/>
              <a:chExt cx="1290" cy="355"/>
            </a:xfrm>
          </p:grpSpPr>
          <p:sp>
            <p:nvSpPr>
              <p:cNvPr id="27667" name="Freeform 19"/>
              <p:cNvSpPr>
                <a:spLocks/>
              </p:cNvSpPr>
              <p:nvPr/>
            </p:nvSpPr>
            <p:spPr bwMode="auto">
              <a:xfrm>
                <a:off x="1198" y="2436"/>
                <a:ext cx="1232" cy="336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263"/>
                  </a:cxn>
                  <a:cxn ang="0">
                    <a:pos x="767" y="263"/>
                  </a:cxn>
                  <a:cxn ang="0">
                    <a:pos x="767" y="335"/>
                  </a:cxn>
                  <a:cxn ang="0">
                    <a:pos x="1231" y="168"/>
                  </a:cxn>
                  <a:cxn ang="0">
                    <a:pos x="767" y="0"/>
                  </a:cxn>
                  <a:cxn ang="0">
                    <a:pos x="767" y="74"/>
                  </a:cxn>
                  <a:cxn ang="0">
                    <a:pos x="0" y="74"/>
                  </a:cxn>
                </a:cxnLst>
                <a:rect l="0" t="0" r="r" b="b"/>
                <a:pathLst>
                  <a:path w="1232" h="336">
                    <a:moveTo>
                      <a:pt x="0" y="74"/>
                    </a:moveTo>
                    <a:lnTo>
                      <a:pt x="0" y="263"/>
                    </a:lnTo>
                    <a:lnTo>
                      <a:pt x="767" y="263"/>
                    </a:lnTo>
                    <a:lnTo>
                      <a:pt x="767" y="335"/>
                    </a:lnTo>
                    <a:lnTo>
                      <a:pt x="1231" y="168"/>
                    </a:lnTo>
                    <a:lnTo>
                      <a:pt x="767" y="0"/>
                    </a:lnTo>
                    <a:lnTo>
                      <a:pt x="767" y="74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Freeform 20"/>
              <p:cNvSpPr>
                <a:spLocks/>
              </p:cNvSpPr>
              <p:nvPr/>
            </p:nvSpPr>
            <p:spPr bwMode="auto">
              <a:xfrm>
                <a:off x="1141" y="2698"/>
                <a:ext cx="826" cy="22"/>
              </a:xfrm>
              <a:custGeom>
                <a:avLst/>
                <a:gdLst/>
                <a:ahLst/>
                <a:cxnLst>
                  <a:cxn ang="0">
                    <a:pos x="769" y="21"/>
                  </a:cxn>
                  <a:cxn ang="0">
                    <a:pos x="825" y="0"/>
                  </a:cxn>
                  <a:cxn ang="0">
                    <a:pos x="54" y="0"/>
                  </a:cxn>
                  <a:cxn ang="0">
                    <a:pos x="0" y="21"/>
                  </a:cxn>
                  <a:cxn ang="0">
                    <a:pos x="769" y="21"/>
                  </a:cxn>
                </a:cxnLst>
                <a:rect l="0" t="0" r="r" b="b"/>
                <a:pathLst>
                  <a:path w="826" h="22">
                    <a:moveTo>
                      <a:pt x="769" y="21"/>
                    </a:moveTo>
                    <a:lnTo>
                      <a:pt x="825" y="0"/>
                    </a:lnTo>
                    <a:lnTo>
                      <a:pt x="54" y="0"/>
                    </a:lnTo>
                    <a:lnTo>
                      <a:pt x="0" y="21"/>
                    </a:lnTo>
                    <a:lnTo>
                      <a:pt x="769" y="21"/>
                    </a:lnTo>
                  </a:path>
                </a:pathLst>
              </a:custGeom>
              <a:solidFill>
                <a:srgbClr val="804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Freeform 21"/>
              <p:cNvSpPr>
                <a:spLocks/>
              </p:cNvSpPr>
              <p:nvPr/>
            </p:nvSpPr>
            <p:spPr bwMode="auto">
              <a:xfrm>
                <a:off x="1910" y="2698"/>
                <a:ext cx="56" cy="93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55" y="0"/>
                  </a:cxn>
                  <a:cxn ang="0">
                    <a:pos x="55" y="72"/>
                  </a:cxn>
                  <a:cxn ang="0">
                    <a:pos x="0" y="92"/>
                  </a:cxn>
                  <a:cxn ang="0">
                    <a:pos x="0" y="21"/>
                  </a:cxn>
                </a:cxnLst>
                <a:rect l="0" t="0" r="r" b="b"/>
                <a:pathLst>
                  <a:path w="56" h="93">
                    <a:moveTo>
                      <a:pt x="0" y="21"/>
                    </a:moveTo>
                    <a:lnTo>
                      <a:pt x="55" y="0"/>
                    </a:lnTo>
                    <a:lnTo>
                      <a:pt x="55" y="72"/>
                    </a:lnTo>
                    <a:lnTo>
                      <a:pt x="0" y="92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Freeform 22"/>
              <p:cNvSpPr>
                <a:spLocks/>
              </p:cNvSpPr>
              <p:nvPr/>
            </p:nvSpPr>
            <p:spPr bwMode="auto">
              <a:xfrm>
                <a:off x="1140" y="2510"/>
                <a:ext cx="59" cy="21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58" y="0"/>
                  </a:cxn>
                  <a:cxn ang="0">
                    <a:pos x="58" y="188"/>
                  </a:cxn>
                  <a:cxn ang="0">
                    <a:pos x="0" y="209"/>
                  </a:cxn>
                  <a:cxn ang="0">
                    <a:pos x="0" y="22"/>
                  </a:cxn>
                </a:cxnLst>
                <a:rect l="0" t="0" r="r" b="b"/>
                <a:pathLst>
                  <a:path w="59" h="210">
                    <a:moveTo>
                      <a:pt x="0" y="22"/>
                    </a:moveTo>
                    <a:lnTo>
                      <a:pt x="58" y="0"/>
                    </a:lnTo>
                    <a:lnTo>
                      <a:pt x="58" y="188"/>
                    </a:lnTo>
                    <a:lnTo>
                      <a:pt x="0" y="209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Freeform 23"/>
              <p:cNvSpPr>
                <a:spLocks/>
              </p:cNvSpPr>
              <p:nvPr/>
            </p:nvSpPr>
            <p:spPr bwMode="auto">
              <a:xfrm>
                <a:off x="1910" y="2436"/>
                <a:ext cx="56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55" y="74"/>
                  </a:cxn>
                  <a:cxn ang="0">
                    <a:pos x="55" y="0"/>
                  </a:cxn>
                  <a:cxn ang="0">
                    <a:pos x="0" y="20"/>
                  </a:cxn>
                  <a:cxn ang="0">
                    <a:pos x="0" y="74"/>
                  </a:cxn>
                </a:cxnLst>
                <a:rect l="0" t="0" r="r" b="b"/>
                <a:pathLst>
                  <a:path w="56" h="75">
                    <a:moveTo>
                      <a:pt x="0" y="74"/>
                    </a:moveTo>
                    <a:lnTo>
                      <a:pt x="55" y="74"/>
                    </a:lnTo>
                    <a:lnTo>
                      <a:pt x="55" y="0"/>
                    </a:lnTo>
                    <a:lnTo>
                      <a:pt x="0" y="2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292" y="1719"/>
              <a:ext cx="2101" cy="286"/>
              <a:chOff x="2292" y="1719"/>
              <a:chExt cx="2101" cy="286"/>
            </a:xfrm>
          </p:grpSpPr>
          <p:sp>
            <p:nvSpPr>
              <p:cNvPr id="27673" name="Freeform 25"/>
              <p:cNvSpPr>
                <a:spLocks/>
              </p:cNvSpPr>
              <p:nvPr/>
            </p:nvSpPr>
            <p:spPr bwMode="auto">
              <a:xfrm>
                <a:off x="2385" y="1719"/>
                <a:ext cx="2008" cy="271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0" y="212"/>
                  </a:cxn>
                  <a:cxn ang="0">
                    <a:pos x="1250" y="212"/>
                  </a:cxn>
                  <a:cxn ang="0">
                    <a:pos x="1250" y="270"/>
                  </a:cxn>
                  <a:cxn ang="0">
                    <a:pos x="2007" y="135"/>
                  </a:cxn>
                  <a:cxn ang="0">
                    <a:pos x="1250" y="0"/>
                  </a:cxn>
                  <a:cxn ang="0">
                    <a:pos x="1250" y="60"/>
                  </a:cxn>
                  <a:cxn ang="0">
                    <a:pos x="0" y="60"/>
                  </a:cxn>
                </a:cxnLst>
                <a:rect l="0" t="0" r="r" b="b"/>
                <a:pathLst>
                  <a:path w="2008" h="271">
                    <a:moveTo>
                      <a:pt x="0" y="60"/>
                    </a:moveTo>
                    <a:lnTo>
                      <a:pt x="0" y="212"/>
                    </a:lnTo>
                    <a:lnTo>
                      <a:pt x="1250" y="212"/>
                    </a:lnTo>
                    <a:lnTo>
                      <a:pt x="1250" y="270"/>
                    </a:lnTo>
                    <a:lnTo>
                      <a:pt x="2007" y="135"/>
                    </a:lnTo>
                    <a:lnTo>
                      <a:pt x="1250" y="0"/>
                    </a:lnTo>
                    <a:lnTo>
                      <a:pt x="1250" y="60"/>
                    </a:lnTo>
                    <a:lnTo>
                      <a:pt x="0" y="60"/>
                    </a:lnTo>
                  </a:path>
                </a:pathLst>
              </a:custGeom>
              <a:solidFill>
                <a:srgbClr val="FF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Freeform 26"/>
              <p:cNvSpPr>
                <a:spLocks/>
              </p:cNvSpPr>
              <p:nvPr/>
            </p:nvSpPr>
            <p:spPr bwMode="auto">
              <a:xfrm>
                <a:off x="2295" y="1930"/>
                <a:ext cx="1341" cy="18"/>
              </a:xfrm>
              <a:custGeom>
                <a:avLst/>
                <a:gdLst/>
                <a:ahLst/>
                <a:cxnLst>
                  <a:cxn ang="0">
                    <a:pos x="1249" y="17"/>
                  </a:cxn>
                  <a:cxn ang="0">
                    <a:pos x="1340" y="0"/>
                  </a:cxn>
                  <a:cxn ang="0">
                    <a:pos x="88" y="0"/>
                  </a:cxn>
                  <a:cxn ang="0">
                    <a:pos x="0" y="17"/>
                  </a:cxn>
                  <a:cxn ang="0">
                    <a:pos x="1249" y="17"/>
                  </a:cxn>
                </a:cxnLst>
                <a:rect l="0" t="0" r="r" b="b"/>
                <a:pathLst>
                  <a:path w="1341" h="18">
                    <a:moveTo>
                      <a:pt x="1249" y="17"/>
                    </a:moveTo>
                    <a:lnTo>
                      <a:pt x="1340" y="0"/>
                    </a:lnTo>
                    <a:lnTo>
                      <a:pt x="88" y="0"/>
                    </a:lnTo>
                    <a:lnTo>
                      <a:pt x="0" y="17"/>
                    </a:lnTo>
                    <a:lnTo>
                      <a:pt x="1249" y="17"/>
                    </a:lnTo>
                  </a:path>
                </a:pathLst>
              </a:custGeom>
              <a:solidFill>
                <a:srgbClr val="804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Freeform 27"/>
              <p:cNvSpPr>
                <a:spLocks/>
              </p:cNvSpPr>
              <p:nvPr/>
            </p:nvSpPr>
            <p:spPr bwMode="auto">
              <a:xfrm>
                <a:off x="3544" y="1930"/>
                <a:ext cx="92" cy="75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91" y="0"/>
                  </a:cxn>
                  <a:cxn ang="0">
                    <a:pos x="91" y="58"/>
                  </a:cxn>
                  <a:cxn ang="0">
                    <a:pos x="0" y="74"/>
                  </a:cxn>
                  <a:cxn ang="0">
                    <a:pos x="0" y="17"/>
                  </a:cxn>
                </a:cxnLst>
                <a:rect l="0" t="0" r="r" b="b"/>
                <a:pathLst>
                  <a:path w="92" h="75">
                    <a:moveTo>
                      <a:pt x="0" y="17"/>
                    </a:moveTo>
                    <a:lnTo>
                      <a:pt x="91" y="0"/>
                    </a:lnTo>
                    <a:lnTo>
                      <a:pt x="91" y="58"/>
                    </a:lnTo>
                    <a:lnTo>
                      <a:pt x="0" y="74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Freeform 28"/>
              <p:cNvSpPr>
                <a:spLocks/>
              </p:cNvSpPr>
              <p:nvPr/>
            </p:nvSpPr>
            <p:spPr bwMode="auto">
              <a:xfrm>
                <a:off x="2292" y="1779"/>
                <a:ext cx="94" cy="169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93" y="0"/>
                  </a:cxn>
                  <a:cxn ang="0">
                    <a:pos x="93" y="151"/>
                  </a:cxn>
                  <a:cxn ang="0">
                    <a:pos x="0" y="168"/>
                  </a:cxn>
                  <a:cxn ang="0">
                    <a:pos x="0" y="18"/>
                  </a:cxn>
                </a:cxnLst>
                <a:rect l="0" t="0" r="r" b="b"/>
                <a:pathLst>
                  <a:path w="94" h="169">
                    <a:moveTo>
                      <a:pt x="0" y="18"/>
                    </a:moveTo>
                    <a:lnTo>
                      <a:pt x="93" y="0"/>
                    </a:lnTo>
                    <a:lnTo>
                      <a:pt x="93" y="151"/>
                    </a:lnTo>
                    <a:lnTo>
                      <a:pt x="0" y="168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Freeform 29"/>
              <p:cNvSpPr>
                <a:spLocks/>
              </p:cNvSpPr>
              <p:nvPr/>
            </p:nvSpPr>
            <p:spPr bwMode="auto">
              <a:xfrm>
                <a:off x="3544" y="1719"/>
                <a:ext cx="92" cy="61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1" y="60"/>
                  </a:cxn>
                  <a:cxn ang="0">
                    <a:pos x="91" y="0"/>
                  </a:cxn>
                  <a:cxn ang="0">
                    <a:pos x="0" y="16"/>
                  </a:cxn>
                  <a:cxn ang="0">
                    <a:pos x="0" y="60"/>
                  </a:cxn>
                </a:cxnLst>
                <a:rect l="0" t="0" r="r" b="b"/>
                <a:pathLst>
                  <a:path w="92" h="61">
                    <a:moveTo>
                      <a:pt x="0" y="60"/>
                    </a:moveTo>
                    <a:lnTo>
                      <a:pt x="91" y="60"/>
                    </a:lnTo>
                    <a:lnTo>
                      <a:pt x="91" y="0"/>
                    </a:lnTo>
                    <a:lnTo>
                      <a:pt x="0" y="16"/>
                    </a:lnTo>
                    <a:lnTo>
                      <a:pt x="0" y="60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3804" y="2880"/>
              <a:ext cx="589" cy="355"/>
              <a:chOff x="3804" y="2880"/>
              <a:chExt cx="589" cy="355"/>
            </a:xfrm>
          </p:grpSpPr>
          <p:sp>
            <p:nvSpPr>
              <p:cNvPr id="27679" name="Freeform 31"/>
              <p:cNvSpPr>
                <a:spLocks/>
              </p:cNvSpPr>
              <p:nvPr/>
            </p:nvSpPr>
            <p:spPr bwMode="auto">
              <a:xfrm>
                <a:off x="3830" y="2880"/>
                <a:ext cx="563" cy="336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263"/>
                  </a:cxn>
                  <a:cxn ang="0">
                    <a:pos x="350" y="263"/>
                  </a:cxn>
                  <a:cxn ang="0">
                    <a:pos x="350" y="335"/>
                  </a:cxn>
                  <a:cxn ang="0">
                    <a:pos x="562" y="168"/>
                  </a:cxn>
                  <a:cxn ang="0">
                    <a:pos x="350" y="0"/>
                  </a:cxn>
                  <a:cxn ang="0">
                    <a:pos x="350" y="74"/>
                  </a:cxn>
                  <a:cxn ang="0">
                    <a:pos x="0" y="74"/>
                  </a:cxn>
                </a:cxnLst>
                <a:rect l="0" t="0" r="r" b="b"/>
                <a:pathLst>
                  <a:path w="563" h="336">
                    <a:moveTo>
                      <a:pt x="0" y="74"/>
                    </a:moveTo>
                    <a:lnTo>
                      <a:pt x="0" y="263"/>
                    </a:lnTo>
                    <a:lnTo>
                      <a:pt x="350" y="263"/>
                    </a:lnTo>
                    <a:lnTo>
                      <a:pt x="350" y="335"/>
                    </a:lnTo>
                    <a:lnTo>
                      <a:pt x="562" y="168"/>
                    </a:lnTo>
                    <a:lnTo>
                      <a:pt x="350" y="0"/>
                    </a:lnTo>
                    <a:lnTo>
                      <a:pt x="350" y="74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Freeform 32"/>
              <p:cNvSpPr>
                <a:spLocks/>
              </p:cNvSpPr>
              <p:nvPr/>
            </p:nvSpPr>
            <p:spPr bwMode="auto">
              <a:xfrm>
                <a:off x="3805" y="3142"/>
                <a:ext cx="376" cy="22"/>
              </a:xfrm>
              <a:custGeom>
                <a:avLst/>
                <a:gdLst/>
                <a:ahLst/>
                <a:cxnLst>
                  <a:cxn ang="0">
                    <a:pos x="350" y="21"/>
                  </a:cxn>
                  <a:cxn ang="0">
                    <a:pos x="375" y="0"/>
                  </a:cxn>
                  <a:cxn ang="0">
                    <a:pos x="25" y="0"/>
                  </a:cxn>
                  <a:cxn ang="0">
                    <a:pos x="0" y="21"/>
                  </a:cxn>
                  <a:cxn ang="0">
                    <a:pos x="350" y="21"/>
                  </a:cxn>
                </a:cxnLst>
                <a:rect l="0" t="0" r="r" b="b"/>
                <a:pathLst>
                  <a:path w="376" h="22">
                    <a:moveTo>
                      <a:pt x="350" y="21"/>
                    </a:moveTo>
                    <a:lnTo>
                      <a:pt x="375" y="0"/>
                    </a:lnTo>
                    <a:lnTo>
                      <a:pt x="25" y="0"/>
                    </a:lnTo>
                    <a:lnTo>
                      <a:pt x="0" y="21"/>
                    </a:lnTo>
                    <a:lnTo>
                      <a:pt x="350" y="21"/>
                    </a:lnTo>
                  </a:path>
                </a:pathLst>
              </a:custGeom>
              <a:solidFill>
                <a:srgbClr val="804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Freeform 33"/>
              <p:cNvSpPr>
                <a:spLocks/>
              </p:cNvSpPr>
              <p:nvPr/>
            </p:nvSpPr>
            <p:spPr bwMode="auto">
              <a:xfrm>
                <a:off x="4155" y="3142"/>
                <a:ext cx="26" cy="93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5" y="0"/>
                  </a:cxn>
                  <a:cxn ang="0">
                    <a:pos x="25" y="72"/>
                  </a:cxn>
                  <a:cxn ang="0">
                    <a:pos x="0" y="92"/>
                  </a:cxn>
                  <a:cxn ang="0">
                    <a:pos x="0" y="21"/>
                  </a:cxn>
                </a:cxnLst>
                <a:rect l="0" t="0" r="r" b="b"/>
                <a:pathLst>
                  <a:path w="26" h="93">
                    <a:moveTo>
                      <a:pt x="0" y="21"/>
                    </a:moveTo>
                    <a:lnTo>
                      <a:pt x="25" y="0"/>
                    </a:lnTo>
                    <a:lnTo>
                      <a:pt x="25" y="72"/>
                    </a:lnTo>
                    <a:lnTo>
                      <a:pt x="0" y="92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Freeform 34"/>
              <p:cNvSpPr>
                <a:spLocks/>
              </p:cNvSpPr>
              <p:nvPr/>
            </p:nvSpPr>
            <p:spPr bwMode="auto">
              <a:xfrm>
                <a:off x="3804" y="2954"/>
                <a:ext cx="27" cy="21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6" y="0"/>
                  </a:cxn>
                  <a:cxn ang="0">
                    <a:pos x="26" y="188"/>
                  </a:cxn>
                  <a:cxn ang="0">
                    <a:pos x="0" y="209"/>
                  </a:cxn>
                  <a:cxn ang="0">
                    <a:pos x="0" y="22"/>
                  </a:cxn>
                </a:cxnLst>
                <a:rect l="0" t="0" r="r" b="b"/>
                <a:pathLst>
                  <a:path w="27" h="210">
                    <a:moveTo>
                      <a:pt x="0" y="22"/>
                    </a:moveTo>
                    <a:lnTo>
                      <a:pt x="26" y="0"/>
                    </a:lnTo>
                    <a:lnTo>
                      <a:pt x="26" y="188"/>
                    </a:lnTo>
                    <a:lnTo>
                      <a:pt x="0" y="209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Freeform 35"/>
              <p:cNvSpPr>
                <a:spLocks/>
              </p:cNvSpPr>
              <p:nvPr/>
            </p:nvSpPr>
            <p:spPr bwMode="auto">
              <a:xfrm>
                <a:off x="4155" y="2880"/>
                <a:ext cx="26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25" y="74"/>
                  </a:cxn>
                  <a:cxn ang="0">
                    <a:pos x="25" y="0"/>
                  </a:cxn>
                  <a:cxn ang="0">
                    <a:pos x="0" y="20"/>
                  </a:cxn>
                  <a:cxn ang="0">
                    <a:pos x="0" y="74"/>
                  </a:cxn>
                </a:cxnLst>
                <a:rect l="0" t="0" r="r" b="b"/>
                <a:pathLst>
                  <a:path w="26" h="75">
                    <a:moveTo>
                      <a:pt x="0" y="74"/>
                    </a:moveTo>
                    <a:lnTo>
                      <a:pt x="25" y="74"/>
                    </a:lnTo>
                    <a:lnTo>
                      <a:pt x="25" y="0"/>
                    </a:lnTo>
                    <a:lnTo>
                      <a:pt x="0" y="2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3036" y="2259"/>
              <a:ext cx="1357" cy="355"/>
              <a:chOff x="3036" y="2259"/>
              <a:chExt cx="1357" cy="355"/>
            </a:xfrm>
          </p:grpSpPr>
          <p:sp>
            <p:nvSpPr>
              <p:cNvPr id="27685" name="Freeform 37"/>
              <p:cNvSpPr>
                <a:spLocks/>
              </p:cNvSpPr>
              <p:nvPr/>
            </p:nvSpPr>
            <p:spPr bwMode="auto">
              <a:xfrm>
                <a:off x="3096" y="2259"/>
                <a:ext cx="1297" cy="336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263"/>
                  </a:cxn>
                  <a:cxn ang="0">
                    <a:pos x="807" y="263"/>
                  </a:cxn>
                  <a:cxn ang="0">
                    <a:pos x="807" y="335"/>
                  </a:cxn>
                  <a:cxn ang="0">
                    <a:pos x="1296" y="168"/>
                  </a:cxn>
                  <a:cxn ang="0">
                    <a:pos x="807" y="0"/>
                  </a:cxn>
                  <a:cxn ang="0">
                    <a:pos x="807" y="74"/>
                  </a:cxn>
                  <a:cxn ang="0">
                    <a:pos x="0" y="74"/>
                  </a:cxn>
                </a:cxnLst>
                <a:rect l="0" t="0" r="r" b="b"/>
                <a:pathLst>
                  <a:path w="1297" h="336">
                    <a:moveTo>
                      <a:pt x="0" y="74"/>
                    </a:moveTo>
                    <a:lnTo>
                      <a:pt x="0" y="263"/>
                    </a:lnTo>
                    <a:lnTo>
                      <a:pt x="807" y="263"/>
                    </a:lnTo>
                    <a:lnTo>
                      <a:pt x="807" y="335"/>
                    </a:lnTo>
                    <a:lnTo>
                      <a:pt x="1296" y="168"/>
                    </a:lnTo>
                    <a:lnTo>
                      <a:pt x="807" y="0"/>
                    </a:lnTo>
                    <a:lnTo>
                      <a:pt x="807" y="74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Freeform 38"/>
              <p:cNvSpPr>
                <a:spLocks/>
              </p:cNvSpPr>
              <p:nvPr/>
            </p:nvSpPr>
            <p:spPr bwMode="auto">
              <a:xfrm>
                <a:off x="3038" y="2521"/>
                <a:ext cx="866" cy="22"/>
              </a:xfrm>
              <a:custGeom>
                <a:avLst/>
                <a:gdLst/>
                <a:ahLst/>
                <a:cxnLst>
                  <a:cxn ang="0">
                    <a:pos x="806" y="21"/>
                  </a:cxn>
                  <a:cxn ang="0">
                    <a:pos x="865" y="0"/>
                  </a:cxn>
                  <a:cxn ang="0">
                    <a:pos x="57" y="0"/>
                  </a:cxn>
                  <a:cxn ang="0">
                    <a:pos x="0" y="21"/>
                  </a:cxn>
                  <a:cxn ang="0">
                    <a:pos x="806" y="21"/>
                  </a:cxn>
                </a:cxnLst>
                <a:rect l="0" t="0" r="r" b="b"/>
                <a:pathLst>
                  <a:path w="866" h="22">
                    <a:moveTo>
                      <a:pt x="806" y="21"/>
                    </a:moveTo>
                    <a:lnTo>
                      <a:pt x="865" y="0"/>
                    </a:lnTo>
                    <a:lnTo>
                      <a:pt x="57" y="0"/>
                    </a:lnTo>
                    <a:lnTo>
                      <a:pt x="0" y="21"/>
                    </a:lnTo>
                    <a:lnTo>
                      <a:pt x="806" y="21"/>
                    </a:lnTo>
                  </a:path>
                </a:pathLst>
              </a:custGeom>
              <a:solidFill>
                <a:srgbClr val="804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Freeform 39"/>
              <p:cNvSpPr>
                <a:spLocks/>
              </p:cNvSpPr>
              <p:nvPr/>
            </p:nvSpPr>
            <p:spPr bwMode="auto">
              <a:xfrm>
                <a:off x="3845" y="2521"/>
                <a:ext cx="59" cy="93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58" y="0"/>
                  </a:cxn>
                  <a:cxn ang="0">
                    <a:pos x="58" y="72"/>
                  </a:cxn>
                  <a:cxn ang="0">
                    <a:pos x="0" y="92"/>
                  </a:cxn>
                  <a:cxn ang="0">
                    <a:pos x="0" y="21"/>
                  </a:cxn>
                </a:cxnLst>
                <a:rect l="0" t="0" r="r" b="b"/>
                <a:pathLst>
                  <a:path w="59" h="93">
                    <a:moveTo>
                      <a:pt x="0" y="21"/>
                    </a:moveTo>
                    <a:lnTo>
                      <a:pt x="58" y="0"/>
                    </a:lnTo>
                    <a:lnTo>
                      <a:pt x="58" y="72"/>
                    </a:lnTo>
                    <a:lnTo>
                      <a:pt x="0" y="92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Freeform 40"/>
              <p:cNvSpPr>
                <a:spLocks/>
              </p:cNvSpPr>
              <p:nvPr/>
            </p:nvSpPr>
            <p:spPr bwMode="auto">
              <a:xfrm>
                <a:off x="3036" y="2333"/>
                <a:ext cx="61" cy="21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0" y="0"/>
                  </a:cxn>
                  <a:cxn ang="0">
                    <a:pos x="60" y="188"/>
                  </a:cxn>
                  <a:cxn ang="0">
                    <a:pos x="0" y="209"/>
                  </a:cxn>
                  <a:cxn ang="0">
                    <a:pos x="0" y="22"/>
                  </a:cxn>
                </a:cxnLst>
                <a:rect l="0" t="0" r="r" b="b"/>
                <a:pathLst>
                  <a:path w="61" h="210">
                    <a:moveTo>
                      <a:pt x="0" y="22"/>
                    </a:moveTo>
                    <a:lnTo>
                      <a:pt x="60" y="0"/>
                    </a:lnTo>
                    <a:lnTo>
                      <a:pt x="60" y="188"/>
                    </a:lnTo>
                    <a:lnTo>
                      <a:pt x="0" y="209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9" name="Freeform 41"/>
              <p:cNvSpPr>
                <a:spLocks/>
              </p:cNvSpPr>
              <p:nvPr/>
            </p:nvSpPr>
            <p:spPr bwMode="auto">
              <a:xfrm>
                <a:off x="3845" y="2259"/>
                <a:ext cx="59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58" y="74"/>
                  </a:cxn>
                  <a:cxn ang="0">
                    <a:pos x="58" y="0"/>
                  </a:cxn>
                  <a:cxn ang="0">
                    <a:pos x="0" y="20"/>
                  </a:cxn>
                  <a:cxn ang="0">
                    <a:pos x="0" y="74"/>
                  </a:cxn>
                </a:cxnLst>
                <a:rect l="0" t="0" r="r" b="b"/>
                <a:pathLst>
                  <a:path w="59" h="75">
                    <a:moveTo>
                      <a:pt x="0" y="74"/>
                    </a:moveTo>
                    <a:lnTo>
                      <a:pt x="58" y="74"/>
                    </a:lnTo>
                    <a:lnTo>
                      <a:pt x="58" y="0"/>
                    </a:lnTo>
                    <a:lnTo>
                      <a:pt x="0" y="2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1728" y="1590"/>
              <a:ext cx="685" cy="739"/>
              <a:chOff x="1728" y="1590"/>
              <a:chExt cx="685" cy="739"/>
            </a:xfrm>
          </p:grpSpPr>
          <p:sp>
            <p:nvSpPr>
              <p:cNvPr id="27691" name="Freeform 43"/>
              <p:cNvSpPr>
                <a:spLocks/>
              </p:cNvSpPr>
              <p:nvPr/>
            </p:nvSpPr>
            <p:spPr bwMode="auto">
              <a:xfrm>
                <a:off x="1728" y="1705"/>
                <a:ext cx="536" cy="6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5" y="0"/>
                  </a:cxn>
                  <a:cxn ang="0">
                    <a:pos x="535" y="623"/>
                  </a:cxn>
                  <a:cxn ang="0">
                    <a:pos x="0" y="623"/>
                  </a:cxn>
                  <a:cxn ang="0">
                    <a:pos x="0" y="0"/>
                  </a:cxn>
                </a:cxnLst>
                <a:rect l="0" t="0" r="r" b="b"/>
                <a:pathLst>
                  <a:path w="536" h="624">
                    <a:moveTo>
                      <a:pt x="0" y="0"/>
                    </a:moveTo>
                    <a:lnTo>
                      <a:pt x="535" y="0"/>
                    </a:lnTo>
                    <a:lnTo>
                      <a:pt x="535" y="623"/>
                    </a:lnTo>
                    <a:lnTo>
                      <a:pt x="0" y="62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F3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Freeform 44"/>
              <p:cNvSpPr>
                <a:spLocks/>
              </p:cNvSpPr>
              <p:nvPr/>
            </p:nvSpPr>
            <p:spPr bwMode="auto">
              <a:xfrm>
                <a:off x="1728" y="1590"/>
                <a:ext cx="685" cy="102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536" y="101"/>
                  </a:cxn>
                  <a:cxn ang="0">
                    <a:pos x="684" y="0"/>
                  </a:cxn>
                  <a:cxn ang="0">
                    <a:pos x="146" y="0"/>
                  </a:cxn>
                  <a:cxn ang="0">
                    <a:pos x="0" y="101"/>
                  </a:cxn>
                </a:cxnLst>
                <a:rect l="0" t="0" r="r" b="b"/>
                <a:pathLst>
                  <a:path w="685" h="102">
                    <a:moveTo>
                      <a:pt x="0" y="101"/>
                    </a:moveTo>
                    <a:lnTo>
                      <a:pt x="536" y="101"/>
                    </a:lnTo>
                    <a:lnTo>
                      <a:pt x="684" y="0"/>
                    </a:lnTo>
                    <a:lnTo>
                      <a:pt x="146" y="0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BF5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Freeform 45"/>
              <p:cNvSpPr>
                <a:spLocks/>
              </p:cNvSpPr>
              <p:nvPr/>
            </p:nvSpPr>
            <p:spPr bwMode="auto">
              <a:xfrm>
                <a:off x="2273" y="1590"/>
                <a:ext cx="140" cy="73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0" y="114"/>
                  </a:cxn>
                  <a:cxn ang="0">
                    <a:pos x="0" y="738"/>
                  </a:cxn>
                  <a:cxn ang="0">
                    <a:pos x="139" y="566"/>
                  </a:cxn>
                  <a:cxn ang="0">
                    <a:pos x="139" y="0"/>
                  </a:cxn>
                </a:cxnLst>
                <a:rect l="0" t="0" r="r" b="b"/>
                <a:pathLst>
                  <a:path w="140" h="739">
                    <a:moveTo>
                      <a:pt x="139" y="0"/>
                    </a:moveTo>
                    <a:lnTo>
                      <a:pt x="0" y="114"/>
                    </a:lnTo>
                    <a:lnTo>
                      <a:pt x="0" y="738"/>
                    </a:lnTo>
                    <a:lnTo>
                      <a:pt x="139" y="566"/>
                    </a:lnTo>
                    <a:lnTo>
                      <a:pt x="139" y="0"/>
                    </a:lnTo>
                  </a:path>
                </a:pathLst>
              </a:custGeom>
              <a:solidFill>
                <a:srgbClr val="7F00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2409" y="2148"/>
              <a:ext cx="724" cy="741"/>
              <a:chOff x="2409" y="2148"/>
              <a:chExt cx="724" cy="741"/>
            </a:xfrm>
          </p:grpSpPr>
          <p:sp>
            <p:nvSpPr>
              <p:cNvPr id="27695" name="Freeform 47"/>
              <p:cNvSpPr>
                <a:spLocks/>
              </p:cNvSpPr>
              <p:nvPr/>
            </p:nvSpPr>
            <p:spPr bwMode="auto">
              <a:xfrm>
                <a:off x="2409" y="2264"/>
                <a:ext cx="566" cy="6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5" y="0"/>
                  </a:cxn>
                  <a:cxn ang="0">
                    <a:pos x="565" y="624"/>
                  </a:cxn>
                  <a:cxn ang="0">
                    <a:pos x="0" y="624"/>
                  </a:cxn>
                  <a:cxn ang="0">
                    <a:pos x="0" y="0"/>
                  </a:cxn>
                </a:cxnLst>
                <a:rect l="0" t="0" r="r" b="b"/>
                <a:pathLst>
                  <a:path w="566" h="625">
                    <a:moveTo>
                      <a:pt x="0" y="0"/>
                    </a:moveTo>
                    <a:lnTo>
                      <a:pt x="565" y="0"/>
                    </a:lnTo>
                    <a:lnTo>
                      <a:pt x="565" y="624"/>
                    </a:lnTo>
                    <a:lnTo>
                      <a:pt x="0" y="6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00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Freeform 48"/>
              <p:cNvSpPr>
                <a:spLocks/>
              </p:cNvSpPr>
              <p:nvPr/>
            </p:nvSpPr>
            <p:spPr bwMode="auto">
              <a:xfrm>
                <a:off x="2409" y="2148"/>
                <a:ext cx="724" cy="103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67" y="102"/>
                  </a:cxn>
                  <a:cxn ang="0">
                    <a:pos x="723" y="0"/>
                  </a:cxn>
                  <a:cxn ang="0">
                    <a:pos x="155" y="0"/>
                  </a:cxn>
                  <a:cxn ang="0">
                    <a:pos x="0" y="102"/>
                  </a:cxn>
                </a:cxnLst>
                <a:rect l="0" t="0" r="r" b="b"/>
                <a:pathLst>
                  <a:path w="724" h="103">
                    <a:moveTo>
                      <a:pt x="0" y="102"/>
                    </a:moveTo>
                    <a:lnTo>
                      <a:pt x="567" y="102"/>
                    </a:lnTo>
                    <a:lnTo>
                      <a:pt x="723" y="0"/>
                    </a:lnTo>
                    <a:lnTo>
                      <a:pt x="155" y="0"/>
                    </a:lnTo>
                    <a:lnTo>
                      <a:pt x="0" y="102"/>
                    </a:lnTo>
                  </a:path>
                </a:pathLst>
              </a:custGeom>
              <a:solidFill>
                <a:srgbClr val="FF9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7" name="Freeform 49"/>
              <p:cNvSpPr>
                <a:spLocks/>
              </p:cNvSpPr>
              <p:nvPr/>
            </p:nvSpPr>
            <p:spPr bwMode="auto">
              <a:xfrm>
                <a:off x="2986" y="2148"/>
                <a:ext cx="147" cy="741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0" y="114"/>
                  </a:cxn>
                  <a:cxn ang="0">
                    <a:pos x="0" y="740"/>
                  </a:cxn>
                  <a:cxn ang="0">
                    <a:pos x="146" y="569"/>
                  </a:cxn>
                  <a:cxn ang="0">
                    <a:pos x="146" y="0"/>
                  </a:cxn>
                </a:cxnLst>
                <a:rect l="0" t="0" r="r" b="b"/>
                <a:pathLst>
                  <a:path w="147" h="741">
                    <a:moveTo>
                      <a:pt x="146" y="0"/>
                    </a:moveTo>
                    <a:lnTo>
                      <a:pt x="0" y="114"/>
                    </a:lnTo>
                    <a:lnTo>
                      <a:pt x="0" y="740"/>
                    </a:lnTo>
                    <a:lnTo>
                      <a:pt x="146" y="569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80008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3170" y="2604"/>
              <a:ext cx="731" cy="769"/>
              <a:chOff x="3170" y="2604"/>
              <a:chExt cx="731" cy="769"/>
            </a:xfrm>
          </p:grpSpPr>
          <p:sp>
            <p:nvSpPr>
              <p:cNvPr id="27699" name="Freeform 51"/>
              <p:cNvSpPr>
                <a:spLocks/>
              </p:cNvSpPr>
              <p:nvPr/>
            </p:nvSpPr>
            <p:spPr bwMode="auto">
              <a:xfrm>
                <a:off x="3170" y="2725"/>
                <a:ext cx="572" cy="6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1" y="0"/>
                  </a:cxn>
                  <a:cxn ang="0">
                    <a:pos x="571" y="647"/>
                  </a:cxn>
                  <a:cxn ang="0">
                    <a:pos x="0" y="647"/>
                  </a:cxn>
                  <a:cxn ang="0">
                    <a:pos x="0" y="0"/>
                  </a:cxn>
                </a:cxnLst>
                <a:rect l="0" t="0" r="r" b="b"/>
                <a:pathLst>
                  <a:path w="572" h="648">
                    <a:moveTo>
                      <a:pt x="0" y="0"/>
                    </a:moveTo>
                    <a:lnTo>
                      <a:pt x="571" y="0"/>
                    </a:lnTo>
                    <a:lnTo>
                      <a:pt x="571" y="647"/>
                    </a:lnTo>
                    <a:lnTo>
                      <a:pt x="0" y="64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80"/>
              </a:solidFill>
              <a:ln w="12700" cap="rnd" cmpd="sng">
                <a:solidFill>
                  <a:srgbClr val="00968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Freeform 52"/>
              <p:cNvSpPr>
                <a:spLocks/>
              </p:cNvSpPr>
              <p:nvPr/>
            </p:nvSpPr>
            <p:spPr bwMode="auto">
              <a:xfrm>
                <a:off x="3170" y="2604"/>
                <a:ext cx="731" cy="108"/>
              </a:xfrm>
              <a:custGeom>
                <a:avLst/>
                <a:gdLst/>
                <a:ahLst/>
                <a:cxnLst>
                  <a:cxn ang="0">
                    <a:pos x="0" y="107"/>
                  </a:cxn>
                  <a:cxn ang="0">
                    <a:pos x="573" y="107"/>
                  </a:cxn>
                  <a:cxn ang="0">
                    <a:pos x="730" y="0"/>
                  </a:cxn>
                  <a:cxn ang="0">
                    <a:pos x="157" y="0"/>
                  </a:cxn>
                  <a:cxn ang="0">
                    <a:pos x="0" y="107"/>
                  </a:cxn>
                </a:cxnLst>
                <a:rect l="0" t="0" r="r" b="b"/>
                <a:pathLst>
                  <a:path w="731" h="108">
                    <a:moveTo>
                      <a:pt x="0" y="107"/>
                    </a:moveTo>
                    <a:lnTo>
                      <a:pt x="573" y="107"/>
                    </a:lnTo>
                    <a:lnTo>
                      <a:pt x="730" y="0"/>
                    </a:lnTo>
                    <a:lnTo>
                      <a:pt x="157" y="0"/>
                    </a:lnTo>
                    <a:lnTo>
                      <a:pt x="0" y="107"/>
                    </a:lnTo>
                  </a:path>
                </a:pathLst>
              </a:custGeom>
              <a:solidFill>
                <a:srgbClr val="00DFBF"/>
              </a:solidFill>
              <a:ln w="12700" cap="rnd" cmpd="sng">
                <a:solidFill>
                  <a:srgbClr val="00968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Freeform 53"/>
              <p:cNvSpPr>
                <a:spLocks/>
              </p:cNvSpPr>
              <p:nvPr/>
            </p:nvSpPr>
            <p:spPr bwMode="auto">
              <a:xfrm>
                <a:off x="3754" y="2604"/>
                <a:ext cx="147" cy="769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0" y="119"/>
                  </a:cxn>
                  <a:cxn ang="0">
                    <a:pos x="0" y="768"/>
                  </a:cxn>
                  <a:cxn ang="0">
                    <a:pos x="146" y="590"/>
                  </a:cxn>
                  <a:cxn ang="0">
                    <a:pos x="146" y="0"/>
                  </a:cxn>
                </a:cxnLst>
                <a:rect l="0" t="0" r="r" b="b"/>
                <a:pathLst>
                  <a:path w="147" h="769">
                    <a:moveTo>
                      <a:pt x="146" y="0"/>
                    </a:moveTo>
                    <a:lnTo>
                      <a:pt x="0" y="119"/>
                    </a:lnTo>
                    <a:lnTo>
                      <a:pt x="0" y="768"/>
                    </a:lnTo>
                    <a:lnTo>
                      <a:pt x="146" y="590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005F5F"/>
              </a:solidFill>
              <a:ln w="12700" cap="rnd" cmpd="sng">
                <a:solidFill>
                  <a:srgbClr val="00968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03" name="Rectangle 55"/>
            <p:cNvSpPr>
              <a:spLocks noChangeArrowheads="1"/>
            </p:cNvSpPr>
            <p:nvPr/>
          </p:nvSpPr>
          <p:spPr bwMode="auto">
            <a:xfrm>
              <a:off x="1693" y="1847"/>
              <a:ext cx="649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Processor</a:t>
              </a:r>
            </a:p>
            <a:p>
              <a:pPr eaLnBrk="0" hangingPunct="0"/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704" name="Rectangle 56"/>
            <p:cNvSpPr>
              <a:spLocks noChangeArrowheads="1"/>
            </p:cNvSpPr>
            <p:nvPr/>
          </p:nvSpPr>
          <p:spPr bwMode="auto">
            <a:xfrm>
              <a:off x="2375" y="2399"/>
              <a:ext cx="649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Processor</a:t>
              </a:r>
            </a:p>
            <a:p>
              <a:pPr eaLnBrk="0" hangingPunct="0"/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705" name="Rectangle 57"/>
            <p:cNvSpPr>
              <a:spLocks noChangeArrowheads="1"/>
            </p:cNvSpPr>
            <p:nvPr/>
          </p:nvSpPr>
          <p:spPr bwMode="auto">
            <a:xfrm>
              <a:off x="3143" y="2879"/>
              <a:ext cx="649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Processor</a:t>
              </a:r>
            </a:p>
            <a:p>
              <a:pPr eaLnBrk="0" hangingPunct="0"/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7706" name="Freeform 58"/>
            <p:cNvSpPr>
              <a:spLocks/>
            </p:cNvSpPr>
            <p:nvPr/>
          </p:nvSpPr>
          <p:spPr bwMode="auto">
            <a:xfrm>
              <a:off x="3276" y="924"/>
              <a:ext cx="253" cy="1732"/>
            </a:xfrm>
            <a:custGeom>
              <a:avLst/>
              <a:gdLst/>
              <a:ahLst/>
              <a:cxnLst>
                <a:cxn ang="0">
                  <a:pos x="252" y="1114"/>
                </a:cxn>
                <a:cxn ang="0">
                  <a:pos x="184" y="1114"/>
                </a:cxn>
                <a:cxn ang="0">
                  <a:pos x="184" y="0"/>
                </a:cxn>
                <a:cxn ang="0">
                  <a:pos x="68" y="0"/>
                </a:cxn>
                <a:cxn ang="0">
                  <a:pos x="68" y="1114"/>
                </a:cxn>
                <a:cxn ang="0">
                  <a:pos x="0" y="1114"/>
                </a:cxn>
                <a:cxn ang="0">
                  <a:pos x="126" y="1731"/>
                </a:cxn>
                <a:cxn ang="0">
                  <a:pos x="252" y="1114"/>
                </a:cxn>
              </a:cxnLst>
              <a:rect l="0" t="0" r="r" b="b"/>
              <a:pathLst>
                <a:path w="253" h="1732">
                  <a:moveTo>
                    <a:pt x="252" y="1114"/>
                  </a:moveTo>
                  <a:lnTo>
                    <a:pt x="184" y="1114"/>
                  </a:lnTo>
                  <a:lnTo>
                    <a:pt x="184" y="0"/>
                  </a:lnTo>
                  <a:lnTo>
                    <a:pt x="68" y="0"/>
                  </a:lnTo>
                  <a:lnTo>
                    <a:pt x="68" y="1114"/>
                  </a:lnTo>
                  <a:lnTo>
                    <a:pt x="0" y="1114"/>
                  </a:lnTo>
                  <a:lnTo>
                    <a:pt x="126" y="1731"/>
                  </a:lnTo>
                  <a:lnTo>
                    <a:pt x="252" y="1114"/>
                  </a:lnTo>
                </a:path>
              </a:pathLst>
            </a:custGeom>
            <a:solidFill>
              <a:srgbClr val="FF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Freeform 59"/>
            <p:cNvSpPr>
              <a:spLocks/>
            </p:cNvSpPr>
            <p:nvPr/>
          </p:nvSpPr>
          <p:spPr bwMode="auto">
            <a:xfrm>
              <a:off x="2580" y="1044"/>
              <a:ext cx="241" cy="1165"/>
            </a:xfrm>
            <a:custGeom>
              <a:avLst/>
              <a:gdLst/>
              <a:ahLst/>
              <a:cxnLst>
                <a:cxn ang="0">
                  <a:pos x="240" y="749"/>
                </a:cxn>
                <a:cxn ang="0">
                  <a:pos x="175" y="749"/>
                </a:cxn>
                <a:cxn ang="0">
                  <a:pos x="175" y="0"/>
                </a:cxn>
                <a:cxn ang="0">
                  <a:pos x="64" y="0"/>
                </a:cxn>
                <a:cxn ang="0">
                  <a:pos x="64" y="749"/>
                </a:cxn>
                <a:cxn ang="0">
                  <a:pos x="0" y="749"/>
                </a:cxn>
                <a:cxn ang="0">
                  <a:pos x="120" y="1164"/>
                </a:cxn>
                <a:cxn ang="0">
                  <a:pos x="240" y="749"/>
                </a:cxn>
              </a:cxnLst>
              <a:rect l="0" t="0" r="r" b="b"/>
              <a:pathLst>
                <a:path w="241" h="1165">
                  <a:moveTo>
                    <a:pt x="240" y="749"/>
                  </a:moveTo>
                  <a:lnTo>
                    <a:pt x="175" y="749"/>
                  </a:lnTo>
                  <a:lnTo>
                    <a:pt x="175" y="0"/>
                  </a:lnTo>
                  <a:lnTo>
                    <a:pt x="64" y="0"/>
                  </a:lnTo>
                  <a:lnTo>
                    <a:pt x="64" y="749"/>
                  </a:lnTo>
                  <a:lnTo>
                    <a:pt x="0" y="749"/>
                  </a:lnTo>
                  <a:lnTo>
                    <a:pt x="120" y="1164"/>
                  </a:lnTo>
                  <a:lnTo>
                    <a:pt x="240" y="749"/>
                  </a:lnTo>
                </a:path>
              </a:pathLst>
            </a:custGeom>
            <a:solidFill>
              <a:srgbClr val="FF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Rectangle 60"/>
            <p:cNvSpPr>
              <a:spLocks noChangeArrowheads="1"/>
            </p:cNvSpPr>
            <p:nvPr/>
          </p:nvSpPr>
          <p:spPr bwMode="auto">
            <a:xfrm>
              <a:off x="338" y="1833"/>
              <a:ext cx="79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Data Input</a:t>
              </a:r>
            </a:p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stream A</a:t>
              </a:r>
            </a:p>
          </p:txBody>
        </p:sp>
        <p:sp>
          <p:nvSpPr>
            <p:cNvPr id="27709" name="Rectangle 61"/>
            <p:cNvSpPr>
              <a:spLocks noChangeArrowheads="1"/>
            </p:cNvSpPr>
            <p:nvPr/>
          </p:nvSpPr>
          <p:spPr bwMode="auto">
            <a:xfrm>
              <a:off x="326" y="2409"/>
              <a:ext cx="79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Data Input</a:t>
              </a:r>
            </a:p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stream B</a:t>
              </a:r>
            </a:p>
          </p:txBody>
        </p:sp>
        <p:sp>
          <p:nvSpPr>
            <p:cNvPr id="27710" name="Rectangle 62"/>
            <p:cNvSpPr>
              <a:spLocks noChangeArrowheads="1"/>
            </p:cNvSpPr>
            <p:nvPr/>
          </p:nvSpPr>
          <p:spPr bwMode="auto">
            <a:xfrm>
              <a:off x="326" y="2961"/>
              <a:ext cx="79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Data Input</a:t>
              </a:r>
            </a:p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stream C</a:t>
              </a:r>
            </a:p>
          </p:txBody>
        </p:sp>
        <p:sp>
          <p:nvSpPr>
            <p:cNvPr id="27711" name="Rectangle 63"/>
            <p:cNvSpPr>
              <a:spLocks noChangeArrowheads="1"/>
            </p:cNvSpPr>
            <p:nvPr/>
          </p:nvSpPr>
          <p:spPr bwMode="auto">
            <a:xfrm>
              <a:off x="4404" y="1701"/>
              <a:ext cx="894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Data Output</a:t>
              </a:r>
            </a:p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stream A</a:t>
              </a:r>
            </a:p>
          </p:txBody>
        </p:sp>
        <p:sp>
          <p:nvSpPr>
            <p:cNvPr id="27712" name="Rectangle 64"/>
            <p:cNvSpPr>
              <a:spLocks noChangeArrowheads="1"/>
            </p:cNvSpPr>
            <p:nvPr/>
          </p:nvSpPr>
          <p:spPr bwMode="auto">
            <a:xfrm>
              <a:off x="4392" y="2277"/>
              <a:ext cx="894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Data Output</a:t>
              </a:r>
            </a:p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stream B</a:t>
              </a:r>
            </a:p>
          </p:txBody>
        </p:sp>
        <p:sp>
          <p:nvSpPr>
            <p:cNvPr id="27713" name="Rectangle 65"/>
            <p:cNvSpPr>
              <a:spLocks noChangeArrowheads="1"/>
            </p:cNvSpPr>
            <p:nvPr/>
          </p:nvSpPr>
          <p:spPr bwMode="auto">
            <a:xfrm>
              <a:off x="4392" y="2829"/>
              <a:ext cx="894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Data Output</a:t>
              </a:r>
            </a:p>
            <a:p>
              <a:pPr algn="l" eaLnBrk="0" hangingPunct="0"/>
              <a:r>
                <a:rPr lang="en-US" sz="1800" b="1">
                  <a:latin typeface="Times New Roman" pitchFamily="18" charset="0"/>
                </a:rPr>
                <a:t>stream C</a:t>
              </a:r>
            </a:p>
          </p:txBody>
        </p:sp>
        <p:sp>
          <p:nvSpPr>
            <p:cNvPr id="27714" name="Freeform 66"/>
            <p:cNvSpPr>
              <a:spLocks/>
            </p:cNvSpPr>
            <p:nvPr/>
          </p:nvSpPr>
          <p:spPr bwMode="auto">
            <a:xfrm>
              <a:off x="1860" y="912"/>
              <a:ext cx="289" cy="699"/>
            </a:xfrm>
            <a:custGeom>
              <a:avLst/>
              <a:gdLst/>
              <a:ahLst/>
              <a:cxnLst>
                <a:cxn ang="0">
                  <a:pos x="288" y="449"/>
                </a:cxn>
                <a:cxn ang="0">
                  <a:pos x="210" y="449"/>
                </a:cxn>
                <a:cxn ang="0">
                  <a:pos x="210" y="0"/>
                </a:cxn>
                <a:cxn ang="0">
                  <a:pos x="77" y="0"/>
                </a:cxn>
                <a:cxn ang="0">
                  <a:pos x="77" y="449"/>
                </a:cxn>
                <a:cxn ang="0">
                  <a:pos x="0" y="449"/>
                </a:cxn>
                <a:cxn ang="0">
                  <a:pos x="144" y="698"/>
                </a:cxn>
                <a:cxn ang="0">
                  <a:pos x="288" y="449"/>
                </a:cxn>
              </a:cxnLst>
              <a:rect l="0" t="0" r="r" b="b"/>
              <a:pathLst>
                <a:path w="289" h="699">
                  <a:moveTo>
                    <a:pt x="288" y="449"/>
                  </a:moveTo>
                  <a:lnTo>
                    <a:pt x="210" y="449"/>
                  </a:lnTo>
                  <a:lnTo>
                    <a:pt x="210" y="0"/>
                  </a:lnTo>
                  <a:lnTo>
                    <a:pt x="77" y="0"/>
                  </a:lnTo>
                  <a:lnTo>
                    <a:pt x="77" y="449"/>
                  </a:lnTo>
                  <a:lnTo>
                    <a:pt x="0" y="449"/>
                  </a:lnTo>
                  <a:lnTo>
                    <a:pt x="144" y="698"/>
                  </a:lnTo>
                  <a:lnTo>
                    <a:pt x="288" y="449"/>
                  </a:lnTo>
                </a:path>
              </a:pathLst>
            </a:custGeom>
            <a:solidFill>
              <a:srgbClr val="FF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867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Ex:Vector</a:t>
            </a:r>
            <a:r>
              <a:rPr lang="en-US" dirty="0"/>
              <a:t> proc.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388" y="5372100"/>
            <a:ext cx="7967662" cy="12573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marL="0" indent="0">
              <a:spcBef>
                <a:spcPct val="70000"/>
              </a:spcBef>
              <a:buFont typeface="Wingdings" pitchFamily="2" charset="2"/>
              <a:buNone/>
            </a:pPr>
            <a:r>
              <a:rPr lang="en-US" sz="2000" dirty="0"/>
              <a:t>Unlike SISD, MISD, MIMD computer works</a:t>
            </a:r>
            <a:r>
              <a:rPr lang="en-US" sz="2000" dirty="0">
                <a:highlight>
                  <a:srgbClr val="FFFF00"/>
                </a:highlight>
              </a:rPr>
              <a:t> asynchronously</a:t>
            </a:r>
            <a:r>
              <a:rPr lang="en-US" sz="2000" dirty="0"/>
              <a:t>.</a:t>
            </a:r>
          </a:p>
          <a:p>
            <a:pPr marL="0" indent="0">
              <a:spcBef>
                <a:spcPct val="45000"/>
              </a:spcBef>
              <a:buFont typeface="Wingdings" pitchFamily="2" charset="2"/>
              <a:buNone/>
            </a:pPr>
            <a:r>
              <a:rPr lang="en-US" sz="2000" dirty="0"/>
              <a:t>	Shared memory </a:t>
            </a:r>
            <a:r>
              <a:rPr lang="en-US" sz="2000" dirty="0">
                <a:solidFill>
                  <a:srgbClr val="FF0000"/>
                </a:solidFill>
              </a:rPr>
              <a:t>(tightly coupled</a:t>
            </a:r>
            <a:r>
              <a:rPr lang="en-US" sz="2000" dirty="0"/>
              <a:t>) MIMD</a:t>
            </a:r>
          </a:p>
          <a:p>
            <a:pPr marL="0" indent="0">
              <a:lnSpc>
                <a:spcPct val="105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dirty="0"/>
              <a:t>	Distributed memory (</a:t>
            </a:r>
            <a:r>
              <a:rPr lang="en-US" sz="2000" dirty="0">
                <a:solidFill>
                  <a:srgbClr val="FF0000"/>
                </a:solidFill>
              </a:rPr>
              <a:t>loosely coupled</a:t>
            </a:r>
            <a:r>
              <a:rPr lang="en-US" sz="2000" dirty="0"/>
              <a:t>) MIMD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36038" cy="7620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4229100" algn="l"/>
              </a:tabLst>
            </a:pPr>
            <a:r>
              <a:rPr lang="en-US" dirty="0"/>
              <a:t>MIMD Architecture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5981700"/>
            <a:ext cx="762000" cy="457200"/>
            <a:chOff x="528" y="3768"/>
            <a:chExt cx="480" cy="288"/>
          </a:xfrm>
        </p:grpSpPr>
        <p:sp>
          <p:nvSpPr>
            <p:cNvPr id="28676" name="Line 4"/>
            <p:cNvSpPr>
              <a:spLocks noChangeShapeType="1"/>
            </p:cNvSpPr>
            <p:nvPr/>
          </p:nvSpPr>
          <p:spPr bwMode="auto">
            <a:xfrm>
              <a:off x="816" y="37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28" y="3768"/>
              <a:ext cx="480" cy="288"/>
              <a:chOff x="528" y="3768"/>
              <a:chExt cx="480" cy="288"/>
            </a:xfrm>
          </p:grpSpPr>
          <p:sp>
            <p:nvSpPr>
              <p:cNvPr id="28677" name="Line 5"/>
              <p:cNvSpPr>
                <a:spLocks noChangeShapeType="1"/>
              </p:cNvSpPr>
              <p:nvPr/>
            </p:nvSpPr>
            <p:spPr bwMode="auto">
              <a:xfrm>
                <a:off x="528" y="3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8" name="Line 6"/>
              <p:cNvSpPr>
                <a:spLocks noChangeShapeType="1"/>
              </p:cNvSpPr>
              <p:nvPr/>
            </p:nvSpPr>
            <p:spPr bwMode="auto">
              <a:xfrm>
                <a:off x="816" y="405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9" name="Line 7"/>
              <p:cNvSpPr>
                <a:spLocks noChangeShapeType="1"/>
              </p:cNvSpPr>
              <p:nvPr/>
            </p:nvSpPr>
            <p:spPr bwMode="auto">
              <a:xfrm>
                <a:off x="816" y="376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90725" y="4551363"/>
            <a:ext cx="3228975" cy="563562"/>
            <a:chOff x="828" y="2568"/>
            <a:chExt cx="2034" cy="355"/>
          </a:xfrm>
        </p:grpSpPr>
        <p:sp>
          <p:nvSpPr>
            <p:cNvPr id="28682" name="Freeform 10"/>
            <p:cNvSpPr>
              <a:spLocks/>
            </p:cNvSpPr>
            <p:nvPr/>
          </p:nvSpPr>
          <p:spPr bwMode="auto">
            <a:xfrm>
              <a:off x="919" y="2568"/>
              <a:ext cx="1943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1210" y="263"/>
                </a:cxn>
                <a:cxn ang="0">
                  <a:pos x="1210" y="335"/>
                </a:cxn>
                <a:cxn ang="0">
                  <a:pos x="1942" y="168"/>
                </a:cxn>
                <a:cxn ang="0">
                  <a:pos x="1210" y="0"/>
                </a:cxn>
                <a:cxn ang="0">
                  <a:pos x="1210" y="74"/>
                </a:cxn>
                <a:cxn ang="0">
                  <a:pos x="0" y="74"/>
                </a:cxn>
              </a:cxnLst>
              <a:rect l="0" t="0" r="r" b="b"/>
              <a:pathLst>
                <a:path w="1943" h="336">
                  <a:moveTo>
                    <a:pt x="0" y="74"/>
                  </a:moveTo>
                  <a:lnTo>
                    <a:pt x="0" y="263"/>
                  </a:lnTo>
                  <a:lnTo>
                    <a:pt x="1210" y="263"/>
                  </a:lnTo>
                  <a:lnTo>
                    <a:pt x="1210" y="335"/>
                  </a:lnTo>
                  <a:lnTo>
                    <a:pt x="1942" y="168"/>
                  </a:lnTo>
                  <a:lnTo>
                    <a:pt x="1210" y="0"/>
                  </a:lnTo>
                  <a:lnTo>
                    <a:pt x="1210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Freeform 11"/>
            <p:cNvSpPr>
              <a:spLocks/>
            </p:cNvSpPr>
            <p:nvPr/>
          </p:nvSpPr>
          <p:spPr bwMode="auto">
            <a:xfrm>
              <a:off x="829" y="2830"/>
              <a:ext cx="1302" cy="22"/>
            </a:xfrm>
            <a:custGeom>
              <a:avLst/>
              <a:gdLst/>
              <a:ahLst/>
              <a:cxnLst>
                <a:cxn ang="0">
                  <a:pos x="1213" y="21"/>
                </a:cxn>
                <a:cxn ang="0">
                  <a:pos x="1301" y="0"/>
                </a:cxn>
                <a:cxn ang="0">
                  <a:pos x="85" y="0"/>
                </a:cxn>
                <a:cxn ang="0">
                  <a:pos x="0" y="21"/>
                </a:cxn>
                <a:cxn ang="0">
                  <a:pos x="1213" y="21"/>
                </a:cxn>
              </a:cxnLst>
              <a:rect l="0" t="0" r="r" b="b"/>
              <a:pathLst>
                <a:path w="1302" h="22">
                  <a:moveTo>
                    <a:pt x="1213" y="21"/>
                  </a:moveTo>
                  <a:lnTo>
                    <a:pt x="1301" y="0"/>
                  </a:lnTo>
                  <a:lnTo>
                    <a:pt x="85" y="0"/>
                  </a:lnTo>
                  <a:lnTo>
                    <a:pt x="0" y="21"/>
                  </a:lnTo>
                  <a:lnTo>
                    <a:pt x="1213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Freeform 12"/>
            <p:cNvSpPr>
              <a:spLocks/>
            </p:cNvSpPr>
            <p:nvPr/>
          </p:nvSpPr>
          <p:spPr bwMode="auto">
            <a:xfrm>
              <a:off x="2042" y="2830"/>
              <a:ext cx="88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7" y="0"/>
                </a:cxn>
                <a:cxn ang="0">
                  <a:pos x="87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88" h="93">
                  <a:moveTo>
                    <a:pt x="0" y="21"/>
                  </a:moveTo>
                  <a:lnTo>
                    <a:pt x="87" y="0"/>
                  </a:lnTo>
                  <a:lnTo>
                    <a:pt x="87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Freeform 13"/>
            <p:cNvSpPr>
              <a:spLocks/>
            </p:cNvSpPr>
            <p:nvPr/>
          </p:nvSpPr>
          <p:spPr bwMode="auto">
            <a:xfrm>
              <a:off x="828" y="2642"/>
              <a:ext cx="92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91" y="0"/>
                </a:cxn>
                <a:cxn ang="0">
                  <a:pos x="91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92" h="210">
                  <a:moveTo>
                    <a:pt x="0" y="22"/>
                  </a:moveTo>
                  <a:lnTo>
                    <a:pt x="91" y="0"/>
                  </a:lnTo>
                  <a:lnTo>
                    <a:pt x="91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Freeform 14"/>
            <p:cNvSpPr>
              <a:spLocks/>
            </p:cNvSpPr>
            <p:nvPr/>
          </p:nvSpPr>
          <p:spPr bwMode="auto">
            <a:xfrm>
              <a:off x="2042" y="2568"/>
              <a:ext cx="88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87" y="74"/>
                </a:cxn>
                <a:cxn ang="0">
                  <a:pos x="87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88" h="75">
                  <a:moveTo>
                    <a:pt x="0" y="74"/>
                  </a:moveTo>
                  <a:lnTo>
                    <a:pt x="87" y="74"/>
                  </a:lnTo>
                  <a:lnTo>
                    <a:pt x="87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009775" y="2798763"/>
            <a:ext cx="935038" cy="563562"/>
            <a:chOff x="840" y="1464"/>
            <a:chExt cx="589" cy="355"/>
          </a:xfrm>
        </p:grpSpPr>
        <p:sp>
          <p:nvSpPr>
            <p:cNvPr id="28688" name="Freeform 16"/>
            <p:cNvSpPr>
              <a:spLocks/>
            </p:cNvSpPr>
            <p:nvPr/>
          </p:nvSpPr>
          <p:spPr bwMode="auto">
            <a:xfrm>
              <a:off x="866" y="1464"/>
              <a:ext cx="563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350" y="263"/>
                </a:cxn>
                <a:cxn ang="0">
                  <a:pos x="350" y="335"/>
                </a:cxn>
                <a:cxn ang="0">
                  <a:pos x="562" y="168"/>
                </a:cxn>
                <a:cxn ang="0">
                  <a:pos x="350" y="0"/>
                </a:cxn>
                <a:cxn ang="0">
                  <a:pos x="350" y="74"/>
                </a:cxn>
                <a:cxn ang="0">
                  <a:pos x="0" y="74"/>
                </a:cxn>
              </a:cxnLst>
              <a:rect l="0" t="0" r="r" b="b"/>
              <a:pathLst>
                <a:path w="563" h="336">
                  <a:moveTo>
                    <a:pt x="0" y="74"/>
                  </a:moveTo>
                  <a:lnTo>
                    <a:pt x="0" y="263"/>
                  </a:lnTo>
                  <a:lnTo>
                    <a:pt x="350" y="263"/>
                  </a:lnTo>
                  <a:lnTo>
                    <a:pt x="350" y="335"/>
                  </a:lnTo>
                  <a:lnTo>
                    <a:pt x="562" y="168"/>
                  </a:lnTo>
                  <a:lnTo>
                    <a:pt x="350" y="0"/>
                  </a:lnTo>
                  <a:lnTo>
                    <a:pt x="350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Freeform 17"/>
            <p:cNvSpPr>
              <a:spLocks/>
            </p:cNvSpPr>
            <p:nvPr/>
          </p:nvSpPr>
          <p:spPr bwMode="auto">
            <a:xfrm>
              <a:off x="841" y="1726"/>
              <a:ext cx="376" cy="22"/>
            </a:xfrm>
            <a:custGeom>
              <a:avLst/>
              <a:gdLst/>
              <a:ahLst/>
              <a:cxnLst>
                <a:cxn ang="0">
                  <a:pos x="350" y="21"/>
                </a:cxn>
                <a:cxn ang="0">
                  <a:pos x="375" y="0"/>
                </a:cxn>
                <a:cxn ang="0">
                  <a:pos x="25" y="0"/>
                </a:cxn>
                <a:cxn ang="0">
                  <a:pos x="0" y="21"/>
                </a:cxn>
                <a:cxn ang="0">
                  <a:pos x="350" y="21"/>
                </a:cxn>
              </a:cxnLst>
              <a:rect l="0" t="0" r="r" b="b"/>
              <a:pathLst>
                <a:path w="376" h="22">
                  <a:moveTo>
                    <a:pt x="350" y="21"/>
                  </a:moveTo>
                  <a:lnTo>
                    <a:pt x="375" y="0"/>
                  </a:lnTo>
                  <a:lnTo>
                    <a:pt x="25" y="0"/>
                  </a:lnTo>
                  <a:lnTo>
                    <a:pt x="0" y="21"/>
                  </a:lnTo>
                  <a:lnTo>
                    <a:pt x="350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Freeform 18"/>
            <p:cNvSpPr>
              <a:spLocks/>
            </p:cNvSpPr>
            <p:nvPr/>
          </p:nvSpPr>
          <p:spPr bwMode="auto">
            <a:xfrm>
              <a:off x="1191" y="1726"/>
              <a:ext cx="26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5" y="0"/>
                </a:cxn>
                <a:cxn ang="0">
                  <a:pos x="25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26" h="93">
                  <a:moveTo>
                    <a:pt x="0" y="21"/>
                  </a:moveTo>
                  <a:lnTo>
                    <a:pt x="25" y="0"/>
                  </a:lnTo>
                  <a:lnTo>
                    <a:pt x="25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19"/>
            <p:cNvSpPr>
              <a:spLocks/>
            </p:cNvSpPr>
            <p:nvPr/>
          </p:nvSpPr>
          <p:spPr bwMode="auto">
            <a:xfrm>
              <a:off x="840" y="1538"/>
              <a:ext cx="27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6" y="0"/>
                </a:cxn>
                <a:cxn ang="0">
                  <a:pos x="26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27" h="210">
                  <a:moveTo>
                    <a:pt x="0" y="22"/>
                  </a:moveTo>
                  <a:lnTo>
                    <a:pt x="26" y="0"/>
                  </a:lnTo>
                  <a:lnTo>
                    <a:pt x="26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1191" y="1464"/>
              <a:ext cx="26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5" y="74"/>
                </a:cxn>
                <a:cxn ang="0">
                  <a:pos x="25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26" h="75">
                  <a:moveTo>
                    <a:pt x="0" y="74"/>
                  </a:moveTo>
                  <a:lnTo>
                    <a:pt x="25" y="74"/>
                  </a:lnTo>
                  <a:lnTo>
                    <a:pt x="25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009775" y="3694113"/>
            <a:ext cx="2047875" cy="563562"/>
            <a:chOff x="840" y="2028"/>
            <a:chExt cx="1290" cy="355"/>
          </a:xfrm>
        </p:grpSpPr>
        <p:sp>
          <p:nvSpPr>
            <p:cNvPr id="28694" name="Freeform 22"/>
            <p:cNvSpPr>
              <a:spLocks/>
            </p:cNvSpPr>
            <p:nvPr/>
          </p:nvSpPr>
          <p:spPr bwMode="auto">
            <a:xfrm>
              <a:off x="898" y="2028"/>
              <a:ext cx="1232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767" y="263"/>
                </a:cxn>
                <a:cxn ang="0">
                  <a:pos x="767" y="335"/>
                </a:cxn>
                <a:cxn ang="0">
                  <a:pos x="1231" y="168"/>
                </a:cxn>
                <a:cxn ang="0">
                  <a:pos x="767" y="0"/>
                </a:cxn>
                <a:cxn ang="0">
                  <a:pos x="767" y="74"/>
                </a:cxn>
                <a:cxn ang="0">
                  <a:pos x="0" y="74"/>
                </a:cxn>
              </a:cxnLst>
              <a:rect l="0" t="0" r="r" b="b"/>
              <a:pathLst>
                <a:path w="1232" h="336">
                  <a:moveTo>
                    <a:pt x="0" y="74"/>
                  </a:moveTo>
                  <a:lnTo>
                    <a:pt x="0" y="263"/>
                  </a:lnTo>
                  <a:lnTo>
                    <a:pt x="767" y="263"/>
                  </a:lnTo>
                  <a:lnTo>
                    <a:pt x="767" y="335"/>
                  </a:lnTo>
                  <a:lnTo>
                    <a:pt x="1231" y="168"/>
                  </a:lnTo>
                  <a:lnTo>
                    <a:pt x="767" y="0"/>
                  </a:lnTo>
                  <a:lnTo>
                    <a:pt x="767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Freeform 23"/>
            <p:cNvSpPr>
              <a:spLocks/>
            </p:cNvSpPr>
            <p:nvPr/>
          </p:nvSpPr>
          <p:spPr bwMode="auto">
            <a:xfrm>
              <a:off x="841" y="2290"/>
              <a:ext cx="826" cy="22"/>
            </a:xfrm>
            <a:custGeom>
              <a:avLst/>
              <a:gdLst/>
              <a:ahLst/>
              <a:cxnLst>
                <a:cxn ang="0">
                  <a:pos x="769" y="21"/>
                </a:cxn>
                <a:cxn ang="0">
                  <a:pos x="825" y="0"/>
                </a:cxn>
                <a:cxn ang="0">
                  <a:pos x="54" y="0"/>
                </a:cxn>
                <a:cxn ang="0">
                  <a:pos x="0" y="21"/>
                </a:cxn>
                <a:cxn ang="0">
                  <a:pos x="769" y="21"/>
                </a:cxn>
              </a:cxnLst>
              <a:rect l="0" t="0" r="r" b="b"/>
              <a:pathLst>
                <a:path w="826" h="22">
                  <a:moveTo>
                    <a:pt x="769" y="21"/>
                  </a:moveTo>
                  <a:lnTo>
                    <a:pt x="825" y="0"/>
                  </a:lnTo>
                  <a:lnTo>
                    <a:pt x="54" y="0"/>
                  </a:lnTo>
                  <a:lnTo>
                    <a:pt x="0" y="21"/>
                  </a:lnTo>
                  <a:lnTo>
                    <a:pt x="769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Freeform 24"/>
            <p:cNvSpPr>
              <a:spLocks/>
            </p:cNvSpPr>
            <p:nvPr/>
          </p:nvSpPr>
          <p:spPr bwMode="auto">
            <a:xfrm>
              <a:off x="1610" y="2290"/>
              <a:ext cx="56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55" y="0"/>
                </a:cxn>
                <a:cxn ang="0">
                  <a:pos x="55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56" h="93">
                  <a:moveTo>
                    <a:pt x="0" y="21"/>
                  </a:moveTo>
                  <a:lnTo>
                    <a:pt x="55" y="0"/>
                  </a:lnTo>
                  <a:lnTo>
                    <a:pt x="55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Freeform 25"/>
            <p:cNvSpPr>
              <a:spLocks/>
            </p:cNvSpPr>
            <p:nvPr/>
          </p:nvSpPr>
          <p:spPr bwMode="auto">
            <a:xfrm>
              <a:off x="840" y="2102"/>
              <a:ext cx="59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8" y="0"/>
                </a:cxn>
                <a:cxn ang="0">
                  <a:pos x="58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59" h="210">
                  <a:moveTo>
                    <a:pt x="0" y="22"/>
                  </a:moveTo>
                  <a:lnTo>
                    <a:pt x="58" y="0"/>
                  </a:lnTo>
                  <a:lnTo>
                    <a:pt x="58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26"/>
            <p:cNvSpPr>
              <a:spLocks/>
            </p:cNvSpPr>
            <p:nvPr/>
          </p:nvSpPr>
          <p:spPr bwMode="auto">
            <a:xfrm>
              <a:off x="1610" y="2028"/>
              <a:ext cx="56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5" y="74"/>
                </a:cxn>
                <a:cxn ang="0">
                  <a:pos x="55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56" h="75">
                  <a:moveTo>
                    <a:pt x="0" y="74"/>
                  </a:moveTo>
                  <a:lnTo>
                    <a:pt x="55" y="74"/>
                  </a:lnTo>
                  <a:lnTo>
                    <a:pt x="55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838575" y="2555875"/>
            <a:ext cx="3335338" cy="454025"/>
            <a:chOff x="1992" y="1311"/>
            <a:chExt cx="2101" cy="286"/>
          </a:xfrm>
        </p:grpSpPr>
        <p:sp>
          <p:nvSpPr>
            <p:cNvPr id="28700" name="Freeform 28"/>
            <p:cNvSpPr>
              <a:spLocks/>
            </p:cNvSpPr>
            <p:nvPr/>
          </p:nvSpPr>
          <p:spPr bwMode="auto">
            <a:xfrm>
              <a:off x="2085" y="1311"/>
              <a:ext cx="2008" cy="271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212"/>
                </a:cxn>
                <a:cxn ang="0">
                  <a:pos x="1250" y="212"/>
                </a:cxn>
                <a:cxn ang="0">
                  <a:pos x="1250" y="270"/>
                </a:cxn>
                <a:cxn ang="0">
                  <a:pos x="2007" y="135"/>
                </a:cxn>
                <a:cxn ang="0">
                  <a:pos x="1250" y="0"/>
                </a:cxn>
                <a:cxn ang="0">
                  <a:pos x="1250" y="60"/>
                </a:cxn>
                <a:cxn ang="0">
                  <a:pos x="0" y="60"/>
                </a:cxn>
              </a:cxnLst>
              <a:rect l="0" t="0" r="r" b="b"/>
              <a:pathLst>
                <a:path w="2008" h="271">
                  <a:moveTo>
                    <a:pt x="0" y="60"/>
                  </a:moveTo>
                  <a:lnTo>
                    <a:pt x="0" y="212"/>
                  </a:lnTo>
                  <a:lnTo>
                    <a:pt x="1250" y="212"/>
                  </a:lnTo>
                  <a:lnTo>
                    <a:pt x="1250" y="270"/>
                  </a:lnTo>
                  <a:lnTo>
                    <a:pt x="2007" y="135"/>
                  </a:lnTo>
                  <a:lnTo>
                    <a:pt x="1250" y="0"/>
                  </a:lnTo>
                  <a:lnTo>
                    <a:pt x="1250" y="60"/>
                  </a:lnTo>
                  <a:lnTo>
                    <a:pt x="0" y="60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Freeform 29"/>
            <p:cNvSpPr>
              <a:spLocks/>
            </p:cNvSpPr>
            <p:nvPr/>
          </p:nvSpPr>
          <p:spPr bwMode="auto">
            <a:xfrm>
              <a:off x="1995" y="1522"/>
              <a:ext cx="1341" cy="18"/>
            </a:xfrm>
            <a:custGeom>
              <a:avLst/>
              <a:gdLst/>
              <a:ahLst/>
              <a:cxnLst>
                <a:cxn ang="0">
                  <a:pos x="1249" y="17"/>
                </a:cxn>
                <a:cxn ang="0">
                  <a:pos x="1340" y="0"/>
                </a:cxn>
                <a:cxn ang="0">
                  <a:pos x="88" y="0"/>
                </a:cxn>
                <a:cxn ang="0">
                  <a:pos x="0" y="17"/>
                </a:cxn>
                <a:cxn ang="0">
                  <a:pos x="1249" y="17"/>
                </a:cxn>
              </a:cxnLst>
              <a:rect l="0" t="0" r="r" b="b"/>
              <a:pathLst>
                <a:path w="1341" h="18">
                  <a:moveTo>
                    <a:pt x="1249" y="17"/>
                  </a:moveTo>
                  <a:lnTo>
                    <a:pt x="1340" y="0"/>
                  </a:lnTo>
                  <a:lnTo>
                    <a:pt x="88" y="0"/>
                  </a:lnTo>
                  <a:lnTo>
                    <a:pt x="0" y="17"/>
                  </a:lnTo>
                  <a:lnTo>
                    <a:pt x="1249" y="17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Freeform 30"/>
            <p:cNvSpPr>
              <a:spLocks/>
            </p:cNvSpPr>
            <p:nvPr/>
          </p:nvSpPr>
          <p:spPr bwMode="auto">
            <a:xfrm>
              <a:off x="3244" y="1522"/>
              <a:ext cx="92" cy="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91" y="0"/>
                </a:cxn>
                <a:cxn ang="0">
                  <a:pos x="91" y="58"/>
                </a:cxn>
                <a:cxn ang="0">
                  <a:pos x="0" y="74"/>
                </a:cxn>
                <a:cxn ang="0">
                  <a:pos x="0" y="17"/>
                </a:cxn>
              </a:cxnLst>
              <a:rect l="0" t="0" r="r" b="b"/>
              <a:pathLst>
                <a:path w="92" h="75">
                  <a:moveTo>
                    <a:pt x="0" y="17"/>
                  </a:moveTo>
                  <a:lnTo>
                    <a:pt x="91" y="0"/>
                  </a:lnTo>
                  <a:lnTo>
                    <a:pt x="91" y="58"/>
                  </a:lnTo>
                  <a:lnTo>
                    <a:pt x="0" y="74"/>
                  </a:lnTo>
                  <a:lnTo>
                    <a:pt x="0" y="17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Freeform 31"/>
            <p:cNvSpPr>
              <a:spLocks/>
            </p:cNvSpPr>
            <p:nvPr/>
          </p:nvSpPr>
          <p:spPr bwMode="auto">
            <a:xfrm>
              <a:off x="1992" y="1371"/>
              <a:ext cx="94" cy="16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93" y="0"/>
                </a:cxn>
                <a:cxn ang="0">
                  <a:pos x="93" y="151"/>
                </a:cxn>
                <a:cxn ang="0">
                  <a:pos x="0" y="168"/>
                </a:cxn>
                <a:cxn ang="0">
                  <a:pos x="0" y="18"/>
                </a:cxn>
              </a:cxnLst>
              <a:rect l="0" t="0" r="r" b="b"/>
              <a:pathLst>
                <a:path w="94" h="169">
                  <a:moveTo>
                    <a:pt x="0" y="18"/>
                  </a:moveTo>
                  <a:lnTo>
                    <a:pt x="93" y="0"/>
                  </a:lnTo>
                  <a:lnTo>
                    <a:pt x="93" y="151"/>
                  </a:lnTo>
                  <a:lnTo>
                    <a:pt x="0" y="168"/>
                  </a:lnTo>
                  <a:lnTo>
                    <a:pt x="0" y="18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Freeform 32"/>
            <p:cNvSpPr>
              <a:spLocks/>
            </p:cNvSpPr>
            <p:nvPr/>
          </p:nvSpPr>
          <p:spPr bwMode="auto">
            <a:xfrm>
              <a:off x="3244" y="1311"/>
              <a:ext cx="92" cy="61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91" y="60"/>
                </a:cxn>
                <a:cxn ang="0">
                  <a:pos x="91" y="0"/>
                </a:cxn>
                <a:cxn ang="0">
                  <a:pos x="0" y="16"/>
                </a:cxn>
                <a:cxn ang="0">
                  <a:pos x="0" y="60"/>
                </a:cxn>
              </a:cxnLst>
              <a:rect l="0" t="0" r="r" b="b"/>
              <a:pathLst>
                <a:path w="92" h="61">
                  <a:moveTo>
                    <a:pt x="0" y="60"/>
                  </a:moveTo>
                  <a:lnTo>
                    <a:pt x="91" y="60"/>
                  </a:lnTo>
                  <a:lnTo>
                    <a:pt x="91" y="0"/>
                  </a:lnTo>
                  <a:lnTo>
                    <a:pt x="0" y="16"/>
                  </a:lnTo>
                  <a:lnTo>
                    <a:pt x="0" y="60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6238875" y="4398963"/>
            <a:ext cx="935038" cy="563562"/>
            <a:chOff x="3504" y="2472"/>
            <a:chExt cx="589" cy="355"/>
          </a:xfrm>
        </p:grpSpPr>
        <p:sp>
          <p:nvSpPr>
            <p:cNvPr id="28706" name="Freeform 34"/>
            <p:cNvSpPr>
              <a:spLocks/>
            </p:cNvSpPr>
            <p:nvPr/>
          </p:nvSpPr>
          <p:spPr bwMode="auto">
            <a:xfrm>
              <a:off x="3530" y="2472"/>
              <a:ext cx="563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350" y="263"/>
                </a:cxn>
                <a:cxn ang="0">
                  <a:pos x="350" y="335"/>
                </a:cxn>
                <a:cxn ang="0">
                  <a:pos x="562" y="168"/>
                </a:cxn>
                <a:cxn ang="0">
                  <a:pos x="350" y="0"/>
                </a:cxn>
                <a:cxn ang="0">
                  <a:pos x="350" y="74"/>
                </a:cxn>
                <a:cxn ang="0">
                  <a:pos x="0" y="74"/>
                </a:cxn>
              </a:cxnLst>
              <a:rect l="0" t="0" r="r" b="b"/>
              <a:pathLst>
                <a:path w="563" h="336">
                  <a:moveTo>
                    <a:pt x="0" y="74"/>
                  </a:moveTo>
                  <a:lnTo>
                    <a:pt x="0" y="263"/>
                  </a:lnTo>
                  <a:lnTo>
                    <a:pt x="350" y="263"/>
                  </a:lnTo>
                  <a:lnTo>
                    <a:pt x="350" y="335"/>
                  </a:lnTo>
                  <a:lnTo>
                    <a:pt x="562" y="168"/>
                  </a:lnTo>
                  <a:lnTo>
                    <a:pt x="350" y="0"/>
                  </a:lnTo>
                  <a:lnTo>
                    <a:pt x="350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Freeform 35"/>
            <p:cNvSpPr>
              <a:spLocks/>
            </p:cNvSpPr>
            <p:nvPr/>
          </p:nvSpPr>
          <p:spPr bwMode="auto">
            <a:xfrm>
              <a:off x="3505" y="2734"/>
              <a:ext cx="376" cy="22"/>
            </a:xfrm>
            <a:custGeom>
              <a:avLst/>
              <a:gdLst/>
              <a:ahLst/>
              <a:cxnLst>
                <a:cxn ang="0">
                  <a:pos x="350" y="21"/>
                </a:cxn>
                <a:cxn ang="0">
                  <a:pos x="375" y="0"/>
                </a:cxn>
                <a:cxn ang="0">
                  <a:pos x="25" y="0"/>
                </a:cxn>
                <a:cxn ang="0">
                  <a:pos x="0" y="21"/>
                </a:cxn>
                <a:cxn ang="0">
                  <a:pos x="350" y="21"/>
                </a:cxn>
              </a:cxnLst>
              <a:rect l="0" t="0" r="r" b="b"/>
              <a:pathLst>
                <a:path w="376" h="22">
                  <a:moveTo>
                    <a:pt x="350" y="21"/>
                  </a:moveTo>
                  <a:lnTo>
                    <a:pt x="375" y="0"/>
                  </a:lnTo>
                  <a:lnTo>
                    <a:pt x="25" y="0"/>
                  </a:lnTo>
                  <a:lnTo>
                    <a:pt x="0" y="21"/>
                  </a:lnTo>
                  <a:lnTo>
                    <a:pt x="350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Freeform 36"/>
            <p:cNvSpPr>
              <a:spLocks/>
            </p:cNvSpPr>
            <p:nvPr/>
          </p:nvSpPr>
          <p:spPr bwMode="auto">
            <a:xfrm>
              <a:off x="3855" y="2734"/>
              <a:ext cx="26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5" y="0"/>
                </a:cxn>
                <a:cxn ang="0">
                  <a:pos x="25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26" h="93">
                  <a:moveTo>
                    <a:pt x="0" y="21"/>
                  </a:moveTo>
                  <a:lnTo>
                    <a:pt x="25" y="0"/>
                  </a:lnTo>
                  <a:lnTo>
                    <a:pt x="25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Freeform 37"/>
            <p:cNvSpPr>
              <a:spLocks/>
            </p:cNvSpPr>
            <p:nvPr/>
          </p:nvSpPr>
          <p:spPr bwMode="auto">
            <a:xfrm>
              <a:off x="3504" y="2546"/>
              <a:ext cx="27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6" y="0"/>
                </a:cxn>
                <a:cxn ang="0">
                  <a:pos x="26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27" h="210">
                  <a:moveTo>
                    <a:pt x="0" y="22"/>
                  </a:moveTo>
                  <a:lnTo>
                    <a:pt x="26" y="0"/>
                  </a:lnTo>
                  <a:lnTo>
                    <a:pt x="26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Freeform 38"/>
            <p:cNvSpPr>
              <a:spLocks/>
            </p:cNvSpPr>
            <p:nvPr/>
          </p:nvSpPr>
          <p:spPr bwMode="auto">
            <a:xfrm>
              <a:off x="3855" y="2472"/>
              <a:ext cx="26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5" y="74"/>
                </a:cxn>
                <a:cxn ang="0">
                  <a:pos x="25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26" h="75">
                  <a:moveTo>
                    <a:pt x="0" y="74"/>
                  </a:moveTo>
                  <a:lnTo>
                    <a:pt x="25" y="74"/>
                  </a:lnTo>
                  <a:lnTo>
                    <a:pt x="25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5019675" y="3413125"/>
            <a:ext cx="2154238" cy="563563"/>
            <a:chOff x="2736" y="1851"/>
            <a:chExt cx="1357" cy="355"/>
          </a:xfrm>
        </p:grpSpPr>
        <p:sp>
          <p:nvSpPr>
            <p:cNvPr id="28712" name="Freeform 40"/>
            <p:cNvSpPr>
              <a:spLocks/>
            </p:cNvSpPr>
            <p:nvPr/>
          </p:nvSpPr>
          <p:spPr bwMode="auto">
            <a:xfrm>
              <a:off x="2796" y="1851"/>
              <a:ext cx="1297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807" y="263"/>
                </a:cxn>
                <a:cxn ang="0">
                  <a:pos x="807" y="335"/>
                </a:cxn>
                <a:cxn ang="0">
                  <a:pos x="1296" y="168"/>
                </a:cxn>
                <a:cxn ang="0">
                  <a:pos x="807" y="0"/>
                </a:cxn>
                <a:cxn ang="0">
                  <a:pos x="807" y="74"/>
                </a:cxn>
                <a:cxn ang="0">
                  <a:pos x="0" y="74"/>
                </a:cxn>
              </a:cxnLst>
              <a:rect l="0" t="0" r="r" b="b"/>
              <a:pathLst>
                <a:path w="1297" h="336">
                  <a:moveTo>
                    <a:pt x="0" y="74"/>
                  </a:moveTo>
                  <a:lnTo>
                    <a:pt x="0" y="263"/>
                  </a:lnTo>
                  <a:lnTo>
                    <a:pt x="807" y="263"/>
                  </a:lnTo>
                  <a:lnTo>
                    <a:pt x="807" y="335"/>
                  </a:lnTo>
                  <a:lnTo>
                    <a:pt x="1296" y="168"/>
                  </a:lnTo>
                  <a:lnTo>
                    <a:pt x="807" y="0"/>
                  </a:lnTo>
                  <a:lnTo>
                    <a:pt x="807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Freeform 41"/>
            <p:cNvSpPr>
              <a:spLocks/>
            </p:cNvSpPr>
            <p:nvPr/>
          </p:nvSpPr>
          <p:spPr bwMode="auto">
            <a:xfrm>
              <a:off x="2738" y="2113"/>
              <a:ext cx="866" cy="22"/>
            </a:xfrm>
            <a:custGeom>
              <a:avLst/>
              <a:gdLst/>
              <a:ahLst/>
              <a:cxnLst>
                <a:cxn ang="0">
                  <a:pos x="806" y="21"/>
                </a:cxn>
                <a:cxn ang="0">
                  <a:pos x="865" y="0"/>
                </a:cxn>
                <a:cxn ang="0">
                  <a:pos x="57" y="0"/>
                </a:cxn>
                <a:cxn ang="0">
                  <a:pos x="0" y="21"/>
                </a:cxn>
                <a:cxn ang="0">
                  <a:pos x="806" y="21"/>
                </a:cxn>
              </a:cxnLst>
              <a:rect l="0" t="0" r="r" b="b"/>
              <a:pathLst>
                <a:path w="866" h="22">
                  <a:moveTo>
                    <a:pt x="806" y="21"/>
                  </a:moveTo>
                  <a:lnTo>
                    <a:pt x="865" y="0"/>
                  </a:lnTo>
                  <a:lnTo>
                    <a:pt x="57" y="0"/>
                  </a:lnTo>
                  <a:lnTo>
                    <a:pt x="0" y="21"/>
                  </a:lnTo>
                  <a:lnTo>
                    <a:pt x="806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Freeform 42"/>
            <p:cNvSpPr>
              <a:spLocks/>
            </p:cNvSpPr>
            <p:nvPr/>
          </p:nvSpPr>
          <p:spPr bwMode="auto">
            <a:xfrm>
              <a:off x="3545" y="2113"/>
              <a:ext cx="59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58" y="0"/>
                </a:cxn>
                <a:cxn ang="0">
                  <a:pos x="58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59" h="93">
                  <a:moveTo>
                    <a:pt x="0" y="21"/>
                  </a:moveTo>
                  <a:lnTo>
                    <a:pt x="58" y="0"/>
                  </a:lnTo>
                  <a:lnTo>
                    <a:pt x="58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Freeform 43"/>
            <p:cNvSpPr>
              <a:spLocks/>
            </p:cNvSpPr>
            <p:nvPr/>
          </p:nvSpPr>
          <p:spPr bwMode="auto">
            <a:xfrm>
              <a:off x="2736" y="1925"/>
              <a:ext cx="61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0"/>
                </a:cxn>
                <a:cxn ang="0">
                  <a:pos x="60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61" h="210">
                  <a:moveTo>
                    <a:pt x="0" y="22"/>
                  </a:moveTo>
                  <a:lnTo>
                    <a:pt x="60" y="0"/>
                  </a:lnTo>
                  <a:lnTo>
                    <a:pt x="60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Freeform 44"/>
            <p:cNvSpPr>
              <a:spLocks/>
            </p:cNvSpPr>
            <p:nvPr/>
          </p:nvSpPr>
          <p:spPr bwMode="auto">
            <a:xfrm>
              <a:off x="3545" y="1851"/>
              <a:ext cx="59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8" y="74"/>
                </a:cxn>
                <a:cxn ang="0">
                  <a:pos x="58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59" h="75">
                  <a:moveTo>
                    <a:pt x="0" y="74"/>
                  </a:moveTo>
                  <a:lnTo>
                    <a:pt x="58" y="74"/>
                  </a:lnTo>
                  <a:lnTo>
                    <a:pt x="58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2943225" y="2351088"/>
            <a:ext cx="1087438" cy="1173162"/>
            <a:chOff x="1428" y="1182"/>
            <a:chExt cx="685" cy="739"/>
          </a:xfrm>
        </p:grpSpPr>
        <p:sp>
          <p:nvSpPr>
            <p:cNvPr id="28718" name="Freeform 46"/>
            <p:cNvSpPr>
              <a:spLocks/>
            </p:cNvSpPr>
            <p:nvPr/>
          </p:nvSpPr>
          <p:spPr bwMode="auto">
            <a:xfrm>
              <a:off x="1428" y="1297"/>
              <a:ext cx="53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5" y="0"/>
                </a:cxn>
                <a:cxn ang="0">
                  <a:pos x="535" y="623"/>
                </a:cxn>
                <a:cxn ang="0">
                  <a:pos x="0" y="623"/>
                </a:cxn>
                <a:cxn ang="0">
                  <a:pos x="0" y="0"/>
                </a:cxn>
              </a:cxnLst>
              <a:rect l="0" t="0" r="r" b="b"/>
              <a:pathLst>
                <a:path w="536" h="624">
                  <a:moveTo>
                    <a:pt x="0" y="0"/>
                  </a:moveTo>
                  <a:lnTo>
                    <a:pt x="535" y="0"/>
                  </a:lnTo>
                  <a:lnTo>
                    <a:pt x="535" y="623"/>
                  </a:lnTo>
                  <a:lnTo>
                    <a:pt x="0" y="623"/>
                  </a:lnTo>
                  <a:lnTo>
                    <a:pt x="0" y="0"/>
                  </a:lnTo>
                </a:path>
              </a:pathLst>
            </a:custGeom>
            <a:solidFill>
              <a:srgbClr val="9F3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Freeform 47"/>
            <p:cNvSpPr>
              <a:spLocks/>
            </p:cNvSpPr>
            <p:nvPr/>
          </p:nvSpPr>
          <p:spPr bwMode="auto">
            <a:xfrm>
              <a:off x="1428" y="1182"/>
              <a:ext cx="685" cy="10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36" y="101"/>
                </a:cxn>
                <a:cxn ang="0">
                  <a:pos x="684" y="0"/>
                </a:cxn>
                <a:cxn ang="0">
                  <a:pos x="146" y="0"/>
                </a:cxn>
                <a:cxn ang="0">
                  <a:pos x="0" y="101"/>
                </a:cxn>
              </a:cxnLst>
              <a:rect l="0" t="0" r="r" b="b"/>
              <a:pathLst>
                <a:path w="685" h="102">
                  <a:moveTo>
                    <a:pt x="0" y="101"/>
                  </a:moveTo>
                  <a:lnTo>
                    <a:pt x="536" y="101"/>
                  </a:lnTo>
                  <a:lnTo>
                    <a:pt x="684" y="0"/>
                  </a:lnTo>
                  <a:lnTo>
                    <a:pt x="146" y="0"/>
                  </a:lnTo>
                  <a:lnTo>
                    <a:pt x="0" y="101"/>
                  </a:lnTo>
                </a:path>
              </a:pathLst>
            </a:custGeom>
            <a:solidFill>
              <a:srgbClr val="BF5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Freeform 48"/>
            <p:cNvSpPr>
              <a:spLocks/>
            </p:cNvSpPr>
            <p:nvPr/>
          </p:nvSpPr>
          <p:spPr bwMode="auto">
            <a:xfrm>
              <a:off x="1973" y="1182"/>
              <a:ext cx="140" cy="739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14"/>
                </a:cxn>
                <a:cxn ang="0">
                  <a:pos x="0" y="738"/>
                </a:cxn>
                <a:cxn ang="0">
                  <a:pos x="139" y="566"/>
                </a:cxn>
                <a:cxn ang="0">
                  <a:pos x="139" y="0"/>
                </a:cxn>
              </a:cxnLst>
              <a:rect l="0" t="0" r="r" b="b"/>
              <a:pathLst>
                <a:path w="140" h="739">
                  <a:moveTo>
                    <a:pt x="139" y="0"/>
                  </a:moveTo>
                  <a:lnTo>
                    <a:pt x="0" y="114"/>
                  </a:lnTo>
                  <a:lnTo>
                    <a:pt x="0" y="738"/>
                  </a:lnTo>
                  <a:lnTo>
                    <a:pt x="139" y="566"/>
                  </a:lnTo>
                  <a:lnTo>
                    <a:pt x="139" y="0"/>
                  </a:lnTo>
                </a:path>
              </a:pathLst>
            </a:custGeom>
            <a:solidFill>
              <a:srgbClr val="7F00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4024313" y="3236913"/>
            <a:ext cx="1149350" cy="1176337"/>
            <a:chOff x="2109" y="1740"/>
            <a:chExt cx="724" cy="741"/>
          </a:xfrm>
        </p:grpSpPr>
        <p:sp>
          <p:nvSpPr>
            <p:cNvPr id="28722" name="Freeform 50"/>
            <p:cNvSpPr>
              <a:spLocks/>
            </p:cNvSpPr>
            <p:nvPr/>
          </p:nvSpPr>
          <p:spPr bwMode="auto">
            <a:xfrm>
              <a:off x="2109" y="1856"/>
              <a:ext cx="566" cy="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5" y="0"/>
                </a:cxn>
                <a:cxn ang="0">
                  <a:pos x="565" y="624"/>
                </a:cxn>
                <a:cxn ang="0">
                  <a:pos x="0" y="624"/>
                </a:cxn>
                <a:cxn ang="0">
                  <a:pos x="0" y="0"/>
                </a:cxn>
              </a:cxnLst>
              <a:rect l="0" t="0" r="r" b="b"/>
              <a:pathLst>
                <a:path w="566" h="625">
                  <a:moveTo>
                    <a:pt x="0" y="0"/>
                  </a:moveTo>
                  <a:lnTo>
                    <a:pt x="565" y="0"/>
                  </a:lnTo>
                  <a:lnTo>
                    <a:pt x="565" y="624"/>
                  </a:lnTo>
                  <a:lnTo>
                    <a:pt x="0" y="624"/>
                  </a:lnTo>
                  <a:lnTo>
                    <a:pt x="0" y="0"/>
                  </a:lnTo>
                </a:path>
              </a:pathLst>
            </a:custGeom>
            <a:solidFill>
              <a:srgbClr val="FF00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Freeform 51"/>
            <p:cNvSpPr>
              <a:spLocks/>
            </p:cNvSpPr>
            <p:nvPr/>
          </p:nvSpPr>
          <p:spPr bwMode="auto">
            <a:xfrm>
              <a:off x="2109" y="1740"/>
              <a:ext cx="724" cy="103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567" y="102"/>
                </a:cxn>
                <a:cxn ang="0">
                  <a:pos x="723" y="0"/>
                </a:cxn>
                <a:cxn ang="0">
                  <a:pos x="155" y="0"/>
                </a:cxn>
                <a:cxn ang="0">
                  <a:pos x="0" y="102"/>
                </a:cxn>
              </a:cxnLst>
              <a:rect l="0" t="0" r="r" b="b"/>
              <a:pathLst>
                <a:path w="724" h="103">
                  <a:moveTo>
                    <a:pt x="0" y="102"/>
                  </a:moveTo>
                  <a:lnTo>
                    <a:pt x="567" y="102"/>
                  </a:lnTo>
                  <a:lnTo>
                    <a:pt x="723" y="0"/>
                  </a:lnTo>
                  <a:lnTo>
                    <a:pt x="155" y="0"/>
                  </a:lnTo>
                  <a:lnTo>
                    <a:pt x="0" y="102"/>
                  </a:lnTo>
                </a:path>
              </a:pathLst>
            </a:custGeom>
            <a:solidFill>
              <a:srgbClr val="FF9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Freeform 52"/>
            <p:cNvSpPr>
              <a:spLocks/>
            </p:cNvSpPr>
            <p:nvPr/>
          </p:nvSpPr>
          <p:spPr bwMode="auto">
            <a:xfrm>
              <a:off x="2686" y="1740"/>
              <a:ext cx="147" cy="741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0" y="114"/>
                </a:cxn>
                <a:cxn ang="0">
                  <a:pos x="0" y="740"/>
                </a:cxn>
                <a:cxn ang="0">
                  <a:pos x="146" y="569"/>
                </a:cxn>
                <a:cxn ang="0">
                  <a:pos x="146" y="0"/>
                </a:cxn>
              </a:cxnLst>
              <a:rect l="0" t="0" r="r" b="b"/>
              <a:pathLst>
                <a:path w="147" h="741">
                  <a:moveTo>
                    <a:pt x="146" y="0"/>
                  </a:moveTo>
                  <a:lnTo>
                    <a:pt x="0" y="114"/>
                  </a:lnTo>
                  <a:lnTo>
                    <a:pt x="0" y="740"/>
                  </a:lnTo>
                  <a:lnTo>
                    <a:pt x="146" y="569"/>
                  </a:lnTo>
                  <a:lnTo>
                    <a:pt x="146" y="0"/>
                  </a:lnTo>
                </a:path>
              </a:pathLst>
            </a:custGeom>
            <a:solidFill>
              <a:srgbClr val="80008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5232400" y="3960813"/>
            <a:ext cx="1160463" cy="1220787"/>
            <a:chOff x="2870" y="2196"/>
            <a:chExt cx="731" cy="769"/>
          </a:xfrm>
        </p:grpSpPr>
        <p:sp>
          <p:nvSpPr>
            <p:cNvPr id="28726" name="Freeform 54"/>
            <p:cNvSpPr>
              <a:spLocks/>
            </p:cNvSpPr>
            <p:nvPr/>
          </p:nvSpPr>
          <p:spPr bwMode="auto">
            <a:xfrm>
              <a:off x="2870" y="2317"/>
              <a:ext cx="572" cy="6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1" y="0"/>
                </a:cxn>
                <a:cxn ang="0">
                  <a:pos x="571" y="647"/>
                </a:cxn>
                <a:cxn ang="0">
                  <a:pos x="0" y="647"/>
                </a:cxn>
                <a:cxn ang="0">
                  <a:pos x="0" y="0"/>
                </a:cxn>
              </a:cxnLst>
              <a:rect l="0" t="0" r="r" b="b"/>
              <a:pathLst>
                <a:path w="572" h="648">
                  <a:moveTo>
                    <a:pt x="0" y="0"/>
                  </a:moveTo>
                  <a:lnTo>
                    <a:pt x="571" y="0"/>
                  </a:lnTo>
                  <a:lnTo>
                    <a:pt x="571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008080"/>
            </a:solidFill>
            <a:ln w="12700" cap="rnd" cmpd="sng">
              <a:solidFill>
                <a:srgbClr val="0096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Freeform 55"/>
            <p:cNvSpPr>
              <a:spLocks/>
            </p:cNvSpPr>
            <p:nvPr/>
          </p:nvSpPr>
          <p:spPr bwMode="auto">
            <a:xfrm>
              <a:off x="2870" y="2196"/>
              <a:ext cx="731" cy="108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573" y="107"/>
                </a:cxn>
                <a:cxn ang="0">
                  <a:pos x="730" y="0"/>
                </a:cxn>
                <a:cxn ang="0">
                  <a:pos x="157" y="0"/>
                </a:cxn>
                <a:cxn ang="0">
                  <a:pos x="0" y="107"/>
                </a:cxn>
              </a:cxnLst>
              <a:rect l="0" t="0" r="r" b="b"/>
              <a:pathLst>
                <a:path w="731" h="108">
                  <a:moveTo>
                    <a:pt x="0" y="107"/>
                  </a:moveTo>
                  <a:lnTo>
                    <a:pt x="573" y="107"/>
                  </a:lnTo>
                  <a:lnTo>
                    <a:pt x="730" y="0"/>
                  </a:lnTo>
                  <a:lnTo>
                    <a:pt x="157" y="0"/>
                  </a:lnTo>
                  <a:lnTo>
                    <a:pt x="0" y="107"/>
                  </a:lnTo>
                </a:path>
              </a:pathLst>
            </a:custGeom>
            <a:solidFill>
              <a:srgbClr val="00DFBF"/>
            </a:solidFill>
            <a:ln w="12700" cap="rnd" cmpd="sng">
              <a:solidFill>
                <a:srgbClr val="0096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Freeform 56"/>
            <p:cNvSpPr>
              <a:spLocks/>
            </p:cNvSpPr>
            <p:nvPr/>
          </p:nvSpPr>
          <p:spPr bwMode="auto">
            <a:xfrm>
              <a:off x="3454" y="2196"/>
              <a:ext cx="147" cy="769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0" y="119"/>
                </a:cxn>
                <a:cxn ang="0">
                  <a:pos x="0" y="768"/>
                </a:cxn>
                <a:cxn ang="0">
                  <a:pos x="146" y="590"/>
                </a:cxn>
                <a:cxn ang="0">
                  <a:pos x="146" y="0"/>
                </a:cxn>
              </a:cxnLst>
              <a:rect l="0" t="0" r="r" b="b"/>
              <a:pathLst>
                <a:path w="147" h="769">
                  <a:moveTo>
                    <a:pt x="146" y="0"/>
                  </a:moveTo>
                  <a:lnTo>
                    <a:pt x="0" y="119"/>
                  </a:lnTo>
                  <a:lnTo>
                    <a:pt x="0" y="768"/>
                  </a:lnTo>
                  <a:lnTo>
                    <a:pt x="146" y="590"/>
                  </a:lnTo>
                  <a:lnTo>
                    <a:pt x="146" y="0"/>
                  </a:lnTo>
                </a:path>
              </a:pathLst>
            </a:custGeom>
            <a:solidFill>
              <a:srgbClr val="005F5F"/>
            </a:solidFill>
            <a:ln w="12700" cap="rnd" cmpd="sng">
              <a:solidFill>
                <a:srgbClr val="0096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2887663" y="2759075"/>
            <a:ext cx="10287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Processor</a:t>
            </a:r>
          </a:p>
          <a:p>
            <a:pPr eaLnBrk="0" hangingPunct="0"/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3970338" y="3635375"/>
            <a:ext cx="10287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Processor</a:t>
            </a:r>
          </a:p>
          <a:p>
            <a:pPr eaLnBrk="0" hangingPunct="0"/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5189538" y="4397375"/>
            <a:ext cx="10287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Processor</a:t>
            </a:r>
          </a:p>
          <a:p>
            <a:pPr eaLnBrk="0" hangingPunct="0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736600" y="2736850"/>
            <a:ext cx="12541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>
                <a:latin typeface="Times New Roman" pitchFamily="18" charset="0"/>
              </a:rPr>
              <a:t>Data Input</a:t>
            </a:r>
          </a:p>
          <a:p>
            <a:pPr algn="l" eaLnBrk="0" hangingPunct="0"/>
            <a:r>
              <a:rPr lang="en-US" sz="1800" b="1">
                <a:latin typeface="Times New Roman" pitchFamily="18" charset="0"/>
              </a:rPr>
              <a:t>stream A</a:t>
            </a: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717550" y="3651250"/>
            <a:ext cx="12541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>
                <a:latin typeface="Times New Roman" pitchFamily="18" charset="0"/>
              </a:rPr>
              <a:t>Data Input</a:t>
            </a:r>
          </a:p>
          <a:p>
            <a:pPr algn="l" eaLnBrk="0" hangingPunct="0"/>
            <a:r>
              <a:rPr lang="en-US" sz="1800" b="1">
                <a:latin typeface="Times New Roman" pitchFamily="18" charset="0"/>
              </a:rPr>
              <a:t>stream B</a:t>
            </a:r>
          </a:p>
        </p:txBody>
      </p:sp>
      <p:sp>
        <p:nvSpPr>
          <p:cNvPr id="28735" name="Rectangle 63"/>
          <p:cNvSpPr>
            <a:spLocks noChangeArrowheads="1"/>
          </p:cNvSpPr>
          <p:nvPr/>
        </p:nvSpPr>
        <p:spPr bwMode="auto">
          <a:xfrm>
            <a:off x="717550" y="4527550"/>
            <a:ext cx="12541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>
                <a:latin typeface="Times New Roman" pitchFamily="18" charset="0"/>
              </a:rPr>
              <a:t>Data Input</a:t>
            </a:r>
          </a:p>
          <a:p>
            <a:pPr algn="l" eaLnBrk="0" hangingPunct="0"/>
            <a:r>
              <a:rPr lang="en-US" sz="1800" b="1">
                <a:latin typeface="Times New Roman" pitchFamily="18" charset="0"/>
              </a:rPr>
              <a:t>stream C</a:t>
            </a:r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7191375" y="2527300"/>
            <a:ext cx="14192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>
                <a:latin typeface="Times New Roman" pitchFamily="18" charset="0"/>
              </a:rPr>
              <a:t>Data Output</a:t>
            </a:r>
          </a:p>
          <a:p>
            <a:pPr algn="l" eaLnBrk="0" hangingPunct="0"/>
            <a:r>
              <a:rPr lang="en-US" sz="1800" b="1">
                <a:latin typeface="Times New Roman" pitchFamily="18" charset="0"/>
              </a:rPr>
              <a:t>stream A</a:t>
            </a: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7172325" y="3441700"/>
            <a:ext cx="14192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>
                <a:latin typeface="Times New Roman" pitchFamily="18" charset="0"/>
              </a:rPr>
              <a:t>Data Output</a:t>
            </a:r>
          </a:p>
          <a:p>
            <a:pPr algn="l" eaLnBrk="0" hangingPunct="0"/>
            <a:r>
              <a:rPr lang="en-US" sz="1800" b="1">
                <a:latin typeface="Times New Roman" pitchFamily="18" charset="0"/>
              </a:rPr>
              <a:t>stream B</a:t>
            </a: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7172325" y="4318000"/>
            <a:ext cx="14192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>
                <a:latin typeface="Times New Roman" pitchFamily="18" charset="0"/>
              </a:rPr>
              <a:t>Data Output</a:t>
            </a:r>
          </a:p>
          <a:p>
            <a:pPr algn="l" eaLnBrk="0" hangingPunct="0"/>
            <a:r>
              <a:rPr lang="en-US" sz="1800" b="1">
                <a:latin typeface="Times New Roman" pitchFamily="18" charset="0"/>
              </a:rPr>
              <a:t>stream C</a:t>
            </a:r>
          </a:p>
        </p:txBody>
      </p:sp>
      <p:sp>
        <p:nvSpPr>
          <p:cNvPr id="28739" name="Freeform 67"/>
          <p:cNvSpPr>
            <a:spLocks/>
          </p:cNvSpPr>
          <p:nvPr/>
        </p:nvSpPr>
        <p:spPr bwMode="auto">
          <a:xfrm>
            <a:off x="5399088" y="1912938"/>
            <a:ext cx="460375" cy="2111375"/>
          </a:xfrm>
          <a:custGeom>
            <a:avLst/>
            <a:gdLst/>
            <a:ahLst/>
            <a:cxnLst>
              <a:cxn ang="0">
                <a:pos x="289" y="855"/>
              </a:cxn>
              <a:cxn ang="0">
                <a:pos x="211" y="855"/>
              </a:cxn>
              <a:cxn ang="0">
                <a:pos x="211" y="0"/>
              </a:cxn>
              <a:cxn ang="0">
                <a:pos x="77" y="0"/>
              </a:cxn>
              <a:cxn ang="0">
                <a:pos x="77" y="855"/>
              </a:cxn>
              <a:cxn ang="0">
                <a:pos x="0" y="855"/>
              </a:cxn>
              <a:cxn ang="0">
                <a:pos x="144" y="1329"/>
              </a:cxn>
              <a:cxn ang="0">
                <a:pos x="289" y="855"/>
              </a:cxn>
            </a:cxnLst>
            <a:rect l="0" t="0" r="r" b="b"/>
            <a:pathLst>
              <a:path w="290" h="1330">
                <a:moveTo>
                  <a:pt x="289" y="855"/>
                </a:moveTo>
                <a:lnTo>
                  <a:pt x="211" y="855"/>
                </a:lnTo>
                <a:lnTo>
                  <a:pt x="211" y="0"/>
                </a:lnTo>
                <a:lnTo>
                  <a:pt x="77" y="0"/>
                </a:lnTo>
                <a:lnTo>
                  <a:pt x="77" y="855"/>
                </a:lnTo>
                <a:lnTo>
                  <a:pt x="0" y="855"/>
                </a:lnTo>
                <a:lnTo>
                  <a:pt x="144" y="1329"/>
                </a:lnTo>
                <a:lnTo>
                  <a:pt x="289" y="855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40" name="Freeform 68"/>
          <p:cNvSpPr>
            <a:spLocks/>
          </p:cNvSpPr>
          <p:nvPr/>
        </p:nvSpPr>
        <p:spPr bwMode="auto">
          <a:xfrm>
            <a:off x="4295775" y="1884363"/>
            <a:ext cx="477838" cy="1411287"/>
          </a:xfrm>
          <a:custGeom>
            <a:avLst/>
            <a:gdLst/>
            <a:ahLst/>
            <a:cxnLst>
              <a:cxn ang="0">
                <a:pos x="300" y="571"/>
              </a:cxn>
              <a:cxn ang="0">
                <a:pos x="219" y="571"/>
              </a:cxn>
              <a:cxn ang="0">
                <a:pos x="219" y="0"/>
              </a:cxn>
              <a:cxn ang="0">
                <a:pos x="80" y="0"/>
              </a:cxn>
              <a:cxn ang="0">
                <a:pos x="80" y="571"/>
              </a:cxn>
              <a:cxn ang="0">
                <a:pos x="0" y="571"/>
              </a:cxn>
              <a:cxn ang="0">
                <a:pos x="150" y="888"/>
              </a:cxn>
              <a:cxn ang="0">
                <a:pos x="300" y="571"/>
              </a:cxn>
            </a:cxnLst>
            <a:rect l="0" t="0" r="r" b="b"/>
            <a:pathLst>
              <a:path w="301" h="889">
                <a:moveTo>
                  <a:pt x="300" y="571"/>
                </a:moveTo>
                <a:lnTo>
                  <a:pt x="219" y="571"/>
                </a:lnTo>
                <a:lnTo>
                  <a:pt x="219" y="0"/>
                </a:lnTo>
                <a:lnTo>
                  <a:pt x="80" y="0"/>
                </a:lnTo>
                <a:lnTo>
                  <a:pt x="80" y="571"/>
                </a:lnTo>
                <a:lnTo>
                  <a:pt x="0" y="571"/>
                </a:lnTo>
                <a:lnTo>
                  <a:pt x="150" y="888"/>
                </a:lnTo>
                <a:lnTo>
                  <a:pt x="300" y="571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41" name="Freeform 69"/>
          <p:cNvSpPr>
            <a:spLocks/>
          </p:cNvSpPr>
          <p:nvPr/>
        </p:nvSpPr>
        <p:spPr bwMode="auto">
          <a:xfrm>
            <a:off x="3248025" y="1865313"/>
            <a:ext cx="515938" cy="557212"/>
          </a:xfrm>
          <a:custGeom>
            <a:avLst/>
            <a:gdLst/>
            <a:ahLst/>
            <a:cxnLst>
              <a:cxn ang="0">
                <a:pos x="324" y="225"/>
              </a:cxn>
              <a:cxn ang="0">
                <a:pos x="237" y="225"/>
              </a:cxn>
              <a:cxn ang="0">
                <a:pos x="237" y="0"/>
              </a:cxn>
              <a:cxn ang="0">
                <a:pos x="87" y="0"/>
              </a:cxn>
              <a:cxn ang="0">
                <a:pos x="87" y="225"/>
              </a:cxn>
              <a:cxn ang="0">
                <a:pos x="0" y="225"/>
              </a:cxn>
              <a:cxn ang="0">
                <a:pos x="162" y="350"/>
              </a:cxn>
              <a:cxn ang="0">
                <a:pos x="324" y="225"/>
              </a:cxn>
            </a:cxnLst>
            <a:rect l="0" t="0" r="r" b="b"/>
            <a:pathLst>
              <a:path w="325" h="351">
                <a:moveTo>
                  <a:pt x="324" y="225"/>
                </a:moveTo>
                <a:lnTo>
                  <a:pt x="237" y="225"/>
                </a:lnTo>
                <a:lnTo>
                  <a:pt x="237" y="0"/>
                </a:lnTo>
                <a:lnTo>
                  <a:pt x="87" y="0"/>
                </a:lnTo>
                <a:lnTo>
                  <a:pt x="87" y="225"/>
                </a:lnTo>
                <a:lnTo>
                  <a:pt x="0" y="225"/>
                </a:lnTo>
                <a:lnTo>
                  <a:pt x="162" y="350"/>
                </a:lnTo>
                <a:lnTo>
                  <a:pt x="324" y="225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42" name="Rectangle 70"/>
          <p:cNvSpPr>
            <a:spLocks noChangeArrowheads="1"/>
          </p:cNvSpPr>
          <p:nvPr/>
        </p:nvSpPr>
        <p:spPr bwMode="auto">
          <a:xfrm>
            <a:off x="2792413" y="1281113"/>
            <a:ext cx="1273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Instruction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Stream  A</a:t>
            </a:r>
          </a:p>
        </p:txBody>
      </p:sp>
      <p:sp>
        <p:nvSpPr>
          <p:cNvPr id="28743" name="Rectangle 71"/>
          <p:cNvSpPr>
            <a:spLocks noChangeArrowheads="1"/>
          </p:cNvSpPr>
          <p:nvPr/>
        </p:nvSpPr>
        <p:spPr bwMode="auto">
          <a:xfrm>
            <a:off x="3973513" y="1319213"/>
            <a:ext cx="1273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Instruction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Stream B</a:t>
            </a:r>
          </a:p>
        </p:txBody>
      </p:sp>
      <p:sp>
        <p:nvSpPr>
          <p:cNvPr id="28744" name="Rectangle 72"/>
          <p:cNvSpPr>
            <a:spLocks noChangeArrowheads="1"/>
          </p:cNvSpPr>
          <p:nvPr/>
        </p:nvSpPr>
        <p:spPr bwMode="auto">
          <a:xfrm>
            <a:off x="5154613" y="1295400"/>
            <a:ext cx="1273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Instruction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Stream C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52750" y="2171700"/>
            <a:ext cx="627063" cy="1716088"/>
            <a:chOff x="1860" y="1368"/>
            <a:chExt cx="395" cy="1081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860" y="1368"/>
              <a:ext cx="395" cy="1081"/>
              <a:chOff x="1860" y="1368"/>
              <a:chExt cx="395" cy="1081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860" y="1864"/>
                <a:ext cx="395" cy="585"/>
                <a:chOff x="1860" y="1864"/>
                <a:chExt cx="395" cy="585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1860" y="1864"/>
                  <a:ext cx="395" cy="585"/>
                  <a:chOff x="1860" y="1864"/>
                  <a:chExt cx="395" cy="585"/>
                </a:xfrm>
              </p:grpSpPr>
              <p:sp>
                <p:nvSpPr>
                  <p:cNvPr id="29698" name="Freeform 2"/>
                  <p:cNvSpPr>
                    <a:spLocks/>
                  </p:cNvSpPr>
                  <p:nvPr/>
                </p:nvSpPr>
                <p:spPr bwMode="auto">
                  <a:xfrm>
                    <a:off x="1863" y="1864"/>
                    <a:ext cx="392" cy="523"/>
                  </a:xfrm>
                  <a:custGeom>
                    <a:avLst/>
                    <a:gdLst/>
                    <a:ahLst/>
                    <a:cxnLst>
                      <a:cxn ang="0">
                        <a:pos x="316" y="0"/>
                      </a:cxn>
                      <a:cxn ang="0">
                        <a:pos x="74" y="0"/>
                      </a:cxn>
                      <a:cxn ang="0">
                        <a:pos x="74" y="278"/>
                      </a:cxn>
                      <a:cxn ang="0">
                        <a:pos x="0" y="278"/>
                      </a:cxn>
                      <a:cxn ang="0">
                        <a:pos x="187" y="522"/>
                      </a:cxn>
                      <a:cxn ang="0">
                        <a:pos x="391" y="278"/>
                      </a:cxn>
                      <a:cxn ang="0">
                        <a:pos x="316" y="278"/>
                      </a:cxn>
                      <a:cxn ang="0">
                        <a:pos x="316" y="0"/>
                      </a:cxn>
                    </a:cxnLst>
                    <a:rect l="0" t="0" r="r" b="b"/>
                    <a:pathLst>
                      <a:path w="392" h="523">
                        <a:moveTo>
                          <a:pt x="316" y="0"/>
                        </a:moveTo>
                        <a:lnTo>
                          <a:pt x="74" y="0"/>
                        </a:lnTo>
                        <a:lnTo>
                          <a:pt x="74" y="278"/>
                        </a:lnTo>
                        <a:lnTo>
                          <a:pt x="0" y="278"/>
                        </a:lnTo>
                        <a:lnTo>
                          <a:pt x="187" y="522"/>
                        </a:lnTo>
                        <a:lnTo>
                          <a:pt x="391" y="278"/>
                        </a:lnTo>
                        <a:lnTo>
                          <a:pt x="316" y="278"/>
                        </a:lnTo>
                        <a:lnTo>
                          <a:pt x="316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99" name="Freeform 3"/>
                  <p:cNvSpPr>
                    <a:spLocks/>
                  </p:cNvSpPr>
                  <p:nvPr/>
                </p:nvSpPr>
                <p:spPr bwMode="auto">
                  <a:xfrm>
                    <a:off x="2050" y="2143"/>
                    <a:ext cx="204" cy="304"/>
                  </a:xfrm>
                  <a:custGeom>
                    <a:avLst/>
                    <a:gdLst/>
                    <a:ahLst/>
                    <a:cxnLst>
                      <a:cxn ang="0">
                        <a:pos x="203" y="0"/>
                      </a:cxn>
                      <a:cxn ang="0">
                        <a:pos x="203" y="62"/>
                      </a:cxn>
                      <a:cxn ang="0">
                        <a:pos x="0" y="303"/>
                      </a:cxn>
                      <a:cxn ang="0">
                        <a:pos x="0" y="241"/>
                      </a:cxn>
                      <a:cxn ang="0">
                        <a:pos x="203" y="0"/>
                      </a:cxn>
                    </a:cxnLst>
                    <a:rect l="0" t="0" r="r" b="b"/>
                    <a:pathLst>
                      <a:path w="204" h="304">
                        <a:moveTo>
                          <a:pt x="203" y="0"/>
                        </a:moveTo>
                        <a:lnTo>
                          <a:pt x="203" y="62"/>
                        </a:lnTo>
                        <a:lnTo>
                          <a:pt x="0" y="303"/>
                        </a:lnTo>
                        <a:lnTo>
                          <a:pt x="0" y="241"/>
                        </a:lnTo>
                        <a:lnTo>
                          <a:pt x="203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00" name="Freeform 4"/>
                  <p:cNvSpPr>
                    <a:spLocks/>
                  </p:cNvSpPr>
                  <p:nvPr/>
                </p:nvSpPr>
                <p:spPr bwMode="auto">
                  <a:xfrm>
                    <a:off x="1860" y="2143"/>
                    <a:ext cx="191" cy="306"/>
                  </a:xfrm>
                  <a:custGeom>
                    <a:avLst/>
                    <a:gdLst/>
                    <a:ahLst/>
                    <a:cxnLst>
                      <a:cxn ang="0">
                        <a:pos x="190" y="239"/>
                      </a:cxn>
                      <a:cxn ang="0">
                        <a:pos x="190" y="305"/>
                      </a:cxn>
                      <a:cxn ang="0">
                        <a:pos x="0" y="60"/>
                      </a:cxn>
                      <a:cxn ang="0">
                        <a:pos x="0" y="0"/>
                      </a:cxn>
                      <a:cxn ang="0">
                        <a:pos x="190" y="239"/>
                      </a:cxn>
                    </a:cxnLst>
                    <a:rect l="0" t="0" r="r" b="b"/>
                    <a:pathLst>
                      <a:path w="191" h="306">
                        <a:moveTo>
                          <a:pt x="190" y="239"/>
                        </a:moveTo>
                        <a:lnTo>
                          <a:pt x="190" y="305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lnTo>
                          <a:pt x="190" y="239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702" name="Freeform 6"/>
                <p:cNvSpPr>
                  <a:spLocks/>
                </p:cNvSpPr>
                <p:nvPr/>
              </p:nvSpPr>
              <p:spPr bwMode="auto">
                <a:xfrm>
                  <a:off x="2179" y="1994"/>
                  <a:ext cx="20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53"/>
                    </a:cxn>
                    <a:cxn ang="0">
                      <a:pos x="19" y="149"/>
                    </a:cxn>
                    <a:cxn ang="0">
                      <a:pos x="0" y="14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150">
                      <a:moveTo>
                        <a:pt x="0" y="0"/>
                      </a:moveTo>
                      <a:lnTo>
                        <a:pt x="19" y="53"/>
                      </a:lnTo>
                      <a:lnTo>
                        <a:pt x="19" y="149"/>
                      </a:lnTo>
                      <a:lnTo>
                        <a:pt x="0" y="14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1863" y="1368"/>
                <a:ext cx="392" cy="523"/>
                <a:chOff x="1863" y="1368"/>
                <a:chExt cx="392" cy="523"/>
              </a:xfrm>
            </p:grpSpPr>
            <p:sp>
              <p:nvSpPr>
                <p:cNvPr id="29704" name="Freeform 8"/>
                <p:cNvSpPr>
                  <a:spLocks/>
                </p:cNvSpPr>
                <p:nvPr/>
              </p:nvSpPr>
              <p:spPr bwMode="auto">
                <a:xfrm>
                  <a:off x="1863" y="1368"/>
                  <a:ext cx="392" cy="523"/>
                </a:xfrm>
                <a:custGeom>
                  <a:avLst/>
                  <a:gdLst/>
                  <a:ahLst/>
                  <a:cxnLst>
                    <a:cxn ang="0">
                      <a:pos x="74" y="522"/>
                    </a:cxn>
                    <a:cxn ang="0">
                      <a:pos x="316" y="522"/>
                    </a:cxn>
                    <a:cxn ang="0">
                      <a:pos x="316" y="243"/>
                    </a:cxn>
                    <a:cxn ang="0">
                      <a:pos x="391" y="243"/>
                    </a:cxn>
                    <a:cxn ang="0">
                      <a:pos x="204" y="0"/>
                    </a:cxn>
                    <a:cxn ang="0">
                      <a:pos x="0" y="243"/>
                    </a:cxn>
                    <a:cxn ang="0">
                      <a:pos x="74" y="243"/>
                    </a:cxn>
                    <a:cxn ang="0">
                      <a:pos x="74" y="522"/>
                    </a:cxn>
                  </a:cxnLst>
                  <a:rect l="0" t="0" r="r" b="b"/>
                  <a:pathLst>
                    <a:path w="392" h="523">
                      <a:moveTo>
                        <a:pt x="74" y="522"/>
                      </a:moveTo>
                      <a:lnTo>
                        <a:pt x="316" y="522"/>
                      </a:lnTo>
                      <a:lnTo>
                        <a:pt x="316" y="243"/>
                      </a:lnTo>
                      <a:lnTo>
                        <a:pt x="391" y="243"/>
                      </a:lnTo>
                      <a:lnTo>
                        <a:pt x="204" y="0"/>
                      </a:lnTo>
                      <a:lnTo>
                        <a:pt x="0" y="243"/>
                      </a:lnTo>
                      <a:lnTo>
                        <a:pt x="74" y="243"/>
                      </a:lnTo>
                      <a:lnTo>
                        <a:pt x="74" y="522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05" name="Rectangle 9"/>
                <p:cNvSpPr>
                  <a:spLocks noChangeArrowheads="1"/>
                </p:cNvSpPr>
                <p:nvPr/>
              </p:nvSpPr>
              <p:spPr bwMode="auto">
                <a:xfrm>
                  <a:off x="2187" y="1610"/>
                  <a:ext cx="65" cy="57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06" name="Rectangle 10"/>
                <p:cNvSpPr>
                  <a:spLocks noChangeArrowheads="1"/>
                </p:cNvSpPr>
                <p:nvPr/>
              </p:nvSpPr>
              <p:spPr bwMode="auto">
                <a:xfrm>
                  <a:off x="1867" y="1615"/>
                  <a:ext cx="66" cy="56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1944" y="1565"/>
              <a:ext cx="136" cy="614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054" y="1745"/>
              <a:ext cx="126" cy="326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BUS</a:t>
              </a:r>
            </a:p>
          </p:txBody>
        </p:sp>
      </p:grpSp>
      <p:sp>
        <p:nvSpPr>
          <p:cNvPr id="29712" name="Rectangle 16"/>
          <p:cNvSpPr>
            <a:spLocks noGrp="1" noChangeArrowheads="1"/>
          </p:cNvSpPr>
          <p:nvPr>
            <p:ph type="title"/>
          </p:nvPr>
        </p:nvSpPr>
        <p:spPr>
          <a:xfrm>
            <a:off x="381000" y="133350"/>
            <a:ext cx="8469086" cy="55245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pPr>
              <a:tabLst>
                <a:tab pos="4229100" algn="l"/>
              </a:tabLst>
            </a:pPr>
            <a:r>
              <a:rPr lang="en-US" dirty="0"/>
              <a:t>Shared Memory MIMD machine</a:t>
            </a:r>
          </a:p>
        </p:txBody>
      </p:sp>
      <p:sp>
        <p:nvSpPr>
          <p:cNvPr id="2971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39725" y="4749800"/>
            <a:ext cx="7967663" cy="2095500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000" dirty="0"/>
              <a:t>Comm:  Source PE(processing element) writes data to GM &amp; destination retrieves it </a:t>
            </a:r>
          </a:p>
          <a:p>
            <a:pPr>
              <a:buClr>
                <a:schemeClr val="tx1"/>
              </a:buClr>
              <a:buFont typeface="Wingdings" pitchFamily="2" charset="2"/>
              <a:buChar char="è"/>
            </a:pPr>
            <a:r>
              <a:rPr lang="en-US" sz="2000" dirty="0"/>
              <a:t>Easy to build, conventional </a:t>
            </a:r>
            <a:r>
              <a:rPr lang="en-US" sz="2000" dirty="0" err="1"/>
              <a:t>OSes</a:t>
            </a:r>
            <a:r>
              <a:rPr lang="en-US" sz="2000" dirty="0"/>
              <a:t> of SISD can be easily be ported</a:t>
            </a:r>
          </a:p>
          <a:p>
            <a:pPr>
              <a:buClr>
                <a:schemeClr val="tx1"/>
              </a:buClr>
              <a:buFont typeface="Wingdings" pitchFamily="2" charset="2"/>
              <a:buChar char="è"/>
            </a:pPr>
            <a:r>
              <a:rPr lang="en-US" sz="2000" dirty="0"/>
              <a:t>Limitation : </a:t>
            </a:r>
            <a:r>
              <a:rPr lang="en-US" sz="2000" dirty="0">
                <a:highlight>
                  <a:srgbClr val="FFFF00"/>
                </a:highlight>
              </a:rPr>
              <a:t>reliability &amp; </a:t>
            </a:r>
            <a:r>
              <a:rPr lang="en-US" sz="2000" dirty="0" err="1">
                <a:highlight>
                  <a:srgbClr val="FFFF00"/>
                </a:highlight>
              </a:rPr>
              <a:t>expandibility</a:t>
            </a:r>
            <a:r>
              <a:rPr lang="en-US" sz="2000" dirty="0"/>
              <a:t>.  </a:t>
            </a:r>
            <a:r>
              <a:rPr lang="en-US" sz="2000" dirty="0">
                <a:solidFill>
                  <a:schemeClr val="hlink"/>
                </a:solidFill>
              </a:rPr>
              <a:t>A memory component or any processor failure affects the whole system.</a:t>
            </a:r>
            <a:endParaRPr lang="en-US" sz="2000" dirty="0"/>
          </a:p>
          <a:p>
            <a:pPr>
              <a:buClr>
                <a:schemeClr val="hlink"/>
              </a:buClr>
              <a:buFont typeface="Wingdings" pitchFamily="2" charset="2"/>
              <a:buChar char="è"/>
            </a:pPr>
            <a:r>
              <a:rPr lang="en-US" sz="2000" dirty="0"/>
              <a:t>Increase of processors leads to memory contention.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51DC00"/>
                </a:solidFill>
              </a:rPr>
              <a:t>Ex. : Silicon graphics supercomputers....</a:t>
            </a: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391150" y="2152650"/>
            <a:ext cx="627063" cy="1754188"/>
            <a:chOff x="3396" y="1356"/>
            <a:chExt cx="395" cy="1105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3396" y="1356"/>
              <a:ext cx="395" cy="1105"/>
              <a:chOff x="3396" y="1356"/>
              <a:chExt cx="395" cy="1105"/>
            </a:xfrm>
          </p:grpSpPr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3396" y="1863"/>
                <a:ext cx="395" cy="598"/>
                <a:chOff x="3396" y="1863"/>
                <a:chExt cx="395" cy="598"/>
              </a:xfrm>
            </p:grpSpPr>
            <p:grpSp>
              <p:nvGrpSpPr>
                <p:cNvPr id="10" name="Group 21"/>
                <p:cNvGrpSpPr>
                  <a:grpSpLocks/>
                </p:cNvGrpSpPr>
                <p:nvPr/>
              </p:nvGrpSpPr>
              <p:grpSpPr bwMode="auto">
                <a:xfrm>
                  <a:off x="3396" y="1863"/>
                  <a:ext cx="395" cy="598"/>
                  <a:chOff x="3396" y="1863"/>
                  <a:chExt cx="395" cy="598"/>
                </a:xfrm>
              </p:grpSpPr>
              <p:sp>
                <p:nvSpPr>
                  <p:cNvPr id="29714" name="Freeform 18"/>
                  <p:cNvSpPr>
                    <a:spLocks/>
                  </p:cNvSpPr>
                  <p:nvPr/>
                </p:nvSpPr>
                <p:spPr bwMode="auto">
                  <a:xfrm>
                    <a:off x="3399" y="1863"/>
                    <a:ext cx="392" cy="535"/>
                  </a:xfrm>
                  <a:custGeom>
                    <a:avLst/>
                    <a:gdLst/>
                    <a:ahLst/>
                    <a:cxnLst>
                      <a:cxn ang="0">
                        <a:pos x="316" y="0"/>
                      </a:cxn>
                      <a:cxn ang="0">
                        <a:pos x="74" y="0"/>
                      </a:cxn>
                      <a:cxn ang="0">
                        <a:pos x="74" y="285"/>
                      </a:cxn>
                      <a:cxn ang="0">
                        <a:pos x="0" y="285"/>
                      </a:cxn>
                      <a:cxn ang="0">
                        <a:pos x="187" y="534"/>
                      </a:cxn>
                      <a:cxn ang="0">
                        <a:pos x="391" y="285"/>
                      </a:cxn>
                      <a:cxn ang="0">
                        <a:pos x="316" y="285"/>
                      </a:cxn>
                      <a:cxn ang="0">
                        <a:pos x="316" y="0"/>
                      </a:cxn>
                    </a:cxnLst>
                    <a:rect l="0" t="0" r="r" b="b"/>
                    <a:pathLst>
                      <a:path w="392" h="535">
                        <a:moveTo>
                          <a:pt x="316" y="0"/>
                        </a:moveTo>
                        <a:lnTo>
                          <a:pt x="74" y="0"/>
                        </a:lnTo>
                        <a:lnTo>
                          <a:pt x="74" y="285"/>
                        </a:lnTo>
                        <a:lnTo>
                          <a:pt x="0" y="285"/>
                        </a:lnTo>
                        <a:lnTo>
                          <a:pt x="187" y="534"/>
                        </a:lnTo>
                        <a:lnTo>
                          <a:pt x="391" y="285"/>
                        </a:lnTo>
                        <a:lnTo>
                          <a:pt x="316" y="285"/>
                        </a:lnTo>
                        <a:lnTo>
                          <a:pt x="316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5" name="Freeform 19"/>
                  <p:cNvSpPr>
                    <a:spLocks/>
                  </p:cNvSpPr>
                  <p:nvPr/>
                </p:nvSpPr>
                <p:spPr bwMode="auto">
                  <a:xfrm>
                    <a:off x="3586" y="2148"/>
                    <a:ext cx="204" cy="311"/>
                  </a:xfrm>
                  <a:custGeom>
                    <a:avLst/>
                    <a:gdLst/>
                    <a:ahLst/>
                    <a:cxnLst>
                      <a:cxn ang="0">
                        <a:pos x="203" y="0"/>
                      </a:cxn>
                      <a:cxn ang="0">
                        <a:pos x="203" y="63"/>
                      </a:cxn>
                      <a:cxn ang="0">
                        <a:pos x="0" y="310"/>
                      </a:cxn>
                      <a:cxn ang="0">
                        <a:pos x="0" y="247"/>
                      </a:cxn>
                      <a:cxn ang="0">
                        <a:pos x="203" y="0"/>
                      </a:cxn>
                    </a:cxnLst>
                    <a:rect l="0" t="0" r="r" b="b"/>
                    <a:pathLst>
                      <a:path w="204" h="311">
                        <a:moveTo>
                          <a:pt x="203" y="0"/>
                        </a:moveTo>
                        <a:lnTo>
                          <a:pt x="203" y="63"/>
                        </a:lnTo>
                        <a:lnTo>
                          <a:pt x="0" y="310"/>
                        </a:lnTo>
                        <a:lnTo>
                          <a:pt x="0" y="247"/>
                        </a:lnTo>
                        <a:lnTo>
                          <a:pt x="203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6" name="Freeform 20"/>
                  <p:cNvSpPr>
                    <a:spLocks/>
                  </p:cNvSpPr>
                  <p:nvPr/>
                </p:nvSpPr>
                <p:spPr bwMode="auto">
                  <a:xfrm>
                    <a:off x="3396" y="2148"/>
                    <a:ext cx="191" cy="313"/>
                  </a:xfrm>
                  <a:custGeom>
                    <a:avLst/>
                    <a:gdLst/>
                    <a:ahLst/>
                    <a:cxnLst>
                      <a:cxn ang="0">
                        <a:pos x="190" y="245"/>
                      </a:cxn>
                      <a:cxn ang="0">
                        <a:pos x="190" y="312"/>
                      </a:cxn>
                      <a:cxn ang="0">
                        <a:pos x="0" y="61"/>
                      </a:cxn>
                      <a:cxn ang="0">
                        <a:pos x="0" y="0"/>
                      </a:cxn>
                      <a:cxn ang="0">
                        <a:pos x="190" y="245"/>
                      </a:cxn>
                    </a:cxnLst>
                    <a:rect l="0" t="0" r="r" b="b"/>
                    <a:pathLst>
                      <a:path w="191" h="313">
                        <a:moveTo>
                          <a:pt x="190" y="245"/>
                        </a:moveTo>
                        <a:lnTo>
                          <a:pt x="190" y="312"/>
                        </a:lnTo>
                        <a:lnTo>
                          <a:pt x="0" y="61"/>
                        </a:lnTo>
                        <a:lnTo>
                          <a:pt x="0" y="0"/>
                        </a:lnTo>
                        <a:lnTo>
                          <a:pt x="190" y="245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718" name="Freeform 22"/>
                <p:cNvSpPr>
                  <a:spLocks/>
                </p:cNvSpPr>
                <p:nvPr/>
              </p:nvSpPr>
              <p:spPr bwMode="auto">
                <a:xfrm>
                  <a:off x="3715" y="1996"/>
                  <a:ext cx="20" cy="15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54"/>
                    </a:cxn>
                    <a:cxn ang="0">
                      <a:pos x="19" y="152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153">
                      <a:moveTo>
                        <a:pt x="0" y="0"/>
                      </a:moveTo>
                      <a:lnTo>
                        <a:pt x="19" y="54"/>
                      </a:lnTo>
                      <a:lnTo>
                        <a:pt x="19" y="152"/>
                      </a:lnTo>
                      <a:lnTo>
                        <a:pt x="0" y="15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3399" y="1356"/>
                <a:ext cx="392" cy="535"/>
                <a:chOff x="3399" y="1356"/>
                <a:chExt cx="392" cy="535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3399" y="1356"/>
                  <a:ext cx="392" cy="535"/>
                </a:xfrm>
                <a:custGeom>
                  <a:avLst/>
                  <a:gdLst/>
                  <a:ahLst/>
                  <a:cxnLst>
                    <a:cxn ang="0">
                      <a:pos x="74" y="534"/>
                    </a:cxn>
                    <a:cxn ang="0">
                      <a:pos x="316" y="534"/>
                    </a:cxn>
                    <a:cxn ang="0">
                      <a:pos x="316" y="249"/>
                    </a:cxn>
                    <a:cxn ang="0">
                      <a:pos x="391" y="249"/>
                    </a:cxn>
                    <a:cxn ang="0">
                      <a:pos x="204" y="0"/>
                    </a:cxn>
                    <a:cxn ang="0">
                      <a:pos x="0" y="249"/>
                    </a:cxn>
                    <a:cxn ang="0">
                      <a:pos x="74" y="249"/>
                    </a:cxn>
                    <a:cxn ang="0">
                      <a:pos x="74" y="534"/>
                    </a:cxn>
                  </a:cxnLst>
                  <a:rect l="0" t="0" r="r" b="b"/>
                  <a:pathLst>
                    <a:path w="392" h="535">
                      <a:moveTo>
                        <a:pt x="74" y="534"/>
                      </a:moveTo>
                      <a:lnTo>
                        <a:pt x="316" y="534"/>
                      </a:lnTo>
                      <a:lnTo>
                        <a:pt x="316" y="249"/>
                      </a:lnTo>
                      <a:lnTo>
                        <a:pt x="391" y="249"/>
                      </a:lnTo>
                      <a:lnTo>
                        <a:pt x="204" y="0"/>
                      </a:lnTo>
                      <a:lnTo>
                        <a:pt x="0" y="249"/>
                      </a:lnTo>
                      <a:lnTo>
                        <a:pt x="74" y="249"/>
                      </a:lnTo>
                      <a:lnTo>
                        <a:pt x="74" y="534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3723" y="1603"/>
                  <a:ext cx="65" cy="59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3" y="1608"/>
                  <a:ext cx="66" cy="58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3480" y="1558"/>
              <a:ext cx="136" cy="614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3590" y="1742"/>
              <a:ext cx="126" cy="326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BUS</a:t>
              </a:r>
            </a:p>
          </p:txBody>
        </p:sp>
      </p:grp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836863" y="3943350"/>
            <a:ext cx="3243262" cy="5810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61913" tIns="30163" rIns="61913" bIns="30163" anchor="ctr"/>
          <a:lstStyle/>
          <a:p>
            <a:pPr defTabSz="608013" eaLnBrk="0" hangingPunct="0"/>
            <a:r>
              <a:rPr lang="en-US" sz="2000" b="1" dirty="0">
                <a:latin typeface="Times New Roman" pitchFamily="18" charset="0"/>
              </a:rPr>
              <a:t>Global Memory System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40000" y="949325"/>
            <a:ext cx="1044575" cy="1187450"/>
          </a:xfrm>
          <a:prstGeom prst="rect">
            <a:avLst/>
          </a:prstGeom>
          <a:solidFill>
            <a:srgbClr val="C1CE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61913" tIns="30163" rIns="61913" bIns="30163" anchor="ctr"/>
          <a:lstStyle/>
          <a:p>
            <a:pPr defTabSz="608013" eaLnBrk="0" hangingPunct="0"/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Processor</a:t>
            </a:r>
          </a:p>
          <a:p>
            <a:pPr defTabSz="608013" eaLnBrk="0" hangingPunct="0"/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994150" y="949325"/>
            <a:ext cx="1041400" cy="118427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61913" tIns="30163" rIns="61913" bIns="30163" anchor="ctr"/>
          <a:lstStyle/>
          <a:p>
            <a:pPr defTabSz="608013" eaLnBrk="0" hangingPunct="0"/>
            <a:r>
              <a:rPr lang="en-US" sz="1400" b="1" dirty="0">
                <a:solidFill>
                  <a:srgbClr val="7030A0"/>
                </a:solidFill>
                <a:latin typeface="Times New Roman" pitchFamily="18" charset="0"/>
              </a:rPr>
              <a:t>Processor</a:t>
            </a:r>
          </a:p>
          <a:p>
            <a:pPr defTabSz="608013" eaLnBrk="0" hangingPunct="0"/>
            <a:r>
              <a:rPr lang="en-US" sz="1400" b="1" dirty="0">
                <a:solidFill>
                  <a:srgbClr val="7030A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5370513" y="949325"/>
            <a:ext cx="1042987" cy="1184275"/>
          </a:xfrm>
          <a:prstGeom prst="rect">
            <a:avLst/>
          </a:prstGeom>
          <a:solidFill>
            <a:srgbClr val="FFC5C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61913" tIns="30163" rIns="61913" bIns="30163" anchor="ctr"/>
          <a:lstStyle/>
          <a:p>
            <a:pPr defTabSz="608013" eaLnBrk="0" hangingPunct="0"/>
            <a:r>
              <a:rPr lang="en-US" sz="1400" b="1" dirty="0">
                <a:solidFill>
                  <a:srgbClr val="7030A0"/>
                </a:solidFill>
                <a:latin typeface="Times New Roman" pitchFamily="18" charset="0"/>
              </a:rPr>
              <a:t>Processor</a:t>
            </a:r>
          </a:p>
          <a:p>
            <a:pPr defTabSz="608013" eaLnBrk="0" hangingPunct="0"/>
            <a:r>
              <a:rPr lang="en-US" sz="1400" b="1" dirty="0">
                <a:solidFill>
                  <a:srgbClr val="7030A0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4171950" y="2152650"/>
            <a:ext cx="627063" cy="1754188"/>
            <a:chOff x="2628" y="1356"/>
            <a:chExt cx="395" cy="1105"/>
          </a:xfrm>
        </p:grpSpPr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2628" y="1356"/>
              <a:ext cx="395" cy="1105"/>
              <a:chOff x="2628" y="1356"/>
              <a:chExt cx="395" cy="1105"/>
            </a:xfrm>
          </p:grpSpPr>
          <p:grpSp>
            <p:nvGrpSpPr>
              <p:cNvPr id="14" name="Group 41"/>
              <p:cNvGrpSpPr>
                <a:grpSpLocks/>
              </p:cNvGrpSpPr>
              <p:nvPr/>
            </p:nvGrpSpPr>
            <p:grpSpPr bwMode="auto">
              <a:xfrm>
                <a:off x="2628" y="1863"/>
                <a:ext cx="395" cy="598"/>
                <a:chOff x="2628" y="1863"/>
                <a:chExt cx="395" cy="598"/>
              </a:xfrm>
            </p:grpSpPr>
            <p:grpSp>
              <p:nvGrpSpPr>
                <p:cNvPr id="15" name="Group 39"/>
                <p:cNvGrpSpPr>
                  <a:grpSpLocks/>
                </p:cNvGrpSpPr>
                <p:nvPr/>
              </p:nvGrpSpPr>
              <p:grpSpPr bwMode="auto">
                <a:xfrm>
                  <a:off x="2628" y="1863"/>
                  <a:ext cx="395" cy="598"/>
                  <a:chOff x="2628" y="1863"/>
                  <a:chExt cx="395" cy="598"/>
                </a:xfrm>
              </p:grpSpPr>
              <p:sp>
                <p:nvSpPr>
                  <p:cNvPr id="29732" name="Freeform 36"/>
                  <p:cNvSpPr>
                    <a:spLocks/>
                  </p:cNvSpPr>
                  <p:nvPr/>
                </p:nvSpPr>
                <p:spPr bwMode="auto">
                  <a:xfrm>
                    <a:off x="2631" y="1863"/>
                    <a:ext cx="392" cy="535"/>
                  </a:xfrm>
                  <a:custGeom>
                    <a:avLst/>
                    <a:gdLst/>
                    <a:ahLst/>
                    <a:cxnLst>
                      <a:cxn ang="0">
                        <a:pos x="316" y="0"/>
                      </a:cxn>
                      <a:cxn ang="0">
                        <a:pos x="74" y="0"/>
                      </a:cxn>
                      <a:cxn ang="0">
                        <a:pos x="74" y="285"/>
                      </a:cxn>
                      <a:cxn ang="0">
                        <a:pos x="0" y="285"/>
                      </a:cxn>
                      <a:cxn ang="0">
                        <a:pos x="187" y="534"/>
                      </a:cxn>
                      <a:cxn ang="0">
                        <a:pos x="391" y="285"/>
                      </a:cxn>
                      <a:cxn ang="0">
                        <a:pos x="316" y="285"/>
                      </a:cxn>
                      <a:cxn ang="0">
                        <a:pos x="316" y="0"/>
                      </a:cxn>
                    </a:cxnLst>
                    <a:rect l="0" t="0" r="r" b="b"/>
                    <a:pathLst>
                      <a:path w="392" h="535">
                        <a:moveTo>
                          <a:pt x="316" y="0"/>
                        </a:moveTo>
                        <a:lnTo>
                          <a:pt x="74" y="0"/>
                        </a:lnTo>
                        <a:lnTo>
                          <a:pt x="74" y="285"/>
                        </a:lnTo>
                        <a:lnTo>
                          <a:pt x="0" y="285"/>
                        </a:lnTo>
                        <a:lnTo>
                          <a:pt x="187" y="534"/>
                        </a:lnTo>
                        <a:lnTo>
                          <a:pt x="391" y="285"/>
                        </a:lnTo>
                        <a:lnTo>
                          <a:pt x="316" y="285"/>
                        </a:lnTo>
                        <a:lnTo>
                          <a:pt x="316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33" name="Freeform 37"/>
                  <p:cNvSpPr>
                    <a:spLocks/>
                  </p:cNvSpPr>
                  <p:nvPr/>
                </p:nvSpPr>
                <p:spPr bwMode="auto">
                  <a:xfrm>
                    <a:off x="2818" y="2148"/>
                    <a:ext cx="204" cy="311"/>
                  </a:xfrm>
                  <a:custGeom>
                    <a:avLst/>
                    <a:gdLst/>
                    <a:ahLst/>
                    <a:cxnLst>
                      <a:cxn ang="0">
                        <a:pos x="203" y="0"/>
                      </a:cxn>
                      <a:cxn ang="0">
                        <a:pos x="203" y="63"/>
                      </a:cxn>
                      <a:cxn ang="0">
                        <a:pos x="0" y="310"/>
                      </a:cxn>
                      <a:cxn ang="0">
                        <a:pos x="0" y="247"/>
                      </a:cxn>
                      <a:cxn ang="0">
                        <a:pos x="203" y="0"/>
                      </a:cxn>
                    </a:cxnLst>
                    <a:rect l="0" t="0" r="r" b="b"/>
                    <a:pathLst>
                      <a:path w="204" h="311">
                        <a:moveTo>
                          <a:pt x="203" y="0"/>
                        </a:moveTo>
                        <a:lnTo>
                          <a:pt x="203" y="63"/>
                        </a:lnTo>
                        <a:lnTo>
                          <a:pt x="0" y="310"/>
                        </a:lnTo>
                        <a:lnTo>
                          <a:pt x="0" y="247"/>
                        </a:lnTo>
                        <a:lnTo>
                          <a:pt x="203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34" name="Freeform 38"/>
                  <p:cNvSpPr>
                    <a:spLocks/>
                  </p:cNvSpPr>
                  <p:nvPr/>
                </p:nvSpPr>
                <p:spPr bwMode="auto">
                  <a:xfrm>
                    <a:off x="2628" y="2148"/>
                    <a:ext cx="191" cy="313"/>
                  </a:xfrm>
                  <a:custGeom>
                    <a:avLst/>
                    <a:gdLst/>
                    <a:ahLst/>
                    <a:cxnLst>
                      <a:cxn ang="0">
                        <a:pos x="190" y="245"/>
                      </a:cxn>
                      <a:cxn ang="0">
                        <a:pos x="190" y="312"/>
                      </a:cxn>
                      <a:cxn ang="0">
                        <a:pos x="0" y="61"/>
                      </a:cxn>
                      <a:cxn ang="0">
                        <a:pos x="0" y="0"/>
                      </a:cxn>
                      <a:cxn ang="0">
                        <a:pos x="190" y="245"/>
                      </a:cxn>
                    </a:cxnLst>
                    <a:rect l="0" t="0" r="r" b="b"/>
                    <a:pathLst>
                      <a:path w="191" h="313">
                        <a:moveTo>
                          <a:pt x="190" y="245"/>
                        </a:moveTo>
                        <a:lnTo>
                          <a:pt x="190" y="312"/>
                        </a:lnTo>
                        <a:lnTo>
                          <a:pt x="0" y="61"/>
                        </a:lnTo>
                        <a:lnTo>
                          <a:pt x="0" y="0"/>
                        </a:lnTo>
                        <a:lnTo>
                          <a:pt x="190" y="245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2947" y="1996"/>
                  <a:ext cx="20" cy="15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54"/>
                    </a:cxn>
                    <a:cxn ang="0">
                      <a:pos x="19" y="152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153">
                      <a:moveTo>
                        <a:pt x="0" y="0"/>
                      </a:moveTo>
                      <a:lnTo>
                        <a:pt x="19" y="54"/>
                      </a:lnTo>
                      <a:lnTo>
                        <a:pt x="19" y="152"/>
                      </a:lnTo>
                      <a:lnTo>
                        <a:pt x="0" y="15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2631" y="1356"/>
                <a:ext cx="392" cy="535"/>
                <a:chOff x="2631" y="1356"/>
                <a:chExt cx="392" cy="535"/>
              </a:xfrm>
            </p:grpSpPr>
            <p:sp>
              <p:nvSpPr>
                <p:cNvPr id="29738" name="Freeform 42"/>
                <p:cNvSpPr>
                  <a:spLocks/>
                </p:cNvSpPr>
                <p:nvPr/>
              </p:nvSpPr>
              <p:spPr bwMode="auto">
                <a:xfrm>
                  <a:off x="2631" y="1356"/>
                  <a:ext cx="392" cy="535"/>
                </a:xfrm>
                <a:custGeom>
                  <a:avLst/>
                  <a:gdLst/>
                  <a:ahLst/>
                  <a:cxnLst>
                    <a:cxn ang="0">
                      <a:pos x="74" y="534"/>
                    </a:cxn>
                    <a:cxn ang="0">
                      <a:pos x="316" y="534"/>
                    </a:cxn>
                    <a:cxn ang="0">
                      <a:pos x="316" y="249"/>
                    </a:cxn>
                    <a:cxn ang="0">
                      <a:pos x="391" y="249"/>
                    </a:cxn>
                    <a:cxn ang="0">
                      <a:pos x="204" y="0"/>
                    </a:cxn>
                    <a:cxn ang="0">
                      <a:pos x="0" y="249"/>
                    </a:cxn>
                    <a:cxn ang="0">
                      <a:pos x="74" y="249"/>
                    </a:cxn>
                    <a:cxn ang="0">
                      <a:pos x="74" y="534"/>
                    </a:cxn>
                  </a:cxnLst>
                  <a:rect l="0" t="0" r="r" b="b"/>
                  <a:pathLst>
                    <a:path w="392" h="535">
                      <a:moveTo>
                        <a:pt x="74" y="534"/>
                      </a:moveTo>
                      <a:lnTo>
                        <a:pt x="316" y="534"/>
                      </a:lnTo>
                      <a:lnTo>
                        <a:pt x="316" y="249"/>
                      </a:lnTo>
                      <a:lnTo>
                        <a:pt x="391" y="249"/>
                      </a:lnTo>
                      <a:lnTo>
                        <a:pt x="204" y="0"/>
                      </a:lnTo>
                      <a:lnTo>
                        <a:pt x="0" y="249"/>
                      </a:lnTo>
                      <a:lnTo>
                        <a:pt x="74" y="249"/>
                      </a:lnTo>
                      <a:lnTo>
                        <a:pt x="74" y="534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9" name="Rectangle 43"/>
                <p:cNvSpPr>
                  <a:spLocks noChangeArrowheads="1"/>
                </p:cNvSpPr>
                <p:nvPr/>
              </p:nvSpPr>
              <p:spPr bwMode="auto">
                <a:xfrm>
                  <a:off x="2955" y="1603"/>
                  <a:ext cx="65" cy="59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40" name="Rectangle 44"/>
                <p:cNvSpPr>
                  <a:spLocks noChangeArrowheads="1"/>
                </p:cNvSpPr>
                <p:nvPr/>
              </p:nvSpPr>
              <p:spPr bwMode="auto">
                <a:xfrm>
                  <a:off x="2635" y="1608"/>
                  <a:ext cx="66" cy="58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2712" y="1558"/>
              <a:ext cx="136" cy="614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2822" y="1742"/>
              <a:ext cx="126" cy="326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BUS</a:t>
              </a: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67050" y="2533650"/>
            <a:ext cx="627063" cy="1490663"/>
            <a:chOff x="1932" y="1596"/>
            <a:chExt cx="395" cy="939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932" y="1596"/>
              <a:ext cx="395" cy="939"/>
              <a:chOff x="1932" y="1596"/>
              <a:chExt cx="395" cy="93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932" y="2026"/>
                <a:ext cx="395" cy="509"/>
                <a:chOff x="1932" y="2026"/>
                <a:chExt cx="395" cy="509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1932" y="2026"/>
                  <a:ext cx="395" cy="509"/>
                  <a:chOff x="1932" y="2026"/>
                  <a:chExt cx="395" cy="509"/>
                </a:xfrm>
              </p:grpSpPr>
              <p:sp>
                <p:nvSpPr>
                  <p:cNvPr id="30722" name="Freeform 2"/>
                  <p:cNvSpPr>
                    <a:spLocks/>
                  </p:cNvSpPr>
                  <p:nvPr/>
                </p:nvSpPr>
                <p:spPr bwMode="auto">
                  <a:xfrm>
                    <a:off x="1935" y="2026"/>
                    <a:ext cx="392" cy="455"/>
                  </a:xfrm>
                  <a:custGeom>
                    <a:avLst/>
                    <a:gdLst/>
                    <a:ahLst/>
                    <a:cxnLst>
                      <a:cxn ang="0">
                        <a:pos x="316" y="0"/>
                      </a:cxn>
                      <a:cxn ang="0">
                        <a:pos x="74" y="0"/>
                      </a:cxn>
                      <a:cxn ang="0">
                        <a:pos x="74" y="242"/>
                      </a:cxn>
                      <a:cxn ang="0">
                        <a:pos x="0" y="242"/>
                      </a:cxn>
                      <a:cxn ang="0">
                        <a:pos x="187" y="454"/>
                      </a:cxn>
                      <a:cxn ang="0">
                        <a:pos x="391" y="242"/>
                      </a:cxn>
                      <a:cxn ang="0">
                        <a:pos x="316" y="242"/>
                      </a:cxn>
                      <a:cxn ang="0">
                        <a:pos x="316" y="0"/>
                      </a:cxn>
                    </a:cxnLst>
                    <a:rect l="0" t="0" r="r" b="b"/>
                    <a:pathLst>
                      <a:path w="392" h="455">
                        <a:moveTo>
                          <a:pt x="316" y="0"/>
                        </a:moveTo>
                        <a:lnTo>
                          <a:pt x="74" y="0"/>
                        </a:lnTo>
                        <a:lnTo>
                          <a:pt x="74" y="242"/>
                        </a:lnTo>
                        <a:lnTo>
                          <a:pt x="0" y="242"/>
                        </a:lnTo>
                        <a:lnTo>
                          <a:pt x="187" y="454"/>
                        </a:lnTo>
                        <a:lnTo>
                          <a:pt x="391" y="242"/>
                        </a:lnTo>
                        <a:lnTo>
                          <a:pt x="316" y="242"/>
                        </a:lnTo>
                        <a:lnTo>
                          <a:pt x="316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23" name="Freeform 3"/>
                  <p:cNvSpPr>
                    <a:spLocks/>
                  </p:cNvSpPr>
                  <p:nvPr/>
                </p:nvSpPr>
                <p:spPr bwMode="auto">
                  <a:xfrm>
                    <a:off x="2122" y="2268"/>
                    <a:ext cx="204" cy="265"/>
                  </a:xfrm>
                  <a:custGeom>
                    <a:avLst/>
                    <a:gdLst/>
                    <a:ahLst/>
                    <a:cxnLst>
                      <a:cxn ang="0">
                        <a:pos x="203" y="0"/>
                      </a:cxn>
                      <a:cxn ang="0">
                        <a:pos x="203" y="54"/>
                      </a:cxn>
                      <a:cxn ang="0">
                        <a:pos x="0" y="264"/>
                      </a:cxn>
                      <a:cxn ang="0">
                        <a:pos x="0" y="210"/>
                      </a:cxn>
                      <a:cxn ang="0">
                        <a:pos x="203" y="0"/>
                      </a:cxn>
                    </a:cxnLst>
                    <a:rect l="0" t="0" r="r" b="b"/>
                    <a:pathLst>
                      <a:path w="204" h="265">
                        <a:moveTo>
                          <a:pt x="203" y="0"/>
                        </a:moveTo>
                        <a:lnTo>
                          <a:pt x="203" y="54"/>
                        </a:lnTo>
                        <a:lnTo>
                          <a:pt x="0" y="264"/>
                        </a:lnTo>
                        <a:lnTo>
                          <a:pt x="0" y="210"/>
                        </a:lnTo>
                        <a:lnTo>
                          <a:pt x="203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24" name="Freeform 4"/>
                  <p:cNvSpPr>
                    <a:spLocks/>
                  </p:cNvSpPr>
                  <p:nvPr/>
                </p:nvSpPr>
                <p:spPr bwMode="auto">
                  <a:xfrm>
                    <a:off x="1932" y="2268"/>
                    <a:ext cx="191" cy="267"/>
                  </a:xfrm>
                  <a:custGeom>
                    <a:avLst/>
                    <a:gdLst/>
                    <a:ahLst/>
                    <a:cxnLst>
                      <a:cxn ang="0">
                        <a:pos x="190" y="209"/>
                      </a:cxn>
                      <a:cxn ang="0">
                        <a:pos x="190" y="266"/>
                      </a:cxn>
                      <a:cxn ang="0">
                        <a:pos x="0" y="52"/>
                      </a:cxn>
                      <a:cxn ang="0">
                        <a:pos x="0" y="0"/>
                      </a:cxn>
                      <a:cxn ang="0">
                        <a:pos x="190" y="209"/>
                      </a:cxn>
                    </a:cxnLst>
                    <a:rect l="0" t="0" r="r" b="b"/>
                    <a:pathLst>
                      <a:path w="191" h="267">
                        <a:moveTo>
                          <a:pt x="190" y="209"/>
                        </a:moveTo>
                        <a:lnTo>
                          <a:pt x="190" y="266"/>
                        </a:lnTo>
                        <a:lnTo>
                          <a:pt x="0" y="52"/>
                        </a:lnTo>
                        <a:lnTo>
                          <a:pt x="0" y="0"/>
                        </a:lnTo>
                        <a:lnTo>
                          <a:pt x="190" y="209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26" name="Freeform 6"/>
                <p:cNvSpPr>
                  <a:spLocks/>
                </p:cNvSpPr>
                <p:nvPr/>
              </p:nvSpPr>
              <p:spPr bwMode="auto">
                <a:xfrm>
                  <a:off x="2251" y="2140"/>
                  <a:ext cx="20" cy="1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46"/>
                    </a:cxn>
                    <a:cxn ang="0">
                      <a:pos x="19" y="128"/>
                    </a:cxn>
                    <a:cxn ang="0">
                      <a:pos x="0" y="1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129">
                      <a:moveTo>
                        <a:pt x="0" y="0"/>
                      </a:moveTo>
                      <a:lnTo>
                        <a:pt x="19" y="46"/>
                      </a:lnTo>
                      <a:lnTo>
                        <a:pt x="19" y="128"/>
                      </a:lnTo>
                      <a:lnTo>
                        <a:pt x="0" y="12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1935" y="1596"/>
                <a:ext cx="392" cy="455"/>
                <a:chOff x="1935" y="1596"/>
                <a:chExt cx="392" cy="455"/>
              </a:xfrm>
            </p:grpSpPr>
            <p:sp>
              <p:nvSpPr>
                <p:cNvPr id="30728" name="Freeform 8"/>
                <p:cNvSpPr>
                  <a:spLocks/>
                </p:cNvSpPr>
                <p:nvPr/>
              </p:nvSpPr>
              <p:spPr bwMode="auto">
                <a:xfrm>
                  <a:off x="1935" y="1596"/>
                  <a:ext cx="392" cy="455"/>
                </a:xfrm>
                <a:custGeom>
                  <a:avLst/>
                  <a:gdLst/>
                  <a:ahLst/>
                  <a:cxnLst>
                    <a:cxn ang="0">
                      <a:pos x="74" y="454"/>
                    </a:cxn>
                    <a:cxn ang="0">
                      <a:pos x="316" y="454"/>
                    </a:cxn>
                    <a:cxn ang="0">
                      <a:pos x="316" y="212"/>
                    </a:cxn>
                    <a:cxn ang="0">
                      <a:pos x="391" y="212"/>
                    </a:cxn>
                    <a:cxn ang="0">
                      <a:pos x="204" y="0"/>
                    </a:cxn>
                    <a:cxn ang="0">
                      <a:pos x="0" y="212"/>
                    </a:cxn>
                    <a:cxn ang="0">
                      <a:pos x="74" y="212"/>
                    </a:cxn>
                    <a:cxn ang="0">
                      <a:pos x="74" y="454"/>
                    </a:cxn>
                  </a:cxnLst>
                  <a:rect l="0" t="0" r="r" b="b"/>
                  <a:pathLst>
                    <a:path w="392" h="455">
                      <a:moveTo>
                        <a:pt x="74" y="454"/>
                      </a:moveTo>
                      <a:lnTo>
                        <a:pt x="316" y="454"/>
                      </a:lnTo>
                      <a:lnTo>
                        <a:pt x="316" y="212"/>
                      </a:lnTo>
                      <a:lnTo>
                        <a:pt x="391" y="212"/>
                      </a:lnTo>
                      <a:lnTo>
                        <a:pt x="204" y="0"/>
                      </a:lnTo>
                      <a:lnTo>
                        <a:pt x="0" y="212"/>
                      </a:lnTo>
                      <a:lnTo>
                        <a:pt x="74" y="212"/>
                      </a:lnTo>
                      <a:lnTo>
                        <a:pt x="74" y="454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29" name="Rectangle 9"/>
                <p:cNvSpPr>
                  <a:spLocks noChangeArrowheads="1"/>
                </p:cNvSpPr>
                <p:nvPr/>
              </p:nvSpPr>
              <p:spPr bwMode="auto">
                <a:xfrm>
                  <a:off x="2259" y="1806"/>
                  <a:ext cx="65" cy="49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939" y="1811"/>
                  <a:ext cx="66" cy="48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2016" y="1765"/>
              <a:ext cx="136" cy="614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126" y="1921"/>
              <a:ext cx="126" cy="326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BUS</a:t>
              </a:r>
            </a:p>
          </p:txBody>
        </p:sp>
      </p:grpSp>
      <p:sp>
        <p:nvSpPr>
          <p:cNvPr id="30736" name="Rectangle 1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8001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4229100" algn="l"/>
              </a:tabLst>
            </a:pPr>
            <a:r>
              <a:rPr lang="en-US" sz="4300" dirty="0"/>
              <a:t>Distributed Memory MIMD</a:t>
            </a:r>
          </a:p>
        </p:txBody>
      </p:sp>
      <p:sp>
        <p:nvSpPr>
          <p:cNvPr id="3073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81000" y="5016500"/>
            <a:ext cx="8648700" cy="1784350"/>
          </a:xfrm>
          <a:noFill/>
          <a:ln/>
        </p:spPr>
        <p:txBody>
          <a:bodyPr lIns="90488" tIns="44450" rIns="90488" bIns="44450"/>
          <a:lstStyle/>
          <a:p>
            <a:pPr algn="just">
              <a:buFont typeface="Monotype Sorts" charset="2"/>
              <a:buChar char="l"/>
            </a:pPr>
            <a:r>
              <a:rPr lang="en-US" sz="2000" dirty="0"/>
              <a:t>Communication : IPC on High Speed Network.</a:t>
            </a:r>
          </a:p>
          <a:p>
            <a:pPr algn="just">
              <a:buFont typeface="Monotype Sorts" charset="2"/>
              <a:buChar char="l"/>
            </a:pPr>
            <a:r>
              <a:rPr lang="en-US" sz="2000" dirty="0"/>
              <a:t>Network can be configured to ... Tree, Mesh, Cube, etc.</a:t>
            </a:r>
          </a:p>
          <a:p>
            <a:pPr algn="just">
              <a:buFont typeface="Monotype Sorts" charset="2"/>
              <a:buChar char="l"/>
            </a:pPr>
            <a:r>
              <a:rPr lang="en-US" sz="2000" dirty="0"/>
              <a:t>Unlike Shared MIMD</a:t>
            </a:r>
          </a:p>
          <a:p>
            <a:pPr lvl="1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è"/>
            </a:pPr>
            <a:r>
              <a:rPr lang="en-US" sz="1600" b="1" dirty="0">
                <a:solidFill>
                  <a:srgbClr val="7030A0"/>
                </a:solidFill>
                <a:latin typeface="Century Gothic" pitchFamily="34" charset="0"/>
              </a:rPr>
              <a:t>easily/ readily expandable</a:t>
            </a:r>
          </a:p>
          <a:p>
            <a:pPr lvl="1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è"/>
            </a:pPr>
            <a:r>
              <a:rPr lang="en-US" sz="1600" b="1" dirty="0">
                <a:solidFill>
                  <a:srgbClr val="7030A0"/>
                </a:solidFill>
                <a:latin typeface="Century Gothic" pitchFamily="34" charset="0"/>
              </a:rPr>
              <a:t>Highly reliable (any CPU  failure does not affect the whole system)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673350" y="1549400"/>
            <a:ext cx="1044575" cy="930275"/>
          </a:xfrm>
          <a:prstGeom prst="rect">
            <a:avLst/>
          </a:prstGeom>
          <a:solidFill>
            <a:srgbClr val="C1CE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61913" tIns="30163" rIns="61913" bIns="30163" anchor="ctr"/>
          <a:lstStyle/>
          <a:p>
            <a:pPr defTabSz="608013" eaLnBrk="0" hangingPunct="0"/>
            <a:r>
              <a:rPr lang="en-US" b="1" dirty="0">
                <a:latin typeface="Times New Roman" pitchFamily="18" charset="0"/>
              </a:rPr>
              <a:t>Processor</a:t>
            </a:r>
          </a:p>
          <a:p>
            <a:pPr defTabSz="608013" eaLnBrk="0" hangingPunct="0"/>
            <a:r>
              <a:rPr lang="en-US" b="1" dirty="0">
                <a:latin typeface="Times New Roman" pitchFamily="18" charset="0"/>
              </a:rPr>
              <a:t>A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089400" y="1549400"/>
            <a:ext cx="1041400" cy="927100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61913" tIns="30163" rIns="61913" bIns="30163" anchor="ctr"/>
          <a:lstStyle/>
          <a:p>
            <a:pPr defTabSz="608013" eaLnBrk="0" hangingPunct="0"/>
            <a:r>
              <a:rPr lang="en-US" sz="1400" b="1" dirty="0">
                <a:latin typeface="Times New Roman" pitchFamily="18" charset="0"/>
              </a:rPr>
              <a:t>Processor</a:t>
            </a:r>
          </a:p>
          <a:p>
            <a:pPr defTabSz="608013" eaLnBrk="0" hangingPunct="0"/>
            <a:r>
              <a:rPr lang="en-US" sz="1400" b="1" dirty="0">
                <a:latin typeface="Times New Roman" pitchFamily="18" charset="0"/>
              </a:rPr>
              <a:t>B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5465763" y="1549400"/>
            <a:ext cx="1042987" cy="927100"/>
          </a:xfrm>
          <a:prstGeom prst="rect">
            <a:avLst/>
          </a:prstGeom>
          <a:solidFill>
            <a:srgbClr val="FFC5C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61913" tIns="30163" rIns="61913" bIns="30163" anchor="ctr"/>
          <a:lstStyle/>
          <a:p>
            <a:pPr defTabSz="608013" eaLnBrk="0" hangingPunct="0"/>
            <a:r>
              <a:rPr lang="en-US" sz="1400" b="1" dirty="0">
                <a:latin typeface="Times New Roman" pitchFamily="18" charset="0"/>
              </a:rPr>
              <a:t>Processor</a:t>
            </a:r>
          </a:p>
          <a:p>
            <a:pPr defTabSz="608013" eaLnBrk="0" hangingPunct="0"/>
            <a:r>
              <a:rPr lang="en-US" sz="1400" b="1" dirty="0">
                <a:latin typeface="Times New Roman" pitchFamily="18" charset="0"/>
              </a:rPr>
              <a:t>C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505450" y="2492375"/>
            <a:ext cx="627063" cy="1547813"/>
            <a:chOff x="3468" y="1570"/>
            <a:chExt cx="395" cy="975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3468" y="1570"/>
              <a:ext cx="395" cy="975"/>
              <a:chOff x="3468" y="1570"/>
              <a:chExt cx="395" cy="975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3468" y="2018"/>
                <a:ext cx="395" cy="527"/>
                <a:chOff x="3468" y="2018"/>
                <a:chExt cx="395" cy="527"/>
              </a:xfrm>
            </p:grpSpPr>
            <p:grpSp>
              <p:nvGrpSpPr>
                <p:cNvPr id="10" name="Group 24"/>
                <p:cNvGrpSpPr>
                  <a:grpSpLocks/>
                </p:cNvGrpSpPr>
                <p:nvPr/>
              </p:nvGrpSpPr>
              <p:grpSpPr bwMode="auto">
                <a:xfrm>
                  <a:off x="3468" y="2018"/>
                  <a:ext cx="395" cy="527"/>
                  <a:chOff x="3468" y="2018"/>
                  <a:chExt cx="395" cy="527"/>
                </a:xfrm>
              </p:grpSpPr>
              <p:sp>
                <p:nvSpPr>
                  <p:cNvPr id="30741" name="Freeform 21"/>
                  <p:cNvSpPr>
                    <a:spLocks/>
                  </p:cNvSpPr>
                  <p:nvPr/>
                </p:nvSpPr>
                <p:spPr bwMode="auto">
                  <a:xfrm>
                    <a:off x="3471" y="2018"/>
                    <a:ext cx="392" cy="471"/>
                  </a:xfrm>
                  <a:custGeom>
                    <a:avLst/>
                    <a:gdLst/>
                    <a:ahLst/>
                    <a:cxnLst>
                      <a:cxn ang="0">
                        <a:pos x="316" y="0"/>
                      </a:cxn>
                      <a:cxn ang="0">
                        <a:pos x="74" y="0"/>
                      </a:cxn>
                      <a:cxn ang="0">
                        <a:pos x="74" y="251"/>
                      </a:cxn>
                      <a:cxn ang="0">
                        <a:pos x="0" y="251"/>
                      </a:cxn>
                      <a:cxn ang="0">
                        <a:pos x="187" y="470"/>
                      </a:cxn>
                      <a:cxn ang="0">
                        <a:pos x="391" y="251"/>
                      </a:cxn>
                      <a:cxn ang="0">
                        <a:pos x="316" y="251"/>
                      </a:cxn>
                      <a:cxn ang="0">
                        <a:pos x="316" y="0"/>
                      </a:cxn>
                    </a:cxnLst>
                    <a:rect l="0" t="0" r="r" b="b"/>
                    <a:pathLst>
                      <a:path w="392" h="471">
                        <a:moveTo>
                          <a:pt x="316" y="0"/>
                        </a:moveTo>
                        <a:lnTo>
                          <a:pt x="74" y="0"/>
                        </a:lnTo>
                        <a:lnTo>
                          <a:pt x="74" y="251"/>
                        </a:lnTo>
                        <a:lnTo>
                          <a:pt x="0" y="251"/>
                        </a:lnTo>
                        <a:lnTo>
                          <a:pt x="187" y="470"/>
                        </a:lnTo>
                        <a:lnTo>
                          <a:pt x="391" y="251"/>
                        </a:lnTo>
                        <a:lnTo>
                          <a:pt x="316" y="251"/>
                        </a:lnTo>
                        <a:lnTo>
                          <a:pt x="316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2" name="Freeform 22"/>
                  <p:cNvSpPr>
                    <a:spLocks/>
                  </p:cNvSpPr>
                  <p:nvPr/>
                </p:nvSpPr>
                <p:spPr bwMode="auto">
                  <a:xfrm>
                    <a:off x="3658" y="2269"/>
                    <a:ext cx="204" cy="274"/>
                  </a:xfrm>
                  <a:custGeom>
                    <a:avLst/>
                    <a:gdLst/>
                    <a:ahLst/>
                    <a:cxnLst>
                      <a:cxn ang="0">
                        <a:pos x="203" y="0"/>
                      </a:cxn>
                      <a:cxn ang="0">
                        <a:pos x="203" y="56"/>
                      </a:cxn>
                      <a:cxn ang="0">
                        <a:pos x="0" y="273"/>
                      </a:cxn>
                      <a:cxn ang="0">
                        <a:pos x="0" y="217"/>
                      </a:cxn>
                      <a:cxn ang="0">
                        <a:pos x="203" y="0"/>
                      </a:cxn>
                    </a:cxnLst>
                    <a:rect l="0" t="0" r="r" b="b"/>
                    <a:pathLst>
                      <a:path w="204" h="274">
                        <a:moveTo>
                          <a:pt x="203" y="0"/>
                        </a:moveTo>
                        <a:lnTo>
                          <a:pt x="203" y="56"/>
                        </a:lnTo>
                        <a:lnTo>
                          <a:pt x="0" y="273"/>
                        </a:lnTo>
                        <a:lnTo>
                          <a:pt x="0" y="217"/>
                        </a:lnTo>
                        <a:lnTo>
                          <a:pt x="203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3" name="Freeform 23"/>
                  <p:cNvSpPr>
                    <a:spLocks/>
                  </p:cNvSpPr>
                  <p:nvPr/>
                </p:nvSpPr>
                <p:spPr bwMode="auto">
                  <a:xfrm>
                    <a:off x="3468" y="2269"/>
                    <a:ext cx="191" cy="276"/>
                  </a:xfrm>
                  <a:custGeom>
                    <a:avLst/>
                    <a:gdLst/>
                    <a:ahLst/>
                    <a:cxnLst>
                      <a:cxn ang="0">
                        <a:pos x="190" y="216"/>
                      </a:cxn>
                      <a:cxn ang="0">
                        <a:pos x="190" y="275"/>
                      </a:cxn>
                      <a:cxn ang="0">
                        <a:pos x="0" y="54"/>
                      </a:cxn>
                      <a:cxn ang="0">
                        <a:pos x="0" y="0"/>
                      </a:cxn>
                      <a:cxn ang="0">
                        <a:pos x="190" y="216"/>
                      </a:cxn>
                    </a:cxnLst>
                    <a:rect l="0" t="0" r="r" b="b"/>
                    <a:pathLst>
                      <a:path w="191" h="276">
                        <a:moveTo>
                          <a:pt x="190" y="216"/>
                        </a:moveTo>
                        <a:lnTo>
                          <a:pt x="190" y="275"/>
                        </a:lnTo>
                        <a:lnTo>
                          <a:pt x="0" y="54"/>
                        </a:lnTo>
                        <a:lnTo>
                          <a:pt x="0" y="0"/>
                        </a:lnTo>
                        <a:lnTo>
                          <a:pt x="190" y="216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45" name="Freeform 25"/>
                <p:cNvSpPr>
                  <a:spLocks/>
                </p:cNvSpPr>
                <p:nvPr/>
              </p:nvSpPr>
              <p:spPr bwMode="auto">
                <a:xfrm>
                  <a:off x="3787" y="2135"/>
                  <a:ext cx="20" cy="13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48"/>
                    </a:cxn>
                    <a:cxn ang="0">
                      <a:pos x="19" y="134"/>
                    </a:cxn>
                    <a:cxn ang="0">
                      <a:pos x="0" y="1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135">
                      <a:moveTo>
                        <a:pt x="0" y="0"/>
                      </a:moveTo>
                      <a:lnTo>
                        <a:pt x="19" y="48"/>
                      </a:lnTo>
                      <a:lnTo>
                        <a:pt x="19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3471" y="1570"/>
                <a:ext cx="392" cy="473"/>
                <a:chOff x="3471" y="1570"/>
                <a:chExt cx="392" cy="473"/>
              </a:xfrm>
            </p:grpSpPr>
            <p:sp>
              <p:nvSpPr>
                <p:cNvPr id="30747" name="Freeform 27"/>
                <p:cNvSpPr>
                  <a:spLocks/>
                </p:cNvSpPr>
                <p:nvPr/>
              </p:nvSpPr>
              <p:spPr bwMode="auto">
                <a:xfrm>
                  <a:off x="3471" y="1570"/>
                  <a:ext cx="392" cy="473"/>
                </a:xfrm>
                <a:custGeom>
                  <a:avLst/>
                  <a:gdLst/>
                  <a:ahLst/>
                  <a:cxnLst>
                    <a:cxn ang="0">
                      <a:pos x="74" y="472"/>
                    </a:cxn>
                    <a:cxn ang="0">
                      <a:pos x="316" y="472"/>
                    </a:cxn>
                    <a:cxn ang="0">
                      <a:pos x="316" y="220"/>
                    </a:cxn>
                    <a:cxn ang="0">
                      <a:pos x="391" y="220"/>
                    </a:cxn>
                    <a:cxn ang="0">
                      <a:pos x="204" y="0"/>
                    </a:cxn>
                    <a:cxn ang="0">
                      <a:pos x="0" y="220"/>
                    </a:cxn>
                    <a:cxn ang="0">
                      <a:pos x="74" y="220"/>
                    </a:cxn>
                    <a:cxn ang="0">
                      <a:pos x="74" y="472"/>
                    </a:cxn>
                  </a:cxnLst>
                  <a:rect l="0" t="0" r="r" b="b"/>
                  <a:pathLst>
                    <a:path w="392" h="473">
                      <a:moveTo>
                        <a:pt x="74" y="472"/>
                      </a:moveTo>
                      <a:lnTo>
                        <a:pt x="316" y="472"/>
                      </a:lnTo>
                      <a:lnTo>
                        <a:pt x="316" y="220"/>
                      </a:lnTo>
                      <a:lnTo>
                        <a:pt x="391" y="220"/>
                      </a:lnTo>
                      <a:lnTo>
                        <a:pt x="204" y="0"/>
                      </a:lnTo>
                      <a:lnTo>
                        <a:pt x="0" y="220"/>
                      </a:lnTo>
                      <a:lnTo>
                        <a:pt x="74" y="220"/>
                      </a:lnTo>
                      <a:lnTo>
                        <a:pt x="74" y="472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8" name="Rectangle 28"/>
                <p:cNvSpPr>
                  <a:spLocks noChangeArrowheads="1"/>
                </p:cNvSpPr>
                <p:nvPr/>
              </p:nvSpPr>
              <p:spPr bwMode="auto">
                <a:xfrm>
                  <a:off x="3795" y="1789"/>
                  <a:ext cx="65" cy="51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49" name="Rectangle 29"/>
                <p:cNvSpPr>
                  <a:spLocks noChangeArrowheads="1"/>
                </p:cNvSpPr>
                <p:nvPr/>
              </p:nvSpPr>
              <p:spPr bwMode="auto">
                <a:xfrm>
                  <a:off x="3475" y="1793"/>
                  <a:ext cx="66" cy="50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3552" y="1746"/>
              <a:ext cx="136" cy="614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662" y="1909"/>
              <a:ext cx="126" cy="326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BUS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4286250" y="2492375"/>
            <a:ext cx="627063" cy="1547813"/>
            <a:chOff x="2700" y="1570"/>
            <a:chExt cx="395" cy="975"/>
          </a:xfrm>
        </p:grpSpPr>
        <p:grpSp>
          <p:nvGrpSpPr>
            <p:cNvPr id="13" name="Group 45"/>
            <p:cNvGrpSpPr>
              <a:grpSpLocks/>
            </p:cNvGrpSpPr>
            <p:nvPr/>
          </p:nvGrpSpPr>
          <p:grpSpPr bwMode="auto">
            <a:xfrm>
              <a:off x="2700" y="1570"/>
              <a:ext cx="395" cy="975"/>
              <a:chOff x="2700" y="1570"/>
              <a:chExt cx="395" cy="975"/>
            </a:xfrm>
          </p:grpSpPr>
          <p:grpSp>
            <p:nvGrpSpPr>
              <p:cNvPr id="14" name="Group 40"/>
              <p:cNvGrpSpPr>
                <a:grpSpLocks/>
              </p:cNvGrpSpPr>
              <p:nvPr/>
            </p:nvGrpSpPr>
            <p:grpSpPr bwMode="auto">
              <a:xfrm>
                <a:off x="2700" y="2018"/>
                <a:ext cx="395" cy="527"/>
                <a:chOff x="2700" y="2018"/>
                <a:chExt cx="395" cy="527"/>
              </a:xfrm>
            </p:grpSpPr>
            <p:grpSp>
              <p:nvGrpSpPr>
                <p:cNvPr id="15" name="Group 38"/>
                <p:cNvGrpSpPr>
                  <a:grpSpLocks/>
                </p:cNvGrpSpPr>
                <p:nvPr/>
              </p:nvGrpSpPr>
              <p:grpSpPr bwMode="auto">
                <a:xfrm>
                  <a:off x="2700" y="2018"/>
                  <a:ext cx="395" cy="527"/>
                  <a:chOff x="2700" y="2018"/>
                  <a:chExt cx="395" cy="527"/>
                </a:xfrm>
              </p:grpSpPr>
              <p:sp>
                <p:nvSpPr>
                  <p:cNvPr id="30755" name="Freeform 35"/>
                  <p:cNvSpPr>
                    <a:spLocks/>
                  </p:cNvSpPr>
                  <p:nvPr/>
                </p:nvSpPr>
                <p:spPr bwMode="auto">
                  <a:xfrm>
                    <a:off x="2703" y="2018"/>
                    <a:ext cx="392" cy="471"/>
                  </a:xfrm>
                  <a:custGeom>
                    <a:avLst/>
                    <a:gdLst/>
                    <a:ahLst/>
                    <a:cxnLst>
                      <a:cxn ang="0">
                        <a:pos x="316" y="0"/>
                      </a:cxn>
                      <a:cxn ang="0">
                        <a:pos x="74" y="0"/>
                      </a:cxn>
                      <a:cxn ang="0">
                        <a:pos x="74" y="251"/>
                      </a:cxn>
                      <a:cxn ang="0">
                        <a:pos x="0" y="251"/>
                      </a:cxn>
                      <a:cxn ang="0">
                        <a:pos x="187" y="470"/>
                      </a:cxn>
                      <a:cxn ang="0">
                        <a:pos x="391" y="251"/>
                      </a:cxn>
                      <a:cxn ang="0">
                        <a:pos x="316" y="251"/>
                      </a:cxn>
                      <a:cxn ang="0">
                        <a:pos x="316" y="0"/>
                      </a:cxn>
                    </a:cxnLst>
                    <a:rect l="0" t="0" r="r" b="b"/>
                    <a:pathLst>
                      <a:path w="392" h="471">
                        <a:moveTo>
                          <a:pt x="316" y="0"/>
                        </a:moveTo>
                        <a:lnTo>
                          <a:pt x="74" y="0"/>
                        </a:lnTo>
                        <a:lnTo>
                          <a:pt x="74" y="251"/>
                        </a:lnTo>
                        <a:lnTo>
                          <a:pt x="0" y="251"/>
                        </a:lnTo>
                        <a:lnTo>
                          <a:pt x="187" y="470"/>
                        </a:lnTo>
                        <a:lnTo>
                          <a:pt x="391" y="251"/>
                        </a:lnTo>
                        <a:lnTo>
                          <a:pt x="316" y="251"/>
                        </a:lnTo>
                        <a:lnTo>
                          <a:pt x="316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6" name="Freeform 36"/>
                  <p:cNvSpPr>
                    <a:spLocks/>
                  </p:cNvSpPr>
                  <p:nvPr/>
                </p:nvSpPr>
                <p:spPr bwMode="auto">
                  <a:xfrm>
                    <a:off x="2890" y="2269"/>
                    <a:ext cx="204" cy="274"/>
                  </a:xfrm>
                  <a:custGeom>
                    <a:avLst/>
                    <a:gdLst/>
                    <a:ahLst/>
                    <a:cxnLst>
                      <a:cxn ang="0">
                        <a:pos x="203" y="0"/>
                      </a:cxn>
                      <a:cxn ang="0">
                        <a:pos x="203" y="56"/>
                      </a:cxn>
                      <a:cxn ang="0">
                        <a:pos x="0" y="273"/>
                      </a:cxn>
                      <a:cxn ang="0">
                        <a:pos x="0" y="217"/>
                      </a:cxn>
                      <a:cxn ang="0">
                        <a:pos x="203" y="0"/>
                      </a:cxn>
                    </a:cxnLst>
                    <a:rect l="0" t="0" r="r" b="b"/>
                    <a:pathLst>
                      <a:path w="204" h="274">
                        <a:moveTo>
                          <a:pt x="203" y="0"/>
                        </a:moveTo>
                        <a:lnTo>
                          <a:pt x="203" y="56"/>
                        </a:lnTo>
                        <a:lnTo>
                          <a:pt x="0" y="273"/>
                        </a:lnTo>
                        <a:lnTo>
                          <a:pt x="0" y="217"/>
                        </a:lnTo>
                        <a:lnTo>
                          <a:pt x="203" y="0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7" name="Freeform 37"/>
                  <p:cNvSpPr>
                    <a:spLocks/>
                  </p:cNvSpPr>
                  <p:nvPr/>
                </p:nvSpPr>
                <p:spPr bwMode="auto">
                  <a:xfrm>
                    <a:off x="2700" y="2269"/>
                    <a:ext cx="191" cy="276"/>
                  </a:xfrm>
                  <a:custGeom>
                    <a:avLst/>
                    <a:gdLst/>
                    <a:ahLst/>
                    <a:cxnLst>
                      <a:cxn ang="0">
                        <a:pos x="190" y="216"/>
                      </a:cxn>
                      <a:cxn ang="0">
                        <a:pos x="190" y="275"/>
                      </a:cxn>
                      <a:cxn ang="0">
                        <a:pos x="0" y="54"/>
                      </a:cxn>
                      <a:cxn ang="0">
                        <a:pos x="0" y="0"/>
                      </a:cxn>
                      <a:cxn ang="0">
                        <a:pos x="190" y="216"/>
                      </a:cxn>
                    </a:cxnLst>
                    <a:rect l="0" t="0" r="r" b="b"/>
                    <a:pathLst>
                      <a:path w="191" h="276">
                        <a:moveTo>
                          <a:pt x="190" y="216"/>
                        </a:moveTo>
                        <a:lnTo>
                          <a:pt x="190" y="275"/>
                        </a:lnTo>
                        <a:lnTo>
                          <a:pt x="0" y="54"/>
                        </a:lnTo>
                        <a:lnTo>
                          <a:pt x="0" y="0"/>
                        </a:lnTo>
                        <a:lnTo>
                          <a:pt x="190" y="216"/>
                        </a:lnTo>
                      </a:path>
                    </a:pathLst>
                  </a:custGeom>
                  <a:solidFill>
                    <a:srgbClr val="FE9B03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59" name="Freeform 39"/>
                <p:cNvSpPr>
                  <a:spLocks/>
                </p:cNvSpPr>
                <p:nvPr/>
              </p:nvSpPr>
              <p:spPr bwMode="auto">
                <a:xfrm>
                  <a:off x="3019" y="2135"/>
                  <a:ext cx="20" cy="13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48"/>
                    </a:cxn>
                    <a:cxn ang="0">
                      <a:pos x="19" y="134"/>
                    </a:cxn>
                    <a:cxn ang="0">
                      <a:pos x="0" y="1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135">
                      <a:moveTo>
                        <a:pt x="0" y="0"/>
                      </a:moveTo>
                      <a:lnTo>
                        <a:pt x="19" y="48"/>
                      </a:lnTo>
                      <a:lnTo>
                        <a:pt x="19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4"/>
              <p:cNvGrpSpPr>
                <a:grpSpLocks/>
              </p:cNvGrpSpPr>
              <p:nvPr/>
            </p:nvGrpSpPr>
            <p:grpSpPr bwMode="auto">
              <a:xfrm>
                <a:off x="2703" y="1570"/>
                <a:ext cx="392" cy="473"/>
                <a:chOff x="2703" y="1570"/>
                <a:chExt cx="392" cy="473"/>
              </a:xfrm>
            </p:grpSpPr>
            <p:sp>
              <p:nvSpPr>
                <p:cNvPr id="30761" name="Freeform 41"/>
                <p:cNvSpPr>
                  <a:spLocks/>
                </p:cNvSpPr>
                <p:nvPr/>
              </p:nvSpPr>
              <p:spPr bwMode="auto">
                <a:xfrm>
                  <a:off x="2703" y="1570"/>
                  <a:ext cx="392" cy="473"/>
                </a:xfrm>
                <a:custGeom>
                  <a:avLst/>
                  <a:gdLst/>
                  <a:ahLst/>
                  <a:cxnLst>
                    <a:cxn ang="0">
                      <a:pos x="74" y="472"/>
                    </a:cxn>
                    <a:cxn ang="0">
                      <a:pos x="316" y="472"/>
                    </a:cxn>
                    <a:cxn ang="0">
                      <a:pos x="316" y="220"/>
                    </a:cxn>
                    <a:cxn ang="0">
                      <a:pos x="391" y="220"/>
                    </a:cxn>
                    <a:cxn ang="0">
                      <a:pos x="204" y="0"/>
                    </a:cxn>
                    <a:cxn ang="0">
                      <a:pos x="0" y="220"/>
                    </a:cxn>
                    <a:cxn ang="0">
                      <a:pos x="74" y="220"/>
                    </a:cxn>
                    <a:cxn ang="0">
                      <a:pos x="74" y="472"/>
                    </a:cxn>
                  </a:cxnLst>
                  <a:rect l="0" t="0" r="r" b="b"/>
                  <a:pathLst>
                    <a:path w="392" h="473">
                      <a:moveTo>
                        <a:pt x="74" y="472"/>
                      </a:moveTo>
                      <a:lnTo>
                        <a:pt x="316" y="472"/>
                      </a:lnTo>
                      <a:lnTo>
                        <a:pt x="316" y="220"/>
                      </a:lnTo>
                      <a:lnTo>
                        <a:pt x="391" y="220"/>
                      </a:lnTo>
                      <a:lnTo>
                        <a:pt x="204" y="0"/>
                      </a:lnTo>
                      <a:lnTo>
                        <a:pt x="0" y="220"/>
                      </a:lnTo>
                      <a:lnTo>
                        <a:pt x="74" y="220"/>
                      </a:lnTo>
                      <a:lnTo>
                        <a:pt x="74" y="472"/>
                      </a:lnTo>
                    </a:path>
                  </a:pathLst>
                </a:custGeom>
                <a:solidFill>
                  <a:srgbClr val="FE9B03"/>
                </a:solidFill>
                <a:ln w="12700" cap="rnd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2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7" y="1789"/>
                  <a:ext cx="65" cy="51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3" name="Rectangle 43"/>
                <p:cNvSpPr>
                  <a:spLocks noChangeArrowheads="1"/>
                </p:cNvSpPr>
                <p:nvPr/>
              </p:nvSpPr>
              <p:spPr bwMode="auto">
                <a:xfrm>
                  <a:off x="2707" y="1793"/>
                  <a:ext cx="66" cy="50"/>
                </a:xfrm>
                <a:prstGeom prst="rect">
                  <a:avLst/>
                </a:prstGeom>
                <a:solidFill>
                  <a:srgbClr val="FE9B03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766" name="Rectangle 46"/>
            <p:cNvSpPr>
              <a:spLocks noChangeArrowheads="1"/>
            </p:cNvSpPr>
            <p:nvPr/>
          </p:nvSpPr>
          <p:spPr bwMode="auto">
            <a:xfrm>
              <a:off x="2784" y="1746"/>
              <a:ext cx="136" cy="614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30767" name="Rectangle 47"/>
            <p:cNvSpPr>
              <a:spLocks noChangeArrowheads="1"/>
            </p:cNvSpPr>
            <p:nvPr/>
          </p:nvSpPr>
          <p:spPr bwMode="auto">
            <a:xfrm>
              <a:off x="2894" y="1909"/>
              <a:ext cx="126" cy="326"/>
            </a:xfrm>
            <a:prstGeom prst="rect">
              <a:avLst/>
            </a:prstGeom>
            <a:solidFill>
              <a:srgbClr val="FE9B0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61913" tIns="30163" rIns="61913" bIns="30163">
              <a:spAutoFit/>
            </a:bodyPr>
            <a:lstStyle/>
            <a:p>
              <a:pPr algn="l" defTabSz="608013" eaLnBrk="0" hangingPunct="0">
                <a:spcBef>
                  <a:spcPct val="50000"/>
                </a:spcBef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BUS</a:t>
              </a: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2901950" y="4002088"/>
            <a:ext cx="3397250" cy="925512"/>
            <a:chOff x="1828" y="2521"/>
            <a:chExt cx="2140" cy="583"/>
          </a:xfrm>
        </p:grpSpPr>
        <p:sp>
          <p:nvSpPr>
            <p:cNvPr id="30769" name="Rectangle 49"/>
            <p:cNvSpPr>
              <a:spLocks noChangeArrowheads="1"/>
            </p:cNvSpPr>
            <p:nvPr/>
          </p:nvSpPr>
          <p:spPr bwMode="auto">
            <a:xfrm>
              <a:off x="1828" y="2521"/>
              <a:ext cx="577" cy="56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60325" tIns="30163" rIns="60325" bIns="30163" anchor="ctr"/>
            <a:lstStyle/>
            <a:p>
              <a:pPr defTabSz="595313" eaLnBrk="0" hangingPunct="0"/>
              <a:r>
                <a:rPr lang="en-US" b="1" dirty="0">
                  <a:solidFill>
                    <a:schemeClr val="accent2"/>
                  </a:solidFill>
                  <a:latin typeface="Times New Roman" pitchFamily="18" charset="0"/>
                </a:rPr>
                <a:t>Memory</a:t>
              </a:r>
            </a:p>
            <a:p>
              <a:pPr defTabSz="595313" eaLnBrk="0" hangingPunct="0"/>
              <a:r>
                <a:rPr lang="en-US" b="1" dirty="0">
                  <a:solidFill>
                    <a:schemeClr val="accent2"/>
                  </a:solidFill>
                  <a:latin typeface="Times New Roman" pitchFamily="18" charset="0"/>
                </a:rPr>
                <a:t>System  A</a:t>
              </a:r>
            </a:p>
          </p:txBody>
        </p: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2615" y="2538"/>
              <a:ext cx="577" cy="56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60325" tIns="30163" rIns="60325" bIns="30163" anchor="ctr"/>
            <a:lstStyle/>
            <a:p>
              <a:pPr defTabSz="595313"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Memory</a:t>
              </a:r>
            </a:p>
            <a:p>
              <a:pPr defTabSz="595313"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System  B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3391" y="2538"/>
              <a:ext cx="577" cy="56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60325" tIns="30163" rIns="60325" bIns="30163" anchor="ctr"/>
            <a:lstStyle/>
            <a:p>
              <a:pPr defTabSz="595313"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Memory</a:t>
              </a:r>
            </a:p>
            <a:p>
              <a:pPr defTabSz="595313"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System C</a:t>
              </a:r>
            </a:p>
          </p:txBody>
        </p:sp>
      </p:grp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3238500" y="982663"/>
            <a:ext cx="1289050" cy="534987"/>
            <a:chOff x="2040" y="619"/>
            <a:chExt cx="812" cy="337"/>
          </a:xfrm>
        </p:grpSpPr>
        <p:grpSp>
          <p:nvGrpSpPr>
            <p:cNvPr id="19" name="Group 57"/>
            <p:cNvGrpSpPr>
              <a:grpSpLocks/>
            </p:cNvGrpSpPr>
            <p:nvPr/>
          </p:nvGrpSpPr>
          <p:grpSpPr bwMode="auto">
            <a:xfrm>
              <a:off x="2040" y="619"/>
              <a:ext cx="424" cy="337"/>
              <a:chOff x="2040" y="619"/>
              <a:chExt cx="424" cy="337"/>
            </a:xfrm>
          </p:grpSpPr>
          <p:sp>
            <p:nvSpPr>
              <p:cNvPr id="30773" name="Arc 53"/>
              <p:cNvSpPr>
                <a:spLocks/>
              </p:cNvSpPr>
              <p:nvPr/>
            </p:nvSpPr>
            <p:spPr bwMode="auto">
              <a:xfrm>
                <a:off x="2115" y="619"/>
                <a:ext cx="335" cy="25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514 h 21600"/>
                  <a:gd name="T2" fmla="*/ 21536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14"/>
                    </a:moveTo>
                    <a:cubicBezTo>
                      <a:pt x="47" y="9643"/>
                      <a:pt x="9665" y="35"/>
                      <a:pt x="21536" y="0"/>
                    </a:cubicBezTo>
                  </a:path>
                  <a:path w="21600" h="21600" stroke="0" extrusionOk="0">
                    <a:moveTo>
                      <a:pt x="0" y="21514"/>
                    </a:moveTo>
                    <a:cubicBezTo>
                      <a:pt x="47" y="9643"/>
                      <a:pt x="9665" y="35"/>
                      <a:pt x="2153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4" name="Arc 54"/>
              <p:cNvSpPr>
                <a:spLocks/>
              </p:cNvSpPr>
              <p:nvPr/>
            </p:nvSpPr>
            <p:spPr bwMode="auto">
              <a:xfrm>
                <a:off x="2218" y="669"/>
                <a:ext cx="246" cy="20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494 h 21600"/>
                  <a:gd name="T2" fmla="*/ 21512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494"/>
                    </a:moveTo>
                    <a:cubicBezTo>
                      <a:pt x="58" y="9640"/>
                      <a:pt x="9658" y="48"/>
                      <a:pt x="21512" y="0"/>
                    </a:cubicBezTo>
                  </a:path>
                  <a:path w="21600" h="21600" stroke="0" extrusionOk="0">
                    <a:moveTo>
                      <a:pt x="0" y="21494"/>
                    </a:moveTo>
                    <a:cubicBezTo>
                      <a:pt x="58" y="9640"/>
                      <a:pt x="9658" y="48"/>
                      <a:pt x="21512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AutoShape 55"/>
              <p:cNvSpPr>
                <a:spLocks noChangeArrowheads="1"/>
              </p:cNvSpPr>
              <p:nvPr/>
            </p:nvSpPr>
            <p:spPr bwMode="auto">
              <a:xfrm rot="10800000" flipH="1">
                <a:off x="2040" y="875"/>
                <a:ext cx="242" cy="81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6" name="Line 56"/>
              <p:cNvSpPr>
                <a:spLocks noChangeShapeType="1"/>
              </p:cNvSpPr>
              <p:nvPr/>
            </p:nvSpPr>
            <p:spPr bwMode="auto">
              <a:xfrm>
                <a:off x="2122" y="871"/>
                <a:ext cx="9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2431" y="619"/>
              <a:ext cx="421" cy="337"/>
              <a:chOff x="2431" y="619"/>
              <a:chExt cx="421" cy="337"/>
            </a:xfrm>
          </p:grpSpPr>
          <p:sp>
            <p:nvSpPr>
              <p:cNvPr id="30778" name="Arc 58"/>
              <p:cNvSpPr>
                <a:spLocks/>
              </p:cNvSpPr>
              <p:nvPr/>
            </p:nvSpPr>
            <p:spPr bwMode="auto">
              <a:xfrm>
                <a:off x="2442" y="619"/>
                <a:ext cx="337" cy="253"/>
              </a:xfrm>
              <a:custGeom>
                <a:avLst/>
                <a:gdLst>
                  <a:gd name="G0" fmla="+- 64 0 0"/>
                  <a:gd name="G1" fmla="+- 21600 0 0"/>
                  <a:gd name="G2" fmla="+- 21600 0 0"/>
                  <a:gd name="T0" fmla="*/ 0 w 21664"/>
                  <a:gd name="T1" fmla="*/ 0 h 21600"/>
                  <a:gd name="T2" fmla="*/ 21664 w 21664"/>
                  <a:gd name="T3" fmla="*/ 21514 h 21600"/>
                  <a:gd name="T4" fmla="*/ 64 w 2166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59" y="0"/>
                      <a:pt x="21616" y="9618"/>
                      <a:pt x="21663" y="21514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59" y="0"/>
                      <a:pt x="21616" y="9618"/>
                      <a:pt x="21663" y="21514"/>
                    </a:cubicBezTo>
                    <a:lnTo>
                      <a:pt x="64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Arc 59"/>
              <p:cNvSpPr>
                <a:spLocks/>
              </p:cNvSpPr>
              <p:nvPr/>
            </p:nvSpPr>
            <p:spPr bwMode="auto">
              <a:xfrm>
                <a:off x="2431" y="669"/>
                <a:ext cx="245" cy="203"/>
              </a:xfrm>
              <a:custGeom>
                <a:avLst/>
                <a:gdLst>
                  <a:gd name="G0" fmla="+- 88 0 0"/>
                  <a:gd name="G1" fmla="+- 21600 0 0"/>
                  <a:gd name="G2" fmla="+- 21600 0 0"/>
                  <a:gd name="T0" fmla="*/ 0 w 21688"/>
                  <a:gd name="T1" fmla="*/ 0 h 21600"/>
                  <a:gd name="T2" fmla="*/ 21688 w 21688"/>
                  <a:gd name="T3" fmla="*/ 21493 h 21600"/>
                  <a:gd name="T4" fmla="*/ 88 w 2168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88" h="21600" fill="none" extrusionOk="0">
                    <a:moveTo>
                      <a:pt x="0" y="0"/>
                    </a:moveTo>
                    <a:cubicBezTo>
                      <a:pt x="29" y="0"/>
                      <a:pt x="58" y="-1"/>
                      <a:pt x="88" y="0"/>
                    </a:cubicBezTo>
                    <a:cubicBezTo>
                      <a:pt x="11975" y="0"/>
                      <a:pt x="21628" y="9605"/>
                      <a:pt x="21687" y="21493"/>
                    </a:cubicBezTo>
                  </a:path>
                  <a:path w="21688" h="21600" stroke="0" extrusionOk="0">
                    <a:moveTo>
                      <a:pt x="0" y="0"/>
                    </a:moveTo>
                    <a:cubicBezTo>
                      <a:pt x="29" y="0"/>
                      <a:pt x="58" y="-1"/>
                      <a:pt x="88" y="0"/>
                    </a:cubicBezTo>
                    <a:cubicBezTo>
                      <a:pt x="11975" y="0"/>
                      <a:pt x="21628" y="9605"/>
                      <a:pt x="21687" y="21493"/>
                    </a:cubicBezTo>
                    <a:lnTo>
                      <a:pt x="88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AutoShape 60"/>
              <p:cNvSpPr>
                <a:spLocks noChangeArrowheads="1"/>
              </p:cNvSpPr>
              <p:nvPr/>
            </p:nvSpPr>
            <p:spPr bwMode="auto">
              <a:xfrm rot="10800000">
                <a:off x="2607" y="875"/>
                <a:ext cx="245" cy="81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1" name="Line 61"/>
              <p:cNvSpPr>
                <a:spLocks noChangeShapeType="1"/>
              </p:cNvSpPr>
              <p:nvPr/>
            </p:nvSpPr>
            <p:spPr bwMode="auto">
              <a:xfrm flipH="1">
                <a:off x="2675" y="871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" name="Group 73"/>
          <p:cNvGrpSpPr>
            <a:grpSpLocks/>
          </p:cNvGrpSpPr>
          <p:nvPr/>
        </p:nvGrpSpPr>
        <p:grpSpPr bwMode="auto">
          <a:xfrm>
            <a:off x="4791075" y="982663"/>
            <a:ext cx="1343025" cy="534987"/>
            <a:chOff x="3018" y="619"/>
            <a:chExt cx="846" cy="337"/>
          </a:xfrm>
        </p:grpSpPr>
        <p:grpSp>
          <p:nvGrpSpPr>
            <p:cNvPr id="22" name="Group 68"/>
            <p:cNvGrpSpPr>
              <a:grpSpLocks/>
            </p:cNvGrpSpPr>
            <p:nvPr/>
          </p:nvGrpSpPr>
          <p:grpSpPr bwMode="auto">
            <a:xfrm>
              <a:off x="3018" y="619"/>
              <a:ext cx="438" cy="337"/>
              <a:chOff x="3018" y="619"/>
              <a:chExt cx="438" cy="337"/>
            </a:xfrm>
          </p:grpSpPr>
          <p:sp>
            <p:nvSpPr>
              <p:cNvPr id="30784" name="Arc 64"/>
              <p:cNvSpPr>
                <a:spLocks/>
              </p:cNvSpPr>
              <p:nvPr/>
            </p:nvSpPr>
            <p:spPr bwMode="auto">
              <a:xfrm>
                <a:off x="3095" y="619"/>
                <a:ext cx="350" cy="25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514 h 21600"/>
                  <a:gd name="T2" fmla="*/ 21538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14"/>
                    </a:moveTo>
                    <a:cubicBezTo>
                      <a:pt x="47" y="9642"/>
                      <a:pt x="9666" y="34"/>
                      <a:pt x="21538" y="0"/>
                    </a:cubicBezTo>
                  </a:path>
                  <a:path w="21600" h="21600" stroke="0" extrusionOk="0">
                    <a:moveTo>
                      <a:pt x="0" y="21514"/>
                    </a:moveTo>
                    <a:cubicBezTo>
                      <a:pt x="47" y="9642"/>
                      <a:pt x="9666" y="34"/>
                      <a:pt x="2153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Arc 65"/>
              <p:cNvSpPr>
                <a:spLocks/>
              </p:cNvSpPr>
              <p:nvPr/>
            </p:nvSpPr>
            <p:spPr bwMode="auto">
              <a:xfrm>
                <a:off x="3200" y="669"/>
                <a:ext cx="256" cy="20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494 h 21600"/>
                  <a:gd name="T2" fmla="*/ 21516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494"/>
                    </a:moveTo>
                    <a:cubicBezTo>
                      <a:pt x="58" y="9638"/>
                      <a:pt x="9660" y="46"/>
                      <a:pt x="21516" y="0"/>
                    </a:cubicBezTo>
                  </a:path>
                  <a:path w="21600" h="21600" stroke="0" extrusionOk="0">
                    <a:moveTo>
                      <a:pt x="0" y="21494"/>
                    </a:moveTo>
                    <a:cubicBezTo>
                      <a:pt x="58" y="9638"/>
                      <a:pt x="9660" y="46"/>
                      <a:pt x="2151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AutoShape 66"/>
              <p:cNvSpPr>
                <a:spLocks noChangeArrowheads="1"/>
              </p:cNvSpPr>
              <p:nvPr/>
            </p:nvSpPr>
            <p:spPr bwMode="auto">
              <a:xfrm rot="10800000" flipH="1">
                <a:off x="3018" y="875"/>
                <a:ext cx="254" cy="81"/>
              </a:xfrm>
              <a:prstGeom prst="triangle">
                <a:avLst>
                  <a:gd name="adj" fmla="val 4999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7" name="Line 67"/>
              <p:cNvSpPr>
                <a:spLocks noChangeShapeType="1"/>
              </p:cNvSpPr>
              <p:nvPr/>
            </p:nvSpPr>
            <p:spPr bwMode="auto">
              <a:xfrm>
                <a:off x="3107" y="871"/>
                <a:ext cx="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89" name="Arc 69"/>
            <p:cNvSpPr>
              <a:spLocks/>
            </p:cNvSpPr>
            <p:nvPr/>
          </p:nvSpPr>
          <p:spPr bwMode="auto">
            <a:xfrm>
              <a:off x="3436" y="619"/>
              <a:ext cx="350" cy="253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21600"/>
                <a:gd name="T2" fmla="*/ 21662 w 21662"/>
                <a:gd name="T3" fmla="*/ 21514 h 21600"/>
                <a:gd name="T4" fmla="*/ 62 w 2166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216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0"/>
                  </a:cubicBezTo>
                  <a:cubicBezTo>
                    <a:pt x="11957" y="0"/>
                    <a:pt x="21614" y="9618"/>
                    <a:pt x="21661" y="21514"/>
                  </a:cubicBezTo>
                </a:path>
                <a:path w="21662" h="216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0"/>
                  </a:cubicBezTo>
                  <a:cubicBezTo>
                    <a:pt x="11957" y="0"/>
                    <a:pt x="21614" y="9618"/>
                    <a:pt x="21661" y="21514"/>
                  </a:cubicBezTo>
                  <a:lnTo>
                    <a:pt x="62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Arc 70"/>
            <p:cNvSpPr>
              <a:spLocks/>
            </p:cNvSpPr>
            <p:nvPr/>
          </p:nvSpPr>
          <p:spPr bwMode="auto">
            <a:xfrm>
              <a:off x="3425" y="669"/>
              <a:ext cx="256" cy="203"/>
            </a:xfrm>
            <a:custGeom>
              <a:avLst/>
              <a:gdLst>
                <a:gd name="G0" fmla="+- 85 0 0"/>
                <a:gd name="G1" fmla="+- 21600 0 0"/>
                <a:gd name="G2" fmla="+- 21600 0 0"/>
                <a:gd name="T0" fmla="*/ 0 w 21685"/>
                <a:gd name="T1" fmla="*/ 0 h 21600"/>
                <a:gd name="T2" fmla="*/ 21685 w 21685"/>
                <a:gd name="T3" fmla="*/ 21493 h 21600"/>
                <a:gd name="T4" fmla="*/ 85 w 2168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85" h="21600" fill="none" extrusionOk="0">
                  <a:moveTo>
                    <a:pt x="0" y="0"/>
                  </a:moveTo>
                  <a:cubicBezTo>
                    <a:pt x="28" y="0"/>
                    <a:pt x="56" y="-1"/>
                    <a:pt x="85" y="0"/>
                  </a:cubicBezTo>
                  <a:cubicBezTo>
                    <a:pt x="11972" y="0"/>
                    <a:pt x="21625" y="9605"/>
                    <a:pt x="21684" y="21493"/>
                  </a:cubicBezTo>
                </a:path>
                <a:path w="21685" h="21600" stroke="0" extrusionOk="0">
                  <a:moveTo>
                    <a:pt x="0" y="0"/>
                  </a:moveTo>
                  <a:cubicBezTo>
                    <a:pt x="28" y="0"/>
                    <a:pt x="56" y="-1"/>
                    <a:pt x="85" y="0"/>
                  </a:cubicBezTo>
                  <a:cubicBezTo>
                    <a:pt x="11972" y="0"/>
                    <a:pt x="21625" y="9605"/>
                    <a:pt x="21684" y="21493"/>
                  </a:cubicBezTo>
                  <a:lnTo>
                    <a:pt x="8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AutoShape 71"/>
            <p:cNvSpPr>
              <a:spLocks noChangeArrowheads="1"/>
            </p:cNvSpPr>
            <p:nvPr/>
          </p:nvSpPr>
          <p:spPr bwMode="auto">
            <a:xfrm rot="10800000">
              <a:off x="3609" y="875"/>
              <a:ext cx="255" cy="81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2" name="Line 72"/>
            <p:cNvSpPr>
              <a:spLocks noChangeShapeType="1"/>
            </p:cNvSpPr>
            <p:nvPr/>
          </p:nvSpPr>
          <p:spPr bwMode="auto">
            <a:xfrm flipH="1">
              <a:off x="3680" y="871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4" name="Rectangle 74"/>
          <p:cNvSpPr>
            <a:spLocks noChangeArrowheads="1"/>
          </p:cNvSpPr>
          <p:nvPr/>
        </p:nvSpPr>
        <p:spPr bwMode="auto">
          <a:xfrm>
            <a:off x="6197600" y="1014413"/>
            <a:ext cx="1543050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895350"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Arial" pitchFamily="34" charset="0"/>
              </a:rPr>
              <a:t>IPC</a:t>
            </a:r>
          </a:p>
          <a:p>
            <a:pPr defTabSz="895350"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Arial" pitchFamily="34" charset="0"/>
              </a:rPr>
              <a:t>channel</a:t>
            </a:r>
          </a:p>
        </p:txBody>
      </p:sp>
      <p:sp>
        <p:nvSpPr>
          <p:cNvPr id="30795" name="Rectangle 75"/>
          <p:cNvSpPr>
            <a:spLocks noChangeArrowheads="1"/>
          </p:cNvSpPr>
          <p:nvPr/>
        </p:nvSpPr>
        <p:spPr bwMode="auto">
          <a:xfrm>
            <a:off x="1571625" y="995363"/>
            <a:ext cx="1543050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895350"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IPC</a:t>
            </a:r>
          </a:p>
          <a:p>
            <a:pPr defTabSz="895350"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channel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534400" cy="715962"/>
          </a:xfrm>
        </p:spPr>
        <p:txBody>
          <a:bodyPr>
            <a:normAutofit fontScale="90000"/>
          </a:bodyPr>
          <a:lstStyle/>
          <a:p>
            <a:r>
              <a:rPr lang="fr-FR" dirty="0"/>
              <a:t>Basic Computer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334000" cy="5486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dirty="0"/>
              <a:t>Basic design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Memory is used to store both program and data instructions </a:t>
            </a:r>
            <a:endParaRPr lang="fr-FR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Program instructions are coded data which tell the computer to do something </a:t>
            </a:r>
            <a:endParaRPr lang="fr-FR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Data is simply information to be used by the program </a:t>
            </a:r>
            <a:endParaRPr lang="fr-F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ja-JP" dirty="0"/>
              <a:t>A central processing unit (CPU) gets instructions and/or data from memory, decodes the instructions and then </a:t>
            </a:r>
            <a:r>
              <a:rPr lang="en-GB" altLang="ja-JP" b="1" i="1" dirty="0"/>
              <a:t>sequentially</a:t>
            </a:r>
            <a:r>
              <a:rPr lang="en-GB" altLang="ja-JP" dirty="0"/>
              <a:t> performs them.</a:t>
            </a:r>
            <a:r>
              <a:rPr lang="fr-FR" altLang="ja-JP" dirty="0"/>
              <a:t> </a:t>
            </a:r>
            <a:endParaRPr lang="fr-FR" dirty="0"/>
          </a:p>
        </p:txBody>
      </p:sp>
      <p:pic>
        <p:nvPicPr>
          <p:cNvPr id="44036" name="Picture 4" descr="von Neumann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828801"/>
            <a:ext cx="320039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Laws of caution.....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9530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algn="just">
              <a:buFont typeface="Monotype Sorts" charset="2"/>
              <a:buChar char="l"/>
            </a:pPr>
            <a:r>
              <a:rPr lang="en-US" sz="2400" dirty="0"/>
              <a:t>Speed of computers is proportional to the </a:t>
            </a:r>
            <a:r>
              <a:rPr lang="en-US" sz="2400" u="sng" dirty="0"/>
              <a:t>square</a:t>
            </a:r>
            <a:r>
              <a:rPr lang="en-US" sz="2400" dirty="0"/>
              <a:t> of their cost. </a:t>
            </a:r>
            <a:endParaRPr lang="en-US" sz="2000" dirty="0"/>
          </a:p>
          <a:p>
            <a:pPr algn="just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hlink"/>
                </a:solidFill>
              </a:rPr>
              <a:t>i.e. cost =     Speed</a:t>
            </a:r>
            <a:endParaRPr lang="en-US" sz="2000" dirty="0"/>
          </a:p>
          <a:p>
            <a:pPr algn="just">
              <a:buFont typeface="Wingdings" pitchFamily="2" charset="2"/>
              <a:buNone/>
            </a:pPr>
            <a:endParaRPr lang="en-US" sz="2000" dirty="0"/>
          </a:p>
          <a:p>
            <a:pPr algn="just">
              <a:buFont typeface="Wingdings" pitchFamily="2" charset="2"/>
              <a:buNone/>
            </a:pPr>
            <a:endParaRPr lang="en-US" sz="2000" dirty="0"/>
          </a:p>
          <a:p>
            <a:pPr algn="just">
              <a:buFont typeface="Wingdings" pitchFamily="2" charset="2"/>
              <a:buNone/>
            </a:pPr>
            <a:endParaRPr lang="en-US" sz="2000" dirty="0"/>
          </a:p>
          <a:p>
            <a:pPr algn="just">
              <a:buFont typeface="Wingdings" pitchFamily="2" charset="2"/>
              <a:buNone/>
            </a:pPr>
            <a:endParaRPr lang="en-US" sz="2000" dirty="0"/>
          </a:p>
          <a:p>
            <a:pPr algn="just">
              <a:buClr>
                <a:schemeClr val="hlink"/>
              </a:buClr>
              <a:buFont typeface="Wingdings" pitchFamily="2" charset="2"/>
              <a:buChar char="l"/>
            </a:pPr>
            <a:r>
              <a:rPr lang="en-US" sz="2400" dirty="0"/>
              <a:t>Speedup by a parallel computer increases as the logarithm of the number of processors.</a:t>
            </a:r>
          </a:p>
          <a:p>
            <a:pPr lvl="1" algn="just">
              <a:buFont typeface="Wingdings" pitchFamily="2" charset="2"/>
              <a:buChar char="l"/>
            </a:pPr>
            <a:r>
              <a:rPr lang="en-US" b="1" dirty="0"/>
              <a:t>Speedup = log2(no. of processors)</a:t>
            </a:r>
          </a:p>
          <a:p>
            <a:pPr algn="just">
              <a:buFont typeface="Wingdings" pitchFamily="2" charset="2"/>
              <a:buNone/>
            </a:pPr>
            <a:r>
              <a:rPr lang="en-US" sz="2000" dirty="0"/>
              <a:t>		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52600" y="2438400"/>
            <a:ext cx="914400" cy="323850"/>
            <a:chOff x="1536" y="1524"/>
            <a:chExt cx="576" cy="204"/>
          </a:xfrm>
        </p:grpSpPr>
        <p:sp>
          <p:nvSpPr>
            <p:cNvPr id="31748" name="Line 4"/>
            <p:cNvSpPr>
              <a:spLocks noChangeShapeType="1"/>
            </p:cNvSpPr>
            <p:nvPr/>
          </p:nvSpPr>
          <p:spPr bwMode="auto">
            <a:xfrm>
              <a:off x="1632" y="152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 flipH="1">
              <a:off x="1584" y="1524"/>
              <a:ext cx="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1536" y="1632"/>
              <a:ext cx="4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477000" y="4800600"/>
            <a:ext cx="1974850" cy="1609725"/>
            <a:chOff x="3948" y="3260"/>
            <a:chExt cx="1244" cy="1014"/>
          </a:xfrm>
        </p:grpSpPr>
        <p:sp>
          <p:nvSpPr>
            <p:cNvPr id="31752" name="Arc 8"/>
            <p:cNvSpPr>
              <a:spLocks/>
            </p:cNvSpPr>
            <p:nvPr/>
          </p:nvSpPr>
          <p:spPr bwMode="auto">
            <a:xfrm rot="10800000">
              <a:off x="4174" y="3552"/>
              <a:ext cx="624" cy="61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4174" y="3346"/>
              <a:ext cx="0" cy="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4174" y="4171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3948" y="3260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hlink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4980" y="4026"/>
              <a:ext cx="21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hlink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 rot="19920000">
              <a:off x="4308" y="3661"/>
              <a:ext cx="45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chemeClr val="hlink"/>
                  </a:solidFill>
                  <a:latin typeface="Times New Roman" pitchFamily="18" charset="0"/>
                </a:rPr>
                <a:t>log</a:t>
              </a:r>
              <a:r>
                <a:rPr lang="en-US" sz="2000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r>
                <a:rPr lang="en-US" sz="2000">
                  <a:solidFill>
                    <a:schemeClr val="hlink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478463" y="2332038"/>
            <a:ext cx="3541712" cy="1390650"/>
            <a:chOff x="3451" y="1469"/>
            <a:chExt cx="2231" cy="876"/>
          </a:xfrm>
        </p:grpSpPr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 flipV="1">
              <a:off x="3716" y="1515"/>
              <a:ext cx="518" cy="76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3716" y="1498"/>
              <a:ext cx="0" cy="7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3716" y="2280"/>
              <a:ext cx="8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3451" y="1469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4622" y="2095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154" y="1664"/>
              <a:ext cx="1528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400" b="1">
                  <a:solidFill>
                    <a:schemeClr val="hlink"/>
                  </a:solidFill>
                  <a:latin typeface="Century Gothic" pitchFamily="34" charset="0"/>
                </a:rPr>
                <a:t>(speed = cost</a:t>
              </a:r>
              <a:r>
                <a:rPr lang="en-US" sz="2400" b="1" baseline="30000">
                  <a:solidFill>
                    <a:schemeClr val="hlink"/>
                  </a:solidFill>
                  <a:latin typeface="Century Gothic" pitchFamily="34" charset="0"/>
                </a:rPr>
                <a:t>2</a:t>
              </a:r>
              <a:r>
                <a:rPr lang="en-US" sz="2400" b="1">
                  <a:solidFill>
                    <a:schemeClr val="hlink"/>
                  </a:solidFill>
                  <a:latin typeface="Century Gothic" pitchFamily="34" charset="0"/>
                </a:rPr>
                <a:t>)</a:t>
              </a:r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ja-JP"/>
              <a:t>Parallel Computer Memory Architectures</a:t>
            </a:r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Memory architectures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Shared</a:t>
            </a:r>
            <a:r>
              <a:rPr lang="fr-FR" dirty="0"/>
              <a:t> Memory</a:t>
            </a:r>
          </a:p>
          <a:p>
            <a:r>
              <a:rPr lang="fr-FR" dirty="0" err="1"/>
              <a:t>Distributed</a:t>
            </a:r>
            <a:r>
              <a:rPr lang="fr-FR" dirty="0"/>
              <a:t> Memory</a:t>
            </a:r>
          </a:p>
          <a:p>
            <a:r>
              <a:rPr lang="fr-FR" dirty="0" err="1"/>
              <a:t>Hybrid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-</a:t>
            </a:r>
            <a:r>
              <a:rPr lang="fr-FR" dirty="0" err="1"/>
              <a:t>Shared</a:t>
            </a:r>
            <a:r>
              <a:rPr lang="fr-FR" dirty="0"/>
              <a:t> Memory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fr-FR" dirty="0" err="1"/>
              <a:t>Shared</a:t>
            </a:r>
            <a:r>
              <a:rPr lang="fr-FR" dirty="0"/>
              <a:t> Memory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5260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Shared memory parallel computers vary widely, but generally have in common the ability for all processors to access all memory as </a:t>
            </a:r>
            <a:r>
              <a:rPr lang="en-GB" sz="2000" dirty="0">
                <a:solidFill>
                  <a:srgbClr val="FF0000"/>
                </a:solidFill>
              </a:rPr>
              <a:t>global address space</a:t>
            </a:r>
            <a:r>
              <a:rPr lang="en-GB" sz="2000" dirty="0"/>
              <a:t>. </a:t>
            </a:r>
            <a:endParaRPr lang="fr-FR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Multiple processors can operate independently but share the same memory resources. </a:t>
            </a:r>
            <a:endParaRPr lang="fr-FR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Changes in a memory location effected by one processor are visible to all other processors. </a:t>
            </a:r>
            <a:endParaRPr lang="fr-FR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altLang="ja-JP" sz="2000" dirty="0"/>
              <a:t>Shared memory machines can be divided into two main classes based upon memory access times: </a:t>
            </a:r>
            <a:r>
              <a:rPr lang="en-GB" altLang="ja-JP" sz="2000" b="1" i="1" dirty="0"/>
              <a:t>UMA</a:t>
            </a:r>
            <a:r>
              <a:rPr lang="en-GB" altLang="ja-JP" sz="2000" dirty="0"/>
              <a:t> and </a:t>
            </a:r>
            <a:r>
              <a:rPr lang="en-GB" altLang="ja-JP" sz="2000" b="1" i="1" dirty="0"/>
              <a:t>NUMA</a:t>
            </a:r>
            <a:r>
              <a:rPr lang="en-GB" altLang="ja-JP" sz="2000" dirty="0"/>
              <a:t>. </a:t>
            </a:r>
            <a:endParaRPr lang="fr-FR" sz="2000" dirty="0"/>
          </a:p>
        </p:txBody>
      </p:sp>
      <p:pic>
        <p:nvPicPr>
          <p:cNvPr id="59396" name="Picture 4" descr="Shared memory architec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875" y="1944688"/>
            <a:ext cx="3651250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Multiple Processing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77500" lnSpcReduction="20000"/>
          </a:bodyPr>
          <a:lstStyle/>
          <a:p>
            <a:pPr marL="571500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3800" dirty="0">
                <a:latin typeface="Times New Roman" pitchFamily="18" charset="0"/>
                <a:cs typeface="Times New Roman" pitchFamily="18" charset="0"/>
              </a:rPr>
              <a:t>Two or more (64 today) processors</a:t>
            </a:r>
          </a:p>
          <a:p>
            <a:pPr marL="571500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Each processor is equally capable</a:t>
            </a:r>
            <a:endParaRPr lang="en-US" altLang="ko-KR" sz="3800" dirty="0">
              <a:latin typeface="Times New Roman" pitchFamily="18" charset="0"/>
              <a:cs typeface="Times New Roman" pitchFamily="18" charset="0"/>
            </a:endParaRPr>
          </a:p>
          <a:p>
            <a:pPr marL="571500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3800" dirty="0">
                <a:latin typeface="Times New Roman" pitchFamily="18" charset="0"/>
                <a:cs typeface="Times New Roman" pitchFamily="18" charset="0"/>
              </a:rPr>
              <a:t>Shared-everything architecture</a:t>
            </a:r>
          </a:p>
          <a:p>
            <a:pPr marL="571500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3800" dirty="0">
                <a:latin typeface="Times New Roman" pitchFamily="18" charset="0"/>
                <a:cs typeface="Times New Roman" pitchFamily="18" charset="0"/>
              </a:rPr>
              <a:t>All processors share all the global resources available</a:t>
            </a:r>
          </a:p>
          <a:p>
            <a:pPr marL="571500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3800" dirty="0">
                <a:latin typeface="Times New Roman" pitchFamily="18" charset="0"/>
                <a:cs typeface="Times New Roman" pitchFamily="18" charset="0"/>
              </a:rPr>
              <a:t>Single copy of the OS runs on these systems</a:t>
            </a:r>
          </a:p>
          <a:p>
            <a:pPr marL="571500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issues:</a:t>
            </a:r>
          </a:p>
          <a:p>
            <a:pPr marL="971550" lvl="1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marL="971550" lvl="1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Data propagation time increases in proportion to the number of processors added to SMP systems.</a:t>
            </a:r>
          </a:p>
          <a:p>
            <a:pPr marL="571500" indent="-5143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UltraSparcII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, Alpha ES, Generic Itanium,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Opteron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, Xeon, …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Shared Everything Architecture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Shared</a:t>
            </a:r>
            <a:r>
              <a:rPr lang="fr-FR" dirty="0"/>
              <a:t> Memory : UMA vs. NUMA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638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2000" dirty="0"/>
              <a:t>Uniform Memory Access (UMA):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Most commonly represented today by Symmetric Multiprocessor (SMP) machines </a:t>
            </a:r>
            <a:endParaRPr lang="fr-FR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FR" sz="2000" dirty="0"/>
              <a:t>Identical processors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Equal access and access times to memory </a:t>
            </a:r>
            <a:endParaRPr lang="fr-FR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Sometimes called CC-UMA - Cache Coherent UMA. Cache coherent means if one processor updates a location in shared memory, all the other processors know about the update. </a:t>
            </a:r>
            <a:r>
              <a:rPr lang="fr-FR" sz="2000" dirty="0">
                <a:highlight>
                  <a:srgbClr val="FFFF00"/>
                </a:highlight>
              </a:rPr>
              <a:t>Cache cohérence  </a:t>
            </a:r>
            <a:r>
              <a:rPr lang="fr-FR" sz="2000" dirty="0" err="1">
                <a:highlight>
                  <a:srgbClr val="FFFF00"/>
                </a:highlight>
              </a:rPr>
              <a:t>accomplished</a:t>
            </a:r>
            <a:r>
              <a:rPr lang="fr-FR" sz="2000" dirty="0">
                <a:highlight>
                  <a:srgbClr val="FFFF00"/>
                </a:highlight>
              </a:rPr>
              <a:t> at the hardware </a:t>
            </a:r>
            <a:r>
              <a:rPr lang="fr-FR" sz="2000" dirty="0" err="1">
                <a:highlight>
                  <a:srgbClr val="FFFF00"/>
                </a:highlight>
              </a:rPr>
              <a:t>level</a:t>
            </a:r>
            <a:r>
              <a:rPr lang="fr-FR" sz="2000" dirty="0">
                <a:highlight>
                  <a:srgbClr val="FFFF00"/>
                </a:highlight>
              </a:rPr>
              <a:t>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Non-Uniform Memory Access (NUMA): </a:t>
            </a:r>
            <a:endParaRPr lang="fr-FR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Often made by physically linking two or more SMPs </a:t>
            </a:r>
            <a:endParaRPr lang="fr-FR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One SMP can directly access memory of another SMP </a:t>
            </a:r>
            <a:endParaRPr lang="fr-FR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Not all processors have equal access time to all memories </a:t>
            </a:r>
            <a:endParaRPr lang="fr-FR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Memory access across link is slower </a:t>
            </a:r>
            <a:endParaRPr lang="fr-FR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If cache coherency is maintained, then may also be called </a:t>
            </a:r>
            <a:r>
              <a:rPr lang="en-GB" sz="2000" dirty="0">
                <a:highlight>
                  <a:srgbClr val="FFFF00"/>
                </a:highlight>
              </a:rPr>
              <a:t>CC-NUMA </a:t>
            </a:r>
            <a:r>
              <a:rPr lang="en-GB" sz="2000" dirty="0"/>
              <a:t>- Cache Coherent NUMA </a:t>
            </a:r>
            <a:endParaRPr lang="fr-FR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Shared</a:t>
            </a:r>
            <a:r>
              <a:rPr lang="fr-FR" dirty="0"/>
              <a:t> Memory: Pro and Con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2000" dirty="0"/>
              <a:t>Advantages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Global address space provides a user-friendly programming perspective to memory </a:t>
            </a:r>
            <a:endParaRPr lang="fr-FR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Data sharing between tasks is </a:t>
            </a:r>
            <a:r>
              <a:rPr lang="en-GB" sz="2000" dirty="0">
                <a:highlight>
                  <a:srgbClr val="FFFF00"/>
                </a:highlight>
              </a:rPr>
              <a:t>both fast and uniform </a:t>
            </a:r>
            <a:r>
              <a:rPr lang="en-GB" sz="2000" dirty="0"/>
              <a:t>due to the proximity of memory to CPUs </a:t>
            </a:r>
            <a:endParaRPr lang="fr-FR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2000" dirty="0" err="1"/>
              <a:t>Disadvantages</a:t>
            </a:r>
            <a:r>
              <a:rPr lang="fr-FR" sz="2000" dirty="0"/>
              <a:t>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Primary disadvantage is the lack </a:t>
            </a:r>
            <a:r>
              <a:rPr lang="en-GB" sz="2000" dirty="0">
                <a:solidFill>
                  <a:srgbClr val="FF0000"/>
                </a:solidFill>
              </a:rPr>
              <a:t>of scalability between memory and CPUs</a:t>
            </a:r>
            <a:r>
              <a:rPr lang="en-GB" sz="2000" dirty="0"/>
              <a:t>. Adding more CPUs can geometrically increases traffic on the shared memory-CPU path, and for cache coherent systems, geometrically increase traffic associated with cache/memory management. </a:t>
            </a:r>
            <a:endParaRPr lang="fr-FR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>
                <a:highlight>
                  <a:srgbClr val="FFFF00"/>
                </a:highlight>
              </a:rPr>
              <a:t>Programmer responsibility for synchronization constructs that insure "correct" access of global memory</a:t>
            </a:r>
            <a:r>
              <a:rPr lang="en-GB" sz="2000" dirty="0"/>
              <a:t>. </a:t>
            </a:r>
            <a:endParaRPr lang="fr-FR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>
                <a:highlight>
                  <a:srgbClr val="FFFF00"/>
                </a:highlight>
              </a:rPr>
              <a:t>Expense: </a:t>
            </a:r>
            <a:r>
              <a:rPr lang="en-GB" sz="2000" dirty="0"/>
              <a:t>it becomes increasingly difficult and expensive to design and produce shared memory machines with ever increasing numbers of processors. </a:t>
            </a:r>
            <a:endParaRPr lang="fr-FR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Distributed Memory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Like shared memory systems, distributed memory systems vary widely but share a common characteristic. </a:t>
            </a:r>
            <a:r>
              <a:rPr lang="en-GB" sz="1800" b="1" dirty="0">
                <a:highlight>
                  <a:srgbClr val="FFFF00"/>
                </a:highlight>
              </a:rPr>
              <a:t>Distributed memory systems require a communication network to connect inter-processor memory</a:t>
            </a:r>
            <a:r>
              <a:rPr lang="en-GB" sz="1800" b="1" dirty="0"/>
              <a:t>. </a:t>
            </a:r>
            <a:endParaRPr lang="fr-FR" sz="1800" b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Processors have their own local memory. Memory addresses in one processor do not map to another processor, so there is no concept of global address space across all processors. </a:t>
            </a:r>
            <a:endParaRPr lang="fr-FR" sz="1800" b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Because each processor has its own local memory, it operates independently. Changes it makes to its local memory have no effect on the memory of other processors. </a:t>
            </a:r>
            <a:r>
              <a:rPr lang="fr-FR" sz="1800" b="1" dirty="0" err="1"/>
              <a:t>Hence</a:t>
            </a:r>
            <a:r>
              <a:rPr lang="fr-FR" sz="1800" b="1" dirty="0"/>
              <a:t>, </a:t>
            </a:r>
            <a:r>
              <a:rPr lang="fr-FR" sz="1800" b="1" dirty="0">
                <a:solidFill>
                  <a:srgbClr val="FF0000"/>
                </a:solidFill>
              </a:rPr>
              <a:t>the concept of cache </a:t>
            </a:r>
            <a:r>
              <a:rPr lang="fr-FR" sz="1800" b="1" dirty="0" err="1">
                <a:solidFill>
                  <a:srgbClr val="FF0000"/>
                </a:solidFill>
              </a:rPr>
              <a:t>coherency</a:t>
            </a:r>
            <a:r>
              <a:rPr lang="fr-FR" sz="1800" b="1" dirty="0">
                <a:solidFill>
                  <a:srgbClr val="FF0000"/>
                </a:solidFill>
              </a:rPr>
              <a:t>  </a:t>
            </a:r>
            <a:r>
              <a:rPr lang="fr-FR" sz="1800" b="1" dirty="0" err="1">
                <a:solidFill>
                  <a:srgbClr val="FF0000"/>
                </a:solidFill>
              </a:rPr>
              <a:t>does</a:t>
            </a:r>
            <a:r>
              <a:rPr lang="fr-FR" sz="1800" b="1" dirty="0">
                <a:solidFill>
                  <a:srgbClr val="FF0000"/>
                </a:solidFill>
              </a:rPr>
              <a:t> not </a:t>
            </a:r>
            <a:r>
              <a:rPr lang="fr-FR" sz="1800" b="1" dirty="0" err="1">
                <a:solidFill>
                  <a:srgbClr val="FF0000"/>
                </a:solidFill>
              </a:rPr>
              <a:t>apply</a:t>
            </a:r>
            <a:r>
              <a:rPr lang="fr-FR" sz="1800" b="1" dirty="0"/>
              <a:t>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When a processor needs access to data in another processor, it is usually the task of the programmer to explicitly define how and when data is communicated. </a:t>
            </a:r>
            <a:r>
              <a:rPr lang="fr-FR" sz="1800" b="1" dirty="0" err="1">
                <a:highlight>
                  <a:srgbClr val="FFFF00"/>
                </a:highlight>
              </a:rPr>
              <a:t>Synchronization</a:t>
            </a:r>
            <a:r>
              <a:rPr lang="fr-FR" sz="1800" b="1" dirty="0">
                <a:highlight>
                  <a:srgbClr val="FFFF00"/>
                </a:highlight>
              </a:rPr>
              <a:t> </a:t>
            </a:r>
            <a:r>
              <a:rPr lang="fr-FR" sz="1800" b="1" dirty="0" err="1">
                <a:highlight>
                  <a:srgbClr val="FFFF00"/>
                </a:highlight>
              </a:rPr>
              <a:t>between</a:t>
            </a:r>
            <a:r>
              <a:rPr lang="fr-FR" sz="1800" b="1" dirty="0">
                <a:highlight>
                  <a:srgbClr val="FFFF00"/>
                </a:highlight>
              </a:rPr>
              <a:t> </a:t>
            </a:r>
            <a:r>
              <a:rPr lang="fr-FR" sz="1800" b="1" dirty="0" err="1">
                <a:highlight>
                  <a:srgbClr val="FFFF00"/>
                </a:highlight>
              </a:rPr>
              <a:t>tasks</a:t>
            </a:r>
            <a:r>
              <a:rPr lang="fr-FR" sz="1800" b="1" dirty="0">
                <a:highlight>
                  <a:srgbClr val="FFFF00"/>
                </a:highlight>
              </a:rPr>
              <a:t> </a:t>
            </a:r>
            <a:r>
              <a:rPr lang="fr-FR" sz="1800" b="1" dirty="0" err="1">
                <a:highlight>
                  <a:srgbClr val="FFFF00"/>
                </a:highlight>
              </a:rPr>
              <a:t>is</a:t>
            </a:r>
            <a:r>
              <a:rPr lang="fr-FR" sz="1800" b="1" dirty="0">
                <a:highlight>
                  <a:srgbClr val="FFFF00"/>
                </a:highlight>
              </a:rPr>
              <a:t> </a:t>
            </a:r>
            <a:r>
              <a:rPr lang="fr-FR" sz="1800" b="1" dirty="0" err="1">
                <a:highlight>
                  <a:srgbClr val="FFFF00"/>
                </a:highlight>
              </a:rPr>
              <a:t>likewise</a:t>
            </a:r>
            <a:r>
              <a:rPr lang="fr-FR" sz="1800" b="1" dirty="0">
                <a:highlight>
                  <a:srgbClr val="FFFF00"/>
                </a:highlight>
              </a:rPr>
              <a:t> the </a:t>
            </a:r>
            <a:r>
              <a:rPr lang="fr-FR" sz="1800" b="1" dirty="0" err="1">
                <a:highlight>
                  <a:srgbClr val="FFFF00"/>
                </a:highlight>
              </a:rPr>
              <a:t>programmer's</a:t>
            </a:r>
            <a:r>
              <a:rPr lang="fr-FR" sz="1800" b="1" dirty="0">
                <a:highlight>
                  <a:srgbClr val="FFFF00"/>
                </a:highlight>
              </a:rPr>
              <a:t> </a:t>
            </a:r>
            <a:r>
              <a:rPr lang="fr-FR" sz="1800" b="1" dirty="0" err="1">
                <a:highlight>
                  <a:srgbClr val="FFFF00"/>
                </a:highlight>
              </a:rPr>
              <a:t>responsibility</a:t>
            </a:r>
            <a:r>
              <a:rPr lang="fr-FR" sz="1800" b="1" dirty="0"/>
              <a:t>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The network "fabric" used for data transfer varies widely, though it can </a:t>
            </a:r>
            <a:r>
              <a:rPr lang="en-GB" sz="1800" b="1" dirty="0" err="1"/>
              <a:t>can</a:t>
            </a:r>
            <a:r>
              <a:rPr lang="en-GB" sz="1800" b="1" dirty="0"/>
              <a:t> be as simple as Ethernet.</a:t>
            </a:r>
            <a:endParaRPr lang="fr-FR" sz="1800" b="1" dirty="0"/>
          </a:p>
        </p:txBody>
      </p:sp>
      <p:pic>
        <p:nvPicPr>
          <p:cNvPr id="64516" name="Picture 4" descr="Distributed memory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991100"/>
            <a:ext cx="5867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Massively parallel processors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A large parallel processing system with a shared-nothing architecture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Consist of several hundred nodes with a high-speed interconnection network/switch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Each node consists of a main memory &amp; one or more processors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Runs a separate copy of the OS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advantages: scalability, price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examples: ConnectionSystemsCM1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CM2, GAAP (Geometric Array Parallel Processor)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altLang="ko-KR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671638" y="4192588"/>
            <a:ext cx="4676775" cy="1636712"/>
            <a:chOff x="1053" y="2641"/>
            <a:chExt cx="2946" cy="1031"/>
          </a:xfrm>
        </p:grpSpPr>
        <p:sp>
          <p:nvSpPr>
            <p:cNvPr id="10242" name="Rectangle 2"/>
            <p:cNvSpPr>
              <a:spLocks noChangeArrowheads="1"/>
            </p:cNvSpPr>
            <p:nvPr/>
          </p:nvSpPr>
          <p:spPr bwMode="auto">
            <a:xfrm>
              <a:off x="1060" y="3165"/>
              <a:ext cx="2913" cy="50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" name="Oval 3"/>
            <p:cNvSpPr>
              <a:spLocks noChangeArrowheads="1"/>
            </p:cNvSpPr>
            <p:nvPr/>
          </p:nvSpPr>
          <p:spPr bwMode="auto">
            <a:xfrm>
              <a:off x="1209" y="3450"/>
              <a:ext cx="139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1920" y="3450"/>
              <a:ext cx="141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1561" y="3450"/>
              <a:ext cx="141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2298" y="3450"/>
              <a:ext cx="140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2750" y="3450"/>
              <a:ext cx="140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3537" y="3450"/>
              <a:ext cx="139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P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135" y="3261"/>
              <a:ext cx="220" cy="404"/>
              <a:chOff x="3135" y="3261"/>
              <a:chExt cx="220" cy="404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3135" y="3261"/>
                <a:ext cx="172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sz="3600" b="1">
                    <a:latin typeface="Symbol" pitchFamily="18" charset="2"/>
                  </a:rPr>
                  <a:t>.</a:t>
                </a:r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3183" y="3261"/>
                <a:ext cx="172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sz="3600" b="1">
                    <a:latin typeface="Symbol" pitchFamily="18" charset="2"/>
                  </a:rPr>
                  <a:t>.</a:t>
                </a:r>
              </a:p>
            </p:txBody>
          </p:sp>
        </p:grp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1456" y="2893"/>
              <a:ext cx="2269" cy="264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Microkernel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053" y="3194"/>
              <a:ext cx="294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Multi-Processor Computing System</a:t>
              </a: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1951" y="2641"/>
              <a:ext cx="1236" cy="241"/>
            </a:xfrm>
            <a:prstGeom prst="rect">
              <a:avLst/>
            </a:prstGeom>
            <a:solidFill>
              <a:srgbClr val="FE9B0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Threads Interface</a:t>
              </a:r>
            </a:p>
          </p:txBody>
        </p:sp>
      </p:grp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6781800" y="5318125"/>
            <a:ext cx="18399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Hardware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6305550" y="4602163"/>
            <a:ext cx="24114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Operating System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682750" y="5988050"/>
            <a:ext cx="5233988" cy="517525"/>
            <a:chOff x="1060" y="3772"/>
            <a:chExt cx="3297" cy="326"/>
          </a:xfrm>
        </p:grpSpPr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297" y="3864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1">
                  <a:latin typeface="Arial" pitchFamily="34" charset="0"/>
                </a:rPr>
                <a:t>Process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060" y="3772"/>
              <a:ext cx="2192" cy="326"/>
              <a:chOff x="1060" y="3772"/>
              <a:chExt cx="2192" cy="326"/>
            </a:xfrm>
          </p:grpSpPr>
          <p:sp>
            <p:nvSpPr>
              <p:cNvPr id="10259" name="Oval 19"/>
              <p:cNvSpPr>
                <a:spLocks noChangeArrowheads="1"/>
              </p:cNvSpPr>
              <p:nvPr/>
            </p:nvSpPr>
            <p:spPr bwMode="auto">
              <a:xfrm>
                <a:off x="3112" y="3863"/>
                <a:ext cx="140" cy="14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Rectangle 20"/>
              <p:cNvSpPr>
                <a:spLocks noChangeArrowheads="1"/>
              </p:cNvSpPr>
              <p:nvPr/>
            </p:nvSpPr>
            <p:spPr bwMode="auto">
              <a:xfrm>
                <a:off x="1273" y="3862"/>
                <a:ext cx="121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>
                    <a:latin typeface="Arial" pitchFamily="34" charset="0"/>
                  </a:rPr>
                  <a:t>Processor</a:t>
                </a:r>
              </a:p>
            </p:txBody>
          </p:sp>
          <p:sp>
            <p:nvSpPr>
              <p:cNvPr id="10261" name="Freeform 21"/>
              <p:cNvSpPr>
                <a:spLocks/>
              </p:cNvSpPr>
              <p:nvPr/>
            </p:nvSpPr>
            <p:spPr bwMode="auto">
              <a:xfrm>
                <a:off x="2143" y="3816"/>
                <a:ext cx="75" cy="177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41" y="17"/>
                  </a:cxn>
                  <a:cxn ang="0">
                    <a:pos x="16" y="21"/>
                  </a:cxn>
                  <a:cxn ang="0">
                    <a:pos x="0" y="34"/>
                  </a:cxn>
                  <a:cxn ang="0">
                    <a:pos x="0" y="47"/>
                  </a:cxn>
                  <a:cxn ang="0">
                    <a:pos x="25" y="56"/>
                  </a:cxn>
                  <a:cxn ang="0">
                    <a:pos x="49" y="60"/>
                  </a:cxn>
                  <a:cxn ang="0">
                    <a:pos x="66" y="73"/>
                  </a:cxn>
                  <a:cxn ang="0">
                    <a:pos x="74" y="86"/>
                  </a:cxn>
                  <a:cxn ang="0">
                    <a:pos x="66" y="99"/>
                  </a:cxn>
                  <a:cxn ang="0">
                    <a:pos x="41" y="107"/>
                  </a:cxn>
                  <a:cxn ang="0">
                    <a:pos x="16" y="116"/>
                  </a:cxn>
                  <a:cxn ang="0">
                    <a:pos x="8" y="129"/>
                  </a:cxn>
                  <a:cxn ang="0">
                    <a:pos x="0" y="142"/>
                  </a:cxn>
                  <a:cxn ang="0">
                    <a:pos x="0" y="155"/>
                  </a:cxn>
                  <a:cxn ang="0">
                    <a:pos x="25" y="163"/>
                  </a:cxn>
                  <a:cxn ang="0">
                    <a:pos x="49" y="167"/>
                  </a:cxn>
                  <a:cxn ang="0">
                    <a:pos x="74" y="176"/>
                  </a:cxn>
                </a:cxnLst>
                <a:rect l="0" t="0" r="r" b="b"/>
                <a:pathLst>
                  <a:path w="75" h="177">
                    <a:moveTo>
                      <a:pt x="49" y="0"/>
                    </a:moveTo>
                    <a:lnTo>
                      <a:pt x="41" y="17"/>
                    </a:lnTo>
                    <a:lnTo>
                      <a:pt x="16" y="21"/>
                    </a:lnTo>
                    <a:lnTo>
                      <a:pt x="0" y="34"/>
                    </a:lnTo>
                    <a:lnTo>
                      <a:pt x="0" y="47"/>
                    </a:lnTo>
                    <a:lnTo>
                      <a:pt x="25" y="56"/>
                    </a:lnTo>
                    <a:lnTo>
                      <a:pt x="49" y="60"/>
                    </a:lnTo>
                    <a:lnTo>
                      <a:pt x="66" y="73"/>
                    </a:lnTo>
                    <a:lnTo>
                      <a:pt x="74" y="86"/>
                    </a:lnTo>
                    <a:lnTo>
                      <a:pt x="66" y="99"/>
                    </a:lnTo>
                    <a:lnTo>
                      <a:pt x="41" y="107"/>
                    </a:lnTo>
                    <a:lnTo>
                      <a:pt x="16" y="116"/>
                    </a:lnTo>
                    <a:lnTo>
                      <a:pt x="8" y="129"/>
                    </a:lnTo>
                    <a:lnTo>
                      <a:pt x="0" y="142"/>
                    </a:lnTo>
                    <a:lnTo>
                      <a:pt x="0" y="155"/>
                    </a:lnTo>
                    <a:lnTo>
                      <a:pt x="25" y="163"/>
                    </a:lnTo>
                    <a:lnTo>
                      <a:pt x="49" y="167"/>
                    </a:lnTo>
                    <a:lnTo>
                      <a:pt x="74" y="17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2" name="Rectangle 22"/>
              <p:cNvSpPr>
                <a:spLocks noChangeArrowheads="1"/>
              </p:cNvSpPr>
              <p:nvPr/>
            </p:nvSpPr>
            <p:spPr bwMode="auto">
              <a:xfrm>
                <a:off x="2238" y="3867"/>
                <a:ext cx="727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>
                    <a:latin typeface="Arial" pitchFamily="34" charset="0"/>
                  </a:rPr>
                  <a:t>Thread</a:t>
                </a:r>
              </a:p>
            </p:txBody>
          </p:sp>
          <p:sp>
            <p:nvSpPr>
              <p:cNvPr id="10263" name="Oval 23"/>
              <p:cNvSpPr>
                <a:spLocks noChangeArrowheads="1"/>
              </p:cNvSpPr>
              <p:nvPr/>
            </p:nvSpPr>
            <p:spPr bwMode="auto">
              <a:xfrm>
                <a:off x="1060" y="3772"/>
                <a:ext cx="198" cy="2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hlink">
                    <a:alpha val="50000"/>
                  </a:schemeClr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1800" b="1">
                    <a:latin typeface="Times New Roman" pitchFamily="18" charset="0"/>
                  </a:rPr>
                  <a:t>P</a:t>
                </a:r>
              </a:p>
            </p:txBody>
          </p:sp>
        </p:grpSp>
      </p:grp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739900" y="1854200"/>
            <a:ext cx="4613275" cy="12303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1968500" y="2044700"/>
            <a:ext cx="776288" cy="865188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tint val="70196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3168650" y="2044700"/>
            <a:ext cx="1235075" cy="895350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tint val="70196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Oval 29"/>
          <p:cNvSpPr>
            <a:spLocks noChangeArrowheads="1"/>
          </p:cNvSpPr>
          <p:nvPr/>
        </p:nvSpPr>
        <p:spPr bwMode="auto">
          <a:xfrm>
            <a:off x="2282825" y="2601913"/>
            <a:ext cx="225425" cy="2254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7438" y="2159000"/>
            <a:ext cx="79375" cy="436563"/>
            <a:chOff x="1485" y="1360"/>
            <a:chExt cx="50" cy="275"/>
          </a:xfrm>
        </p:grpSpPr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1509" y="1485"/>
              <a:ext cx="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1"/>
            <p:cNvSpPr>
              <a:spLocks/>
            </p:cNvSpPr>
            <p:nvPr/>
          </p:nvSpPr>
          <p:spPr bwMode="auto">
            <a:xfrm>
              <a:off x="1485" y="1360"/>
              <a:ext cx="50" cy="101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7" y="10"/>
                </a:cxn>
                <a:cxn ang="0">
                  <a:pos x="11" y="12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6" y="32"/>
                </a:cxn>
                <a:cxn ang="0">
                  <a:pos x="33" y="34"/>
                </a:cxn>
                <a:cxn ang="0">
                  <a:pos x="44" y="41"/>
                </a:cxn>
                <a:cxn ang="0">
                  <a:pos x="49" y="49"/>
                </a:cxn>
                <a:cxn ang="0">
                  <a:pos x="44" y="56"/>
                </a:cxn>
                <a:cxn ang="0">
                  <a:pos x="27" y="61"/>
                </a:cxn>
                <a:cxn ang="0">
                  <a:pos x="11" y="66"/>
                </a:cxn>
                <a:cxn ang="0">
                  <a:pos x="5" y="73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16" y="93"/>
                </a:cxn>
                <a:cxn ang="0">
                  <a:pos x="33" y="95"/>
                </a:cxn>
                <a:cxn ang="0">
                  <a:pos x="49" y="100"/>
                </a:cxn>
              </a:cxnLst>
              <a:rect l="0" t="0" r="r" b="b"/>
              <a:pathLst>
                <a:path w="50" h="101">
                  <a:moveTo>
                    <a:pt x="33" y="0"/>
                  </a:moveTo>
                  <a:lnTo>
                    <a:pt x="27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6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49" y="49"/>
                  </a:lnTo>
                  <a:lnTo>
                    <a:pt x="44" y="56"/>
                  </a:lnTo>
                  <a:lnTo>
                    <a:pt x="27" y="61"/>
                  </a:lnTo>
                  <a:lnTo>
                    <a:pt x="11" y="66"/>
                  </a:lnTo>
                  <a:lnTo>
                    <a:pt x="5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6" y="93"/>
                  </a:lnTo>
                  <a:lnTo>
                    <a:pt x="33" y="95"/>
                  </a:lnTo>
                  <a:lnTo>
                    <a:pt x="49" y="10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4033838" y="2632075"/>
            <a:ext cx="222250" cy="2254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4144963" y="2387600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5" name="Freeform 35"/>
          <p:cNvSpPr>
            <a:spLocks/>
          </p:cNvSpPr>
          <p:nvPr/>
        </p:nvSpPr>
        <p:spPr bwMode="auto">
          <a:xfrm>
            <a:off x="4105275" y="2189163"/>
            <a:ext cx="79375" cy="160337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27" y="10"/>
              </a:cxn>
              <a:cxn ang="0">
                <a:pos x="11" y="12"/>
              </a:cxn>
              <a:cxn ang="0">
                <a:pos x="0" y="20"/>
              </a:cxn>
              <a:cxn ang="0">
                <a:pos x="0" y="27"/>
              </a:cxn>
              <a:cxn ang="0">
                <a:pos x="16" y="32"/>
              </a:cxn>
              <a:cxn ang="0">
                <a:pos x="33" y="34"/>
              </a:cxn>
              <a:cxn ang="0">
                <a:pos x="44" y="41"/>
              </a:cxn>
              <a:cxn ang="0">
                <a:pos x="49" y="49"/>
              </a:cxn>
              <a:cxn ang="0">
                <a:pos x="44" y="56"/>
              </a:cxn>
              <a:cxn ang="0">
                <a:pos x="27" y="61"/>
              </a:cxn>
              <a:cxn ang="0">
                <a:pos x="11" y="66"/>
              </a:cxn>
              <a:cxn ang="0">
                <a:pos x="5" y="73"/>
              </a:cxn>
              <a:cxn ang="0">
                <a:pos x="0" y="80"/>
              </a:cxn>
              <a:cxn ang="0">
                <a:pos x="0" y="88"/>
              </a:cxn>
              <a:cxn ang="0">
                <a:pos x="16" y="93"/>
              </a:cxn>
              <a:cxn ang="0">
                <a:pos x="33" y="95"/>
              </a:cxn>
              <a:cxn ang="0">
                <a:pos x="49" y="100"/>
              </a:cxn>
            </a:cxnLst>
            <a:rect l="0" t="0" r="r" b="b"/>
            <a:pathLst>
              <a:path w="50" h="101">
                <a:moveTo>
                  <a:pt x="33" y="0"/>
                </a:moveTo>
                <a:lnTo>
                  <a:pt x="27" y="10"/>
                </a:lnTo>
                <a:lnTo>
                  <a:pt x="11" y="12"/>
                </a:lnTo>
                <a:lnTo>
                  <a:pt x="0" y="20"/>
                </a:lnTo>
                <a:lnTo>
                  <a:pt x="0" y="27"/>
                </a:lnTo>
                <a:lnTo>
                  <a:pt x="16" y="32"/>
                </a:lnTo>
                <a:lnTo>
                  <a:pt x="33" y="34"/>
                </a:lnTo>
                <a:lnTo>
                  <a:pt x="44" y="41"/>
                </a:lnTo>
                <a:lnTo>
                  <a:pt x="49" y="49"/>
                </a:lnTo>
                <a:lnTo>
                  <a:pt x="44" y="56"/>
                </a:lnTo>
                <a:lnTo>
                  <a:pt x="27" y="61"/>
                </a:lnTo>
                <a:lnTo>
                  <a:pt x="11" y="66"/>
                </a:lnTo>
                <a:lnTo>
                  <a:pt x="5" y="73"/>
                </a:lnTo>
                <a:lnTo>
                  <a:pt x="0" y="80"/>
                </a:lnTo>
                <a:lnTo>
                  <a:pt x="0" y="88"/>
                </a:lnTo>
                <a:lnTo>
                  <a:pt x="16" y="93"/>
                </a:lnTo>
                <a:lnTo>
                  <a:pt x="33" y="95"/>
                </a:lnTo>
                <a:lnTo>
                  <a:pt x="49" y="1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3406775" y="2632075"/>
            <a:ext cx="220663" cy="2254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Freeform 37"/>
          <p:cNvSpPr>
            <a:spLocks/>
          </p:cNvSpPr>
          <p:nvPr/>
        </p:nvSpPr>
        <p:spPr bwMode="auto">
          <a:xfrm>
            <a:off x="3633788" y="2189163"/>
            <a:ext cx="80962" cy="160337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28" y="10"/>
              </a:cxn>
              <a:cxn ang="0">
                <a:pos x="11" y="12"/>
              </a:cxn>
              <a:cxn ang="0">
                <a:pos x="0" y="20"/>
              </a:cxn>
              <a:cxn ang="0">
                <a:pos x="0" y="27"/>
              </a:cxn>
              <a:cxn ang="0">
                <a:pos x="17" y="32"/>
              </a:cxn>
              <a:cxn ang="0">
                <a:pos x="33" y="34"/>
              </a:cxn>
              <a:cxn ang="0">
                <a:pos x="44" y="41"/>
              </a:cxn>
              <a:cxn ang="0">
                <a:pos x="50" y="49"/>
              </a:cxn>
              <a:cxn ang="0">
                <a:pos x="44" y="56"/>
              </a:cxn>
              <a:cxn ang="0">
                <a:pos x="28" y="61"/>
              </a:cxn>
              <a:cxn ang="0">
                <a:pos x="11" y="66"/>
              </a:cxn>
              <a:cxn ang="0">
                <a:pos x="6" y="73"/>
              </a:cxn>
              <a:cxn ang="0">
                <a:pos x="0" y="80"/>
              </a:cxn>
              <a:cxn ang="0">
                <a:pos x="0" y="88"/>
              </a:cxn>
              <a:cxn ang="0">
                <a:pos x="17" y="93"/>
              </a:cxn>
              <a:cxn ang="0">
                <a:pos x="33" y="95"/>
              </a:cxn>
              <a:cxn ang="0">
                <a:pos x="50" y="100"/>
              </a:cxn>
            </a:cxnLst>
            <a:rect l="0" t="0" r="r" b="b"/>
            <a:pathLst>
              <a:path w="51" h="101">
                <a:moveTo>
                  <a:pt x="33" y="0"/>
                </a:moveTo>
                <a:lnTo>
                  <a:pt x="28" y="10"/>
                </a:lnTo>
                <a:lnTo>
                  <a:pt x="11" y="12"/>
                </a:lnTo>
                <a:lnTo>
                  <a:pt x="0" y="20"/>
                </a:lnTo>
                <a:lnTo>
                  <a:pt x="0" y="27"/>
                </a:lnTo>
                <a:lnTo>
                  <a:pt x="17" y="32"/>
                </a:lnTo>
                <a:lnTo>
                  <a:pt x="33" y="34"/>
                </a:lnTo>
                <a:lnTo>
                  <a:pt x="44" y="41"/>
                </a:lnTo>
                <a:lnTo>
                  <a:pt x="50" y="49"/>
                </a:lnTo>
                <a:lnTo>
                  <a:pt x="44" y="56"/>
                </a:lnTo>
                <a:lnTo>
                  <a:pt x="28" y="61"/>
                </a:lnTo>
                <a:lnTo>
                  <a:pt x="11" y="66"/>
                </a:lnTo>
                <a:lnTo>
                  <a:pt x="6" y="73"/>
                </a:lnTo>
                <a:lnTo>
                  <a:pt x="0" y="80"/>
                </a:lnTo>
                <a:lnTo>
                  <a:pt x="0" y="88"/>
                </a:lnTo>
                <a:lnTo>
                  <a:pt x="17" y="93"/>
                </a:lnTo>
                <a:lnTo>
                  <a:pt x="33" y="95"/>
                </a:lnTo>
                <a:lnTo>
                  <a:pt x="50" y="1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8" name="Freeform 38"/>
          <p:cNvSpPr>
            <a:spLocks/>
          </p:cNvSpPr>
          <p:nvPr/>
        </p:nvSpPr>
        <p:spPr bwMode="auto">
          <a:xfrm>
            <a:off x="3319463" y="2189163"/>
            <a:ext cx="82550" cy="160337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28" y="10"/>
              </a:cxn>
              <a:cxn ang="0">
                <a:pos x="11" y="12"/>
              </a:cxn>
              <a:cxn ang="0">
                <a:pos x="0" y="20"/>
              </a:cxn>
              <a:cxn ang="0">
                <a:pos x="0" y="27"/>
              </a:cxn>
              <a:cxn ang="0">
                <a:pos x="17" y="32"/>
              </a:cxn>
              <a:cxn ang="0">
                <a:pos x="34" y="34"/>
              </a:cxn>
              <a:cxn ang="0">
                <a:pos x="45" y="41"/>
              </a:cxn>
              <a:cxn ang="0">
                <a:pos x="51" y="49"/>
              </a:cxn>
              <a:cxn ang="0">
                <a:pos x="45" y="56"/>
              </a:cxn>
              <a:cxn ang="0">
                <a:pos x="28" y="61"/>
              </a:cxn>
              <a:cxn ang="0">
                <a:pos x="11" y="66"/>
              </a:cxn>
              <a:cxn ang="0">
                <a:pos x="6" y="73"/>
              </a:cxn>
              <a:cxn ang="0">
                <a:pos x="0" y="80"/>
              </a:cxn>
              <a:cxn ang="0">
                <a:pos x="0" y="88"/>
              </a:cxn>
              <a:cxn ang="0">
                <a:pos x="17" y="93"/>
              </a:cxn>
              <a:cxn ang="0">
                <a:pos x="34" y="95"/>
              </a:cxn>
              <a:cxn ang="0">
                <a:pos x="51" y="100"/>
              </a:cxn>
            </a:cxnLst>
            <a:rect l="0" t="0" r="r" b="b"/>
            <a:pathLst>
              <a:path w="52" h="101">
                <a:moveTo>
                  <a:pt x="34" y="0"/>
                </a:moveTo>
                <a:lnTo>
                  <a:pt x="28" y="10"/>
                </a:lnTo>
                <a:lnTo>
                  <a:pt x="11" y="12"/>
                </a:lnTo>
                <a:lnTo>
                  <a:pt x="0" y="20"/>
                </a:lnTo>
                <a:lnTo>
                  <a:pt x="0" y="27"/>
                </a:lnTo>
                <a:lnTo>
                  <a:pt x="17" y="32"/>
                </a:lnTo>
                <a:lnTo>
                  <a:pt x="34" y="34"/>
                </a:lnTo>
                <a:lnTo>
                  <a:pt x="45" y="41"/>
                </a:lnTo>
                <a:lnTo>
                  <a:pt x="51" y="49"/>
                </a:lnTo>
                <a:lnTo>
                  <a:pt x="45" y="56"/>
                </a:lnTo>
                <a:lnTo>
                  <a:pt x="28" y="61"/>
                </a:lnTo>
                <a:lnTo>
                  <a:pt x="11" y="66"/>
                </a:lnTo>
                <a:lnTo>
                  <a:pt x="6" y="73"/>
                </a:lnTo>
                <a:lnTo>
                  <a:pt x="0" y="80"/>
                </a:lnTo>
                <a:lnTo>
                  <a:pt x="0" y="88"/>
                </a:lnTo>
                <a:lnTo>
                  <a:pt x="17" y="93"/>
                </a:lnTo>
                <a:lnTo>
                  <a:pt x="34" y="95"/>
                </a:lnTo>
                <a:lnTo>
                  <a:pt x="51" y="1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3400425" y="2387600"/>
            <a:ext cx="77788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>
            <a:off x="3556000" y="2387600"/>
            <a:ext cx="77788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6932613" y="2303463"/>
            <a:ext cx="19161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Applications</a:t>
            </a: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4826000" y="2044700"/>
            <a:ext cx="1276350" cy="895350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tint val="70196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Freeform 43"/>
          <p:cNvSpPr>
            <a:spLocks/>
          </p:cNvSpPr>
          <p:nvPr/>
        </p:nvSpPr>
        <p:spPr bwMode="auto">
          <a:xfrm>
            <a:off x="5951538" y="2189163"/>
            <a:ext cx="80962" cy="160337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28" y="10"/>
              </a:cxn>
              <a:cxn ang="0">
                <a:pos x="11" y="12"/>
              </a:cxn>
              <a:cxn ang="0">
                <a:pos x="0" y="20"/>
              </a:cxn>
              <a:cxn ang="0">
                <a:pos x="0" y="27"/>
              </a:cxn>
              <a:cxn ang="0">
                <a:pos x="17" y="32"/>
              </a:cxn>
              <a:cxn ang="0">
                <a:pos x="33" y="34"/>
              </a:cxn>
              <a:cxn ang="0">
                <a:pos x="44" y="41"/>
              </a:cxn>
              <a:cxn ang="0">
                <a:pos x="50" y="49"/>
              </a:cxn>
              <a:cxn ang="0">
                <a:pos x="44" y="56"/>
              </a:cxn>
              <a:cxn ang="0">
                <a:pos x="28" y="61"/>
              </a:cxn>
              <a:cxn ang="0">
                <a:pos x="11" y="66"/>
              </a:cxn>
              <a:cxn ang="0">
                <a:pos x="6" y="73"/>
              </a:cxn>
              <a:cxn ang="0">
                <a:pos x="0" y="80"/>
              </a:cxn>
              <a:cxn ang="0">
                <a:pos x="0" y="88"/>
              </a:cxn>
              <a:cxn ang="0">
                <a:pos x="17" y="93"/>
              </a:cxn>
              <a:cxn ang="0">
                <a:pos x="33" y="95"/>
              </a:cxn>
              <a:cxn ang="0">
                <a:pos x="50" y="100"/>
              </a:cxn>
            </a:cxnLst>
            <a:rect l="0" t="0" r="r" b="b"/>
            <a:pathLst>
              <a:path w="51" h="101">
                <a:moveTo>
                  <a:pt x="33" y="0"/>
                </a:moveTo>
                <a:lnTo>
                  <a:pt x="28" y="10"/>
                </a:lnTo>
                <a:lnTo>
                  <a:pt x="11" y="12"/>
                </a:lnTo>
                <a:lnTo>
                  <a:pt x="0" y="20"/>
                </a:lnTo>
                <a:lnTo>
                  <a:pt x="0" y="27"/>
                </a:lnTo>
                <a:lnTo>
                  <a:pt x="17" y="32"/>
                </a:lnTo>
                <a:lnTo>
                  <a:pt x="33" y="34"/>
                </a:lnTo>
                <a:lnTo>
                  <a:pt x="44" y="41"/>
                </a:lnTo>
                <a:lnTo>
                  <a:pt x="50" y="49"/>
                </a:lnTo>
                <a:lnTo>
                  <a:pt x="44" y="56"/>
                </a:lnTo>
                <a:lnTo>
                  <a:pt x="28" y="61"/>
                </a:lnTo>
                <a:lnTo>
                  <a:pt x="11" y="66"/>
                </a:lnTo>
                <a:lnTo>
                  <a:pt x="6" y="73"/>
                </a:lnTo>
                <a:lnTo>
                  <a:pt x="0" y="80"/>
                </a:lnTo>
                <a:lnTo>
                  <a:pt x="0" y="88"/>
                </a:lnTo>
                <a:lnTo>
                  <a:pt x="17" y="93"/>
                </a:lnTo>
                <a:lnTo>
                  <a:pt x="33" y="95"/>
                </a:lnTo>
                <a:lnTo>
                  <a:pt x="50" y="1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4" name="Freeform 44"/>
          <p:cNvSpPr>
            <a:spLocks/>
          </p:cNvSpPr>
          <p:nvPr/>
        </p:nvSpPr>
        <p:spPr bwMode="auto">
          <a:xfrm>
            <a:off x="5637213" y="2189163"/>
            <a:ext cx="80962" cy="160337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28" y="10"/>
              </a:cxn>
              <a:cxn ang="0">
                <a:pos x="11" y="12"/>
              </a:cxn>
              <a:cxn ang="0">
                <a:pos x="0" y="20"/>
              </a:cxn>
              <a:cxn ang="0">
                <a:pos x="0" y="27"/>
              </a:cxn>
              <a:cxn ang="0">
                <a:pos x="17" y="32"/>
              </a:cxn>
              <a:cxn ang="0">
                <a:pos x="33" y="34"/>
              </a:cxn>
              <a:cxn ang="0">
                <a:pos x="44" y="41"/>
              </a:cxn>
              <a:cxn ang="0">
                <a:pos x="50" y="49"/>
              </a:cxn>
              <a:cxn ang="0">
                <a:pos x="44" y="56"/>
              </a:cxn>
              <a:cxn ang="0">
                <a:pos x="28" y="61"/>
              </a:cxn>
              <a:cxn ang="0">
                <a:pos x="11" y="66"/>
              </a:cxn>
              <a:cxn ang="0">
                <a:pos x="6" y="73"/>
              </a:cxn>
              <a:cxn ang="0">
                <a:pos x="0" y="80"/>
              </a:cxn>
              <a:cxn ang="0">
                <a:pos x="0" y="88"/>
              </a:cxn>
              <a:cxn ang="0">
                <a:pos x="17" y="93"/>
              </a:cxn>
              <a:cxn ang="0">
                <a:pos x="33" y="95"/>
              </a:cxn>
              <a:cxn ang="0">
                <a:pos x="50" y="100"/>
              </a:cxn>
            </a:cxnLst>
            <a:rect l="0" t="0" r="r" b="b"/>
            <a:pathLst>
              <a:path w="51" h="101">
                <a:moveTo>
                  <a:pt x="33" y="0"/>
                </a:moveTo>
                <a:lnTo>
                  <a:pt x="28" y="10"/>
                </a:lnTo>
                <a:lnTo>
                  <a:pt x="11" y="12"/>
                </a:lnTo>
                <a:lnTo>
                  <a:pt x="0" y="20"/>
                </a:lnTo>
                <a:lnTo>
                  <a:pt x="0" y="27"/>
                </a:lnTo>
                <a:lnTo>
                  <a:pt x="17" y="32"/>
                </a:lnTo>
                <a:lnTo>
                  <a:pt x="33" y="34"/>
                </a:lnTo>
                <a:lnTo>
                  <a:pt x="44" y="41"/>
                </a:lnTo>
                <a:lnTo>
                  <a:pt x="50" y="49"/>
                </a:lnTo>
                <a:lnTo>
                  <a:pt x="44" y="56"/>
                </a:lnTo>
                <a:lnTo>
                  <a:pt x="28" y="61"/>
                </a:lnTo>
                <a:lnTo>
                  <a:pt x="11" y="66"/>
                </a:lnTo>
                <a:lnTo>
                  <a:pt x="6" y="73"/>
                </a:lnTo>
                <a:lnTo>
                  <a:pt x="0" y="80"/>
                </a:lnTo>
                <a:lnTo>
                  <a:pt x="0" y="88"/>
                </a:lnTo>
                <a:lnTo>
                  <a:pt x="17" y="93"/>
                </a:lnTo>
                <a:lnTo>
                  <a:pt x="33" y="95"/>
                </a:lnTo>
                <a:lnTo>
                  <a:pt x="50" y="1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5716588" y="2387600"/>
            <a:ext cx="77787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6" name="Line 46"/>
          <p:cNvSpPr>
            <a:spLocks noChangeShapeType="1"/>
          </p:cNvSpPr>
          <p:nvPr/>
        </p:nvSpPr>
        <p:spPr bwMode="auto">
          <a:xfrm flipH="1">
            <a:off x="5875338" y="2387600"/>
            <a:ext cx="7620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5092700" y="2632075"/>
            <a:ext cx="223838" cy="2254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Freeform 48"/>
          <p:cNvSpPr>
            <a:spLocks/>
          </p:cNvSpPr>
          <p:nvPr/>
        </p:nvSpPr>
        <p:spPr bwMode="auto">
          <a:xfrm>
            <a:off x="5322888" y="2189163"/>
            <a:ext cx="77787" cy="160337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27" y="10"/>
              </a:cxn>
              <a:cxn ang="0">
                <a:pos x="11" y="12"/>
              </a:cxn>
              <a:cxn ang="0">
                <a:pos x="0" y="20"/>
              </a:cxn>
              <a:cxn ang="0">
                <a:pos x="0" y="27"/>
              </a:cxn>
              <a:cxn ang="0">
                <a:pos x="16" y="32"/>
              </a:cxn>
              <a:cxn ang="0">
                <a:pos x="32" y="34"/>
              </a:cxn>
              <a:cxn ang="0">
                <a:pos x="43" y="41"/>
              </a:cxn>
              <a:cxn ang="0">
                <a:pos x="48" y="49"/>
              </a:cxn>
              <a:cxn ang="0">
                <a:pos x="43" y="56"/>
              </a:cxn>
              <a:cxn ang="0">
                <a:pos x="27" y="61"/>
              </a:cxn>
              <a:cxn ang="0">
                <a:pos x="11" y="66"/>
              </a:cxn>
              <a:cxn ang="0">
                <a:pos x="5" y="73"/>
              </a:cxn>
              <a:cxn ang="0">
                <a:pos x="0" y="80"/>
              </a:cxn>
              <a:cxn ang="0">
                <a:pos x="0" y="88"/>
              </a:cxn>
              <a:cxn ang="0">
                <a:pos x="16" y="93"/>
              </a:cxn>
              <a:cxn ang="0">
                <a:pos x="32" y="95"/>
              </a:cxn>
              <a:cxn ang="0">
                <a:pos x="48" y="100"/>
              </a:cxn>
            </a:cxnLst>
            <a:rect l="0" t="0" r="r" b="b"/>
            <a:pathLst>
              <a:path w="49" h="101">
                <a:moveTo>
                  <a:pt x="32" y="0"/>
                </a:moveTo>
                <a:lnTo>
                  <a:pt x="27" y="10"/>
                </a:lnTo>
                <a:lnTo>
                  <a:pt x="11" y="12"/>
                </a:lnTo>
                <a:lnTo>
                  <a:pt x="0" y="20"/>
                </a:lnTo>
                <a:lnTo>
                  <a:pt x="0" y="27"/>
                </a:lnTo>
                <a:lnTo>
                  <a:pt x="16" y="32"/>
                </a:lnTo>
                <a:lnTo>
                  <a:pt x="32" y="34"/>
                </a:lnTo>
                <a:lnTo>
                  <a:pt x="43" y="41"/>
                </a:lnTo>
                <a:lnTo>
                  <a:pt x="48" y="49"/>
                </a:lnTo>
                <a:lnTo>
                  <a:pt x="43" y="56"/>
                </a:lnTo>
                <a:lnTo>
                  <a:pt x="27" y="61"/>
                </a:lnTo>
                <a:lnTo>
                  <a:pt x="11" y="66"/>
                </a:lnTo>
                <a:lnTo>
                  <a:pt x="5" y="73"/>
                </a:lnTo>
                <a:lnTo>
                  <a:pt x="0" y="80"/>
                </a:lnTo>
                <a:lnTo>
                  <a:pt x="0" y="88"/>
                </a:lnTo>
                <a:lnTo>
                  <a:pt x="16" y="93"/>
                </a:lnTo>
                <a:lnTo>
                  <a:pt x="32" y="95"/>
                </a:lnTo>
                <a:lnTo>
                  <a:pt x="48" y="1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9" name="Freeform 49"/>
          <p:cNvSpPr>
            <a:spLocks/>
          </p:cNvSpPr>
          <p:nvPr/>
        </p:nvSpPr>
        <p:spPr bwMode="auto">
          <a:xfrm>
            <a:off x="5010150" y="2189163"/>
            <a:ext cx="77788" cy="160337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27" y="10"/>
              </a:cxn>
              <a:cxn ang="0">
                <a:pos x="11" y="12"/>
              </a:cxn>
              <a:cxn ang="0">
                <a:pos x="0" y="20"/>
              </a:cxn>
              <a:cxn ang="0">
                <a:pos x="0" y="27"/>
              </a:cxn>
              <a:cxn ang="0">
                <a:pos x="16" y="32"/>
              </a:cxn>
              <a:cxn ang="0">
                <a:pos x="32" y="34"/>
              </a:cxn>
              <a:cxn ang="0">
                <a:pos x="43" y="41"/>
              </a:cxn>
              <a:cxn ang="0">
                <a:pos x="48" y="49"/>
              </a:cxn>
              <a:cxn ang="0">
                <a:pos x="43" y="56"/>
              </a:cxn>
              <a:cxn ang="0">
                <a:pos x="27" y="61"/>
              </a:cxn>
              <a:cxn ang="0">
                <a:pos x="11" y="66"/>
              </a:cxn>
              <a:cxn ang="0">
                <a:pos x="5" y="73"/>
              </a:cxn>
              <a:cxn ang="0">
                <a:pos x="0" y="80"/>
              </a:cxn>
              <a:cxn ang="0">
                <a:pos x="0" y="88"/>
              </a:cxn>
              <a:cxn ang="0">
                <a:pos x="16" y="93"/>
              </a:cxn>
              <a:cxn ang="0">
                <a:pos x="32" y="95"/>
              </a:cxn>
              <a:cxn ang="0">
                <a:pos x="48" y="100"/>
              </a:cxn>
            </a:cxnLst>
            <a:rect l="0" t="0" r="r" b="b"/>
            <a:pathLst>
              <a:path w="49" h="101">
                <a:moveTo>
                  <a:pt x="32" y="0"/>
                </a:moveTo>
                <a:lnTo>
                  <a:pt x="27" y="10"/>
                </a:lnTo>
                <a:lnTo>
                  <a:pt x="11" y="12"/>
                </a:lnTo>
                <a:lnTo>
                  <a:pt x="0" y="20"/>
                </a:lnTo>
                <a:lnTo>
                  <a:pt x="0" y="27"/>
                </a:lnTo>
                <a:lnTo>
                  <a:pt x="16" y="32"/>
                </a:lnTo>
                <a:lnTo>
                  <a:pt x="32" y="34"/>
                </a:lnTo>
                <a:lnTo>
                  <a:pt x="43" y="41"/>
                </a:lnTo>
                <a:lnTo>
                  <a:pt x="48" y="49"/>
                </a:lnTo>
                <a:lnTo>
                  <a:pt x="43" y="56"/>
                </a:lnTo>
                <a:lnTo>
                  <a:pt x="27" y="61"/>
                </a:lnTo>
                <a:lnTo>
                  <a:pt x="11" y="66"/>
                </a:lnTo>
                <a:lnTo>
                  <a:pt x="5" y="73"/>
                </a:lnTo>
                <a:lnTo>
                  <a:pt x="0" y="80"/>
                </a:lnTo>
                <a:lnTo>
                  <a:pt x="0" y="88"/>
                </a:lnTo>
                <a:lnTo>
                  <a:pt x="16" y="93"/>
                </a:lnTo>
                <a:lnTo>
                  <a:pt x="32" y="95"/>
                </a:lnTo>
                <a:lnTo>
                  <a:pt x="48" y="1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>
            <a:off x="5086350" y="2387600"/>
            <a:ext cx="79375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1" name="Line 51"/>
          <p:cNvSpPr>
            <a:spLocks noChangeShapeType="1"/>
          </p:cNvSpPr>
          <p:nvPr/>
        </p:nvSpPr>
        <p:spPr bwMode="auto">
          <a:xfrm flipH="1">
            <a:off x="5243513" y="2387600"/>
            <a:ext cx="79375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2" name="Freeform 52"/>
          <p:cNvSpPr>
            <a:spLocks/>
          </p:cNvSpPr>
          <p:nvPr/>
        </p:nvSpPr>
        <p:spPr bwMode="auto">
          <a:xfrm>
            <a:off x="5165725" y="2189163"/>
            <a:ext cx="79375" cy="160337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27" y="10"/>
              </a:cxn>
              <a:cxn ang="0">
                <a:pos x="11" y="12"/>
              </a:cxn>
              <a:cxn ang="0">
                <a:pos x="0" y="20"/>
              </a:cxn>
              <a:cxn ang="0">
                <a:pos x="0" y="27"/>
              </a:cxn>
              <a:cxn ang="0">
                <a:pos x="16" y="32"/>
              </a:cxn>
              <a:cxn ang="0">
                <a:pos x="33" y="34"/>
              </a:cxn>
              <a:cxn ang="0">
                <a:pos x="44" y="41"/>
              </a:cxn>
              <a:cxn ang="0">
                <a:pos x="49" y="49"/>
              </a:cxn>
              <a:cxn ang="0">
                <a:pos x="44" y="56"/>
              </a:cxn>
              <a:cxn ang="0">
                <a:pos x="27" y="61"/>
              </a:cxn>
              <a:cxn ang="0">
                <a:pos x="11" y="66"/>
              </a:cxn>
              <a:cxn ang="0">
                <a:pos x="5" y="73"/>
              </a:cxn>
              <a:cxn ang="0">
                <a:pos x="0" y="80"/>
              </a:cxn>
              <a:cxn ang="0">
                <a:pos x="0" y="88"/>
              </a:cxn>
              <a:cxn ang="0">
                <a:pos x="16" y="93"/>
              </a:cxn>
              <a:cxn ang="0">
                <a:pos x="33" y="95"/>
              </a:cxn>
              <a:cxn ang="0">
                <a:pos x="49" y="100"/>
              </a:cxn>
            </a:cxnLst>
            <a:rect l="0" t="0" r="r" b="b"/>
            <a:pathLst>
              <a:path w="50" h="101">
                <a:moveTo>
                  <a:pt x="33" y="0"/>
                </a:moveTo>
                <a:lnTo>
                  <a:pt x="27" y="10"/>
                </a:lnTo>
                <a:lnTo>
                  <a:pt x="11" y="12"/>
                </a:lnTo>
                <a:lnTo>
                  <a:pt x="0" y="20"/>
                </a:lnTo>
                <a:lnTo>
                  <a:pt x="0" y="27"/>
                </a:lnTo>
                <a:lnTo>
                  <a:pt x="16" y="32"/>
                </a:lnTo>
                <a:lnTo>
                  <a:pt x="33" y="34"/>
                </a:lnTo>
                <a:lnTo>
                  <a:pt x="44" y="41"/>
                </a:lnTo>
                <a:lnTo>
                  <a:pt x="49" y="49"/>
                </a:lnTo>
                <a:lnTo>
                  <a:pt x="44" y="56"/>
                </a:lnTo>
                <a:lnTo>
                  <a:pt x="27" y="61"/>
                </a:lnTo>
                <a:lnTo>
                  <a:pt x="11" y="66"/>
                </a:lnTo>
                <a:lnTo>
                  <a:pt x="5" y="73"/>
                </a:lnTo>
                <a:lnTo>
                  <a:pt x="0" y="80"/>
                </a:lnTo>
                <a:lnTo>
                  <a:pt x="0" y="88"/>
                </a:lnTo>
                <a:lnTo>
                  <a:pt x="16" y="93"/>
                </a:lnTo>
                <a:lnTo>
                  <a:pt x="33" y="95"/>
                </a:lnTo>
                <a:lnTo>
                  <a:pt x="49" y="1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5707063" y="2630488"/>
            <a:ext cx="223837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 flipV="1">
            <a:off x="2257425" y="3117850"/>
            <a:ext cx="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Freeform 55"/>
          <p:cNvSpPr>
            <a:spLocks/>
          </p:cNvSpPr>
          <p:nvPr/>
        </p:nvSpPr>
        <p:spPr bwMode="auto">
          <a:xfrm>
            <a:off x="2235200" y="3343275"/>
            <a:ext cx="109538" cy="201613"/>
          </a:xfrm>
          <a:custGeom>
            <a:avLst/>
            <a:gdLst/>
            <a:ahLst/>
            <a:cxnLst>
              <a:cxn ang="0">
                <a:pos x="45" y="126"/>
              </a:cxn>
              <a:cxn ang="0">
                <a:pos x="38" y="114"/>
              </a:cxn>
              <a:cxn ang="0">
                <a:pos x="15" y="111"/>
              </a:cxn>
              <a:cxn ang="0">
                <a:pos x="0" y="101"/>
              </a:cxn>
              <a:cxn ang="0">
                <a:pos x="0" y="92"/>
              </a:cxn>
              <a:cxn ang="0">
                <a:pos x="23" y="86"/>
              </a:cxn>
              <a:cxn ang="0">
                <a:pos x="45" y="83"/>
              </a:cxn>
              <a:cxn ang="0">
                <a:pos x="60" y="74"/>
              </a:cxn>
              <a:cxn ang="0">
                <a:pos x="68" y="65"/>
              </a:cxn>
              <a:cxn ang="0">
                <a:pos x="60" y="55"/>
              </a:cxn>
              <a:cxn ang="0">
                <a:pos x="38" y="49"/>
              </a:cxn>
              <a:cxn ang="0">
                <a:pos x="15" y="43"/>
              </a:cxn>
              <a:cxn ang="0">
                <a:pos x="8" y="34"/>
              </a:cxn>
              <a:cxn ang="0">
                <a:pos x="0" y="25"/>
              </a:cxn>
              <a:cxn ang="0">
                <a:pos x="0" y="15"/>
              </a:cxn>
              <a:cxn ang="0">
                <a:pos x="23" y="9"/>
              </a:cxn>
              <a:cxn ang="0">
                <a:pos x="45" y="6"/>
              </a:cxn>
              <a:cxn ang="0">
                <a:pos x="68" y="0"/>
              </a:cxn>
            </a:cxnLst>
            <a:rect l="0" t="0" r="r" b="b"/>
            <a:pathLst>
              <a:path w="69" h="127">
                <a:moveTo>
                  <a:pt x="45" y="126"/>
                </a:moveTo>
                <a:lnTo>
                  <a:pt x="38" y="114"/>
                </a:lnTo>
                <a:lnTo>
                  <a:pt x="15" y="111"/>
                </a:lnTo>
                <a:lnTo>
                  <a:pt x="0" y="101"/>
                </a:lnTo>
                <a:lnTo>
                  <a:pt x="0" y="92"/>
                </a:lnTo>
                <a:lnTo>
                  <a:pt x="23" y="86"/>
                </a:lnTo>
                <a:lnTo>
                  <a:pt x="45" y="83"/>
                </a:lnTo>
                <a:lnTo>
                  <a:pt x="60" y="74"/>
                </a:lnTo>
                <a:lnTo>
                  <a:pt x="68" y="65"/>
                </a:lnTo>
                <a:lnTo>
                  <a:pt x="60" y="55"/>
                </a:lnTo>
                <a:lnTo>
                  <a:pt x="38" y="49"/>
                </a:lnTo>
                <a:lnTo>
                  <a:pt x="15" y="43"/>
                </a:lnTo>
                <a:lnTo>
                  <a:pt x="8" y="34"/>
                </a:lnTo>
                <a:lnTo>
                  <a:pt x="0" y="25"/>
                </a:lnTo>
                <a:lnTo>
                  <a:pt x="0" y="15"/>
                </a:lnTo>
                <a:lnTo>
                  <a:pt x="23" y="9"/>
                </a:lnTo>
                <a:lnTo>
                  <a:pt x="45" y="6"/>
                </a:lnTo>
                <a:lnTo>
                  <a:pt x="6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6" name="Line 56"/>
          <p:cNvSpPr>
            <a:spLocks noChangeShapeType="1"/>
          </p:cNvSpPr>
          <p:nvPr/>
        </p:nvSpPr>
        <p:spPr bwMode="auto">
          <a:xfrm flipV="1">
            <a:off x="3798888" y="3117850"/>
            <a:ext cx="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7" name="Freeform 57"/>
          <p:cNvSpPr>
            <a:spLocks/>
          </p:cNvSpPr>
          <p:nvPr/>
        </p:nvSpPr>
        <p:spPr bwMode="auto">
          <a:xfrm>
            <a:off x="3760788" y="3305175"/>
            <a:ext cx="107950" cy="258763"/>
          </a:xfrm>
          <a:custGeom>
            <a:avLst/>
            <a:gdLst/>
            <a:ahLst/>
            <a:cxnLst>
              <a:cxn ang="0">
                <a:pos x="45" y="162"/>
              </a:cxn>
              <a:cxn ang="0">
                <a:pos x="37" y="146"/>
              </a:cxn>
              <a:cxn ang="0">
                <a:pos x="15" y="142"/>
              </a:cxn>
              <a:cxn ang="0">
                <a:pos x="0" y="130"/>
              </a:cxn>
              <a:cxn ang="0">
                <a:pos x="0" y="119"/>
              </a:cxn>
              <a:cxn ang="0">
                <a:pos x="22" y="111"/>
              </a:cxn>
              <a:cxn ang="0">
                <a:pos x="45" y="107"/>
              </a:cxn>
              <a:cxn ang="0">
                <a:pos x="60" y="95"/>
              </a:cxn>
              <a:cxn ang="0">
                <a:pos x="67" y="83"/>
              </a:cxn>
              <a:cxn ang="0">
                <a:pos x="60" y="71"/>
              </a:cxn>
              <a:cxn ang="0">
                <a:pos x="37" y="63"/>
              </a:cxn>
              <a:cxn ang="0">
                <a:pos x="15" y="55"/>
              </a:cxn>
              <a:cxn ang="0">
                <a:pos x="7" y="43"/>
              </a:cxn>
              <a:cxn ang="0">
                <a:pos x="0" y="32"/>
              </a:cxn>
              <a:cxn ang="0">
                <a:pos x="0" y="20"/>
              </a:cxn>
              <a:cxn ang="0">
                <a:pos x="22" y="12"/>
              </a:cxn>
              <a:cxn ang="0">
                <a:pos x="45" y="8"/>
              </a:cxn>
              <a:cxn ang="0">
                <a:pos x="67" y="0"/>
              </a:cxn>
            </a:cxnLst>
            <a:rect l="0" t="0" r="r" b="b"/>
            <a:pathLst>
              <a:path w="68" h="163">
                <a:moveTo>
                  <a:pt x="45" y="162"/>
                </a:moveTo>
                <a:lnTo>
                  <a:pt x="37" y="146"/>
                </a:lnTo>
                <a:lnTo>
                  <a:pt x="15" y="142"/>
                </a:lnTo>
                <a:lnTo>
                  <a:pt x="0" y="130"/>
                </a:lnTo>
                <a:lnTo>
                  <a:pt x="0" y="119"/>
                </a:lnTo>
                <a:lnTo>
                  <a:pt x="22" y="111"/>
                </a:lnTo>
                <a:lnTo>
                  <a:pt x="45" y="107"/>
                </a:lnTo>
                <a:lnTo>
                  <a:pt x="60" y="95"/>
                </a:lnTo>
                <a:lnTo>
                  <a:pt x="67" y="83"/>
                </a:lnTo>
                <a:lnTo>
                  <a:pt x="60" y="71"/>
                </a:lnTo>
                <a:lnTo>
                  <a:pt x="37" y="63"/>
                </a:lnTo>
                <a:lnTo>
                  <a:pt x="15" y="55"/>
                </a:lnTo>
                <a:lnTo>
                  <a:pt x="7" y="43"/>
                </a:lnTo>
                <a:lnTo>
                  <a:pt x="0" y="32"/>
                </a:lnTo>
                <a:lnTo>
                  <a:pt x="0" y="20"/>
                </a:lnTo>
                <a:lnTo>
                  <a:pt x="22" y="12"/>
                </a:lnTo>
                <a:lnTo>
                  <a:pt x="45" y="8"/>
                </a:lnTo>
                <a:lnTo>
                  <a:pt x="67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V="1">
            <a:off x="5253038" y="3105150"/>
            <a:ext cx="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9" name="Freeform 59"/>
          <p:cNvSpPr>
            <a:spLocks/>
          </p:cNvSpPr>
          <p:nvPr/>
        </p:nvSpPr>
        <p:spPr bwMode="auto">
          <a:xfrm>
            <a:off x="5213350" y="3290888"/>
            <a:ext cx="141288" cy="273050"/>
          </a:xfrm>
          <a:custGeom>
            <a:avLst/>
            <a:gdLst/>
            <a:ahLst/>
            <a:cxnLst>
              <a:cxn ang="0">
                <a:pos x="59" y="171"/>
              </a:cxn>
              <a:cxn ang="0">
                <a:pos x="49" y="154"/>
              </a:cxn>
              <a:cxn ang="0">
                <a:pos x="20" y="150"/>
              </a:cxn>
              <a:cxn ang="0">
                <a:pos x="0" y="138"/>
              </a:cxn>
              <a:cxn ang="0">
                <a:pos x="0" y="125"/>
              </a:cxn>
              <a:cxn ang="0">
                <a:pos x="29" y="117"/>
              </a:cxn>
              <a:cxn ang="0">
                <a:pos x="59" y="113"/>
              </a:cxn>
              <a:cxn ang="0">
                <a:pos x="78" y="100"/>
              </a:cxn>
              <a:cxn ang="0">
                <a:pos x="88" y="88"/>
              </a:cxn>
              <a:cxn ang="0">
                <a:pos x="78" y="75"/>
              </a:cxn>
              <a:cxn ang="0">
                <a:pos x="49" y="67"/>
              </a:cxn>
              <a:cxn ang="0">
                <a:pos x="20" y="58"/>
              </a:cxn>
              <a:cxn ang="0">
                <a:pos x="10" y="46"/>
              </a:cxn>
              <a:cxn ang="0">
                <a:pos x="0" y="33"/>
              </a:cxn>
              <a:cxn ang="0">
                <a:pos x="0" y="21"/>
              </a:cxn>
              <a:cxn ang="0">
                <a:pos x="29" y="13"/>
              </a:cxn>
              <a:cxn ang="0">
                <a:pos x="59" y="8"/>
              </a:cxn>
              <a:cxn ang="0">
                <a:pos x="88" y="0"/>
              </a:cxn>
            </a:cxnLst>
            <a:rect l="0" t="0" r="r" b="b"/>
            <a:pathLst>
              <a:path w="89" h="172">
                <a:moveTo>
                  <a:pt x="59" y="171"/>
                </a:moveTo>
                <a:lnTo>
                  <a:pt x="49" y="154"/>
                </a:lnTo>
                <a:lnTo>
                  <a:pt x="20" y="150"/>
                </a:lnTo>
                <a:lnTo>
                  <a:pt x="0" y="138"/>
                </a:lnTo>
                <a:lnTo>
                  <a:pt x="0" y="125"/>
                </a:lnTo>
                <a:lnTo>
                  <a:pt x="29" y="117"/>
                </a:lnTo>
                <a:lnTo>
                  <a:pt x="59" y="113"/>
                </a:lnTo>
                <a:lnTo>
                  <a:pt x="78" y="100"/>
                </a:lnTo>
                <a:lnTo>
                  <a:pt x="88" y="88"/>
                </a:lnTo>
                <a:lnTo>
                  <a:pt x="78" y="75"/>
                </a:lnTo>
                <a:lnTo>
                  <a:pt x="49" y="67"/>
                </a:lnTo>
                <a:lnTo>
                  <a:pt x="20" y="58"/>
                </a:lnTo>
                <a:lnTo>
                  <a:pt x="10" y="46"/>
                </a:lnTo>
                <a:lnTo>
                  <a:pt x="0" y="33"/>
                </a:lnTo>
                <a:lnTo>
                  <a:pt x="0" y="21"/>
                </a:lnTo>
                <a:lnTo>
                  <a:pt x="29" y="13"/>
                </a:lnTo>
                <a:lnTo>
                  <a:pt x="59" y="8"/>
                </a:lnTo>
                <a:lnTo>
                  <a:pt x="8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2273300" y="3581400"/>
            <a:ext cx="2982913" cy="600075"/>
            <a:chOff x="1432" y="2256"/>
            <a:chExt cx="1879" cy="378"/>
          </a:xfrm>
        </p:grpSpPr>
        <p:sp>
          <p:nvSpPr>
            <p:cNvPr id="10300" name="Line 60"/>
            <p:cNvSpPr>
              <a:spLocks noChangeShapeType="1"/>
            </p:cNvSpPr>
            <p:nvPr/>
          </p:nvSpPr>
          <p:spPr bwMode="auto">
            <a:xfrm>
              <a:off x="1432" y="2256"/>
              <a:ext cx="1147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61"/>
            <p:cNvSpPr>
              <a:spLocks noChangeShapeType="1"/>
            </p:cNvSpPr>
            <p:nvPr/>
          </p:nvSpPr>
          <p:spPr bwMode="auto">
            <a:xfrm>
              <a:off x="2411" y="2270"/>
              <a:ext cx="165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62"/>
            <p:cNvSpPr>
              <a:spLocks noChangeShapeType="1"/>
            </p:cNvSpPr>
            <p:nvPr/>
          </p:nvSpPr>
          <p:spPr bwMode="auto">
            <a:xfrm flipH="1">
              <a:off x="2576" y="2256"/>
              <a:ext cx="735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4" name="Rectangle 64"/>
          <p:cNvSpPr>
            <a:spLocks noGrp="1" noChangeArrowheads="1"/>
          </p:cNvSpPr>
          <p:nvPr>
            <p:ph type="title"/>
          </p:nvPr>
        </p:nvSpPr>
        <p:spPr>
          <a:xfrm>
            <a:off x="381000" y="133350"/>
            <a:ext cx="8726488" cy="78105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Computing Elements</a:t>
            </a:r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5695950" y="3736975"/>
            <a:ext cx="32670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Programming paradigms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/>
              <a:t>Shared Nothing Architecture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fr-FR" dirty="0" err="1"/>
              <a:t>Distributed</a:t>
            </a:r>
            <a:r>
              <a:rPr lang="fr-FR" dirty="0"/>
              <a:t> Memory: Pro and Con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2200" dirty="0"/>
              <a:t>Advantages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200" dirty="0"/>
              <a:t>Memory is scalable with number of processors. Increase the number of processors and the size of memory increases proportionately. </a:t>
            </a:r>
            <a:endParaRPr lang="fr-FR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200" dirty="0">
                <a:highlight>
                  <a:srgbClr val="FFFF00"/>
                </a:highlight>
              </a:rPr>
              <a:t>Each processor can rapidly access its own memory without interference and without the overhead incurred with trying to maintain cache coherency</a:t>
            </a:r>
            <a:r>
              <a:rPr lang="en-GB" sz="2200" dirty="0"/>
              <a:t>. </a:t>
            </a:r>
            <a:endParaRPr lang="fr-FR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200" dirty="0"/>
              <a:t>Cost effectiveness: can use commodity, </a:t>
            </a:r>
            <a:r>
              <a:rPr lang="en-GB" sz="2200" dirty="0">
                <a:highlight>
                  <a:srgbClr val="FFFF00"/>
                </a:highlight>
              </a:rPr>
              <a:t>off-the-shelf processors and networking. </a:t>
            </a:r>
            <a:endParaRPr lang="fr-FR" sz="2200" dirty="0">
              <a:highlight>
                <a:srgbClr val="FFFF00"/>
              </a:highlight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2200" dirty="0" err="1"/>
              <a:t>Disadvantages</a:t>
            </a:r>
            <a:endParaRPr lang="fr-FR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200" dirty="0"/>
              <a:t>The programmer is responsible for many of the details associated with </a:t>
            </a:r>
            <a:r>
              <a:rPr lang="en-GB" sz="2200" dirty="0">
                <a:highlight>
                  <a:srgbClr val="FFFF00"/>
                </a:highlight>
              </a:rPr>
              <a:t>data communication between processors</a:t>
            </a:r>
            <a:r>
              <a:rPr lang="en-GB" sz="2200" dirty="0"/>
              <a:t>. </a:t>
            </a:r>
            <a:endParaRPr lang="fr-FR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200" dirty="0"/>
              <a:t>It may be </a:t>
            </a:r>
            <a:r>
              <a:rPr lang="en-GB" sz="2200" dirty="0">
                <a:solidFill>
                  <a:srgbClr val="FF0000"/>
                </a:solidFill>
              </a:rPr>
              <a:t>difficult to map existing data structures</a:t>
            </a:r>
            <a:r>
              <a:rPr lang="en-GB" sz="2200" dirty="0"/>
              <a:t>, based on global memory, to this memory organization. </a:t>
            </a:r>
            <a:endParaRPr lang="fr-FR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altLang="ja-JP" sz="2200" dirty="0"/>
              <a:t>Non-uniform memory access (NUMA) times</a:t>
            </a:r>
            <a:r>
              <a:rPr lang="fr-FR" altLang="ja-JP" sz="2200" dirty="0"/>
              <a:t> </a:t>
            </a:r>
            <a:endParaRPr lang="fr-FR" sz="2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Hybrid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-</a:t>
            </a:r>
            <a:r>
              <a:rPr lang="fr-FR" dirty="0" err="1"/>
              <a:t>Shared</a:t>
            </a:r>
            <a:r>
              <a:rPr lang="fr-FR" dirty="0"/>
              <a:t> Memory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1074"/>
            <a:ext cx="8686800" cy="57245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The largest and fastest computers in the world today employ both shared and distributed memory architectures.</a:t>
            </a:r>
          </a:p>
          <a:p>
            <a:pPr>
              <a:lnSpc>
                <a:spcPct val="80000"/>
              </a:lnSpc>
            </a:pPr>
            <a:endParaRPr lang="fr-FR" sz="1800" dirty="0"/>
          </a:p>
          <a:p>
            <a:pPr>
              <a:lnSpc>
                <a:spcPct val="80000"/>
              </a:lnSpc>
            </a:pPr>
            <a:endParaRPr lang="fr-FR" sz="1800" dirty="0"/>
          </a:p>
          <a:p>
            <a:pPr>
              <a:lnSpc>
                <a:spcPct val="80000"/>
              </a:lnSpc>
            </a:pPr>
            <a:endParaRPr lang="fr-FR" sz="1800" dirty="0"/>
          </a:p>
          <a:p>
            <a:pPr>
              <a:lnSpc>
                <a:spcPct val="80000"/>
              </a:lnSpc>
            </a:pPr>
            <a:endParaRPr lang="fr-FR" sz="1800" dirty="0"/>
          </a:p>
          <a:p>
            <a:pPr>
              <a:lnSpc>
                <a:spcPct val="80000"/>
              </a:lnSpc>
            </a:pPr>
            <a:endParaRPr lang="fr-FR" sz="1800" dirty="0"/>
          </a:p>
          <a:p>
            <a:pPr>
              <a:lnSpc>
                <a:spcPct val="80000"/>
              </a:lnSpc>
            </a:pPr>
            <a:endParaRPr lang="fr-FR" sz="1800" dirty="0"/>
          </a:p>
          <a:p>
            <a:pPr>
              <a:lnSpc>
                <a:spcPct val="80000"/>
              </a:lnSpc>
            </a:pPr>
            <a:endParaRPr lang="fr-FR" sz="1800" dirty="0"/>
          </a:p>
          <a:p>
            <a:pPr>
              <a:lnSpc>
                <a:spcPct val="80000"/>
              </a:lnSpc>
            </a:pPr>
            <a:endParaRPr lang="en-GB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The shared memory component is usually a cache coherent SMP machine. Processors on a given SMP can address that machine's memory as global. </a:t>
            </a:r>
            <a:endParaRPr lang="fr-FR" sz="1800" b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The distributed memory component is the networking of multiple SMPs. SMPs know only about their own memory - not the memory on another SMP. Therefore, network communications are required to move data from one SMP to another. </a:t>
            </a:r>
            <a:endParaRPr lang="fr-FR" sz="1800" b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Current trends seem to indicate that this type of memory architecture will continue to prevail and increase at the high end of computing for the foreseeable future. </a:t>
            </a:r>
            <a:endParaRPr lang="fr-FR" sz="1800" b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Advantages and Disadvantages: whatever is common to both shared and distributed memory architectures. </a:t>
            </a:r>
            <a:endParaRPr lang="fr-FR" sz="1800" b="1" dirty="0"/>
          </a:p>
        </p:txBody>
      </p:sp>
      <p:pic>
        <p:nvPicPr>
          <p:cNvPr id="69636" name="Picture 4" descr="Hybrid memory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69342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56" name="Group 7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08088277"/>
              </p:ext>
            </p:extLst>
          </p:nvPr>
        </p:nvGraphicFramePr>
        <p:xfrm>
          <a:off x="152400" y="1676401"/>
          <a:ext cx="8839200" cy="551246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6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GB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Comparison of Shared and Distributed Memory Architectures</a:t>
                      </a: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Architecture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CC-UMA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CC-NUMA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Distributed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7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Examples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SMPs </a:t>
                      </a:r>
                      <a:br>
                        <a:rPr kumimoji="0" lang="en-GB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Sun </a:t>
                      </a:r>
                      <a:r>
                        <a:rPr kumimoji="0" lang="en-GB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Vexx</a:t>
                      </a:r>
                      <a:r>
                        <a:rPr kumimoji="0" lang="en-GB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  <a:br>
                        <a:rPr kumimoji="0" lang="en-GB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en-GB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SGI Challenge </a:t>
                      </a:r>
                      <a:br>
                        <a:rPr kumimoji="0" lang="en-GB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IBM POWER3</a:t>
                      </a: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Intel </a:t>
                      </a:r>
                      <a:r>
                        <a:rPr kumimoji="0" lang="fr-F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xeon</a:t>
                      </a: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Bull NovaScale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SGI Origin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Sequent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HP Exemplar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IBM POWER4 (MCM) </a:t>
                      </a:r>
                      <a:endParaRPr kumimoji="0" lang="fr-F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Cray</a:t>
                      </a: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T3E </a:t>
                      </a:r>
                      <a:b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Maspar</a:t>
                      </a: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  <a:b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IBM SP2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IBM </a:t>
                      </a:r>
                      <a:r>
                        <a:rPr kumimoji="0" lang="fr-FR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BlueGene</a:t>
                      </a:r>
                      <a:endParaRPr kumimoji="0" 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Communications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MPI –message passing Interface</a:t>
                      </a:r>
                      <a:b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OpenMP</a:t>
                      </a: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  <a:b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shmem</a:t>
                      </a: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OpenMP</a:t>
                      </a: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  <a:b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shmem</a:t>
                      </a: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MPI </a:t>
                      </a:r>
                      <a:endParaRPr kumimoji="0" lang="fr-F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Scalability </a:t>
                      </a:r>
                      <a:endParaRPr kumimoji="0" lang="fr-F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to 10s of processors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to 100s of processors </a:t>
                      </a:r>
                      <a:endParaRPr kumimoji="0" lang="fr-F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to 1000s of processors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Draw Backs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Memory-CPU bandwidth </a:t>
                      </a:r>
                      <a:endParaRPr kumimoji="0" lang="fr-F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Memory-CPU bandwidth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Non-uniform access times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System administration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Programming is hard to develop and maintain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Software </a:t>
                      </a:r>
                      <a:r>
                        <a:rPr kumimoji="0" lang="fr-FR" altLang="ja-JP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Availability</a:t>
                      </a:r>
                      <a:r>
                        <a:rPr kumimoji="0" lang="fr-FR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Hardware for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ISV-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independent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 software 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vendor</a:t>
                      </a:r>
                      <a:endParaRPr kumimoji="0" 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charset="-128"/>
                        </a:rPr>
                        <a:t>100s ISVs </a:t>
                      </a:r>
                      <a:endParaRPr kumimoji="0" 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152400" y="2286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altLang="ja-JP" sz="3600" dirty="0"/>
              <a:t>Summarizing a few of the key characteristics of shared and distributed memory machines</a:t>
            </a:r>
            <a:r>
              <a:rPr lang="fr-FR" altLang="ja-JP" sz="3600" dirty="0"/>
              <a:t> </a:t>
            </a:r>
            <a:endParaRPr lang="fr-FR" sz="3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1"/>
            <a:ext cx="7772400" cy="609600"/>
          </a:xfrm>
          <a:noFill/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Distributed Systems</a:t>
            </a:r>
            <a:endParaRPr lang="en-US" cap="none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6868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Definition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“A </a:t>
            </a:r>
            <a:r>
              <a:rPr lang="en-US" b="1" dirty="0"/>
              <a:t>distributed system</a:t>
            </a:r>
            <a:r>
              <a:rPr lang="en-US" dirty="0"/>
              <a:t> consists of multiple </a:t>
            </a:r>
            <a:r>
              <a:rPr lang="en-US" dirty="0">
                <a:solidFill>
                  <a:srgbClr val="EE1A04"/>
                </a:solidFill>
              </a:rPr>
              <a:t>autonomous computers</a:t>
            </a:r>
            <a:r>
              <a:rPr lang="en-US" dirty="0"/>
              <a:t> that communicate through a </a:t>
            </a:r>
            <a:r>
              <a:rPr lang="en-US" dirty="0">
                <a:solidFill>
                  <a:srgbClr val="EE1A04"/>
                </a:solidFill>
              </a:rPr>
              <a:t>computer network</a:t>
            </a:r>
            <a:r>
              <a:rPr lang="en-US" dirty="0"/>
              <a:t>.”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“Distributed computing utilizes a network of many computers, each accomplishing a portion of an overall task, to achieve a </a:t>
            </a:r>
            <a:r>
              <a:rPr lang="en-US" dirty="0">
                <a:solidFill>
                  <a:srgbClr val="EE1A04"/>
                </a:solidFill>
              </a:rPr>
              <a:t>computational result much more quickly</a:t>
            </a:r>
            <a:r>
              <a:rPr lang="en-US" dirty="0"/>
              <a:t> than with a single computer.”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“Distributed computing is any computing that involves </a:t>
            </a:r>
            <a:r>
              <a:rPr lang="en-US" dirty="0">
                <a:solidFill>
                  <a:srgbClr val="EE1A04"/>
                </a:solidFill>
              </a:rPr>
              <a:t>multiple computers remote</a:t>
            </a:r>
            <a:r>
              <a:rPr lang="en-US" dirty="0"/>
              <a:t> from each other that each have a </a:t>
            </a:r>
            <a:r>
              <a:rPr lang="en-US" dirty="0">
                <a:solidFill>
                  <a:srgbClr val="EE1A04"/>
                </a:solidFill>
              </a:rPr>
              <a:t>role</a:t>
            </a:r>
            <a:r>
              <a:rPr lang="en-US" dirty="0"/>
              <a:t> in a computation problem or information processing.”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>
          <a:xfrm>
            <a:off x="533400" y="152401"/>
            <a:ext cx="7239000" cy="762000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dirty="0"/>
              <a:t>Distributed Systems</a:t>
            </a:r>
            <a:endParaRPr lang="en-US" cap="none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63000" cy="56848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distributed system is one in which hardware or software components located at </a:t>
            </a:r>
            <a:r>
              <a:rPr lang="en-US" b="1" dirty="0"/>
              <a:t>networked computers</a:t>
            </a:r>
            <a:r>
              <a:rPr lang="en-US" dirty="0"/>
              <a:t> communicate and coordinate their actions only by </a:t>
            </a:r>
            <a:r>
              <a:rPr lang="en-US" b="1" dirty="0"/>
              <a:t>message passing.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 the term distributed computing, the word                            distributed means spread out across space. Thus, distributed computing is an activity performed on a spatially distributed system.</a:t>
            </a:r>
            <a:endParaRPr lang="en-US" b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These networked computers may be in the same          room, same campus, same country, or in different continents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 bwMode="auto">
          <a:xfrm>
            <a:off x="457200" y="320675"/>
            <a:ext cx="7239000" cy="74612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sz="3700" cap="none">
                <a:ln>
                  <a:noFill/>
                </a:ln>
                <a:solidFill>
                  <a:schemeClr val="tx1"/>
                </a:solidFill>
              </a:rPr>
              <a:t>Introduction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219200"/>
            <a:ext cx="7208838" cy="4684713"/>
            <a:chOff x="949" y="1071"/>
            <a:chExt cx="3739" cy="2740"/>
          </a:xfrm>
        </p:grpSpPr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1674" y="1351"/>
              <a:ext cx="3014" cy="905"/>
              <a:chOff x="1655" y="1397"/>
              <a:chExt cx="3014" cy="905"/>
            </a:xfrm>
          </p:grpSpPr>
          <p:sp>
            <p:nvSpPr>
              <p:cNvPr id="55301" name="Freeform 35"/>
              <p:cNvSpPr>
                <a:spLocks/>
              </p:cNvSpPr>
              <p:nvPr/>
            </p:nvSpPr>
            <p:spPr bwMode="auto">
              <a:xfrm>
                <a:off x="1746" y="1525"/>
                <a:ext cx="665" cy="199"/>
              </a:xfrm>
              <a:custGeom>
                <a:avLst/>
                <a:gdLst>
                  <a:gd name="T0" fmla="*/ 0 w 912"/>
                  <a:gd name="T1" fmla="*/ 7 h 288"/>
                  <a:gd name="T2" fmla="*/ 39 w 912"/>
                  <a:gd name="T3" fmla="*/ 0 h 288"/>
                  <a:gd name="T4" fmla="*/ 0 60000 65536"/>
                  <a:gd name="T5" fmla="*/ 0 60000 65536"/>
                  <a:gd name="T6" fmla="*/ 0 w 912"/>
                  <a:gd name="T7" fmla="*/ 0 h 288"/>
                  <a:gd name="T8" fmla="*/ 912 w 912"/>
                  <a:gd name="T9" fmla="*/ 288 h 2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12" h="288">
                    <a:moveTo>
                      <a:pt x="0" y="288"/>
                    </a:moveTo>
                    <a:cubicBezTo>
                      <a:pt x="352" y="144"/>
                      <a:pt x="704" y="0"/>
                      <a:pt x="912" y="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prstDash val="sysDot"/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55302" name="Freeform 36"/>
              <p:cNvSpPr>
                <a:spLocks/>
              </p:cNvSpPr>
              <p:nvPr/>
            </p:nvSpPr>
            <p:spPr bwMode="auto">
              <a:xfrm>
                <a:off x="3110" y="1481"/>
                <a:ext cx="490" cy="44"/>
              </a:xfrm>
              <a:custGeom>
                <a:avLst/>
                <a:gdLst>
                  <a:gd name="T0" fmla="*/ 0 w 672"/>
                  <a:gd name="T1" fmla="*/ 1 h 64"/>
                  <a:gd name="T2" fmla="*/ 28 w 672"/>
                  <a:gd name="T3" fmla="*/ 1 h 64"/>
                  <a:gd name="T4" fmla="*/ 0 60000 65536"/>
                  <a:gd name="T5" fmla="*/ 0 60000 65536"/>
                  <a:gd name="T6" fmla="*/ 0 w 672"/>
                  <a:gd name="T7" fmla="*/ 0 h 64"/>
                  <a:gd name="T8" fmla="*/ 672 w 672"/>
                  <a:gd name="T9" fmla="*/ 64 h 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2" h="64">
                    <a:moveTo>
                      <a:pt x="0" y="16"/>
                    </a:moveTo>
                    <a:cubicBezTo>
                      <a:pt x="284" y="8"/>
                      <a:pt x="568" y="0"/>
                      <a:pt x="672" y="64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prstDash val="sysDot"/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55303" name="Freeform 37"/>
              <p:cNvSpPr>
                <a:spLocks/>
              </p:cNvSpPr>
              <p:nvPr/>
            </p:nvSpPr>
            <p:spPr bwMode="auto">
              <a:xfrm>
                <a:off x="3969" y="1640"/>
                <a:ext cx="280" cy="662"/>
              </a:xfrm>
              <a:custGeom>
                <a:avLst/>
                <a:gdLst>
                  <a:gd name="T0" fmla="*/ 0 w 384"/>
                  <a:gd name="T1" fmla="*/ 0 h 960"/>
                  <a:gd name="T2" fmla="*/ 17 w 384"/>
                  <a:gd name="T3" fmla="*/ 23 h 960"/>
                  <a:gd name="T4" fmla="*/ 0 60000 65536"/>
                  <a:gd name="T5" fmla="*/ 0 60000 65536"/>
                  <a:gd name="T6" fmla="*/ 0 w 384"/>
                  <a:gd name="T7" fmla="*/ 0 h 960"/>
                  <a:gd name="T8" fmla="*/ 384 w 384"/>
                  <a:gd name="T9" fmla="*/ 960 h 9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4" h="960">
                    <a:moveTo>
                      <a:pt x="0" y="0"/>
                    </a:moveTo>
                    <a:cubicBezTo>
                      <a:pt x="192" y="368"/>
                      <a:pt x="384" y="736"/>
                      <a:pt x="384" y="96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prstDash val="sysDot"/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55304" name="Text Box 38"/>
              <p:cNvSpPr txBox="1">
                <a:spLocks noChangeArrowheads="1"/>
              </p:cNvSpPr>
              <p:nvPr/>
            </p:nvSpPr>
            <p:spPr bwMode="auto">
              <a:xfrm>
                <a:off x="1655" y="1397"/>
                <a:ext cx="562" cy="16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>
                    <a:solidFill>
                      <a:schemeClr val="hlink"/>
                    </a:solidFill>
                    <a:ea typeface="Gulim" pitchFamily="34" charset="-127"/>
                    <a:cs typeface="Arial" pitchFamily="34" charset="0"/>
                  </a:rPr>
                  <a:t>Cooperation</a:t>
                </a:r>
              </a:p>
            </p:txBody>
          </p:sp>
          <p:sp>
            <p:nvSpPr>
              <p:cNvPr id="55305" name="Text Box 39"/>
              <p:cNvSpPr txBox="1">
                <a:spLocks noChangeArrowheads="1"/>
              </p:cNvSpPr>
              <p:nvPr/>
            </p:nvSpPr>
            <p:spPr bwMode="auto">
              <a:xfrm>
                <a:off x="2971" y="1488"/>
                <a:ext cx="562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>
                    <a:solidFill>
                      <a:schemeClr val="hlink"/>
                    </a:solidFill>
                    <a:ea typeface="Gulim" pitchFamily="34" charset="-127"/>
                    <a:cs typeface="Arial" pitchFamily="34" charset="0"/>
                  </a:rPr>
                  <a:t>Cooperation</a:t>
                </a:r>
              </a:p>
            </p:txBody>
          </p:sp>
          <p:sp>
            <p:nvSpPr>
              <p:cNvPr id="55306" name="Text Box 40"/>
              <p:cNvSpPr txBox="1">
                <a:spLocks noChangeArrowheads="1"/>
              </p:cNvSpPr>
              <p:nvPr/>
            </p:nvSpPr>
            <p:spPr bwMode="auto">
              <a:xfrm>
                <a:off x="4108" y="1765"/>
                <a:ext cx="561" cy="16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>
                    <a:solidFill>
                      <a:schemeClr val="hlink"/>
                    </a:solidFill>
                    <a:ea typeface="Gulim" pitchFamily="34" charset="-127"/>
                    <a:cs typeface="Arial" pitchFamily="34" charset="0"/>
                  </a:rPr>
                  <a:t>Cooperation</a:t>
                </a:r>
              </a:p>
            </p:txBody>
          </p:sp>
        </p:grpSp>
        <p:sp>
          <p:nvSpPr>
            <p:cNvPr id="10" name="Cloud"/>
            <p:cNvSpPr>
              <a:spLocks noChangeAspect="1" noEditPoints="1" noChangeArrowheads="1"/>
            </p:cNvSpPr>
            <p:nvPr/>
          </p:nvSpPr>
          <p:spPr bwMode="auto">
            <a:xfrm>
              <a:off x="1953" y="1893"/>
              <a:ext cx="1679" cy="82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solidFill>
                    <a:schemeClr val="bg2"/>
                  </a:solidFill>
                  <a:latin typeface="+mn-lt"/>
                </a:rPr>
                <a:t>Internet</a:t>
              </a:r>
            </a:p>
          </p:txBody>
        </p: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897" y="3017"/>
              <a:ext cx="700" cy="628"/>
              <a:chOff x="2400" y="2880"/>
              <a:chExt cx="1152" cy="1104"/>
            </a:xfrm>
          </p:grpSpPr>
          <p:pic>
            <p:nvPicPr>
              <p:cNvPr id="55309" name="Picture 6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00" y="2880"/>
                <a:ext cx="1152" cy="1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10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688" y="2922"/>
                <a:ext cx="67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5311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44" y="1662"/>
              <a:ext cx="48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12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78" y="1265"/>
              <a:ext cx="33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13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97" y="1265"/>
              <a:ext cx="356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14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087" y="2290"/>
              <a:ext cx="384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218" y="2918"/>
              <a:ext cx="805" cy="694"/>
              <a:chOff x="672" y="2832"/>
              <a:chExt cx="816" cy="816"/>
            </a:xfrm>
          </p:grpSpPr>
          <p:pic>
            <p:nvPicPr>
              <p:cNvPr id="55316" name="Picture 13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672" y="2832"/>
                <a:ext cx="816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17" name="Picture 14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864" y="2976"/>
                <a:ext cx="384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5318" name="Freeform 15"/>
            <p:cNvSpPr>
              <a:spLocks/>
            </p:cNvSpPr>
            <p:nvPr/>
          </p:nvSpPr>
          <p:spPr bwMode="auto">
            <a:xfrm>
              <a:off x="1708" y="2687"/>
              <a:ext cx="1399" cy="330"/>
            </a:xfrm>
            <a:custGeom>
              <a:avLst/>
              <a:gdLst>
                <a:gd name="T0" fmla="*/ 0 w 1968"/>
                <a:gd name="T1" fmla="*/ 2147483647 h 480"/>
                <a:gd name="T2" fmla="*/ 2147483647 w 1968"/>
                <a:gd name="T3" fmla="*/ 0 h 480"/>
                <a:gd name="T4" fmla="*/ 2147483647 w 1968"/>
                <a:gd name="T5" fmla="*/ 2147483647 h 480"/>
                <a:gd name="T6" fmla="*/ 0 60000 65536"/>
                <a:gd name="T7" fmla="*/ 0 60000 65536"/>
                <a:gd name="T8" fmla="*/ 0 60000 65536"/>
                <a:gd name="T9" fmla="*/ 0 w 1968"/>
                <a:gd name="T10" fmla="*/ 0 h 480"/>
                <a:gd name="T11" fmla="*/ 1968 w 196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480">
                  <a:moveTo>
                    <a:pt x="0" y="480"/>
                  </a:moveTo>
                  <a:cubicBezTo>
                    <a:pt x="340" y="240"/>
                    <a:pt x="680" y="0"/>
                    <a:pt x="1008" y="0"/>
                  </a:cubicBezTo>
                  <a:cubicBezTo>
                    <a:pt x="1336" y="0"/>
                    <a:pt x="1928" y="360"/>
                    <a:pt x="1968" y="480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55319" name="Freeform 16"/>
            <p:cNvSpPr>
              <a:spLocks/>
            </p:cNvSpPr>
            <p:nvPr/>
          </p:nvSpPr>
          <p:spPr bwMode="auto">
            <a:xfrm>
              <a:off x="1533" y="1992"/>
              <a:ext cx="1644" cy="1025"/>
            </a:xfrm>
            <a:custGeom>
              <a:avLst/>
              <a:gdLst>
                <a:gd name="T0" fmla="*/ 2147483647 w 2256"/>
                <a:gd name="T1" fmla="*/ 2147483647 h 1488"/>
                <a:gd name="T2" fmla="*/ 2147483647 w 2256"/>
                <a:gd name="T3" fmla="*/ 2147483647 h 1488"/>
                <a:gd name="T4" fmla="*/ 2147483647 w 2256"/>
                <a:gd name="T5" fmla="*/ 2147483647 h 1488"/>
                <a:gd name="T6" fmla="*/ 0 w 2256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1488"/>
                <a:gd name="T14" fmla="*/ 2256 w 2256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1488">
                  <a:moveTo>
                    <a:pt x="2256" y="1488"/>
                  </a:moveTo>
                  <a:cubicBezTo>
                    <a:pt x="1956" y="1180"/>
                    <a:pt x="1656" y="872"/>
                    <a:pt x="1392" y="672"/>
                  </a:cubicBezTo>
                  <a:cubicBezTo>
                    <a:pt x="1128" y="472"/>
                    <a:pt x="904" y="400"/>
                    <a:pt x="672" y="288"/>
                  </a:cubicBezTo>
                  <a:cubicBezTo>
                    <a:pt x="440" y="176"/>
                    <a:pt x="24" y="48"/>
                    <a:pt x="0" y="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55320" name="Freeform 17"/>
            <p:cNvSpPr>
              <a:spLocks/>
            </p:cNvSpPr>
            <p:nvPr/>
          </p:nvSpPr>
          <p:spPr bwMode="auto">
            <a:xfrm>
              <a:off x="2618" y="1662"/>
              <a:ext cx="594" cy="1355"/>
            </a:xfrm>
            <a:custGeom>
              <a:avLst/>
              <a:gdLst>
                <a:gd name="T0" fmla="*/ 2147483647 w 816"/>
                <a:gd name="T1" fmla="*/ 2147483647 h 1968"/>
                <a:gd name="T2" fmla="*/ 2147483647 w 816"/>
                <a:gd name="T3" fmla="*/ 2147483647 h 1968"/>
                <a:gd name="T4" fmla="*/ 2147483647 w 816"/>
                <a:gd name="T5" fmla="*/ 2147483647 h 1968"/>
                <a:gd name="T6" fmla="*/ 2147483647 w 816"/>
                <a:gd name="T7" fmla="*/ 0 h 1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1968"/>
                <a:gd name="T14" fmla="*/ 816 w 816"/>
                <a:gd name="T15" fmla="*/ 1968 h 1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1968">
                  <a:moveTo>
                    <a:pt x="816" y="1968"/>
                  </a:moveTo>
                  <a:cubicBezTo>
                    <a:pt x="732" y="1808"/>
                    <a:pt x="648" y="1648"/>
                    <a:pt x="528" y="1392"/>
                  </a:cubicBezTo>
                  <a:cubicBezTo>
                    <a:pt x="408" y="1136"/>
                    <a:pt x="176" y="664"/>
                    <a:pt x="96" y="432"/>
                  </a:cubicBezTo>
                  <a:cubicBezTo>
                    <a:pt x="16" y="200"/>
                    <a:pt x="0" y="72"/>
                    <a:pt x="48" y="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55321" name="Freeform 18"/>
            <p:cNvSpPr>
              <a:spLocks/>
            </p:cNvSpPr>
            <p:nvPr/>
          </p:nvSpPr>
          <p:spPr bwMode="auto">
            <a:xfrm>
              <a:off x="3124" y="1596"/>
              <a:ext cx="578" cy="1421"/>
            </a:xfrm>
            <a:custGeom>
              <a:avLst/>
              <a:gdLst>
                <a:gd name="T0" fmla="*/ 2147483647 w 792"/>
                <a:gd name="T1" fmla="*/ 2147483647 h 2064"/>
                <a:gd name="T2" fmla="*/ 2147483647 w 792"/>
                <a:gd name="T3" fmla="*/ 2147483647 h 2064"/>
                <a:gd name="T4" fmla="*/ 2147483647 w 792"/>
                <a:gd name="T5" fmla="*/ 2147483647 h 2064"/>
                <a:gd name="T6" fmla="*/ 2147483647 w 792"/>
                <a:gd name="T7" fmla="*/ 0 h 20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2064"/>
                <a:gd name="T14" fmla="*/ 792 w 792"/>
                <a:gd name="T15" fmla="*/ 2064 h 20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2064">
                  <a:moveTo>
                    <a:pt x="168" y="2064"/>
                  </a:moveTo>
                  <a:cubicBezTo>
                    <a:pt x="84" y="1856"/>
                    <a:pt x="0" y="1648"/>
                    <a:pt x="24" y="1392"/>
                  </a:cubicBezTo>
                  <a:cubicBezTo>
                    <a:pt x="48" y="1136"/>
                    <a:pt x="184" y="760"/>
                    <a:pt x="312" y="528"/>
                  </a:cubicBezTo>
                  <a:cubicBezTo>
                    <a:pt x="440" y="296"/>
                    <a:pt x="704" y="32"/>
                    <a:pt x="792" y="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55322" name="Freeform 19"/>
            <p:cNvSpPr>
              <a:spLocks/>
            </p:cNvSpPr>
            <p:nvPr/>
          </p:nvSpPr>
          <p:spPr bwMode="auto">
            <a:xfrm>
              <a:off x="3282" y="2361"/>
              <a:ext cx="770" cy="656"/>
            </a:xfrm>
            <a:custGeom>
              <a:avLst/>
              <a:gdLst>
                <a:gd name="T0" fmla="*/ 0 w 1056"/>
                <a:gd name="T1" fmla="*/ 2147483647 h 952"/>
                <a:gd name="T2" fmla="*/ 2147483647 w 1056"/>
                <a:gd name="T3" fmla="*/ 2147483647 h 952"/>
                <a:gd name="T4" fmla="*/ 2147483647 w 1056"/>
                <a:gd name="T5" fmla="*/ 2147483647 h 952"/>
                <a:gd name="T6" fmla="*/ 2147483647 w 1056"/>
                <a:gd name="T7" fmla="*/ 2147483647 h 9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952"/>
                <a:gd name="T14" fmla="*/ 1056 w 1056"/>
                <a:gd name="T15" fmla="*/ 952 h 9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952">
                  <a:moveTo>
                    <a:pt x="0" y="952"/>
                  </a:moveTo>
                  <a:cubicBezTo>
                    <a:pt x="8" y="716"/>
                    <a:pt x="16" y="480"/>
                    <a:pt x="96" y="328"/>
                  </a:cubicBezTo>
                  <a:cubicBezTo>
                    <a:pt x="176" y="176"/>
                    <a:pt x="320" y="80"/>
                    <a:pt x="480" y="40"/>
                  </a:cubicBezTo>
                  <a:cubicBezTo>
                    <a:pt x="640" y="0"/>
                    <a:pt x="952" y="24"/>
                    <a:pt x="1056" y="88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>
                <a:cs typeface="Arial" pitchFamily="34" charset="0"/>
              </a:endParaRPr>
            </a:p>
          </p:txBody>
        </p:sp>
        <p:pic>
          <p:nvPicPr>
            <p:cNvPr id="55323" name="Picture 2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597" y="3249"/>
              <a:ext cx="31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24" name="Picture 21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597" y="3017"/>
              <a:ext cx="31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25" name="Text Box 22"/>
            <p:cNvSpPr txBox="1">
              <a:spLocks noChangeArrowheads="1"/>
            </p:cNvSpPr>
            <p:nvPr/>
          </p:nvSpPr>
          <p:spPr bwMode="auto">
            <a:xfrm>
              <a:off x="3581" y="3447"/>
              <a:ext cx="606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ea typeface="Gulim" pitchFamily="34" charset="-127"/>
                  <a:cs typeface="Arial" pitchFamily="34" charset="0"/>
                </a:rPr>
                <a:t>Large-scale</a:t>
              </a:r>
            </a:p>
            <a:p>
              <a:r>
                <a:rPr lang="en-US" altLang="ko-KR" sz="1400" b="1">
                  <a:ea typeface="Gulim" pitchFamily="34" charset="-127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5326" name="Text Box 23"/>
            <p:cNvSpPr txBox="1">
              <a:spLocks noChangeArrowheads="1"/>
            </p:cNvSpPr>
            <p:nvPr/>
          </p:nvSpPr>
          <p:spPr bwMode="auto">
            <a:xfrm>
              <a:off x="1721" y="3508"/>
              <a:ext cx="658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Gulim" pitchFamily="34" charset="-127"/>
                  <a:cs typeface="Arial" pitchFamily="34" charset="0"/>
                </a:rPr>
                <a:t>Resource</a:t>
              </a:r>
            </a:p>
            <a:p>
              <a:pPr algn="ctr"/>
              <a:r>
                <a:rPr lang="en-US" altLang="ko-KR" sz="1400" b="1">
                  <a:ea typeface="Gulim" pitchFamily="34" charset="-127"/>
                  <a:cs typeface="Arial" pitchFamily="34" charset="0"/>
                </a:rPr>
                <a:t>Management</a:t>
              </a:r>
            </a:p>
          </p:txBody>
        </p:sp>
        <p:pic>
          <p:nvPicPr>
            <p:cNvPr id="55327" name="Picture 2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463" y="1596"/>
              <a:ext cx="24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28" name="Picture 25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827" y="1331"/>
              <a:ext cx="24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29" name="Picture 26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982" y="1365"/>
              <a:ext cx="24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30" name="Picture 27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436" y="2290"/>
              <a:ext cx="24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31" name="Freeform 28"/>
            <p:cNvSpPr>
              <a:spLocks/>
            </p:cNvSpPr>
            <p:nvPr/>
          </p:nvSpPr>
          <p:spPr bwMode="auto">
            <a:xfrm>
              <a:off x="1218" y="2025"/>
              <a:ext cx="280" cy="960"/>
            </a:xfrm>
            <a:custGeom>
              <a:avLst/>
              <a:gdLst>
                <a:gd name="T0" fmla="*/ 2147483647 w 384"/>
                <a:gd name="T1" fmla="*/ 0 h 1392"/>
                <a:gd name="T2" fmla="*/ 2147483647 w 384"/>
                <a:gd name="T3" fmla="*/ 2147483647 h 1392"/>
                <a:gd name="T4" fmla="*/ 2147483647 w 384"/>
                <a:gd name="T5" fmla="*/ 2147483647 h 1392"/>
                <a:gd name="T6" fmla="*/ 0 60000 65536"/>
                <a:gd name="T7" fmla="*/ 0 60000 65536"/>
                <a:gd name="T8" fmla="*/ 0 60000 65536"/>
                <a:gd name="T9" fmla="*/ 0 w 384"/>
                <a:gd name="T10" fmla="*/ 0 h 1392"/>
                <a:gd name="T11" fmla="*/ 384 w 384"/>
                <a:gd name="T12" fmla="*/ 1392 h 1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392">
                  <a:moveTo>
                    <a:pt x="96" y="0"/>
                  </a:moveTo>
                  <a:cubicBezTo>
                    <a:pt x="48" y="244"/>
                    <a:pt x="0" y="488"/>
                    <a:pt x="48" y="720"/>
                  </a:cubicBezTo>
                  <a:cubicBezTo>
                    <a:pt x="96" y="952"/>
                    <a:pt x="248" y="1352"/>
                    <a:pt x="384" y="1392"/>
                  </a:cubicBezTo>
                </a:path>
              </a:pathLst>
            </a:custGeom>
            <a:noFill/>
            <a:ln w="15875" cap="rnd">
              <a:solidFill>
                <a:srgbClr val="993300"/>
              </a:solidFill>
              <a:prstDash val="sysDot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55332" name="Text Box 29"/>
            <p:cNvSpPr txBox="1">
              <a:spLocks noChangeArrowheads="1"/>
            </p:cNvSpPr>
            <p:nvPr/>
          </p:nvSpPr>
          <p:spPr bwMode="auto">
            <a:xfrm>
              <a:off x="1130" y="2423"/>
              <a:ext cx="52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a typeface="Gulim" pitchFamily="34" charset="-127"/>
                  <a:cs typeface="Arial" pitchFamily="34" charset="0"/>
                </a:rPr>
                <a:t>Subscription</a:t>
              </a:r>
            </a:p>
          </p:txBody>
        </p:sp>
        <p:sp>
          <p:nvSpPr>
            <p:cNvPr id="55333" name="Text Box 30"/>
            <p:cNvSpPr txBox="1">
              <a:spLocks noChangeArrowheads="1"/>
            </p:cNvSpPr>
            <p:nvPr/>
          </p:nvSpPr>
          <p:spPr bwMode="auto">
            <a:xfrm>
              <a:off x="1584" y="1933"/>
              <a:ext cx="48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a typeface="Gulim" pitchFamily="34" charset="-127"/>
                  <a:cs typeface="Arial" pitchFamily="34" charset="0"/>
                </a:rPr>
                <a:t>Distribution</a:t>
              </a:r>
            </a:p>
          </p:txBody>
        </p:sp>
        <p:sp>
          <p:nvSpPr>
            <p:cNvPr id="55334" name="Text Box 31"/>
            <p:cNvSpPr txBox="1">
              <a:spLocks noChangeArrowheads="1"/>
            </p:cNvSpPr>
            <p:nvPr/>
          </p:nvSpPr>
          <p:spPr bwMode="auto">
            <a:xfrm>
              <a:off x="2355" y="1706"/>
              <a:ext cx="48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a typeface="Gulim" pitchFamily="34" charset="-127"/>
                  <a:cs typeface="Arial" pitchFamily="34" charset="0"/>
                </a:rPr>
                <a:t>Distribution</a:t>
              </a:r>
            </a:p>
          </p:txBody>
        </p:sp>
        <p:sp>
          <p:nvSpPr>
            <p:cNvPr id="55335" name="Text Box 32"/>
            <p:cNvSpPr txBox="1">
              <a:spLocks noChangeArrowheads="1"/>
            </p:cNvSpPr>
            <p:nvPr/>
          </p:nvSpPr>
          <p:spPr bwMode="auto">
            <a:xfrm>
              <a:off x="3217" y="1706"/>
              <a:ext cx="48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a typeface="Gulim" pitchFamily="34" charset="-127"/>
                  <a:cs typeface="Arial" pitchFamily="34" charset="0"/>
                </a:rPr>
                <a:t>Distribution</a:t>
              </a:r>
            </a:p>
          </p:txBody>
        </p:sp>
        <p:sp>
          <p:nvSpPr>
            <p:cNvPr id="55336" name="Text Box 33"/>
            <p:cNvSpPr txBox="1">
              <a:spLocks noChangeArrowheads="1"/>
            </p:cNvSpPr>
            <p:nvPr/>
          </p:nvSpPr>
          <p:spPr bwMode="auto">
            <a:xfrm>
              <a:off x="3579" y="2386"/>
              <a:ext cx="48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a typeface="Gulim" pitchFamily="34" charset="-127"/>
                  <a:cs typeface="Arial" pitchFamily="34" charset="0"/>
                </a:rPr>
                <a:t>Distribution</a:t>
              </a:r>
            </a:p>
          </p:txBody>
        </p:sp>
        <p:sp>
          <p:nvSpPr>
            <p:cNvPr id="55337" name="Text Box 41"/>
            <p:cNvSpPr txBox="1">
              <a:spLocks noChangeArrowheads="1"/>
            </p:cNvSpPr>
            <p:nvPr/>
          </p:nvSpPr>
          <p:spPr bwMode="auto">
            <a:xfrm>
              <a:off x="949" y="1435"/>
              <a:ext cx="301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a typeface="Gulim" pitchFamily="34" charset="-127"/>
                  <a:cs typeface="Arial" pitchFamily="34" charset="0"/>
                </a:rPr>
                <a:t>Agent</a:t>
              </a:r>
            </a:p>
          </p:txBody>
        </p:sp>
        <p:sp>
          <p:nvSpPr>
            <p:cNvPr id="55338" name="Text Box 42"/>
            <p:cNvSpPr txBox="1">
              <a:spLocks noChangeArrowheads="1"/>
            </p:cNvSpPr>
            <p:nvPr/>
          </p:nvSpPr>
          <p:spPr bwMode="auto">
            <a:xfrm>
              <a:off x="2522" y="1071"/>
              <a:ext cx="301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a typeface="Gulim" pitchFamily="34" charset="-127"/>
                  <a:cs typeface="Arial" pitchFamily="34" charset="0"/>
                </a:rPr>
                <a:t>Agent</a:t>
              </a:r>
            </a:p>
          </p:txBody>
        </p:sp>
        <p:sp>
          <p:nvSpPr>
            <p:cNvPr id="55339" name="Text Box 43"/>
            <p:cNvSpPr txBox="1">
              <a:spLocks noChangeArrowheads="1"/>
            </p:cNvSpPr>
            <p:nvPr/>
          </p:nvSpPr>
          <p:spPr bwMode="auto">
            <a:xfrm>
              <a:off x="3711" y="1071"/>
              <a:ext cx="301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a typeface="Gulim" pitchFamily="34" charset="-127"/>
                  <a:cs typeface="Arial" pitchFamily="34" charset="0"/>
                </a:rPr>
                <a:t>Agent</a:t>
              </a:r>
            </a:p>
          </p:txBody>
        </p:sp>
        <p:sp>
          <p:nvSpPr>
            <p:cNvPr id="55340" name="Text Box 44"/>
            <p:cNvSpPr txBox="1">
              <a:spLocks noChangeArrowheads="1"/>
            </p:cNvSpPr>
            <p:nvPr/>
          </p:nvSpPr>
          <p:spPr bwMode="auto">
            <a:xfrm>
              <a:off x="4351" y="2114"/>
              <a:ext cx="30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a typeface="Gulim" pitchFamily="34" charset="-127"/>
                  <a:cs typeface="Arial" pitchFamily="34" charset="0"/>
                </a:rPr>
                <a:t>Agent</a:t>
              </a:r>
            </a:p>
          </p:txBody>
        </p:sp>
        <p:sp>
          <p:nvSpPr>
            <p:cNvPr id="55341" name="Text Box 45"/>
            <p:cNvSpPr txBox="1">
              <a:spLocks noChangeArrowheads="1"/>
            </p:cNvSpPr>
            <p:nvPr/>
          </p:nvSpPr>
          <p:spPr bwMode="auto">
            <a:xfrm>
              <a:off x="2128" y="2719"/>
              <a:ext cx="53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a typeface="Gulim" pitchFamily="34" charset="-127"/>
                  <a:cs typeface="Arial" pitchFamily="34" charset="0"/>
                </a:rPr>
                <a:t>Job Request</a:t>
              </a:r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3072" y="2976"/>
              <a:ext cx="49" cy="4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3168" y="2976"/>
              <a:ext cx="48" cy="9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3216" y="3024"/>
              <a:ext cx="96" cy="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3264" y="3024"/>
              <a:ext cx="96" cy="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3312" y="3024"/>
              <a:ext cx="48" cy="4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1" name="4-Point Star 50"/>
            <p:cNvSpPr/>
            <p:nvPr/>
          </p:nvSpPr>
          <p:spPr>
            <a:xfrm>
              <a:off x="1248" y="1920"/>
              <a:ext cx="96" cy="97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2" name="4-Point Star 51"/>
            <p:cNvSpPr/>
            <p:nvPr/>
          </p:nvSpPr>
          <p:spPr>
            <a:xfrm>
              <a:off x="2448" y="1440"/>
              <a:ext cx="96" cy="30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" name="4-Point Star 52"/>
            <p:cNvSpPr/>
            <p:nvPr/>
          </p:nvSpPr>
          <p:spPr>
            <a:xfrm>
              <a:off x="3648" y="1392"/>
              <a:ext cx="48" cy="47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4" name="4-Point Star 53"/>
            <p:cNvSpPr/>
            <p:nvPr/>
          </p:nvSpPr>
          <p:spPr>
            <a:xfrm>
              <a:off x="3936" y="1488"/>
              <a:ext cx="144" cy="97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dirty="0"/>
              <a:t>Distributed System Goals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Resource Accessibility</a:t>
            </a:r>
          </a:p>
          <a:p>
            <a:pPr eaLnBrk="1" hangingPunct="1"/>
            <a:r>
              <a:rPr lang="en-US" dirty="0"/>
              <a:t>Distribution Transparency</a:t>
            </a:r>
          </a:p>
          <a:p>
            <a:pPr eaLnBrk="1" hangingPunct="1"/>
            <a:r>
              <a:rPr lang="en-US" dirty="0"/>
              <a:t>Openness</a:t>
            </a:r>
          </a:p>
          <a:p>
            <a:pPr eaLnBrk="1" hangingPunct="1"/>
            <a:r>
              <a:rPr lang="en-US" dirty="0"/>
              <a:t>Scalability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pitchFamily="34" charset="0"/>
              </a:rPr>
              <a:t>Goal 1 – Resource Availability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2578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Support user access to remote resources (printers, data files, web pages, CPU cycles) and the fair sharing of the resources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Economics of sharing expensive resources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Performance enhancement – due to multiple processors; also due to ease of collaboration and info exchange – access to remote services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Groupware: tools to support collaboration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Resource sharing introduces security problems.</a:t>
            </a:r>
          </a:p>
          <a:p>
            <a:pPr eaLnBrk="1" hangingPunct="1">
              <a:lnSpc>
                <a:spcPct val="11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sz="4000" dirty="0"/>
              <a:t>Goal 2 – Distribution Transparency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4864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Software hides some of the details of the distribution of system resources.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Makes the system more user friendly.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distributed system that appears to its users &amp; applications to be a single computer system is said to be </a:t>
            </a:r>
            <a:r>
              <a:rPr lang="en-US" i="1" dirty="0"/>
              <a:t>transparent</a:t>
            </a:r>
            <a:r>
              <a:rPr lang="en-US" dirty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Users &amp; apps should be able to access remote resources in the same way they access local resources.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Transparency has several dimensions.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Computer Architectures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559425"/>
            <a:ext cx="9144000" cy="993775"/>
          </a:xfrm>
        </p:spPr>
        <p:txBody>
          <a:bodyPr>
            <a:normAutofit fontScale="85000" lnSpcReduction="10000"/>
          </a:bodyPr>
          <a:lstStyle/>
          <a:p>
            <a:pPr algn="ctr">
              <a:buFontTx/>
              <a:buNone/>
            </a:pPr>
            <a:r>
              <a:rPr lang="en-US" dirty="0"/>
              <a:t>(a) On-chip parallelism. (b) A coprocessor. (c) A multiprocessor.</a:t>
            </a:r>
          </a:p>
          <a:p>
            <a:pPr algn="ctr">
              <a:buFontTx/>
              <a:buNone/>
            </a:pPr>
            <a:r>
              <a:rPr lang="en-US" dirty="0"/>
              <a:t>(d) A multicomputer. (e) A grid.</a:t>
            </a:r>
          </a:p>
        </p:txBody>
      </p:sp>
      <p:pic>
        <p:nvPicPr>
          <p:cNvPr id="75780" name="Picture 4" descr="8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38" y="1225550"/>
            <a:ext cx="7597775" cy="400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91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Arial" pitchFamily="34" charset="0"/>
              </a:rPr>
              <a:t>Types of Transparency</a:t>
            </a:r>
          </a:p>
        </p:txBody>
      </p:sp>
      <p:graphicFrame>
        <p:nvGraphicFramePr>
          <p:cNvPr id="10368" name="Group 128"/>
          <p:cNvGraphicFramePr>
            <a:graphicFrameLocks noGrp="1"/>
          </p:cNvGraphicFramePr>
          <p:nvPr/>
        </p:nvGraphicFramePr>
        <p:xfrm>
          <a:off x="228600" y="856197"/>
          <a:ext cx="8686800" cy="5349663"/>
        </p:xfrm>
        <a:graphic>
          <a:graphicData uri="http://schemas.openxmlformats.org/drawingml/2006/table">
            <a:tbl>
              <a:tblPr/>
              <a:tblGrid>
                <a:gridCol w="232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Transparency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Access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differences in data representation &amp; resource access (enables interoperability)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Location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location of resource (can use resource without knowing its location)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Migration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possibility that a system may change location of resource (no effect on access)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Replication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the possibility that multiple copies of the resource exist (for reliability and/or availability)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Concurrency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the possibility that the resource may be shared concurrently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Failure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failure and recovery of the resource. How does one differentiate betw. slow and failed?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Relocation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that resource may be moved 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during use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344" name="Text Box 107"/>
          <p:cNvSpPr txBox="1">
            <a:spLocks noChangeArrowheads="1"/>
          </p:cNvSpPr>
          <p:nvPr/>
        </p:nvSpPr>
        <p:spPr bwMode="auto">
          <a:xfrm>
            <a:off x="685800" y="6172200"/>
            <a:ext cx="7712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/>
              <a:t>Figure 1-2</a:t>
            </a:r>
            <a:r>
              <a:rPr lang="en-US" sz="2000" dirty="0"/>
              <a:t>.  Different forms of transparency in a distributed system (ISO, 1995)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Goal 3 - Openness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An </a:t>
            </a:r>
            <a:r>
              <a:rPr lang="en-US" sz="2400" b="1" dirty="0"/>
              <a:t>open distributed system</a:t>
            </a:r>
            <a:r>
              <a:rPr lang="en-US" sz="2400" dirty="0"/>
              <a:t> “…offers services according to standard rules that describe the syntax and semantics of those services.”  In other words, the interfaces to the system are clearly specified and freely available. 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Compare to network protocols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i="1" dirty="0"/>
              <a:t>Not</a:t>
            </a:r>
            <a:r>
              <a:rPr lang="en-US" sz="2400" dirty="0"/>
              <a:t> proprietary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/>
              <a:t>Interface Definition/Description Languages (IDL): </a:t>
            </a:r>
            <a:r>
              <a:rPr lang="en-US" sz="2400" dirty="0"/>
              <a:t>used to</a:t>
            </a:r>
            <a:r>
              <a:rPr lang="en-US" sz="2400" b="1" dirty="0"/>
              <a:t> </a:t>
            </a:r>
            <a:r>
              <a:rPr lang="en-US" sz="2400" dirty="0"/>
              <a:t>describe the interfaces between software components, usually in a distributed system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Definitions are language &amp; machine independent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Support communication between systems using different OS/programming languages; e.g. a C++ program running on Windows  communicates with a Java program running on UNIX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Communication is usually RPC-based.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2954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sz="4000" dirty="0"/>
            </a:br>
            <a:r>
              <a:rPr lang="en-US" sz="4000" dirty="0"/>
              <a:t>Examples of IDLs</a:t>
            </a:r>
            <a:br>
              <a:rPr lang="en-US" sz="4000" dirty="0"/>
            </a:br>
            <a:r>
              <a:rPr lang="en-US" sz="3200" dirty="0"/>
              <a:t>Goal 3-Openness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800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IDL: Interface Description Language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The original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WSDL: Web Services Description Language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Provides machine-readable descriptions of the services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OMG IDL: used for RPC in CORBA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OMG – Object Management Group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Interoperability</a:t>
            </a:r>
            <a:r>
              <a:rPr lang="en-US" dirty="0"/>
              <a:t>:  the ability of two different systems or applications to work together 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A process that needs a service should be able to talk to  any process that provides the service.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Multiple implementations of the same service may be provided, as long as the interface is maintained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Portability</a:t>
            </a:r>
            <a:r>
              <a:rPr lang="en-US" dirty="0"/>
              <a:t>:  an application designed to run on one distributed system can run on another system which implements the same interface.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Extensibility</a:t>
            </a:r>
            <a:r>
              <a:rPr lang="en-US" dirty="0"/>
              <a:t>: Easy to add new components &amp; features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55574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Times New Roman" pitchFamily="18" charset="0"/>
              </a:rPr>
              <a:t>Open Systems Support 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/>
              <a:t>Goal 4 - Scalability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Dimensions that may scale: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With respect to size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With respect to geographical distribution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With respect to the number of administrative organizations spanned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A scalable system still performs well as it scales up along any of the three dimensions.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Why Parallel Processing?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07438" cy="4876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SzPct val="200000"/>
            </a:pPr>
            <a:r>
              <a:rPr lang="en-US" sz="4000" dirty="0">
                <a:latin typeface="Times New Roman" pitchFamily="18" charset="0"/>
              </a:rPr>
              <a:t>Computation requirements are ever increasing -- visualization, distributed databases, simulations, scientific prediction (earthquake), etc.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SzPct val="200000"/>
            </a:pPr>
            <a:r>
              <a:rPr lang="en-US" sz="4000" dirty="0">
                <a:latin typeface="Times New Roman" pitchFamily="18" charset="0"/>
              </a:rPr>
              <a:t>Sequential architectures reaching physical limitation (speed of light, thermodynamics)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533400" y="1219200"/>
            <a:ext cx="7772400" cy="516255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1" name="Object 3"/>
          <p:cNvGraphicFramePr>
            <a:graphicFrameLocks/>
          </p:cNvGraphicFramePr>
          <p:nvPr/>
        </p:nvGraphicFramePr>
        <p:xfrm>
          <a:off x="1885950" y="3771900"/>
          <a:ext cx="3175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2" imgW="1346040" imgH="4518000" progId="">
                  <p:embed/>
                </p:oleObj>
              </mc:Choice>
              <mc:Fallback>
                <p:oleObj name="Microsoft ClipArt Gallery" r:id="rId2" imgW="1346040" imgH="4518000" progId="">
                  <p:embed/>
                  <p:pic>
                    <p:nvPicPr>
                      <p:cNvPr id="1741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771900"/>
                        <a:ext cx="3175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/>
          </p:cNvGraphicFramePr>
          <p:nvPr/>
        </p:nvGraphicFramePr>
        <p:xfrm>
          <a:off x="2400300" y="3600450"/>
          <a:ext cx="417513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4" imgW="1346040" imgH="4518000" progId="">
                  <p:embed/>
                </p:oleObj>
              </mc:Choice>
              <mc:Fallback>
                <p:oleObj name="Microsoft ClipArt Gallery" r:id="rId4" imgW="1346040" imgH="4518000" progId="">
                  <p:embed/>
                  <p:pic>
                    <p:nvPicPr>
                      <p:cNvPr id="1741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600450"/>
                        <a:ext cx="417513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1714500" y="1657350"/>
            <a:ext cx="0" cy="4114800"/>
          </a:xfrm>
          <a:prstGeom prst="line">
            <a:avLst/>
          </a:prstGeom>
          <a:noFill/>
          <a:ln w="50800">
            <a:solidFill>
              <a:srgbClr val="7144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85800" y="4819650"/>
            <a:ext cx="7734300" cy="0"/>
          </a:xfrm>
          <a:prstGeom prst="line">
            <a:avLst/>
          </a:prstGeom>
          <a:noFill/>
          <a:ln w="50800">
            <a:solidFill>
              <a:srgbClr val="7144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232275" y="5284788"/>
            <a:ext cx="862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Age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 rot="16200000">
            <a:off x="669925" y="3341688"/>
            <a:ext cx="15382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 b="1">
                <a:solidFill>
                  <a:schemeClr val="bg1"/>
                </a:solidFill>
                <a:latin typeface="Times New Roman" pitchFamily="18" charset="0"/>
              </a:rPr>
              <a:t>Growth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851025" y="4841875"/>
            <a:ext cx="6584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5     10    15   20   25    30     35     40       45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   . . . .    </a:t>
            </a:r>
          </a:p>
        </p:txBody>
      </p:sp>
      <p:graphicFrame>
        <p:nvGraphicFramePr>
          <p:cNvPr id="17418" name="Object 10"/>
          <p:cNvGraphicFramePr>
            <a:graphicFrameLocks/>
          </p:cNvGraphicFramePr>
          <p:nvPr/>
        </p:nvGraphicFramePr>
        <p:xfrm>
          <a:off x="2967038" y="3429000"/>
          <a:ext cx="385762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6" imgW="1346040" imgH="4518000" progId="">
                  <p:embed/>
                </p:oleObj>
              </mc:Choice>
              <mc:Fallback>
                <p:oleObj name="Microsoft ClipArt Gallery" r:id="rId6" imgW="1346040" imgH="4518000" progId="">
                  <p:embed/>
                  <p:pic>
                    <p:nvPicPr>
                      <p:cNvPr id="17418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429000"/>
                        <a:ext cx="385762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/>
          </p:cNvGraphicFramePr>
          <p:nvPr/>
        </p:nvGraphicFramePr>
        <p:xfrm>
          <a:off x="3505200" y="3105150"/>
          <a:ext cx="4191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7" imgW="1346040" imgH="4518000" progId="">
                  <p:embed/>
                </p:oleObj>
              </mc:Choice>
              <mc:Fallback>
                <p:oleObj name="Microsoft ClipArt Gallery" r:id="rId7" imgW="1346040" imgH="4518000" progId="">
                  <p:embed/>
                  <p:pic>
                    <p:nvPicPr>
                      <p:cNvPr id="17419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05150"/>
                        <a:ext cx="4191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/>
          </p:cNvGraphicFramePr>
          <p:nvPr/>
        </p:nvGraphicFramePr>
        <p:xfrm>
          <a:off x="4114800" y="3048000"/>
          <a:ext cx="4191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8" imgW="1346040" imgH="4518000" progId="">
                  <p:embed/>
                </p:oleObj>
              </mc:Choice>
              <mc:Fallback>
                <p:oleObj name="Microsoft ClipArt Gallery" r:id="rId8" imgW="1346040" imgH="4518000" progId="">
                  <p:embed/>
                  <p:pic>
                    <p:nvPicPr>
                      <p:cNvPr id="1742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0"/>
                        <a:ext cx="4191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/>
          </p:cNvGraphicFramePr>
          <p:nvPr/>
        </p:nvGraphicFramePr>
        <p:xfrm>
          <a:off x="4648200" y="3048000"/>
          <a:ext cx="6286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9" imgW="1346040" imgH="4518000" progId="">
                  <p:embed/>
                </p:oleObj>
              </mc:Choice>
              <mc:Fallback>
                <p:oleObj name="Microsoft ClipArt Gallery" r:id="rId9" imgW="1346040" imgH="4518000" progId="">
                  <p:embed/>
                  <p:pic>
                    <p:nvPicPr>
                      <p:cNvPr id="17421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48000"/>
                        <a:ext cx="62865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/>
          </p:cNvGraphicFramePr>
          <p:nvPr/>
        </p:nvGraphicFramePr>
        <p:xfrm>
          <a:off x="5295900" y="3067050"/>
          <a:ext cx="6858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10" imgW="1346040" imgH="4518000" progId="">
                  <p:embed/>
                </p:oleObj>
              </mc:Choice>
              <mc:Fallback>
                <p:oleObj name="Microsoft ClipArt Gallery" r:id="rId10" imgW="1346040" imgH="4518000" progId="">
                  <p:embed/>
                  <p:pic>
                    <p:nvPicPr>
                      <p:cNvPr id="17422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067050"/>
                        <a:ext cx="6858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/>
          </p:cNvGraphicFramePr>
          <p:nvPr/>
        </p:nvGraphicFramePr>
        <p:xfrm>
          <a:off x="5962650" y="3067050"/>
          <a:ext cx="8572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11" imgW="1346040" imgH="4518000" progId="">
                  <p:embed/>
                </p:oleObj>
              </mc:Choice>
              <mc:Fallback>
                <p:oleObj name="Microsoft ClipArt Gallery" r:id="rId11" imgW="1346040" imgH="4518000" progId="">
                  <p:embed/>
                  <p:pic>
                    <p:nvPicPr>
                      <p:cNvPr id="1742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3067050"/>
                        <a:ext cx="85725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/>
          </p:cNvGraphicFramePr>
          <p:nvPr/>
        </p:nvGraphicFramePr>
        <p:xfrm>
          <a:off x="6743700" y="3086100"/>
          <a:ext cx="10287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12" imgW="1346040" imgH="4518000" progId="">
                  <p:embed/>
                </p:oleObj>
              </mc:Choice>
              <mc:Fallback>
                <p:oleObj name="Microsoft ClipArt Gallery" r:id="rId12" imgW="1346040" imgH="4518000" progId="">
                  <p:embed/>
                  <p:pic>
                    <p:nvPicPr>
                      <p:cNvPr id="17424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086100"/>
                        <a:ext cx="10287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Rectangle 17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85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3600" dirty="0">
                <a:latin typeface="Arial" pitchFamily="34" charset="0"/>
              </a:rPr>
              <a:t>Human Architecture! Growth Performance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079625" y="2297113"/>
            <a:ext cx="10588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Vertical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4613275" y="2305050"/>
            <a:ext cx="158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Horizontal</a:t>
            </a: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3067050" y="2498725"/>
            <a:ext cx="438150" cy="0"/>
          </a:xfrm>
          <a:prstGeom prst="line">
            <a:avLst/>
          </a:prstGeom>
          <a:noFill/>
          <a:ln w="12700">
            <a:solidFill>
              <a:srgbClr val="7144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1733550" y="2479675"/>
            <a:ext cx="419100" cy="0"/>
          </a:xfrm>
          <a:prstGeom prst="line">
            <a:avLst/>
          </a:prstGeom>
          <a:noFill/>
          <a:ln w="12700">
            <a:solidFill>
              <a:srgbClr val="7144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>
            <a:off x="3505200" y="2495550"/>
            <a:ext cx="1143000" cy="0"/>
          </a:xfrm>
          <a:prstGeom prst="line">
            <a:avLst/>
          </a:prstGeom>
          <a:noFill/>
          <a:ln w="12700">
            <a:solidFill>
              <a:srgbClr val="7144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6210300" y="2514600"/>
            <a:ext cx="1333500" cy="0"/>
          </a:xfrm>
          <a:prstGeom prst="line">
            <a:avLst/>
          </a:prstGeom>
          <a:noFill/>
          <a:ln w="12700">
            <a:solidFill>
              <a:srgbClr val="7144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381000" y="1219200"/>
            <a:ext cx="8305800" cy="54864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V="1">
            <a:off x="1714500" y="1657350"/>
            <a:ext cx="0" cy="4114800"/>
          </a:xfrm>
          <a:prstGeom prst="line">
            <a:avLst/>
          </a:prstGeom>
          <a:noFill/>
          <a:ln w="50800">
            <a:solidFill>
              <a:srgbClr val="7144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685800" y="4819650"/>
            <a:ext cx="7734300" cy="0"/>
          </a:xfrm>
          <a:prstGeom prst="line">
            <a:avLst/>
          </a:prstGeom>
          <a:noFill/>
          <a:ln w="50800">
            <a:solidFill>
              <a:srgbClr val="7144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32125" y="5303838"/>
            <a:ext cx="3175000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No. of Processors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 rot="16200000">
            <a:off x="822325" y="3341688"/>
            <a:ext cx="11890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</a:rPr>
              <a:t>C.P.I.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851025" y="4841875"/>
            <a:ext cx="3155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1                     2 .   .   .   .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382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3600" dirty="0">
                <a:latin typeface="Arial" pitchFamily="34" charset="0"/>
              </a:rPr>
              <a:t>Computational Power Improvement (CPI)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778000" y="4102100"/>
            <a:ext cx="425450" cy="654050"/>
            <a:chOff x="1120" y="2584"/>
            <a:chExt cx="268" cy="412"/>
          </a:xfrm>
        </p:grpSpPr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120" y="2584"/>
              <a:ext cx="268" cy="41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184" y="2668"/>
              <a:ext cx="130" cy="23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1341" y="2608"/>
              <a:ext cx="29" cy="5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350" y="2920"/>
              <a:ext cx="29" cy="5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1129" y="2608"/>
              <a:ext cx="29" cy="5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1129" y="2932"/>
              <a:ext cx="29" cy="5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901950" y="3835400"/>
            <a:ext cx="425450" cy="920750"/>
            <a:chOff x="1828" y="2416"/>
            <a:chExt cx="268" cy="580"/>
          </a:xfrm>
        </p:grpSpPr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828" y="2416"/>
              <a:ext cx="268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92" y="2534"/>
              <a:ext cx="130" cy="33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Oval 18"/>
            <p:cNvSpPr>
              <a:spLocks noChangeArrowheads="1"/>
            </p:cNvSpPr>
            <p:nvPr/>
          </p:nvSpPr>
          <p:spPr bwMode="auto">
            <a:xfrm>
              <a:off x="2049" y="2450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2058" y="2886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20"/>
            <p:cNvSpPr>
              <a:spLocks noChangeArrowheads="1"/>
            </p:cNvSpPr>
            <p:nvPr/>
          </p:nvSpPr>
          <p:spPr bwMode="auto">
            <a:xfrm>
              <a:off x="1837" y="2450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21"/>
            <p:cNvSpPr>
              <a:spLocks noChangeArrowheads="1"/>
            </p:cNvSpPr>
            <p:nvPr/>
          </p:nvSpPr>
          <p:spPr bwMode="auto">
            <a:xfrm>
              <a:off x="1837" y="2903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54450" y="2406650"/>
            <a:ext cx="425450" cy="920750"/>
            <a:chOff x="2428" y="1516"/>
            <a:chExt cx="268" cy="580"/>
          </a:xfrm>
        </p:grpSpPr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2428" y="1516"/>
              <a:ext cx="268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2492" y="1634"/>
              <a:ext cx="130" cy="33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5"/>
            <p:cNvSpPr>
              <a:spLocks noChangeArrowheads="1"/>
            </p:cNvSpPr>
            <p:nvPr/>
          </p:nvSpPr>
          <p:spPr bwMode="auto">
            <a:xfrm>
              <a:off x="2649" y="1550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Oval 26"/>
            <p:cNvSpPr>
              <a:spLocks noChangeArrowheads="1"/>
            </p:cNvSpPr>
            <p:nvPr/>
          </p:nvSpPr>
          <p:spPr bwMode="auto">
            <a:xfrm>
              <a:off x="2658" y="1986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Oval 27"/>
            <p:cNvSpPr>
              <a:spLocks noChangeArrowheads="1"/>
            </p:cNvSpPr>
            <p:nvPr/>
          </p:nvSpPr>
          <p:spPr bwMode="auto">
            <a:xfrm>
              <a:off x="2437" y="1550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Oval 28"/>
            <p:cNvSpPr>
              <a:spLocks noChangeArrowheads="1"/>
            </p:cNvSpPr>
            <p:nvPr/>
          </p:nvSpPr>
          <p:spPr bwMode="auto">
            <a:xfrm>
              <a:off x="2437" y="2003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387850" y="2406650"/>
            <a:ext cx="425450" cy="920750"/>
            <a:chOff x="2764" y="1516"/>
            <a:chExt cx="268" cy="580"/>
          </a:xfrm>
        </p:grpSpPr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2764" y="1516"/>
              <a:ext cx="268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2828" y="1634"/>
              <a:ext cx="130" cy="33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Oval 32"/>
            <p:cNvSpPr>
              <a:spLocks noChangeArrowheads="1"/>
            </p:cNvSpPr>
            <p:nvPr/>
          </p:nvSpPr>
          <p:spPr bwMode="auto">
            <a:xfrm>
              <a:off x="2985" y="1550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Oval 33"/>
            <p:cNvSpPr>
              <a:spLocks noChangeArrowheads="1"/>
            </p:cNvSpPr>
            <p:nvPr/>
          </p:nvSpPr>
          <p:spPr bwMode="auto">
            <a:xfrm>
              <a:off x="2994" y="1986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2773" y="1550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Oval 35"/>
            <p:cNvSpPr>
              <a:spLocks noChangeArrowheads="1"/>
            </p:cNvSpPr>
            <p:nvPr/>
          </p:nvSpPr>
          <p:spPr bwMode="auto">
            <a:xfrm>
              <a:off x="2773" y="2003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235700" y="2406650"/>
            <a:ext cx="425450" cy="920750"/>
            <a:chOff x="3928" y="1516"/>
            <a:chExt cx="268" cy="580"/>
          </a:xfrm>
        </p:grpSpPr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3928" y="1516"/>
              <a:ext cx="268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3992" y="1634"/>
              <a:ext cx="130" cy="33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Oval 39"/>
            <p:cNvSpPr>
              <a:spLocks noChangeArrowheads="1"/>
            </p:cNvSpPr>
            <p:nvPr/>
          </p:nvSpPr>
          <p:spPr bwMode="auto">
            <a:xfrm>
              <a:off x="4149" y="1550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Oval 40"/>
            <p:cNvSpPr>
              <a:spLocks noChangeArrowheads="1"/>
            </p:cNvSpPr>
            <p:nvPr/>
          </p:nvSpPr>
          <p:spPr bwMode="auto">
            <a:xfrm>
              <a:off x="4158" y="1986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Oval 41"/>
            <p:cNvSpPr>
              <a:spLocks noChangeArrowheads="1"/>
            </p:cNvSpPr>
            <p:nvPr/>
          </p:nvSpPr>
          <p:spPr bwMode="auto">
            <a:xfrm>
              <a:off x="3937" y="1550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Oval 42"/>
            <p:cNvSpPr>
              <a:spLocks noChangeArrowheads="1"/>
            </p:cNvSpPr>
            <p:nvPr/>
          </p:nvSpPr>
          <p:spPr bwMode="auto">
            <a:xfrm>
              <a:off x="3937" y="2003"/>
              <a:ext cx="29" cy="7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4959350" y="2863850"/>
            <a:ext cx="863600" cy="25400"/>
            <a:chOff x="3124" y="1804"/>
            <a:chExt cx="544" cy="16"/>
          </a:xfrm>
        </p:grpSpPr>
        <p:sp>
          <p:nvSpPr>
            <p:cNvPr id="18476" name="Oval 44"/>
            <p:cNvSpPr>
              <a:spLocks noChangeArrowheads="1"/>
            </p:cNvSpPr>
            <p:nvPr/>
          </p:nvSpPr>
          <p:spPr bwMode="auto">
            <a:xfrm>
              <a:off x="3124" y="1804"/>
              <a:ext cx="40" cy="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Oval 45"/>
            <p:cNvSpPr>
              <a:spLocks noChangeArrowheads="1"/>
            </p:cNvSpPr>
            <p:nvPr/>
          </p:nvSpPr>
          <p:spPr bwMode="auto">
            <a:xfrm>
              <a:off x="3268" y="1804"/>
              <a:ext cx="40" cy="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>
              <a:off x="3448" y="1804"/>
              <a:ext cx="40" cy="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3628" y="1804"/>
              <a:ext cx="40" cy="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3797300" y="2235200"/>
            <a:ext cx="2959100" cy="1225550"/>
          </a:xfrm>
          <a:prstGeom prst="rect">
            <a:avLst/>
          </a:prstGeom>
          <a:noFill/>
          <a:ln w="12700">
            <a:solidFill>
              <a:schemeClr val="bg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4270375" y="1774825"/>
            <a:ext cx="2030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Multiprocessor</a:t>
            </a:r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1704975" y="3317875"/>
            <a:ext cx="1809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Uniprocessor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876800"/>
          </a:xfrm>
          <a:noFill/>
          <a:ln/>
        </p:spPr>
        <p:txBody>
          <a:bodyPr lIns="90488" tIns="44450" rIns="90488" bIns="44450"/>
          <a:lstStyle/>
          <a:p>
            <a:pPr marL="685800" indent="-685800" algn="just">
              <a:spcAft>
                <a:spcPct val="50000"/>
              </a:spcAft>
              <a:buSzPct val="200000"/>
            </a:pPr>
            <a:r>
              <a:rPr lang="en-US" sz="3600" dirty="0">
                <a:latin typeface="Times New Roman" pitchFamily="18" charset="0"/>
              </a:rPr>
              <a:t>The Tech. of PP is mature and can be exploited commercially; </a:t>
            </a:r>
            <a:r>
              <a:rPr lang="en-US" sz="3600" dirty="0">
                <a:solidFill>
                  <a:srgbClr val="51DC00"/>
                </a:solidFill>
                <a:latin typeface="Times New Roman" pitchFamily="18" charset="0"/>
              </a:rPr>
              <a:t>significant </a:t>
            </a:r>
            <a:br>
              <a:rPr lang="en-US" sz="3600" dirty="0">
                <a:solidFill>
                  <a:srgbClr val="51DC00"/>
                </a:solidFill>
                <a:latin typeface="Times New Roman" pitchFamily="18" charset="0"/>
              </a:rPr>
            </a:br>
            <a:r>
              <a:rPr lang="en-US" sz="3600" u="sng" dirty="0">
                <a:solidFill>
                  <a:srgbClr val="51DC00"/>
                </a:solidFill>
                <a:latin typeface="Times New Roman" pitchFamily="18" charset="0"/>
              </a:rPr>
              <a:t>R &amp; D</a:t>
            </a:r>
            <a:r>
              <a:rPr lang="en-US" sz="3600" dirty="0">
                <a:solidFill>
                  <a:srgbClr val="51DC00"/>
                </a:solidFill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work on development of tools &amp; environment.</a:t>
            </a:r>
          </a:p>
          <a:p>
            <a:pPr marL="685800" indent="-685800" algn="just">
              <a:spcAft>
                <a:spcPct val="50000"/>
              </a:spcAft>
              <a:buSzPct val="200000"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</a:rPr>
              <a:t>Significant development in </a:t>
            </a:r>
            <a:r>
              <a:rPr lang="en-US" sz="3600" u="sng" dirty="0">
                <a:solidFill>
                  <a:srgbClr val="7030A0"/>
                </a:solidFill>
                <a:latin typeface="Times New Roman" pitchFamily="18" charset="0"/>
              </a:rPr>
              <a:t>Networking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</a:rPr>
              <a:t> technology is paving a way for</a:t>
            </a:r>
            <a:r>
              <a:rPr lang="en-US" sz="3600" dirty="0">
                <a:solidFill>
                  <a:srgbClr val="51DC00"/>
                </a:solidFill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heterogeneous </a:t>
            </a:r>
            <a:r>
              <a:rPr lang="en-US" sz="3600" dirty="0">
                <a:solidFill>
                  <a:schemeClr val="hlink"/>
                </a:solidFill>
                <a:latin typeface="Times New Roman" pitchFamily="18" charset="0"/>
              </a:rPr>
              <a:t>computing.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45438" cy="9144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Why Parallel Processing?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00600"/>
          </a:xfrm>
          <a:noFill/>
          <a:ln/>
        </p:spPr>
        <p:txBody>
          <a:bodyPr lIns="90488" tIns="44450" rIns="90488" bIns="44450">
            <a:normAutofit fontScale="62500" lnSpcReduction="20000"/>
          </a:bodyPr>
          <a:lstStyle/>
          <a:p>
            <a:pPr marL="742950" indent="-742950" algn="just">
              <a:spcAft>
                <a:spcPct val="50000"/>
              </a:spcAft>
              <a:buSzPct val="200000"/>
            </a:pPr>
            <a:r>
              <a:rPr lang="en-US" sz="4000" dirty="0">
                <a:latin typeface="Times New Roman" pitchFamily="18" charset="0"/>
              </a:rPr>
              <a:t>Hardware improvements like </a:t>
            </a:r>
            <a:r>
              <a:rPr lang="en-US" sz="4000" dirty="0">
                <a:solidFill>
                  <a:schemeClr val="hlink"/>
                </a:solidFill>
                <a:latin typeface="Times New Roman" pitchFamily="18" charset="0"/>
              </a:rPr>
              <a:t>Pipelining, Superscalar, etc., are non-scalable </a:t>
            </a:r>
            <a:r>
              <a:rPr lang="en-US" sz="4000" dirty="0">
                <a:latin typeface="Times New Roman" pitchFamily="18" charset="0"/>
              </a:rPr>
              <a:t>and requires sophisticated Compiler Technology.</a:t>
            </a:r>
          </a:p>
          <a:p>
            <a:pPr marL="742950" indent="-742950" algn="just">
              <a:spcAft>
                <a:spcPct val="50000"/>
              </a:spcAft>
              <a:buSzPct val="200000"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</a:rPr>
              <a:t>Vector Processing works well for certain kind of problems.</a:t>
            </a:r>
          </a:p>
          <a:p>
            <a:pPr marL="742950" indent="-742950" algn="just">
              <a:spcAft>
                <a:spcPct val="50000"/>
              </a:spcAft>
              <a:buSzPct val="200000"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</a:rPr>
              <a:t>SCALAR instructions– ADD SUB MUL—examples</a:t>
            </a:r>
          </a:p>
          <a:p>
            <a:pPr marL="742950" indent="-742950" algn="just">
              <a:spcAft>
                <a:spcPct val="50000"/>
              </a:spcAft>
              <a:buSzPct val="200000"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</a:rPr>
              <a:t>Superscalar-MOVM-superscalar</a:t>
            </a:r>
          </a:p>
          <a:p>
            <a:pPr marL="742950" indent="-742950" algn="just">
              <a:spcAft>
                <a:spcPct val="50000"/>
              </a:spcAft>
              <a:buSzPct val="200000"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</a:rPr>
              <a:t>Mov CX,#5</a:t>
            </a:r>
          </a:p>
          <a:p>
            <a:pPr marL="742950" indent="-742950" algn="just">
              <a:spcAft>
                <a:spcPct val="50000"/>
              </a:spcAft>
              <a:buSzPct val="200000"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</a:rPr>
              <a:t>MOVSB</a:t>
            </a:r>
          </a:p>
          <a:p>
            <a:pPr marL="742950" indent="-742950" algn="just">
              <a:spcAft>
                <a:spcPct val="50000"/>
              </a:spcAft>
              <a:buSzPct val="200000"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</a:rPr>
              <a:t>VECTOR-instructions-VADD,VSUB, VMUL --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69238" cy="10668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Why Parallel Processing?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2842</Words>
  <Application>Microsoft Office PowerPoint</Application>
  <PresentationFormat>On-screen Show (4:3)</PresentationFormat>
  <Paragraphs>429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Century Gothic</vt:lpstr>
      <vt:lpstr>Monotype Sorts</vt:lpstr>
      <vt:lpstr>Symbol</vt:lpstr>
      <vt:lpstr>Tahoma</vt:lpstr>
      <vt:lpstr>Times New Roman</vt:lpstr>
      <vt:lpstr>Webdings</vt:lpstr>
      <vt:lpstr>Wingdings</vt:lpstr>
      <vt:lpstr>Office Theme</vt:lpstr>
      <vt:lpstr>Microsoft ClipArt Gallery</vt:lpstr>
      <vt:lpstr>Parallel &amp; Distributed Systems Overview</vt:lpstr>
      <vt:lpstr>Basic Computer</vt:lpstr>
      <vt:lpstr>Computing Elements</vt:lpstr>
      <vt:lpstr>Parallel Computer Architectures</vt:lpstr>
      <vt:lpstr>Why Parallel Processing?</vt:lpstr>
      <vt:lpstr>Human Architecture! Growth Performance</vt:lpstr>
      <vt:lpstr>Computational Power Improvement (CPI)</vt:lpstr>
      <vt:lpstr>Why Parallel Processing?</vt:lpstr>
      <vt:lpstr>Why Parallel Processing?</vt:lpstr>
      <vt:lpstr>Super Scalar Architecture</vt:lpstr>
      <vt:lpstr>Superscalar Architecture</vt:lpstr>
      <vt:lpstr>Taxonomy of Parallel Computers (1)</vt:lpstr>
      <vt:lpstr>Taxonomy of Parallel Computers (2)</vt:lpstr>
      <vt:lpstr>SISD : A Conventional Computer</vt:lpstr>
      <vt:lpstr>The MISD Architecture</vt:lpstr>
      <vt:lpstr>SIMD Architecture</vt:lpstr>
      <vt:lpstr>MIMD Architecture</vt:lpstr>
      <vt:lpstr>Shared Memory MIMD machine</vt:lpstr>
      <vt:lpstr>Distributed Memory MIMD</vt:lpstr>
      <vt:lpstr>Laws of caution.....</vt:lpstr>
      <vt:lpstr>Parallel Computer Memory Architectures</vt:lpstr>
      <vt:lpstr>Memory architectures</vt:lpstr>
      <vt:lpstr>Shared Memory</vt:lpstr>
      <vt:lpstr>Symmetric Multiple Processing </vt:lpstr>
      <vt:lpstr>Shared Everything Architecture</vt:lpstr>
      <vt:lpstr>Shared Memory : UMA vs. NUMA</vt:lpstr>
      <vt:lpstr>Shared Memory: Pro and Con</vt:lpstr>
      <vt:lpstr>Distributed Memory</vt:lpstr>
      <vt:lpstr>Massively parallel processors</vt:lpstr>
      <vt:lpstr>Shared Nothing Architecture</vt:lpstr>
      <vt:lpstr>Distributed Memory: Pro and Con</vt:lpstr>
      <vt:lpstr>Hybrid Distributed-Shared Memory</vt:lpstr>
      <vt:lpstr>PowerPoint Presentation</vt:lpstr>
      <vt:lpstr>Distributed Systems</vt:lpstr>
      <vt:lpstr>Distributed Systems</vt:lpstr>
      <vt:lpstr>Introduction</vt:lpstr>
      <vt:lpstr>Distributed System Goals</vt:lpstr>
      <vt:lpstr>Goal 1 – Resource Availability</vt:lpstr>
      <vt:lpstr>Goal 2 – Distribution Transparency</vt:lpstr>
      <vt:lpstr>Types of Transparency</vt:lpstr>
      <vt:lpstr>Goal 3 - Openness</vt:lpstr>
      <vt:lpstr> Examples of IDLs Goal 3-Openness </vt:lpstr>
      <vt:lpstr>PowerPoint Presentation</vt:lpstr>
      <vt:lpstr>Goal 4 - 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K.Venkateswara Rao</dc:creator>
  <cp:lastModifiedBy>badam rajashekar</cp:lastModifiedBy>
  <cp:revision>38</cp:revision>
  <dcterms:created xsi:type="dcterms:W3CDTF">2015-02-17T10:12:26Z</dcterms:created>
  <dcterms:modified xsi:type="dcterms:W3CDTF">2021-12-24T10:39:16Z</dcterms:modified>
</cp:coreProperties>
</file>