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m rajashekar" userId="2a05e05a8c1b27eb" providerId="LiveId" clId="{4D8F36F6-D0E0-41BC-A63E-F95224F2493F}"/>
    <pc:docChg chg="custSel modSld">
      <pc:chgData name="badam rajashekar" userId="2a05e05a8c1b27eb" providerId="LiveId" clId="{4D8F36F6-D0E0-41BC-A63E-F95224F2493F}" dt="2021-10-09T15:19:24.733" v="40" actId="20577"/>
      <pc:docMkLst>
        <pc:docMk/>
      </pc:docMkLst>
      <pc:sldChg chg="modSp mod">
        <pc:chgData name="badam rajashekar" userId="2a05e05a8c1b27eb" providerId="LiveId" clId="{4D8F36F6-D0E0-41BC-A63E-F95224F2493F}" dt="2021-10-09T15:10:45.078" v="28" actId="20577"/>
        <pc:sldMkLst>
          <pc:docMk/>
          <pc:sldMk cId="318524546" sldId="262"/>
        </pc:sldMkLst>
        <pc:spChg chg="mod">
          <ac:chgData name="badam rajashekar" userId="2a05e05a8c1b27eb" providerId="LiveId" clId="{4D8F36F6-D0E0-41BC-A63E-F95224F2493F}" dt="2021-10-09T15:10:45.078" v="28" actId="20577"/>
          <ac:spMkLst>
            <pc:docMk/>
            <pc:sldMk cId="318524546" sldId="262"/>
            <ac:spMk id="3" creationId="{EB1E1450-43CF-4B27-9E34-FF703CBA7BC4}"/>
          </ac:spMkLst>
        </pc:spChg>
      </pc:sldChg>
      <pc:sldChg chg="delSp mod">
        <pc:chgData name="badam rajashekar" userId="2a05e05a8c1b27eb" providerId="LiveId" clId="{4D8F36F6-D0E0-41BC-A63E-F95224F2493F}" dt="2021-10-09T15:08:47.472" v="0" actId="478"/>
        <pc:sldMkLst>
          <pc:docMk/>
          <pc:sldMk cId="580395" sldId="263"/>
        </pc:sldMkLst>
        <pc:spChg chg="del">
          <ac:chgData name="badam rajashekar" userId="2a05e05a8c1b27eb" providerId="LiveId" clId="{4D8F36F6-D0E0-41BC-A63E-F95224F2493F}" dt="2021-10-09T15:08:47.472" v="0" actId="478"/>
          <ac:spMkLst>
            <pc:docMk/>
            <pc:sldMk cId="580395" sldId="263"/>
            <ac:spMk id="2" creationId="{60D9C628-4830-4ACE-AFA8-AD0DE45C0C7C}"/>
          </ac:spMkLst>
        </pc:spChg>
      </pc:sldChg>
      <pc:sldChg chg="delSp modSp mod">
        <pc:chgData name="badam rajashekar" userId="2a05e05a8c1b27eb" providerId="LiveId" clId="{4D8F36F6-D0E0-41BC-A63E-F95224F2493F}" dt="2021-10-09T15:19:24.733" v="40" actId="20577"/>
        <pc:sldMkLst>
          <pc:docMk/>
          <pc:sldMk cId="2867523769" sldId="265"/>
        </pc:sldMkLst>
        <pc:spChg chg="del">
          <ac:chgData name="badam rajashekar" userId="2a05e05a8c1b27eb" providerId="LiveId" clId="{4D8F36F6-D0E0-41BC-A63E-F95224F2493F}" dt="2021-10-09T15:08:59.904" v="1" actId="478"/>
          <ac:spMkLst>
            <pc:docMk/>
            <pc:sldMk cId="2867523769" sldId="265"/>
            <ac:spMk id="2" creationId="{6E7723C4-D779-46AB-B7C4-3366DDD0CEFB}"/>
          </ac:spMkLst>
        </pc:spChg>
        <pc:spChg chg="mod">
          <ac:chgData name="badam rajashekar" userId="2a05e05a8c1b27eb" providerId="LiveId" clId="{4D8F36F6-D0E0-41BC-A63E-F95224F2493F}" dt="2021-10-09T15:19:24.733" v="40" actId="20577"/>
          <ac:spMkLst>
            <pc:docMk/>
            <pc:sldMk cId="2867523769" sldId="265"/>
            <ac:spMk id="3" creationId="{3CA08E1F-4E21-44D6-B33D-E759B03F81C5}"/>
          </ac:spMkLst>
        </pc:spChg>
      </pc:sldChg>
      <pc:sldChg chg="delSp modSp mod">
        <pc:chgData name="badam rajashekar" userId="2a05e05a8c1b27eb" providerId="LiveId" clId="{4D8F36F6-D0E0-41BC-A63E-F95224F2493F}" dt="2021-10-09T15:14:49.360" v="34" actId="20577"/>
        <pc:sldMkLst>
          <pc:docMk/>
          <pc:sldMk cId="1535036822" sldId="266"/>
        </pc:sldMkLst>
        <pc:spChg chg="del">
          <ac:chgData name="badam rajashekar" userId="2a05e05a8c1b27eb" providerId="LiveId" clId="{4D8F36F6-D0E0-41BC-A63E-F95224F2493F}" dt="2021-10-09T15:09:05.984" v="2" actId="478"/>
          <ac:spMkLst>
            <pc:docMk/>
            <pc:sldMk cId="1535036822" sldId="266"/>
            <ac:spMk id="2" creationId="{31766EE9-94DF-49F5-9405-EAD936787B3D}"/>
          </ac:spMkLst>
        </pc:spChg>
        <pc:spChg chg="mod">
          <ac:chgData name="badam rajashekar" userId="2a05e05a8c1b27eb" providerId="LiveId" clId="{4D8F36F6-D0E0-41BC-A63E-F95224F2493F}" dt="2021-10-09T15:14:49.360" v="34" actId="20577"/>
          <ac:spMkLst>
            <pc:docMk/>
            <pc:sldMk cId="1535036822" sldId="266"/>
            <ac:spMk id="3" creationId="{BC818816-29CC-491A-ABC6-14120E9CC39E}"/>
          </ac:spMkLst>
        </pc:spChg>
      </pc:sldChg>
      <pc:sldChg chg="delSp mod">
        <pc:chgData name="badam rajashekar" userId="2a05e05a8c1b27eb" providerId="LiveId" clId="{4D8F36F6-D0E0-41BC-A63E-F95224F2493F}" dt="2021-10-09T15:09:09.234" v="3" actId="478"/>
        <pc:sldMkLst>
          <pc:docMk/>
          <pc:sldMk cId="683779843" sldId="267"/>
        </pc:sldMkLst>
        <pc:spChg chg="del">
          <ac:chgData name="badam rajashekar" userId="2a05e05a8c1b27eb" providerId="LiveId" clId="{4D8F36F6-D0E0-41BC-A63E-F95224F2493F}" dt="2021-10-09T15:09:09.234" v="3" actId="478"/>
          <ac:spMkLst>
            <pc:docMk/>
            <pc:sldMk cId="683779843" sldId="267"/>
            <ac:spMk id="2" creationId="{D577193E-61C8-4FF8-B8CE-6A35AE53860E}"/>
          </ac:spMkLst>
        </pc:spChg>
      </pc:sldChg>
      <pc:sldChg chg="delSp mod">
        <pc:chgData name="badam rajashekar" userId="2a05e05a8c1b27eb" providerId="LiveId" clId="{4D8F36F6-D0E0-41BC-A63E-F95224F2493F}" dt="2021-10-09T15:09:15.721" v="6" actId="478"/>
        <pc:sldMkLst>
          <pc:docMk/>
          <pc:sldMk cId="3771833202" sldId="268"/>
        </pc:sldMkLst>
        <pc:spChg chg="del">
          <ac:chgData name="badam rajashekar" userId="2a05e05a8c1b27eb" providerId="LiveId" clId="{4D8F36F6-D0E0-41BC-A63E-F95224F2493F}" dt="2021-10-09T15:09:15.721" v="6" actId="478"/>
          <ac:spMkLst>
            <pc:docMk/>
            <pc:sldMk cId="3771833202" sldId="268"/>
            <ac:spMk id="2" creationId="{2405D6FD-B1A2-4CD2-995C-1E99C2CFE587}"/>
          </ac:spMkLst>
        </pc:spChg>
      </pc:sldChg>
      <pc:sldChg chg="delSp modSp mod">
        <pc:chgData name="badam rajashekar" userId="2a05e05a8c1b27eb" providerId="LiveId" clId="{4D8F36F6-D0E0-41BC-A63E-F95224F2493F}" dt="2021-10-09T15:09:14.264" v="5" actId="478"/>
        <pc:sldMkLst>
          <pc:docMk/>
          <pc:sldMk cId="4156711491" sldId="269"/>
        </pc:sldMkLst>
        <pc:spChg chg="del mod">
          <ac:chgData name="badam rajashekar" userId="2a05e05a8c1b27eb" providerId="LiveId" clId="{4D8F36F6-D0E0-41BC-A63E-F95224F2493F}" dt="2021-10-09T15:09:14.264" v="5" actId="478"/>
          <ac:spMkLst>
            <pc:docMk/>
            <pc:sldMk cId="4156711491" sldId="269"/>
            <ac:spMk id="2" creationId="{3E439E51-6C74-44CB-A49A-A9B1FE53913F}"/>
          </ac:spMkLst>
        </pc:spChg>
      </pc:sldChg>
      <pc:sldChg chg="delSp mod">
        <pc:chgData name="badam rajashekar" userId="2a05e05a8c1b27eb" providerId="LiveId" clId="{4D8F36F6-D0E0-41BC-A63E-F95224F2493F}" dt="2021-10-09T15:09:19.668" v="7" actId="478"/>
        <pc:sldMkLst>
          <pc:docMk/>
          <pc:sldMk cId="2989071788" sldId="270"/>
        </pc:sldMkLst>
        <pc:spChg chg="del">
          <ac:chgData name="badam rajashekar" userId="2a05e05a8c1b27eb" providerId="LiveId" clId="{4D8F36F6-D0E0-41BC-A63E-F95224F2493F}" dt="2021-10-09T15:09:19.668" v="7" actId="478"/>
          <ac:spMkLst>
            <pc:docMk/>
            <pc:sldMk cId="2989071788" sldId="270"/>
            <ac:spMk id="2" creationId="{CBE230BA-A265-4B9D-AA68-3EF058E2786F}"/>
          </ac:spMkLst>
        </pc:spChg>
      </pc:sldChg>
      <pc:sldChg chg="delSp modSp mod">
        <pc:chgData name="badam rajashekar" userId="2a05e05a8c1b27eb" providerId="LiveId" clId="{4D8F36F6-D0E0-41BC-A63E-F95224F2493F}" dt="2021-10-09T15:09:22.655" v="9" actId="478"/>
        <pc:sldMkLst>
          <pc:docMk/>
          <pc:sldMk cId="2537570528" sldId="271"/>
        </pc:sldMkLst>
        <pc:spChg chg="del mod">
          <ac:chgData name="badam rajashekar" userId="2a05e05a8c1b27eb" providerId="LiveId" clId="{4D8F36F6-D0E0-41BC-A63E-F95224F2493F}" dt="2021-10-09T15:09:22.655" v="9" actId="478"/>
          <ac:spMkLst>
            <pc:docMk/>
            <pc:sldMk cId="2537570528" sldId="271"/>
            <ac:spMk id="2" creationId="{13E8F34F-164F-4E87-9ADC-2CB6FDAD6ACB}"/>
          </ac:spMkLst>
        </pc:spChg>
      </pc:sldChg>
      <pc:sldChg chg="delSp modSp mod">
        <pc:chgData name="badam rajashekar" userId="2a05e05a8c1b27eb" providerId="LiveId" clId="{4D8F36F6-D0E0-41BC-A63E-F95224F2493F}" dt="2021-10-09T15:18:53.798" v="38" actId="20577"/>
        <pc:sldMkLst>
          <pc:docMk/>
          <pc:sldMk cId="3921996572" sldId="273"/>
        </pc:sldMkLst>
        <pc:spChg chg="del">
          <ac:chgData name="badam rajashekar" userId="2a05e05a8c1b27eb" providerId="LiveId" clId="{4D8F36F6-D0E0-41BC-A63E-F95224F2493F}" dt="2021-10-09T15:09:26.436" v="10" actId="478"/>
          <ac:spMkLst>
            <pc:docMk/>
            <pc:sldMk cId="3921996572" sldId="273"/>
            <ac:spMk id="2" creationId="{A33DED39-2FF4-4BC8-994A-A245C2646B19}"/>
          </ac:spMkLst>
        </pc:spChg>
        <pc:spChg chg="mod">
          <ac:chgData name="badam rajashekar" userId="2a05e05a8c1b27eb" providerId="LiveId" clId="{4D8F36F6-D0E0-41BC-A63E-F95224F2493F}" dt="2021-10-09T15:18:53.798" v="38" actId="20577"/>
          <ac:spMkLst>
            <pc:docMk/>
            <pc:sldMk cId="3921996572" sldId="273"/>
            <ac:spMk id="3" creationId="{C7452BD0-99B2-4E31-8FBA-6B53725BEE1B}"/>
          </ac:spMkLst>
        </pc:spChg>
      </pc:sldChg>
      <pc:sldChg chg="delSp modSp mod">
        <pc:chgData name="badam rajashekar" userId="2a05e05a8c1b27eb" providerId="LiveId" clId="{4D8F36F6-D0E0-41BC-A63E-F95224F2493F}" dt="2021-10-09T15:09:28.576" v="12" actId="478"/>
        <pc:sldMkLst>
          <pc:docMk/>
          <pc:sldMk cId="3489425300" sldId="274"/>
        </pc:sldMkLst>
        <pc:spChg chg="del mod">
          <ac:chgData name="badam rajashekar" userId="2a05e05a8c1b27eb" providerId="LiveId" clId="{4D8F36F6-D0E0-41BC-A63E-F95224F2493F}" dt="2021-10-09T15:09:28.576" v="12" actId="478"/>
          <ac:spMkLst>
            <pc:docMk/>
            <pc:sldMk cId="3489425300" sldId="274"/>
            <ac:spMk id="2" creationId="{8FEE69AB-A58F-477E-AF54-763DFC44CA56}"/>
          </ac:spMkLst>
        </pc:spChg>
      </pc:sldChg>
      <pc:sldChg chg="delSp mod">
        <pc:chgData name="badam rajashekar" userId="2a05e05a8c1b27eb" providerId="LiveId" clId="{4D8F36F6-D0E0-41BC-A63E-F95224F2493F}" dt="2021-10-09T15:09:30.251" v="13" actId="478"/>
        <pc:sldMkLst>
          <pc:docMk/>
          <pc:sldMk cId="3077294121" sldId="275"/>
        </pc:sldMkLst>
        <pc:spChg chg="del">
          <ac:chgData name="badam rajashekar" userId="2a05e05a8c1b27eb" providerId="LiveId" clId="{4D8F36F6-D0E0-41BC-A63E-F95224F2493F}" dt="2021-10-09T15:09:30.251" v="13" actId="478"/>
          <ac:spMkLst>
            <pc:docMk/>
            <pc:sldMk cId="3077294121" sldId="275"/>
            <ac:spMk id="2" creationId="{F9F3135A-B072-4F2D-8A43-AD504419AAE9}"/>
          </ac:spMkLst>
        </pc:spChg>
      </pc:sldChg>
      <pc:sldChg chg="delSp mod">
        <pc:chgData name="badam rajashekar" userId="2a05e05a8c1b27eb" providerId="LiveId" clId="{4D8F36F6-D0E0-41BC-A63E-F95224F2493F}" dt="2021-10-09T15:09:34.125" v="15" actId="478"/>
        <pc:sldMkLst>
          <pc:docMk/>
          <pc:sldMk cId="741829049" sldId="276"/>
        </pc:sldMkLst>
        <pc:spChg chg="del">
          <ac:chgData name="badam rajashekar" userId="2a05e05a8c1b27eb" providerId="LiveId" clId="{4D8F36F6-D0E0-41BC-A63E-F95224F2493F}" dt="2021-10-09T15:09:34.125" v="15" actId="478"/>
          <ac:spMkLst>
            <pc:docMk/>
            <pc:sldMk cId="741829049" sldId="276"/>
            <ac:spMk id="2" creationId="{1ABBC58C-7F1C-40EB-9CF4-A1D40DF466CE}"/>
          </ac:spMkLst>
        </pc:spChg>
      </pc:sldChg>
      <pc:sldChg chg="delSp mod">
        <pc:chgData name="badam rajashekar" userId="2a05e05a8c1b27eb" providerId="LiveId" clId="{4D8F36F6-D0E0-41BC-A63E-F95224F2493F}" dt="2021-10-09T15:09:32.293" v="14" actId="478"/>
        <pc:sldMkLst>
          <pc:docMk/>
          <pc:sldMk cId="2085513751" sldId="277"/>
        </pc:sldMkLst>
        <pc:spChg chg="del">
          <ac:chgData name="badam rajashekar" userId="2a05e05a8c1b27eb" providerId="LiveId" clId="{4D8F36F6-D0E0-41BC-A63E-F95224F2493F}" dt="2021-10-09T15:09:32.293" v="14" actId="478"/>
          <ac:spMkLst>
            <pc:docMk/>
            <pc:sldMk cId="2085513751" sldId="277"/>
            <ac:spMk id="2" creationId="{B565848E-428F-4201-83E1-EE5FC04CFDCD}"/>
          </ac:spMkLst>
        </pc:spChg>
      </pc:sldChg>
      <pc:sldChg chg="delSp mod">
        <pc:chgData name="badam rajashekar" userId="2a05e05a8c1b27eb" providerId="LiveId" clId="{4D8F36F6-D0E0-41BC-A63E-F95224F2493F}" dt="2021-10-09T15:09:35.595" v="16" actId="478"/>
        <pc:sldMkLst>
          <pc:docMk/>
          <pc:sldMk cId="2141320374" sldId="278"/>
        </pc:sldMkLst>
        <pc:spChg chg="del">
          <ac:chgData name="badam rajashekar" userId="2a05e05a8c1b27eb" providerId="LiveId" clId="{4D8F36F6-D0E0-41BC-A63E-F95224F2493F}" dt="2021-10-09T15:09:35.595" v="16" actId="478"/>
          <ac:spMkLst>
            <pc:docMk/>
            <pc:sldMk cId="2141320374" sldId="278"/>
            <ac:spMk id="2" creationId="{4AA30F33-5F3A-4276-B518-4A9A4D9AEDAD}"/>
          </ac:spMkLst>
        </pc:spChg>
      </pc:sldChg>
      <pc:sldChg chg="delSp mod">
        <pc:chgData name="badam rajashekar" userId="2a05e05a8c1b27eb" providerId="LiveId" clId="{4D8F36F6-D0E0-41BC-A63E-F95224F2493F}" dt="2021-10-09T15:09:37.063" v="17" actId="478"/>
        <pc:sldMkLst>
          <pc:docMk/>
          <pc:sldMk cId="670020459" sldId="279"/>
        </pc:sldMkLst>
        <pc:spChg chg="del">
          <ac:chgData name="badam rajashekar" userId="2a05e05a8c1b27eb" providerId="LiveId" clId="{4D8F36F6-D0E0-41BC-A63E-F95224F2493F}" dt="2021-10-09T15:09:37.063" v="17" actId="478"/>
          <ac:spMkLst>
            <pc:docMk/>
            <pc:sldMk cId="670020459" sldId="279"/>
            <ac:spMk id="2" creationId="{E48F00F0-7B09-48ED-95B7-E78ABCF15E96}"/>
          </ac:spMkLst>
        </pc:spChg>
      </pc:sldChg>
      <pc:sldChg chg="delSp mod">
        <pc:chgData name="badam rajashekar" userId="2a05e05a8c1b27eb" providerId="LiveId" clId="{4D8F36F6-D0E0-41BC-A63E-F95224F2493F}" dt="2021-10-09T15:09:39.492" v="18" actId="478"/>
        <pc:sldMkLst>
          <pc:docMk/>
          <pc:sldMk cId="1102111047" sldId="280"/>
        </pc:sldMkLst>
        <pc:spChg chg="del">
          <ac:chgData name="badam rajashekar" userId="2a05e05a8c1b27eb" providerId="LiveId" clId="{4D8F36F6-D0E0-41BC-A63E-F95224F2493F}" dt="2021-10-09T15:09:39.492" v="18" actId="478"/>
          <ac:spMkLst>
            <pc:docMk/>
            <pc:sldMk cId="1102111047" sldId="280"/>
            <ac:spMk id="2" creationId="{5A9077D7-8020-4B76-BF60-9C1BDF985678}"/>
          </ac:spMkLst>
        </pc:spChg>
      </pc:sldChg>
      <pc:sldChg chg="modSp mod">
        <pc:chgData name="badam rajashekar" userId="2a05e05a8c1b27eb" providerId="LiveId" clId="{4D8F36F6-D0E0-41BC-A63E-F95224F2493F}" dt="2021-10-09T15:09:42.169" v="19" actId="1036"/>
        <pc:sldMkLst>
          <pc:docMk/>
          <pc:sldMk cId="3363298528" sldId="281"/>
        </pc:sldMkLst>
        <pc:spChg chg="mod">
          <ac:chgData name="badam rajashekar" userId="2a05e05a8c1b27eb" providerId="LiveId" clId="{4D8F36F6-D0E0-41BC-A63E-F95224F2493F}" dt="2021-10-09T15:09:42.169" v="19" actId="1036"/>
          <ac:spMkLst>
            <pc:docMk/>
            <pc:sldMk cId="3363298528" sldId="281"/>
            <ac:spMk id="2" creationId="{3FF2D785-E060-452B-8745-44249816641D}"/>
          </ac:spMkLst>
        </pc:spChg>
      </pc:sldChg>
      <pc:sldChg chg="delSp mod">
        <pc:chgData name="badam rajashekar" userId="2a05e05a8c1b27eb" providerId="LiveId" clId="{4D8F36F6-D0E0-41BC-A63E-F95224F2493F}" dt="2021-10-09T15:09:50.163" v="20" actId="478"/>
        <pc:sldMkLst>
          <pc:docMk/>
          <pc:sldMk cId="1983472577" sldId="282"/>
        </pc:sldMkLst>
        <pc:spChg chg="del">
          <ac:chgData name="badam rajashekar" userId="2a05e05a8c1b27eb" providerId="LiveId" clId="{4D8F36F6-D0E0-41BC-A63E-F95224F2493F}" dt="2021-10-09T15:09:50.163" v="20" actId="478"/>
          <ac:spMkLst>
            <pc:docMk/>
            <pc:sldMk cId="1983472577" sldId="282"/>
            <ac:spMk id="2" creationId="{0386BE7E-9D41-455E-A0D9-92BE9778A0E2}"/>
          </ac:spMkLst>
        </pc:spChg>
      </pc:sldChg>
      <pc:sldChg chg="delSp mod">
        <pc:chgData name="badam rajashekar" userId="2a05e05a8c1b27eb" providerId="LiveId" clId="{4D8F36F6-D0E0-41BC-A63E-F95224F2493F}" dt="2021-10-09T15:09:58.442" v="21" actId="478"/>
        <pc:sldMkLst>
          <pc:docMk/>
          <pc:sldMk cId="1316310602" sldId="289"/>
        </pc:sldMkLst>
        <pc:spChg chg="del">
          <ac:chgData name="badam rajashekar" userId="2a05e05a8c1b27eb" providerId="LiveId" clId="{4D8F36F6-D0E0-41BC-A63E-F95224F2493F}" dt="2021-10-09T15:09:58.442" v="21" actId="478"/>
          <ac:spMkLst>
            <pc:docMk/>
            <pc:sldMk cId="1316310602" sldId="289"/>
            <ac:spMk id="2" creationId="{9FD78075-4AE2-4043-BBCA-3326BF211384}"/>
          </ac:spMkLst>
        </pc:spChg>
      </pc:sldChg>
      <pc:sldChg chg="delSp mod">
        <pc:chgData name="badam rajashekar" userId="2a05e05a8c1b27eb" providerId="LiveId" clId="{4D8F36F6-D0E0-41BC-A63E-F95224F2493F}" dt="2021-10-09T15:10:00.307" v="22" actId="478"/>
        <pc:sldMkLst>
          <pc:docMk/>
          <pc:sldMk cId="1624063950" sldId="290"/>
        </pc:sldMkLst>
        <pc:spChg chg="del">
          <ac:chgData name="badam rajashekar" userId="2a05e05a8c1b27eb" providerId="LiveId" clId="{4D8F36F6-D0E0-41BC-A63E-F95224F2493F}" dt="2021-10-09T15:10:00.307" v="22" actId="478"/>
          <ac:spMkLst>
            <pc:docMk/>
            <pc:sldMk cId="1624063950" sldId="290"/>
            <ac:spMk id="2" creationId="{15506010-1D2D-4182-ACB3-10D516C18337}"/>
          </ac:spMkLst>
        </pc:spChg>
      </pc:sldChg>
      <pc:sldChg chg="delSp mod">
        <pc:chgData name="badam rajashekar" userId="2a05e05a8c1b27eb" providerId="LiveId" clId="{4D8F36F6-D0E0-41BC-A63E-F95224F2493F}" dt="2021-10-09T15:10:02.027" v="23" actId="478"/>
        <pc:sldMkLst>
          <pc:docMk/>
          <pc:sldMk cId="679234247" sldId="291"/>
        </pc:sldMkLst>
        <pc:spChg chg="del">
          <ac:chgData name="badam rajashekar" userId="2a05e05a8c1b27eb" providerId="LiveId" clId="{4D8F36F6-D0E0-41BC-A63E-F95224F2493F}" dt="2021-10-09T15:10:02.027" v="23" actId="478"/>
          <ac:spMkLst>
            <pc:docMk/>
            <pc:sldMk cId="679234247" sldId="291"/>
            <ac:spMk id="2" creationId="{B28C286E-AEE4-4380-873D-865CA78B32A4}"/>
          </ac:spMkLst>
        </pc:spChg>
      </pc:sldChg>
      <pc:sldChg chg="delSp mod">
        <pc:chgData name="badam rajashekar" userId="2a05e05a8c1b27eb" providerId="LiveId" clId="{4D8F36F6-D0E0-41BC-A63E-F95224F2493F}" dt="2021-10-09T15:10:03.520" v="24" actId="478"/>
        <pc:sldMkLst>
          <pc:docMk/>
          <pc:sldMk cId="576933892" sldId="292"/>
        </pc:sldMkLst>
        <pc:spChg chg="del">
          <ac:chgData name="badam rajashekar" userId="2a05e05a8c1b27eb" providerId="LiveId" clId="{4D8F36F6-D0E0-41BC-A63E-F95224F2493F}" dt="2021-10-09T15:10:03.520" v="24" actId="478"/>
          <ac:spMkLst>
            <pc:docMk/>
            <pc:sldMk cId="576933892" sldId="292"/>
            <ac:spMk id="2" creationId="{6306905A-D703-4B39-9277-269E1393BFDE}"/>
          </ac:spMkLst>
        </pc:spChg>
      </pc:sldChg>
      <pc:sldChg chg="delSp mod">
        <pc:chgData name="badam rajashekar" userId="2a05e05a8c1b27eb" providerId="LiveId" clId="{4D8F36F6-D0E0-41BC-A63E-F95224F2493F}" dt="2021-10-09T15:10:05.658" v="25" actId="478"/>
        <pc:sldMkLst>
          <pc:docMk/>
          <pc:sldMk cId="312174491" sldId="293"/>
        </pc:sldMkLst>
        <pc:spChg chg="del">
          <ac:chgData name="badam rajashekar" userId="2a05e05a8c1b27eb" providerId="LiveId" clId="{4D8F36F6-D0E0-41BC-A63E-F95224F2493F}" dt="2021-10-09T15:10:05.658" v="25" actId="478"/>
          <ac:spMkLst>
            <pc:docMk/>
            <pc:sldMk cId="312174491" sldId="293"/>
            <ac:spMk id="2" creationId="{720C1576-6E62-49CD-9CAA-CE2454DE40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2B2F-E7E2-43CF-8DCC-CD2B848AD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F77C91-CD1C-401D-9904-CBBFBCB45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186F32-F53C-4459-BC79-563474025EF3}"/>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E525F792-2084-45C2-A30C-BD926DFDA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6DE82-799E-470B-92E8-D2F2F25C744D}"/>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271895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BA4D-83DA-4064-8BBC-2124825D76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31BAA-12E0-46D3-A04C-CAE3C70C6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0178E-43A3-41F2-90B3-7A0064918D89}"/>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D18CB16D-03A8-473F-9BAD-AE3CE971A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B16A9-C3A9-41B8-9B44-3B4966F4C3D7}"/>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816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E66DE-8F11-4204-9FF9-096BF2AC2A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B0D4B-FDC7-478B-91CD-86BC8255C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D0278-8D75-41E9-B3A9-5695022FD44B}"/>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78E92254-805C-43FD-924F-B10A71542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6C0F2-742A-4EAB-8CBF-282F0C0DBF63}"/>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67909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1909-5E17-49E2-938B-ED059243F5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1C8DD-F032-4BB0-AB75-91C388EBD2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4B2B7-AE9D-4D37-8322-D1D330DA4AC6}"/>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A6E81B2B-2994-4DAC-9F22-788D885AD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BC17C-E3BB-4BE0-9E40-695CA047B909}"/>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347630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7288-C2A0-405E-B1F2-B0420E27D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33DCDB-04E0-4C63-8709-1F515053D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3D91E-0588-4261-9A73-69E52355B695}"/>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4D281AE8-B6DA-48D6-8E1C-3423E9D01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B036B-50D0-4230-A4C3-C8460BD6D784}"/>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220026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17C7-7C82-4068-8228-BF6023517D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7B432B-3B16-40D8-93DD-20D965927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159264-F671-4570-8FF0-B2A4FF523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06578F-5816-4AE0-818E-9748C6769ACD}"/>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6" name="Footer Placeholder 5">
            <a:extLst>
              <a:ext uri="{FF2B5EF4-FFF2-40B4-BE49-F238E27FC236}">
                <a16:creationId xmlns:a16="http://schemas.microsoft.com/office/drawing/2014/main" id="{95451325-F3C5-4229-8CBF-22F22D912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32E644-318E-4BF4-9C14-0BAD25AC5DCD}"/>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333111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CA54-0454-47C2-9904-637B09033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45F3D-D7EB-4A20-9969-A8F3DF3E7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3DBE20-FDDF-4ABE-BEC1-1E645FEF9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7C3A-58D0-42A0-A1EA-B4B256B7F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1CACC-06C7-4C43-BFB9-7E4F3689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75AE89-5489-4024-AC0E-4D16F3AD5BDD}"/>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8" name="Footer Placeholder 7">
            <a:extLst>
              <a:ext uri="{FF2B5EF4-FFF2-40B4-BE49-F238E27FC236}">
                <a16:creationId xmlns:a16="http://schemas.microsoft.com/office/drawing/2014/main" id="{3CE0B713-B7FC-44D1-AF47-4E604B7E4B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03637-ADD6-40DD-B7EB-E4DDE4658294}"/>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28604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EF24-3548-4025-A84A-F6014E3A7C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A6963F-FE88-4483-95C7-AD5CAE18E034}"/>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4" name="Footer Placeholder 3">
            <a:extLst>
              <a:ext uri="{FF2B5EF4-FFF2-40B4-BE49-F238E27FC236}">
                <a16:creationId xmlns:a16="http://schemas.microsoft.com/office/drawing/2014/main" id="{01BF10A4-FC8A-4FBF-85F7-A7C46A8608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2E827-6E27-4FAA-8674-BE8780514F70}"/>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196125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B3631-5159-43BA-B9DE-D17FDA949973}"/>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3" name="Footer Placeholder 2">
            <a:extLst>
              <a:ext uri="{FF2B5EF4-FFF2-40B4-BE49-F238E27FC236}">
                <a16:creationId xmlns:a16="http://schemas.microsoft.com/office/drawing/2014/main" id="{0E5FC74D-D164-4D06-BC3F-291ADFCE93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6E609F-A55D-4F87-B9BC-27588A7D13BB}"/>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143753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EA37-E752-4AC4-B2E2-1664E01AA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2B089D-5FB4-4A45-AFAA-D53C7A209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BBED6-AFA9-4E76-9892-67E3A4967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050DE-57C0-4842-B7B5-8A5EC6AB15AA}"/>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6" name="Footer Placeholder 5">
            <a:extLst>
              <a:ext uri="{FF2B5EF4-FFF2-40B4-BE49-F238E27FC236}">
                <a16:creationId xmlns:a16="http://schemas.microsoft.com/office/drawing/2014/main" id="{318B630F-DFFC-4288-A6B7-51EA50198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5F4DC-63F3-4FD0-B466-4D2F004ED093}"/>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110837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668C-832B-42D8-A88E-F3EC2D5E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9D5735-9B7A-4383-9469-B56BEDC13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CE1B19-CE08-45B9-9241-26BD50724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07621-67DF-4495-BF09-2C9D15EBAB4C}"/>
              </a:ext>
            </a:extLst>
          </p:cNvPr>
          <p:cNvSpPr>
            <a:spLocks noGrp="1"/>
          </p:cNvSpPr>
          <p:nvPr>
            <p:ph type="dt" sz="half" idx="10"/>
          </p:nvPr>
        </p:nvSpPr>
        <p:spPr/>
        <p:txBody>
          <a:bodyPr/>
          <a:lstStyle/>
          <a:p>
            <a:fld id="{D2BB114C-9D77-4408-9E47-4F80A8045FD4}" type="datetimeFigureOut">
              <a:rPr lang="en-IN" smtClean="0"/>
              <a:t>09-10-2021</a:t>
            </a:fld>
            <a:endParaRPr lang="en-IN"/>
          </a:p>
        </p:txBody>
      </p:sp>
      <p:sp>
        <p:nvSpPr>
          <p:cNvPr id="6" name="Footer Placeholder 5">
            <a:extLst>
              <a:ext uri="{FF2B5EF4-FFF2-40B4-BE49-F238E27FC236}">
                <a16:creationId xmlns:a16="http://schemas.microsoft.com/office/drawing/2014/main" id="{A90587A5-A781-4E17-9E9F-D1437816C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5504B-2AFF-4D21-A15A-F5C39C7A50CC}"/>
              </a:ext>
            </a:extLst>
          </p:cNvPr>
          <p:cNvSpPr>
            <a:spLocks noGrp="1"/>
          </p:cNvSpPr>
          <p:nvPr>
            <p:ph type="sldNum" sz="quarter" idx="12"/>
          </p:nvPr>
        </p:nvSpPr>
        <p:spPr/>
        <p:txBody>
          <a:bodyPr/>
          <a:lstStyle/>
          <a:p>
            <a:fld id="{B3E08A9A-0F2B-4F2E-BB4B-B94242DD8CD7}" type="slidenum">
              <a:rPr lang="en-IN" smtClean="0"/>
              <a:t>‹#›</a:t>
            </a:fld>
            <a:endParaRPr lang="en-IN"/>
          </a:p>
        </p:txBody>
      </p:sp>
    </p:spTree>
    <p:extLst>
      <p:ext uri="{BB962C8B-B14F-4D97-AF65-F5344CB8AC3E}">
        <p14:creationId xmlns:p14="http://schemas.microsoft.com/office/powerpoint/2010/main" val="400815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530797-93D4-4BB1-92EC-13F48758A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D5DFF0-8FD3-4155-B770-868BED0FF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285ED-D3CA-4E08-B084-521C7F85E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B114C-9D77-4408-9E47-4F80A8045FD4}" type="datetimeFigureOut">
              <a:rPr lang="en-IN" smtClean="0"/>
              <a:t>09-10-2021</a:t>
            </a:fld>
            <a:endParaRPr lang="en-IN"/>
          </a:p>
        </p:txBody>
      </p:sp>
      <p:sp>
        <p:nvSpPr>
          <p:cNvPr id="5" name="Footer Placeholder 4">
            <a:extLst>
              <a:ext uri="{FF2B5EF4-FFF2-40B4-BE49-F238E27FC236}">
                <a16:creationId xmlns:a16="http://schemas.microsoft.com/office/drawing/2014/main" id="{FE419897-44DA-4593-AC9F-5DCF3CD0F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9430E-0B0C-4D9C-9012-F768EA8BE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08A9A-0F2B-4F2E-BB4B-B94242DD8CD7}" type="slidenum">
              <a:rPr lang="en-IN" smtClean="0"/>
              <a:t>‹#›</a:t>
            </a:fld>
            <a:endParaRPr lang="en-IN"/>
          </a:p>
        </p:txBody>
      </p:sp>
    </p:spTree>
    <p:extLst>
      <p:ext uri="{BB962C8B-B14F-4D97-AF65-F5344CB8AC3E}">
        <p14:creationId xmlns:p14="http://schemas.microsoft.com/office/powerpoint/2010/main" val="559523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EE42A-B978-402A-9D08-BE798DAADB73}"/>
              </a:ext>
            </a:extLst>
          </p:cNvPr>
          <p:cNvPicPr>
            <a:picLocks noChangeAspect="1"/>
          </p:cNvPicPr>
          <p:nvPr/>
        </p:nvPicPr>
        <p:blipFill rotWithShape="1">
          <a:blip r:embed="rId2"/>
          <a:srcRect t="1000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90D2AA3-BC25-4AF1-AB1A-1E037F05301F}"/>
              </a:ext>
            </a:extLst>
          </p:cNvPr>
          <p:cNvSpPr>
            <a:spLocks noGrp="1"/>
          </p:cNvSpPr>
          <p:nvPr>
            <p:ph type="ctrTitle"/>
          </p:nvPr>
        </p:nvSpPr>
        <p:spPr>
          <a:xfrm>
            <a:off x="8022021" y="3231931"/>
            <a:ext cx="3852041" cy="1834056"/>
          </a:xfrm>
        </p:spPr>
        <p:txBody>
          <a:bodyPr>
            <a:normAutofit/>
          </a:bodyPr>
          <a:lstStyle/>
          <a:p>
            <a:r>
              <a:rPr lang="en-GB" sz="4000" dirty="0"/>
              <a:t>Decision Tree Learning</a:t>
            </a:r>
            <a:endParaRPr lang="en-IN" sz="4000" dirty="0"/>
          </a:p>
        </p:txBody>
      </p:sp>
      <p:sp>
        <p:nvSpPr>
          <p:cNvPr id="3" name="Subtitle 2">
            <a:extLst>
              <a:ext uri="{FF2B5EF4-FFF2-40B4-BE49-F238E27FC236}">
                <a16:creationId xmlns:a16="http://schemas.microsoft.com/office/drawing/2014/main" id="{5D54340C-C67D-41B3-8B3D-B2BBBC1429FE}"/>
              </a:ext>
            </a:extLst>
          </p:cNvPr>
          <p:cNvSpPr>
            <a:spLocks noGrp="1"/>
          </p:cNvSpPr>
          <p:nvPr>
            <p:ph type="subTitle" idx="1"/>
          </p:nvPr>
        </p:nvSpPr>
        <p:spPr>
          <a:xfrm>
            <a:off x="7782910" y="5242675"/>
            <a:ext cx="4330262" cy="683284"/>
          </a:xfrm>
        </p:spPr>
        <p:txBody>
          <a:bodyPr>
            <a:normAutofit/>
          </a:bodyPr>
          <a:lstStyle/>
          <a:p>
            <a:endParaRPr lang="en-IN"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72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08E1F-4E21-44D6-B33D-E759B03F81C5}"/>
              </a:ext>
            </a:extLst>
          </p:cNvPr>
          <p:cNvSpPr>
            <a:spLocks noGrp="1"/>
          </p:cNvSpPr>
          <p:nvPr>
            <p:ph idx="1"/>
          </p:nvPr>
        </p:nvSpPr>
        <p:spPr/>
        <p:txBody>
          <a:bodyPr>
            <a:normAutofit fontScale="92500" lnSpcReduction="20000"/>
          </a:bodyPr>
          <a:lstStyle/>
          <a:p>
            <a:r>
              <a:rPr lang="en-GB" dirty="0"/>
              <a:t>To define information gain , we begin by defining a measure called entropy</a:t>
            </a:r>
          </a:p>
          <a:p>
            <a:pPr lvl="1"/>
            <a:r>
              <a:rPr lang="en-GB" dirty="0"/>
              <a:t>Entropy characterizes the (</a:t>
            </a:r>
            <a:r>
              <a:rPr lang="en-GB" dirty="0" err="1"/>
              <a:t>im</a:t>
            </a:r>
            <a:r>
              <a:rPr lang="en-GB" dirty="0"/>
              <a:t>)purity of an arbitrary collection of examples</a:t>
            </a:r>
          </a:p>
          <a:p>
            <a:pPr lvl="1"/>
            <a:r>
              <a:rPr lang="en-GB" b="0" i="0" dirty="0">
                <a:solidFill>
                  <a:srgbClr val="292929"/>
                </a:solidFill>
                <a:effectLst/>
                <a:latin typeface="charter"/>
              </a:rPr>
              <a:t>Entropy basically tells us how impure a collection of data is. The term impure here defines non-homogeneity. In other word we can say, “Entropy is the measurement of homogeneity. It returns us the information about an arbitrary dataset that how impure/non-homogeneous the data set is.”</a:t>
            </a:r>
            <a:endParaRPr lang="en-GB" dirty="0"/>
          </a:p>
          <a:p>
            <a:r>
              <a:rPr lang="en-GB" dirty="0"/>
              <a:t>Given a collection S, containing positive and negative examples of some target concept, the entropy of S relative to </a:t>
            </a:r>
            <a:r>
              <a:rPr lang="en-GB"/>
              <a:t>this </a:t>
            </a:r>
            <a:r>
              <a:rPr lang="en-GB" dirty="0"/>
              <a:t>B</a:t>
            </a:r>
            <a:r>
              <a:rPr lang="en-GB"/>
              <a:t>oolean </a:t>
            </a:r>
            <a:r>
              <a:rPr lang="en-GB" dirty="0"/>
              <a:t>classification is</a:t>
            </a:r>
          </a:p>
          <a:p>
            <a:endParaRPr lang="en-GB" dirty="0"/>
          </a:p>
          <a:p>
            <a:endParaRPr lang="en-GB" dirty="0"/>
          </a:p>
          <a:p>
            <a:r>
              <a:rPr lang="en-GB" dirty="0"/>
              <a:t>Where</a:t>
            </a:r>
          </a:p>
          <a:p>
            <a:pPr lvl="1"/>
            <a:r>
              <a:rPr lang="en-GB" dirty="0"/>
              <a:t>    is the proportion of positive examples in S</a:t>
            </a:r>
          </a:p>
          <a:p>
            <a:pPr lvl="1"/>
            <a:r>
              <a:rPr lang="en-GB" dirty="0"/>
              <a:t>     is the proportion of negative examples in S.</a:t>
            </a:r>
          </a:p>
          <a:p>
            <a:pPr lvl="1"/>
            <a:endParaRPr lang="en-IN" dirty="0"/>
          </a:p>
        </p:txBody>
      </p:sp>
      <p:pic>
        <p:nvPicPr>
          <p:cNvPr id="5" name="Picture 4">
            <a:extLst>
              <a:ext uri="{FF2B5EF4-FFF2-40B4-BE49-F238E27FC236}">
                <a16:creationId xmlns:a16="http://schemas.microsoft.com/office/drawing/2014/main" id="{822CAAB2-6061-47B8-839A-91DD1933FAD9}"/>
              </a:ext>
            </a:extLst>
          </p:cNvPr>
          <p:cNvPicPr>
            <a:picLocks noChangeAspect="1"/>
          </p:cNvPicPr>
          <p:nvPr/>
        </p:nvPicPr>
        <p:blipFill>
          <a:blip r:embed="rId2"/>
          <a:stretch>
            <a:fillRect/>
          </a:stretch>
        </p:blipFill>
        <p:spPr>
          <a:xfrm>
            <a:off x="3110323" y="4144767"/>
            <a:ext cx="5678974" cy="944217"/>
          </a:xfrm>
          <a:prstGeom prst="rect">
            <a:avLst/>
          </a:prstGeom>
        </p:spPr>
      </p:pic>
      <p:pic>
        <p:nvPicPr>
          <p:cNvPr id="7" name="Picture 6">
            <a:extLst>
              <a:ext uri="{FF2B5EF4-FFF2-40B4-BE49-F238E27FC236}">
                <a16:creationId xmlns:a16="http://schemas.microsoft.com/office/drawing/2014/main" id="{3F08BCE4-17EA-4271-9E81-DFFEAABF2817}"/>
              </a:ext>
            </a:extLst>
          </p:cNvPr>
          <p:cNvPicPr>
            <a:picLocks noChangeAspect="1"/>
          </p:cNvPicPr>
          <p:nvPr/>
        </p:nvPicPr>
        <p:blipFill>
          <a:blip r:embed="rId3"/>
          <a:stretch>
            <a:fillRect/>
          </a:stretch>
        </p:blipFill>
        <p:spPr>
          <a:xfrm>
            <a:off x="1515775" y="5353816"/>
            <a:ext cx="325925" cy="226337"/>
          </a:xfrm>
          <a:prstGeom prst="rect">
            <a:avLst/>
          </a:prstGeom>
        </p:spPr>
      </p:pic>
      <p:pic>
        <p:nvPicPr>
          <p:cNvPr id="9" name="Picture 8">
            <a:extLst>
              <a:ext uri="{FF2B5EF4-FFF2-40B4-BE49-F238E27FC236}">
                <a16:creationId xmlns:a16="http://schemas.microsoft.com/office/drawing/2014/main" id="{8087B9CD-EA09-4F76-AD48-C1D9EE20F120}"/>
              </a:ext>
            </a:extLst>
          </p:cNvPr>
          <p:cNvPicPr>
            <a:picLocks noChangeAspect="1"/>
          </p:cNvPicPr>
          <p:nvPr/>
        </p:nvPicPr>
        <p:blipFill>
          <a:blip r:embed="rId4"/>
          <a:stretch>
            <a:fillRect/>
          </a:stretch>
        </p:blipFill>
        <p:spPr>
          <a:xfrm>
            <a:off x="1624417" y="5760641"/>
            <a:ext cx="217283" cy="208230"/>
          </a:xfrm>
          <a:prstGeom prst="rect">
            <a:avLst/>
          </a:prstGeom>
        </p:spPr>
      </p:pic>
    </p:spTree>
    <p:extLst>
      <p:ext uri="{BB962C8B-B14F-4D97-AF65-F5344CB8AC3E}">
        <p14:creationId xmlns:p14="http://schemas.microsoft.com/office/powerpoint/2010/main" val="28675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818816-29CC-491A-ABC6-14120E9CC39E}"/>
              </a:ext>
            </a:extLst>
          </p:cNvPr>
          <p:cNvSpPr>
            <a:spLocks noGrp="1"/>
          </p:cNvSpPr>
          <p:nvPr>
            <p:ph idx="1"/>
          </p:nvPr>
        </p:nvSpPr>
        <p:spPr>
          <a:xfrm>
            <a:off x="643469" y="1782981"/>
            <a:ext cx="4008384" cy="4393982"/>
          </a:xfrm>
        </p:spPr>
        <p:txBody>
          <a:bodyPr>
            <a:normAutofit/>
          </a:bodyPr>
          <a:lstStyle/>
          <a:p>
            <a:pPr marL="0" indent="0">
              <a:buNone/>
            </a:pPr>
            <a:r>
              <a:rPr lang="en-GB" sz="2000" b="1" u="sng" dirty="0"/>
              <a:t>Example: Entropy</a:t>
            </a:r>
          </a:p>
          <a:p>
            <a:r>
              <a:rPr lang="en-GB" sz="2000" dirty="0"/>
              <a:t>Suppose S is a collection of 14 examples of some Boolean concept, including 9 positive and 5 negative examples</a:t>
            </a:r>
          </a:p>
          <a:p>
            <a:r>
              <a:rPr lang="en-GB" sz="2000" dirty="0"/>
              <a:t>Then the entropy of S relative to this Boolean classification is</a:t>
            </a:r>
          </a:p>
          <a:p>
            <a:endParaRPr lang="en-GB" sz="2000" dirty="0"/>
          </a:p>
          <a:p>
            <a:endParaRPr lang="en-GB" sz="2000" dirty="0"/>
          </a:p>
          <a:p>
            <a:r>
              <a:rPr lang="en-GB" sz="2000" dirty="0"/>
              <a:t>Which concludes that 94% impure or 94% non-homogenous</a:t>
            </a:r>
          </a:p>
          <a:p>
            <a:pPr lvl="1"/>
            <a:endParaRPr lang="en-IN" sz="2000" dirty="0"/>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385E1C4-AF7D-4640-9132-3DE52B0E9D40}"/>
              </a:ext>
            </a:extLst>
          </p:cNvPr>
          <p:cNvPicPr>
            <a:picLocks noChangeAspect="1"/>
          </p:cNvPicPr>
          <p:nvPr/>
        </p:nvPicPr>
        <p:blipFill>
          <a:blip r:embed="rId2"/>
          <a:stretch>
            <a:fillRect/>
          </a:stretch>
        </p:blipFill>
        <p:spPr>
          <a:xfrm>
            <a:off x="489227" y="4235145"/>
            <a:ext cx="4687459" cy="558770"/>
          </a:xfrm>
          <a:prstGeom prst="rect">
            <a:avLst/>
          </a:prstGeom>
        </p:spPr>
      </p:pic>
      <p:pic>
        <p:nvPicPr>
          <p:cNvPr id="8" name="Picture 7">
            <a:extLst>
              <a:ext uri="{FF2B5EF4-FFF2-40B4-BE49-F238E27FC236}">
                <a16:creationId xmlns:a16="http://schemas.microsoft.com/office/drawing/2014/main" id="{42136D98-0533-4D81-A2D0-04E2D9AA4DC1}"/>
              </a:ext>
            </a:extLst>
          </p:cNvPr>
          <p:cNvPicPr>
            <a:picLocks noChangeAspect="1"/>
          </p:cNvPicPr>
          <p:nvPr/>
        </p:nvPicPr>
        <p:blipFill>
          <a:blip r:embed="rId3"/>
          <a:stretch>
            <a:fillRect/>
          </a:stretch>
        </p:blipFill>
        <p:spPr>
          <a:xfrm>
            <a:off x="5295321" y="1751638"/>
            <a:ext cx="5635275" cy="3849449"/>
          </a:xfrm>
          <a:prstGeom prst="rect">
            <a:avLst/>
          </a:prstGeom>
        </p:spPr>
      </p:pic>
    </p:spTree>
    <p:extLst>
      <p:ext uri="{BB962C8B-B14F-4D97-AF65-F5344CB8AC3E}">
        <p14:creationId xmlns:p14="http://schemas.microsoft.com/office/powerpoint/2010/main" val="153503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8CFF94-76C1-434C-92D0-882613B320DC}"/>
              </a:ext>
            </a:extLst>
          </p:cNvPr>
          <p:cNvSpPr>
            <a:spLocks noGrp="1"/>
          </p:cNvSpPr>
          <p:nvPr>
            <p:ph idx="1"/>
          </p:nvPr>
        </p:nvSpPr>
        <p:spPr>
          <a:xfrm>
            <a:off x="643469" y="1782981"/>
            <a:ext cx="4008384" cy="4393982"/>
          </a:xfrm>
        </p:spPr>
        <p:txBody>
          <a:bodyPr>
            <a:normAutofit lnSpcReduction="10000"/>
          </a:bodyPr>
          <a:lstStyle/>
          <a:p>
            <a:r>
              <a:rPr lang="en-GB" sz="2000" dirty="0"/>
              <a:t>The entropy is 0 if all members of S belong to the same class</a:t>
            </a:r>
          </a:p>
          <a:p>
            <a:r>
              <a:rPr lang="en-GB" sz="2000" dirty="0"/>
              <a:t>The entropy is 1 when  the collection contains an equal number of positive and negative examples</a:t>
            </a:r>
          </a:p>
          <a:p>
            <a:r>
              <a:rPr lang="en-GB" sz="2000" dirty="0"/>
              <a:t>If the collection contains unequal numbers of positive and negative examples, the entropy is between 0 and 1</a:t>
            </a:r>
          </a:p>
          <a:p>
            <a:r>
              <a:rPr lang="en-GB" sz="2000" dirty="0"/>
              <a:t> It clearly shows that the Entropy is lowest when the data set is homogeneous and highest when the data set is completely non-homogeneous.</a:t>
            </a:r>
          </a:p>
          <a:p>
            <a:endParaRPr lang="en-GB" sz="2000" dirty="0"/>
          </a:p>
          <a:p>
            <a:endParaRPr lang="en-IN"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1F2FEEEA-8EEC-4C69-9861-52BA0C51F126}"/>
              </a:ext>
            </a:extLst>
          </p:cNvPr>
          <p:cNvPicPr>
            <a:picLocks noChangeAspect="1"/>
          </p:cNvPicPr>
          <p:nvPr/>
        </p:nvPicPr>
        <p:blipFill>
          <a:blip r:embed="rId2"/>
          <a:stretch>
            <a:fillRect/>
          </a:stretch>
        </p:blipFill>
        <p:spPr>
          <a:xfrm>
            <a:off x="6045254" y="1782981"/>
            <a:ext cx="4753343"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377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43FBC-1DDC-44AD-8CD1-8D3CA26872BA}"/>
              </a:ext>
            </a:extLst>
          </p:cNvPr>
          <p:cNvSpPr>
            <a:spLocks noGrp="1"/>
          </p:cNvSpPr>
          <p:nvPr>
            <p:ph idx="1"/>
          </p:nvPr>
        </p:nvSpPr>
        <p:spPr/>
        <p:txBody>
          <a:bodyPr>
            <a:normAutofit/>
          </a:bodyPr>
          <a:lstStyle/>
          <a:p>
            <a:r>
              <a:rPr lang="en-GB" dirty="0"/>
              <a:t>Entropy specifies the minimum number of bits of information needed to encode the classification of an arbitrary member of S .</a:t>
            </a:r>
          </a:p>
          <a:p>
            <a:r>
              <a:rPr lang="en-GB" dirty="0"/>
              <a:t>For example, if p+ is 1, the receiver knows the drawn example will be positive, so no message need be sent, and the entropy is zero. </a:t>
            </a:r>
          </a:p>
          <a:p>
            <a:r>
              <a:rPr lang="en-GB" dirty="0"/>
              <a:t>On the other hand, if p+ is 0.5, one bit is required to indicate whether the drawn example is positive or negative. </a:t>
            </a:r>
          </a:p>
          <a:p>
            <a:r>
              <a:rPr lang="en-GB" dirty="0"/>
              <a:t>If p+ is 0.8, then a collection of messages can be encoded using on average less than 1 bit per message by assigning shorter codes to collections of  positive examples and longer codes to less likely negative examples</a:t>
            </a:r>
            <a:endParaRPr lang="en-IN" dirty="0"/>
          </a:p>
        </p:txBody>
      </p:sp>
    </p:spTree>
    <p:extLst>
      <p:ext uri="{BB962C8B-B14F-4D97-AF65-F5344CB8AC3E}">
        <p14:creationId xmlns:p14="http://schemas.microsoft.com/office/powerpoint/2010/main" val="415671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5D3F2-69E0-4FDE-9420-1714C20D1AE8}"/>
              </a:ext>
            </a:extLst>
          </p:cNvPr>
          <p:cNvSpPr>
            <a:spLocks noGrp="1"/>
          </p:cNvSpPr>
          <p:nvPr>
            <p:ph idx="1"/>
          </p:nvPr>
        </p:nvSpPr>
        <p:spPr>
          <a:xfrm>
            <a:off x="838200" y="1704756"/>
            <a:ext cx="10515600" cy="4351338"/>
          </a:xfrm>
        </p:spPr>
        <p:txBody>
          <a:bodyPr>
            <a:normAutofit/>
          </a:bodyPr>
          <a:lstStyle/>
          <a:p>
            <a:pPr marL="0" indent="0">
              <a:buNone/>
            </a:pPr>
            <a:r>
              <a:rPr lang="en-GB" sz="2400" u="sng" dirty="0"/>
              <a:t>Information Gain:</a:t>
            </a:r>
          </a:p>
          <a:p>
            <a:r>
              <a:rPr lang="en-GB" sz="2400" dirty="0"/>
              <a:t>Given Entropy is the measure of impurity in a collection of a dataset, now we can measure the effectiveness of an attribute in classifying the training set. </a:t>
            </a:r>
          </a:p>
          <a:p>
            <a:r>
              <a:rPr lang="en-GB" sz="2400" dirty="0"/>
              <a:t>The measure we will use called information gain, is simply the expected reduction in entropy caused by partitioning the data set according to this attribute. </a:t>
            </a:r>
          </a:p>
          <a:p>
            <a:r>
              <a:rPr lang="en-GB" sz="2400" dirty="0"/>
              <a:t>The information gain (Gain(S,A) of an attribute A relative to a collection of data set S, is defined as-</a:t>
            </a:r>
            <a:endParaRPr lang="en-IN" sz="2000" dirty="0"/>
          </a:p>
        </p:txBody>
      </p:sp>
      <p:pic>
        <p:nvPicPr>
          <p:cNvPr id="1026" name="Picture 2">
            <a:extLst>
              <a:ext uri="{FF2B5EF4-FFF2-40B4-BE49-F238E27FC236}">
                <a16:creationId xmlns:a16="http://schemas.microsoft.com/office/drawing/2014/main" id="{0588D402-9C86-441D-9918-2898CDBB1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752" y="4586644"/>
            <a:ext cx="6029472" cy="113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8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86A3A-0C1D-47CE-B425-005E38586712}"/>
              </a:ext>
            </a:extLst>
          </p:cNvPr>
          <p:cNvSpPr>
            <a:spLocks noGrp="1"/>
          </p:cNvSpPr>
          <p:nvPr>
            <p:ph idx="1"/>
          </p:nvPr>
        </p:nvSpPr>
        <p:spPr/>
        <p:txBody>
          <a:bodyPr>
            <a:normAutofit/>
          </a:bodyPr>
          <a:lstStyle/>
          <a:p>
            <a:r>
              <a:rPr lang="en-GB" dirty="0"/>
              <a:t>For example, suppose S is a collection of training-example days described by attributes including Wind, which can have the values Weak or Strong.</a:t>
            </a:r>
          </a:p>
          <a:p>
            <a:r>
              <a:rPr lang="en-GB" dirty="0"/>
              <a:t>The dataset has 14 instances, so the sample space is 14 where the sample has 9 positive and 5 negative instances. The Attribute Wind can have the values Weak or Strong.</a:t>
            </a:r>
          </a:p>
          <a:p>
            <a:r>
              <a:rPr lang="en-GB" dirty="0"/>
              <a:t>Of these 14 examples, suppose 6 of the positive and 2 of the negative examples have Wind = Weak, and the remainder have Wind = Strong.</a:t>
            </a:r>
          </a:p>
          <a:p>
            <a:r>
              <a:rPr lang="en-GB" dirty="0"/>
              <a:t>The information gain due to sorting the original 14 examples by the attribute Wind may then be calculated as</a:t>
            </a:r>
          </a:p>
          <a:p>
            <a:endParaRPr lang="en-IN" dirty="0"/>
          </a:p>
        </p:txBody>
      </p:sp>
    </p:spTree>
    <p:extLst>
      <p:ext uri="{BB962C8B-B14F-4D97-AF65-F5344CB8AC3E}">
        <p14:creationId xmlns:p14="http://schemas.microsoft.com/office/powerpoint/2010/main" val="298907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8740-F0AF-453E-9755-0079F3A3959D}"/>
              </a:ext>
            </a:extLst>
          </p:cNvPr>
          <p:cNvSpPr>
            <a:spLocks noGrp="1"/>
          </p:cNvSpPr>
          <p:nvPr>
            <p:ph idx="1"/>
          </p:nvPr>
        </p:nvSpPr>
        <p:spPr/>
        <p:txBody>
          <a:bodyPr/>
          <a:lstStyle/>
          <a:p>
            <a:r>
              <a:rPr lang="en-GB" dirty="0"/>
              <a:t>Therefore,</a:t>
            </a:r>
          </a:p>
          <a:p>
            <a:pPr lvl="1"/>
            <a:r>
              <a:rPr lang="en-GB" dirty="0"/>
              <a:t>Values(Wind) = Weak, Strong</a:t>
            </a:r>
          </a:p>
          <a:p>
            <a:pPr lvl="1"/>
            <a:r>
              <a:rPr lang="en-IN" dirty="0"/>
              <a:t>S=[9+,5-]</a:t>
            </a:r>
          </a:p>
          <a:p>
            <a:pPr lvl="1"/>
            <a:r>
              <a:rPr lang="en-IN" dirty="0"/>
              <a:t>S </a:t>
            </a:r>
            <a:r>
              <a:rPr lang="en-IN" baseline="-25000" dirty="0"/>
              <a:t>weak</a:t>
            </a:r>
            <a:r>
              <a:rPr lang="en-IN" dirty="0"/>
              <a:t> =[6+,2-]</a:t>
            </a:r>
          </a:p>
          <a:p>
            <a:pPr lvl="1"/>
            <a:r>
              <a:rPr lang="en-IN" dirty="0"/>
              <a:t>S </a:t>
            </a:r>
            <a:r>
              <a:rPr lang="en-IN" baseline="-25000" dirty="0"/>
              <a:t>Strong</a:t>
            </a:r>
            <a:r>
              <a:rPr lang="en-IN" dirty="0"/>
              <a:t> =[3+,3-]</a:t>
            </a:r>
          </a:p>
          <a:p>
            <a:pPr lvl="1"/>
            <a:endParaRPr lang="en-IN" dirty="0"/>
          </a:p>
          <a:p>
            <a:pPr lvl="1"/>
            <a:endParaRPr lang="en-IN" dirty="0"/>
          </a:p>
          <a:p>
            <a:pPr lvl="1"/>
            <a:endParaRPr lang="en-IN" dirty="0"/>
          </a:p>
          <a:p>
            <a:pPr lvl="1"/>
            <a:r>
              <a:rPr lang="en-IN" dirty="0"/>
              <a:t>                         = Entropy(S)- (8/14 Entropy(S </a:t>
            </a:r>
            <a:r>
              <a:rPr lang="en-IN" baseline="-25000" dirty="0"/>
              <a:t>weak</a:t>
            </a:r>
            <a:r>
              <a:rPr lang="en-IN" dirty="0"/>
              <a:t>)+ 6/14Entropy(S </a:t>
            </a:r>
            <a:r>
              <a:rPr lang="en-IN" baseline="-25000" dirty="0"/>
              <a:t>Strong</a:t>
            </a:r>
            <a:r>
              <a:rPr lang="en-IN" dirty="0"/>
              <a:t>))</a:t>
            </a:r>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93E04D64-8D42-414C-9E75-2B8D2E255870}"/>
              </a:ext>
            </a:extLst>
          </p:cNvPr>
          <p:cNvPicPr>
            <a:picLocks noChangeAspect="1"/>
          </p:cNvPicPr>
          <p:nvPr/>
        </p:nvPicPr>
        <p:blipFill>
          <a:blip r:embed="rId2"/>
          <a:stretch>
            <a:fillRect/>
          </a:stretch>
        </p:blipFill>
        <p:spPr>
          <a:xfrm>
            <a:off x="1070630" y="4001294"/>
            <a:ext cx="6976089" cy="877428"/>
          </a:xfrm>
          <a:prstGeom prst="rect">
            <a:avLst/>
          </a:prstGeom>
        </p:spPr>
      </p:pic>
    </p:spTree>
    <p:extLst>
      <p:ext uri="{BB962C8B-B14F-4D97-AF65-F5344CB8AC3E}">
        <p14:creationId xmlns:p14="http://schemas.microsoft.com/office/powerpoint/2010/main" val="253757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52BD0-99B2-4E31-8FBA-6B53725BEE1B}"/>
              </a:ext>
            </a:extLst>
          </p:cNvPr>
          <p:cNvSpPr>
            <a:spLocks noGrp="1"/>
          </p:cNvSpPr>
          <p:nvPr>
            <p:ph idx="1"/>
          </p:nvPr>
        </p:nvSpPr>
        <p:spPr/>
        <p:txBody>
          <a:bodyPr/>
          <a:lstStyle/>
          <a:p>
            <a:endParaRPr lang="en-GB" dirty="0"/>
          </a:p>
          <a:p>
            <a:endParaRPr lang="en-IN" dirty="0"/>
          </a:p>
          <a:p>
            <a:endParaRPr lang="en-IN" dirty="0"/>
          </a:p>
          <a:p>
            <a:endParaRPr lang="en-IN" dirty="0"/>
          </a:p>
          <a:p>
            <a:r>
              <a:rPr lang="en-IN" dirty="0"/>
              <a:t>Gain(S , Wind)= Entropy(S)-(8/14*0.811+6/14*1.00)</a:t>
            </a:r>
          </a:p>
          <a:p>
            <a:r>
              <a:rPr lang="en-IN" dirty="0"/>
              <a:t>                       = 0.940-(0.463+0.429)</a:t>
            </a:r>
          </a:p>
          <a:p>
            <a:r>
              <a:rPr lang="en-IN" dirty="0"/>
              <a:t>                        = 0.048</a:t>
            </a:r>
          </a:p>
          <a:p>
            <a:r>
              <a:rPr lang="en-GB" b="0" i="0" dirty="0">
                <a:solidFill>
                  <a:srgbClr val="292929"/>
                </a:solidFill>
                <a:effectLst/>
                <a:latin typeface="charter"/>
              </a:rPr>
              <a:t>So, the </a:t>
            </a:r>
            <a:r>
              <a:rPr lang="en-GB" b="1" i="1" dirty="0">
                <a:solidFill>
                  <a:srgbClr val="292929"/>
                </a:solidFill>
                <a:effectLst/>
                <a:latin typeface="charter"/>
              </a:rPr>
              <a:t>information gain</a:t>
            </a:r>
            <a:r>
              <a:rPr lang="en-GB" b="0" i="0" dirty="0">
                <a:solidFill>
                  <a:srgbClr val="292929"/>
                </a:solidFill>
                <a:effectLst/>
                <a:latin typeface="charter"/>
              </a:rPr>
              <a:t> by the </a:t>
            </a:r>
            <a:r>
              <a:rPr lang="en-GB" b="1" i="0" dirty="0">
                <a:solidFill>
                  <a:srgbClr val="292929"/>
                </a:solidFill>
                <a:effectLst/>
                <a:latin typeface="charter"/>
              </a:rPr>
              <a:t>Wind</a:t>
            </a:r>
            <a:r>
              <a:rPr lang="en-GB" b="0" i="0" dirty="0">
                <a:solidFill>
                  <a:srgbClr val="292929"/>
                </a:solidFill>
                <a:effectLst/>
                <a:latin typeface="charter"/>
              </a:rPr>
              <a:t> attribute is 0.048. </a:t>
            </a:r>
            <a:endParaRPr lang="en-IN" dirty="0"/>
          </a:p>
        </p:txBody>
      </p:sp>
      <p:pic>
        <p:nvPicPr>
          <p:cNvPr id="4" name="Picture 3">
            <a:extLst>
              <a:ext uri="{FF2B5EF4-FFF2-40B4-BE49-F238E27FC236}">
                <a16:creationId xmlns:a16="http://schemas.microsoft.com/office/drawing/2014/main" id="{DD7368F3-6103-479F-9EDB-FA3F02094432}"/>
              </a:ext>
            </a:extLst>
          </p:cNvPr>
          <p:cNvPicPr>
            <a:picLocks noChangeAspect="1"/>
          </p:cNvPicPr>
          <p:nvPr/>
        </p:nvPicPr>
        <p:blipFill rotWithShape="1">
          <a:blip r:embed="rId2"/>
          <a:srcRect t="50000" r="7963" b="26719"/>
          <a:stretch/>
        </p:blipFill>
        <p:spPr>
          <a:xfrm>
            <a:off x="838200" y="1980794"/>
            <a:ext cx="7194452" cy="1448206"/>
          </a:xfrm>
          <a:prstGeom prst="rect">
            <a:avLst/>
          </a:prstGeom>
        </p:spPr>
      </p:pic>
    </p:spTree>
    <p:extLst>
      <p:ext uri="{BB962C8B-B14F-4D97-AF65-F5344CB8AC3E}">
        <p14:creationId xmlns:p14="http://schemas.microsoft.com/office/powerpoint/2010/main" val="3921996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B2EB12-1C4C-42FD-A38D-7D4E022A5C6D}"/>
              </a:ext>
            </a:extLst>
          </p:cNvPr>
          <p:cNvSpPr>
            <a:spLocks noGrp="1"/>
          </p:cNvSpPr>
          <p:nvPr>
            <p:ph idx="1"/>
          </p:nvPr>
        </p:nvSpPr>
        <p:spPr>
          <a:xfrm>
            <a:off x="643469" y="1782981"/>
            <a:ext cx="4008384" cy="4393982"/>
          </a:xfrm>
        </p:spPr>
        <p:txBody>
          <a:bodyPr>
            <a:normAutofit/>
          </a:bodyPr>
          <a:lstStyle/>
          <a:p>
            <a:r>
              <a:rPr lang="en-GB" sz="2000" b="0" i="0">
                <a:effectLst/>
                <a:latin typeface="charter"/>
              </a:rPr>
              <a:t>Let’s calculate the </a:t>
            </a:r>
            <a:r>
              <a:rPr lang="en-GB" sz="2000" b="1" i="1">
                <a:effectLst/>
                <a:latin typeface="charter"/>
              </a:rPr>
              <a:t>information gain</a:t>
            </a:r>
            <a:r>
              <a:rPr lang="en-GB" sz="2000" b="0" i="0">
                <a:effectLst/>
                <a:latin typeface="charter"/>
              </a:rPr>
              <a:t> by the </a:t>
            </a:r>
            <a:r>
              <a:rPr lang="en-GB" sz="2000" b="1" i="0">
                <a:effectLst/>
                <a:latin typeface="charter"/>
              </a:rPr>
              <a:t>Outlook</a:t>
            </a:r>
            <a:r>
              <a:rPr lang="en-GB" sz="2000" b="0" i="0">
                <a:effectLst/>
                <a:latin typeface="charter"/>
              </a:rPr>
              <a:t> attribute.</a:t>
            </a:r>
          </a:p>
          <a:p>
            <a:endParaRPr lang="en-IN"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81572A16-8083-48E3-8275-EB20299D9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3146" y="1935308"/>
            <a:ext cx="6765386" cy="377170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6" name="Picture 4">
            <a:extLst>
              <a:ext uri="{FF2B5EF4-FFF2-40B4-BE49-F238E27FC236}">
                <a16:creationId xmlns:a16="http://schemas.microsoft.com/office/drawing/2014/main" id="{829B125E-6BE7-4C7E-B2D7-F8406E29D2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044" b="-11832"/>
          <a:stretch/>
        </p:blipFill>
        <p:spPr bwMode="auto">
          <a:xfrm>
            <a:off x="5096296" y="5441079"/>
            <a:ext cx="4324504" cy="53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2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18371-1FEA-4997-9EB5-FD60447D1811}"/>
              </a:ext>
            </a:extLst>
          </p:cNvPr>
          <p:cNvSpPr>
            <a:spLocks noGrp="1"/>
          </p:cNvSpPr>
          <p:nvPr>
            <p:ph idx="1"/>
          </p:nvPr>
        </p:nvSpPr>
        <p:spPr/>
        <p:txBody>
          <a:bodyPr>
            <a:normAutofit fontScale="92500" lnSpcReduction="10000"/>
          </a:bodyPr>
          <a:lstStyle/>
          <a:p>
            <a:r>
              <a:rPr lang="en-GB" dirty="0"/>
              <a:t> The information gain values for all four attributes are</a:t>
            </a:r>
          </a:p>
          <a:p>
            <a:pPr lvl="1"/>
            <a:r>
              <a:rPr lang="en-GB" dirty="0"/>
              <a:t>Gain(S, Outlook) = 0.246</a:t>
            </a:r>
          </a:p>
          <a:p>
            <a:pPr lvl="1"/>
            <a:r>
              <a:rPr lang="en-GB" dirty="0"/>
              <a:t>Gain(S, Humidity) = 0.151</a:t>
            </a:r>
          </a:p>
          <a:p>
            <a:pPr lvl="1"/>
            <a:r>
              <a:rPr lang="en-GB" dirty="0"/>
              <a:t>Gain(S, Wind) = 0.048</a:t>
            </a:r>
          </a:p>
          <a:p>
            <a:pPr lvl="1"/>
            <a:r>
              <a:rPr lang="en-GB" dirty="0"/>
              <a:t>Gain(S, Temperature) = 0.029</a:t>
            </a:r>
          </a:p>
          <a:p>
            <a:r>
              <a:rPr lang="en-GB" dirty="0">
                <a:solidFill>
                  <a:srgbClr val="292929"/>
                </a:solidFill>
                <a:latin typeface="charter"/>
              </a:rPr>
              <a:t>T</a:t>
            </a:r>
            <a:r>
              <a:rPr lang="en-GB" b="0" i="0" dirty="0">
                <a:solidFill>
                  <a:srgbClr val="292929"/>
                </a:solidFill>
                <a:effectLst/>
                <a:latin typeface="charter"/>
              </a:rPr>
              <a:t>he main goal of measuring </a:t>
            </a:r>
            <a:r>
              <a:rPr lang="en-GB" b="1" i="1" dirty="0">
                <a:solidFill>
                  <a:srgbClr val="292929"/>
                </a:solidFill>
                <a:effectLst/>
                <a:latin typeface="charter"/>
              </a:rPr>
              <a:t>information gain</a:t>
            </a:r>
            <a:r>
              <a:rPr lang="en-GB" b="0" i="0" dirty="0">
                <a:solidFill>
                  <a:srgbClr val="292929"/>
                </a:solidFill>
                <a:effectLst/>
                <a:latin typeface="charter"/>
              </a:rPr>
              <a:t> is to find the attribute which is most useful to classify training set.</a:t>
            </a:r>
          </a:p>
          <a:p>
            <a:r>
              <a:rPr lang="en-GB" dirty="0">
                <a:solidFill>
                  <a:srgbClr val="292929"/>
                </a:solidFill>
                <a:latin typeface="charter"/>
              </a:rPr>
              <a:t>T</a:t>
            </a:r>
            <a:r>
              <a:rPr lang="en-GB" b="0" i="0" dirty="0">
                <a:solidFill>
                  <a:srgbClr val="292929"/>
                </a:solidFill>
                <a:effectLst/>
                <a:latin typeface="charter"/>
              </a:rPr>
              <a:t>he Outlook attribute provides the best prediction of the target attribute, </a:t>
            </a:r>
            <a:r>
              <a:rPr lang="en-GB" b="0" i="0" dirty="0" err="1">
                <a:solidFill>
                  <a:srgbClr val="292929"/>
                </a:solidFill>
                <a:effectLst/>
                <a:latin typeface="charter"/>
              </a:rPr>
              <a:t>PlayTennis</a:t>
            </a:r>
            <a:r>
              <a:rPr lang="en-GB" b="0" i="0" dirty="0">
                <a:solidFill>
                  <a:srgbClr val="292929"/>
                </a:solidFill>
                <a:effectLst/>
                <a:latin typeface="charter"/>
              </a:rPr>
              <a:t>, over the training examples.</a:t>
            </a:r>
          </a:p>
          <a:p>
            <a:r>
              <a:rPr lang="en-GB" b="0" i="0" dirty="0">
                <a:solidFill>
                  <a:srgbClr val="292929"/>
                </a:solidFill>
                <a:effectLst/>
                <a:latin typeface="charter"/>
              </a:rPr>
              <a:t>Therefore, Outlook is selected as the decision attribute for the root node, and branches are created below the root for each of its possible values(i.e., Sunny, Overcast, and Rain) </a:t>
            </a:r>
          </a:p>
        </p:txBody>
      </p:sp>
    </p:spTree>
    <p:extLst>
      <p:ext uri="{BB962C8B-B14F-4D97-AF65-F5344CB8AC3E}">
        <p14:creationId xmlns:p14="http://schemas.microsoft.com/office/powerpoint/2010/main" val="307729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DAD-F879-49CB-9A7E-AA0E170E4813}"/>
              </a:ext>
            </a:extLst>
          </p:cNvPr>
          <p:cNvSpPr>
            <a:spLocks noGrp="1"/>
          </p:cNvSpPr>
          <p:nvPr>
            <p:ph type="title"/>
          </p:nvPr>
        </p:nvSpPr>
        <p:spPr/>
        <p:txBody>
          <a:bodyPr/>
          <a:lstStyle/>
          <a:p>
            <a:r>
              <a:rPr lang="en-GB" dirty="0"/>
              <a:t>Decision tree learning</a:t>
            </a:r>
            <a:endParaRPr lang="en-IN" dirty="0"/>
          </a:p>
        </p:txBody>
      </p:sp>
      <p:sp>
        <p:nvSpPr>
          <p:cNvPr id="3" name="Content Placeholder 2">
            <a:extLst>
              <a:ext uri="{FF2B5EF4-FFF2-40B4-BE49-F238E27FC236}">
                <a16:creationId xmlns:a16="http://schemas.microsoft.com/office/drawing/2014/main" id="{7C7B6D6B-CCEF-4014-852C-E8B3135BEAA9}"/>
              </a:ext>
            </a:extLst>
          </p:cNvPr>
          <p:cNvSpPr>
            <a:spLocks noGrp="1"/>
          </p:cNvSpPr>
          <p:nvPr>
            <p:ph idx="1"/>
          </p:nvPr>
        </p:nvSpPr>
        <p:spPr/>
        <p:txBody>
          <a:bodyPr/>
          <a:lstStyle/>
          <a:p>
            <a:r>
              <a:rPr lang="en-GB" dirty="0"/>
              <a:t>Decision tree learning is one of the most widely used and practical methods for inductive inference.</a:t>
            </a:r>
          </a:p>
          <a:p>
            <a:pPr lvl="1"/>
            <a:r>
              <a:rPr lang="en-GB" dirty="0"/>
              <a:t>Inductive inference  is the process of reaching a general </a:t>
            </a:r>
            <a:r>
              <a:rPr lang="en-GB"/>
              <a:t>conclusion from  </a:t>
            </a:r>
            <a:r>
              <a:rPr lang="en-GB" dirty="0"/>
              <a:t>a specific examples.</a:t>
            </a:r>
          </a:p>
          <a:p>
            <a:r>
              <a:rPr lang="en-GB" dirty="0"/>
              <a:t>Decision tree learning is a method for approximating discrete-valued target function.</a:t>
            </a:r>
          </a:p>
          <a:p>
            <a:r>
              <a:rPr lang="en-GB" dirty="0"/>
              <a:t>The learned function is represented by a decision tree </a:t>
            </a:r>
          </a:p>
          <a:p>
            <a:r>
              <a:rPr lang="en-GB" dirty="0"/>
              <a:t>Decision tree can also be re-represented as if-then rules to improve human readability</a:t>
            </a:r>
            <a:endParaRPr lang="en-IN" dirty="0"/>
          </a:p>
        </p:txBody>
      </p:sp>
    </p:spTree>
    <p:extLst>
      <p:ext uri="{BB962C8B-B14F-4D97-AF65-F5344CB8AC3E}">
        <p14:creationId xmlns:p14="http://schemas.microsoft.com/office/powerpoint/2010/main" val="252520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CE3F13-6C8F-4BD8-B0B1-5294F745556B}"/>
              </a:ext>
            </a:extLst>
          </p:cNvPr>
          <p:cNvSpPr>
            <a:spLocks noGrp="1"/>
          </p:cNvSpPr>
          <p:nvPr>
            <p:ph idx="1"/>
          </p:nvPr>
        </p:nvSpPr>
        <p:spPr>
          <a:xfrm>
            <a:off x="643469" y="1782981"/>
            <a:ext cx="4008384" cy="4393982"/>
          </a:xfrm>
        </p:spPr>
        <p:txBody>
          <a:bodyPr>
            <a:normAutofit/>
          </a:bodyPr>
          <a:lstStyle/>
          <a:p>
            <a:r>
              <a:rPr lang="en-GB" sz="2000" dirty="0"/>
              <a:t>The resulting partial decision tree is :</a:t>
            </a:r>
          </a:p>
          <a:p>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EAA9226-3B80-4BCE-BC04-B684FD2B3BC2}"/>
              </a:ext>
            </a:extLst>
          </p:cNvPr>
          <p:cNvPicPr>
            <a:picLocks noChangeAspect="1"/>
          </p:cNvPicPr>
          <p:nvPr/>
        </p:nvPicPr>
        <p:blipFill>
          <a:blip r:embed="rId2"/>
          <a:stretch>
            <a:fillRect/>
          </a:stretch>
        </p:blipFill>
        <p:spPr>
          <a:xfrm>
            <a:off x="5295320" y="2032521"/>
            <a:ext cx="6253212" cy="386281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551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CC06B-CA0A-402C-9F8F-253829D72293}"/>
              </a:ext>
            </a:extLst>
          </p:cNvPr>
          <p:cNvSpPr>
            <a:spLocks noGrp="1"/>
          </p:cNvSpPr>
          <p:nvPr>
            <p:ph idx="1"/>
          </p:nvPr>
        </p:nvSpPr>
        <p:spPr/>
        <p:txBody>
          <a:bodyPr>
            <a:normAutofit lnSpcReduction="10000"/>
          </a:bodyPr>
          <a:lstStyle/>
          <a:p>
            <a:r>
              <a:rPr lang="en-GB" dirty="0"/>
              <a:t>The training examples are sorted to the corresponding descendant nodes. </a:t>
            </a:r>
          </a:p>
          <a:p>
            <a:pPr lvl="1"/>
            <a:r>
              <a:rPr lang="en-GB" dirty="0"/>
              <a:t>The Overcast descendant has only positive instances and therefore becomes a leaf node with classification Yes.</a:t>
            </a:r>
          </a:p>
          <a:p>
            <a:pPr lvl="1"/>
            <a:r>
              <a:rPr lang="en-GB" dirty="0"/>
              <a:t> For other two nodes, the question again arises which attribute should be tested? These two nodes will be further expanded by selecting the attributes with the highest information gain relative to the new subset of examples.</a:t>
            </a:r>
          </a:p>
          <a:p>
            <a:r>
              <a:rPr lang="en-GB" b="0" i="0" dirty="0">
                <a:solidFill>
                  <a:srgbClr val="292929"/>
                </a:solidFill>
                <a:effectLst/>
                <a:latin typeface="charter"/>
              </a:rPr>
              <a:t>Let’s find the attribute that should be tested at  the  </a:t>
            </a:r>
            <a:r>
              <a:rPr lang="en-GB" b="1" i="0" dirty="0">
                <a:solidFill>
                  <a:srgbClr val="292929"/>
                </a:solidFill>
                <a:effectLst/>
                <a:latin typeface="charter"/>
              </a:rPr>
              <a:t>Sunny</a:t>
            </a:r>
            <a:r>
              <a:rPr lang="en-GB" b="0" i="0" dirty="0">
                <a:solidFill>
                  <a:srgbClr val="292929"/>
                </a:solidFill>
                <a:effectLst/>
                <a:latin typeface="charter"/>
              </a:rPr>
              <a:t> descendant.</a:t>
            </a:r>
          </a:p>
          <a:p>
            <a:r>
              <a:rPr lang="en-GB" b="0" i="0" dirty="0">
                <a:solidFill>
                  <a:srgbClr val="292929"/>
                </a:solidFill>
                <a:effectLst/>
                <a:latin typeface="charter"/>
              </a:rPr>
              <a:t>The Dataset has the value </a:t>
            </a:r>
            <a:r>
              <a:rPr lang="en-GB" b="1" i="0" dirty="0">
                <a:solidFill>
                  <a:srgbClr val="292929"/>
                </a:solidFill>
                <a:effectLst/>
                <a:latin typeface="charter"/>
              </a:rPr>
              <a:t>Sunny</a:t>
            </a:r>
            <a:r>
              <a:rPr lang="en-GB" b="0" i="0" dirty="0">
                <a:solidFill>
                  <a:srgbClr val="292929"/>
                </a:solidFill>
                <a:effectLst/>
                <a:latin typeface="charter"/>
              </a:rPr>
              <a:t> on Day1, Day2, Day8, Day9, Day11. So the Sample Space S=5 here.</a:t>
            </a:r>
          </a:p>
          <a:p>
            <a:endParaRPr lang="en-IN" dirty="0"/>
          </a:p>
        </p:txBody>
      </p:sp>
    </p:spTree>
    <p:extLst>
      <p:ext uri="{BB962C8B-B14F-4D97-AF65-F5344CB8AC3E}">
        <p14:creationId xmlns:p14="http://schemas.microsoft.com/office/powerpoint/2010/main" val="74182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91E53D-C39B-465D-B95F-DCAAB3B5DFD0}"/>
              </a:ext>
            </a:extLst>
          </p:cNvPr>
          <p:cNvPicPr>
            <a:picLocks noGrp="1" noChangeAspect="1"/>
          </p:cNvPicPr>
          <p:nvPr>
            <p:ph idx="1"/>
          </p:nvPr>
        </p:nvPicPr>
        <p:blipFill>
          <a:blip r:embed="rId2"/>
          <a:stretch>
            <a:fillRect/>
          </a:stretch>
        </p:blipFill>
        <p:spPr>
          <a:xfrm>
            <a:off x="1417982" y="1690688"/>
            <a:ext cx="7684190" cy="4932911"/>
          </a:xfrm>
          <a:prstGeom prst="rect">
            <a:avLst/>
          </a:prstGeom>
        </p:spPr>
      </p:pic>
    </p:spTree>
    <p:extLst>
      <p:ext uri="{BB962C8B-B14F-4D97-AF65-F5344CB8AC3E}">
        <p14:creationId xmlns:p14="http://schemas.microsoft.com/office/powerpoint/2010/main" val="214132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AF054-EA55-4F99-9D85-F5E9A429FFB0}"/>
              </a:ext>
            </a:extLst>
          </p:cNvPr>
          <p:cNvSpPr>
            <a:spLocks noGrp="1"/>
          </p:cNvSpPr>
          <p:nvPr>
            <p:ph idx="1"/>
          </p:nvPr>
        </p:nvSpPr>
        <p:spPr>
          <a:xfrm>
            <a:off x="838200" y="1825624"/>
            <a:ext cx="10515600" cy="4351338"/>
          </a:xfrm>
        </p:spPr>
        <p:txBody>
          <a:bodyPr>
            <a:normAutofit fontScale="92500" lnSpcReduction="10000"/>
          </a:bodyPr>
          <a:lstStyle/>
          <a:p>
            <a:pPr algn="just"/>
            <a:r>
              <a:rPr lang="en-GB" dirty="0"/>
              <a:t>We can now measure the information gain of Temperature and Wind by following the same way we measured Gain(S, Humidity). Finally, we will get:</a:t>
            </a:r>
          </a:p>
          <a:p>
            <a:pPr algn="just"/>
            <a:endParaRPr lang="en-GB" dirty="0"/>
          </a:p>
          <a:p>
            <a:pPr algn="just"/>
            <a:endParaRPr lang="en-GB" dirty="0"/>
          </a:p>
          <a:p>
            <a:pPr algn="just"/>
            <a:endParaRPr lang="en-GB" dirty="0"/>
          </a:p>
          <a:p>
            <a:pPr algn="just"/>
            <a:r>
              <a:rPr lang="en-GB" b="0" i="0" dirty="0">
                <a:solidFill>
                  <a:srgbClr val="292929"/>
                </a:solidFill>
                <a:effectLst/>
                <a:latin typeface="charter"/>
              </a:rPr>
              <a:t>So Humidity gives us the most information at this stage. The node after </a:t>
            </a:r>
            <a:r>
              <a:rPr lang="en-GB" b="1" i="0" dirty="0">
                <a:solidFill>
                  <a:srgbClr val="292929"/>
                </a:solidFill>
                <a:effectLst/>
                <a:latin typeface="charter"/>
              </a:rPr>
              <a:t>“Outlook”</a:t>
            </a:r>
            <a:r>
              <a:rPr lang="en-GB" b="0" i="0" dirty="0">
                <a:solidFill>
                  <a:srgbClr val="292929"/>
                </a:solidFill>
                <a:effectLst/>
                <a:latin typeface="charter"/>
              </a:rPr>
              <a:t> at </a:t>
            </a:r>
            <a:r>
              <a:rPr lang="en-GB" b="1" i="0" dirty="0">
                <a:solidFill>
                  <a:srgbClr val="292929"/>
                </a:solidFill>
                <a:effectLst/>
                <a:latin typeface="charter"/>
              </a:rPr>
              <a:t>Sunny</a:t>
            </a:r>
            <a:r>
              <a:rPr lang="en-GB" b="0" i="0" dirty="0">
                <a:solidFill>
                  <a:srgbClr val="292929"/>
                </a:solidFill>
                <a:effectLst/>
                <a:latin typeface="charter"/>
              </a:rPr>
              <a:t> descendant will be </a:t>
            </a:r>
            <a:r>
              <a:rPr lang="en-GB" b="1" i="0" dirty="0">
                <a:solidFill>
                  <a:srgbClr val="292929"/>
                </a:solidFill>
                <a:effectLst/>
                <a:latin typeface="charter"/>
              </a:rPr>
              <a:t>Humidity</a:t>
            </a:r>
            <a:r>
              <a:rPr lang="en-GB" b="0" i="0" dirty="0">
                <a:solidFill>
                  <a:srgbClr val="292929"/>
                </a:solidFill>
                <a:effectLst/>
                <a:latin typeface="charter"/>
              </a:rPr>
              <a:t>.</a:t>
            </a:r>
          </a:p>
          <a:p>
            <a:pPr lvl="1" algn="just"/>
            <a:r>
              <a:rPr lang="en-GB" b="0" i="0" dirty="0">
                <a:solidFill>
                  <a:srgbClr val="292929"/>
                </a:solidFill>
                <a:effectLst/>
                <a:latin typeface="charter"/>
              </a:rPr>
              <a:t> The </a:t>
            </a:r>
            <a:r>
              <a:rPr lang="en-GB" b="1" i="0" dirty="0">
                <a:solidFill>
                  <a:srgbClr val="292929"/>
                </a:solidFill>
                <a:effectLst/>
                <a:latin typeface="charter"/>
              </a:rPr>
              <a:t>High</a:t>
            </a:r>
            <a:r>
              <a:rPr lang="en-GB" b="0" i="0" dirty="0">
                <a:solidFill>
                  <a:srgbClr val="292929"/>
                </a:solidFill>
                <a:effectLst/>
                <a:latin typeface="charter"/>
              </a:rPr>
              <a:t> descendant has only negative examples and the </a:t>
            </a:r>
            <a:r>
              <a:rPr lang="en-GB" b="1" i="0" dirty="0">
                <a:solidFill>
                  <a:srgbClr val="292929"/>
                </a:solidFill>
                <a:effectLst/>
                <a:latin typeface="charter"/>
              </a:rPr>
              <a:t>Normal</a:t>
            </a:r>
            <a:r>
              <a:rPr lang="en-GB" b="0" i="0" dirty="0">
                <a:solidFill>
                  <a:srgbClr val="292929"/>
                </a:solidFill>
                <a:effectLst/>
                <a:latin typeface="charter"/>
              </a:rPr>
              <a:t> descendant has only positive examples. </a:t>
            </a:r>
          </a:p>
          <a:p>
            <a:pPr lvl="1" algn="just"/>
            <a:r>
              <a:rPr lang="en-GB" b="0" i="0" dirty="0">
                <a:solidFill>
                  <a:srgbClr val="292929"/>
                </a:solidFill>
                <a:effectLst/>
                <a:latin typeface="charter"/>
              </a:rPr>
              <a:t>So both of them become the leaf node and can not be furthered expanded</a:t>
            </a:r>
            <a:endParaRPr lang="en-GB" dirty="0"/>
          </a:p>
          <a:p>
            <a:pPr algn="just"/>
            <a:endParaRPr lang="en-IN" dirty="0"/>
          </a:p>
        </p:txBody>
      </p:sp>
      <p:pic>
        <p:nvPicPr>
          <p:cNvPr id="4100" name="Picture 4">
            <a:extLst>
              <a:ext uri="{FF2B5EF4-FFF2-40B4-BE49-F238E27FC236}">
                <a16:creationId xmlns:a16="http://schemas.microsoft.com/office/drawing/2014/main" id="{3BB80F33-6FA7-4549-9B6E-0B3422A45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3100387"/>
            <a:ext cx="53911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20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AEDD3-A928-4A3B-AD9A-7DFE0B58BBB1}"/>
              </a:ext>
            </a:extLst>
          </p:cNvPr>
          <p:cNvSpPr>
            <a:spLocks noGrp="1"/>
          </p:cNvSpPr>
          <p:nvPr>
            <p:ph idx="1"/>
          </p:nvPr>
        </p:nvSpPr>
        <p:spPr>
          <a:xfrm>
            <a:off x="643469" y="1782981"/>
            <a:ext cx="4008384" cy="4393982"/>
          </a:xfrm>
        </p:spPr>
        <p:txBody>
          <a:bodyPr>
            <a:normAutofit/>
          </a:bodyPr>
          <a:lstStyle/>
          <a:p>
            <a:r>
              <a:rPr lang="en-GB" sz="2000"/>
              <a:t>If we expand the Rain descendant by the same procedure we will see that the Wind attribute is providing most information.</a:t>
            </a:r>
          </a:p>
          <a:p>
            <a:r>
              <a:rPr lang="en-GB" sz="2000"/>
              <a:t>Therefor the final decision tree looks like:</a:t>
            </a:r>
          </a:p>
          <a:p>
            <a:endParaRPr lang="en-IN"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Diagram&#10;&#10;Description automatically generated">
            <a:extLst>
              <a:ext uri="{FF2B5EF4-FFF2-40B4-BE49-F238E27FC236}">
                <a16:creationId xmlns:a16="http://schemas.microsoft.com/office/drawing/2014/main" id="{0A8BA87D-E5B6-4800-B3F8-282C8B8845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080147"/>
            <a:ext cx="6253212" cy="376755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2111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D785-E060-452B-8745-44249816641D}"/>
              </a:ext>
            </a:extLst>
          </p:cNvPr>
          <p:cNvSpPr>
            <a:spLocks noGrp="1"/>
          </p:cNvSpPr>
          <p:nvPr>
            <p:ph type="title"/>
          </p:nvPr>
        </p:nvSpPr>
        <p:spPr>
          <a:xfrm>
            <a:off x="838200" y="374003"/>
            <a:ext cx="10515600" cy="1325563"/>
          </a:xfrm>
        </p:spPr>
        <p:txBody>
          <a:bodyPr/>
          <a:lstStyle/>
          <a:p>
            <a:r>
              <a:rPr lang="en-GB" dirty="0"/>
              <a:t>HYPOTHESIS SPACE SEARCH IN DECISION TREE</a:t>
            </a:r>
            <a:br>
              <a:rPr lang="en-GB" dirty="0"/>
            </a:br>
            <a:r>
              <a:rPr lang="en-GB" dirty="0"/>
              <a:t>LEARNING</a:t>
            </a:r>
            <a:endParaRPr lang="en-IN" dirty="0"/>
          </a:p>
        </p:txBody>
      </p:sp>
      <p:sp>
        <p:nvSpPr>
          <p:cNvPr id="3" name="Content Placeholder 2">
            <a:extLst>
              <a:ext uri="{FF2B5EF4-FFF2-40B4-BE49-F238E27FC236}">
                <a16:creationId xmlns:a16="http://schemas.microsoft.com/office/drawing/2014/main" id="{935FBD9C-AE61-42B6-BB6C-9368B93BD18B}"/>
              </a:ext>
            </a:extLst>
          </p:cNvPr>
          <p:cNvSpPr>
            <a:spLocks noGrp="1"/>
          </p:cNvSpPr>
          <p:nvPr>
            <p:ph idx="1"/>
          </p:nvPr>
        </p:nvSpPr>
        <p:spPr/>
        <p:txBody>
          <a:bodyPr/>
          <a:lstStyle/>
          <a:p>
            <a:r>
              <a:rPr lang="en-GB" dirty="0"/>
              <a:t>ID3 can be characterized as searching a space of hypotheses for one that fits the training examples. </a:t>
            </a:r>
          </a:p>
          <a:p>
            <a:r>
              <a:rPr lang="en-GB" dirty="0"/>
              <a:t>The hypothesis space searched by ID3 is the set of possible decision trees. </a:t>
            </a:r>
          </a:p>
          <a:p>
            <a:r>
              <a:rPr lang="en-GB" dirty="0"/>
              <a:t>ID3 performs a simple-to-complex, hill-climbing search through this hypothesis space, beginning with the empty tree, then considering progressively more elaborate hypotheses in search of a decision tree that correctly classifies the training data</a:t>
            </a:r>
            <a:endParaRPr lang="en-IN" dirty="0"/>
          </a:p>
        </p:txBody>
      </p:sp>
    </p:spTree>
    <p:extLst>
      <p:ext uri="{BB962C8B-B14F-4D97-AF65-F5344CB8AC3E}">
        <p14:creationId xmlns:p14="http://schemas.microsoft.com/office/powerpoint/2010/main" val="336329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C54280-5A31-4316-944D-256F45E5F558}"/>
              </a:ext>
            </a:extLst>
          </p:cNvPr>
          <p:cNvSpPr>
            <a:spLocks noGrp="1"/>
          </p:cNvSpPr>
          <p:nvPr>
            <p:ph idx="1"/>
          </p:nvPr>
        </p:nvSpPr>
        <p:spPr>
          <a:xfrm>
            <a:off x="630936" y="2807208"/>
            <a:ext cx="3429000" cy="3410712"/>
          </a:xfrm>
        </p:spPr>
        <p:txBody>
          <a:bodyPr anchor="t">
            <a:normAutofit/>
          </a:bodyPr>
          <a:lstStyle/>
          <a:p>
            <a:pPr algn="just"/>
            <a:r>
              <a:rPr lang="en-GB" sz="2200" dirty="0"/>
              <a:t>Hypothesis space search by ID3.</a:t>
            </a:r>
          </a:p>
          <a:p>
            <a:pPr algn="just"/>
            <a:r>
              <a:rPr lang="en-GB" sz="2200" dirty="0"/>
              <a:t>ID3 searches through the space of possible decision trees from simplest to increasingly complex, guided by the information gain heuristic.</a:t>
            </a:r>
          </a:p>
          <a:p>
            <a:pPr algn="just"/>
            <a:endParaRPr lang="en-IN" sz="2200" dirty="0"/>
          </a:p>
        </p:txBody>
      </p:sp>
      <p:pic>
        <p:nvPicPr>
          <p:cNvPr id="9" name="Picture 8">
            <a:extLst>
              <a:ext uri="{FF2B5EF4-FFF2-40B4-BE49-F238E27FC236}">
                <a16:creationId xmlns:a16="http://schemas.microsoft.com/office/drawing/2014/main" id="{44BE3F59-3DC7-4C70-AD27-05D18A43D90C}"/>
              </a:ext>
            </a:extLst>
          </p:cNvPr>
          <p:cNvPicPr>
            <a:picLocks noChangeAspect="1"/>
          </p:cNvPicPr>
          <p:nvPr/>
        </p:nvPicPr>
        <p:blipFill>
          <a:blip r:embed="rId2"/>
          <a:stretch>
            <a:fillRect/>
          </a:stretch>
        </p:blipFill>
        <p:spPr>
          <a:xfrm>
            <a:off x="5622098" y="640080"/>
            <a:ext cx="4968116" cy="5577840"/>
          </a:xfrm>
          <a:prstGeom prst="rect">
            <a:avLst/>
          </a:prstGeom>
        </p:spPr>
      </p:pic>
    </p:spTree>
    <p:extLst>
      <p:ext uri="{BB962C8B-B14F-4D97-AF65-F5344CB8AC3E}">
        <p14:creationId xmlns:p14="http://schemas.microsoft.com/office/powerpoint/2010/main" val="198347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03AD-2098-4C06-8A9D-950D2E454283}"/>
              </a:ext>
            </a:extLst>
          </p:cNvPr>
          <p:cNvSpPr>
            <a:spLocks noGrp="1"/>
          </p:cNvSpPr>
          <p:nvPr>
            <p:ph type="title"/>
          </p:nvPr>
        </p:nvSpPr>
        <p:spPr/>
        <p:txBody>
          <a:bodyPr>
            <a:normAutofit/>
          </a:bodyPr>
          <a:lstStyle/>
          <a:p>
            <a:r>
              <a:rPr lang="en-GB" sz="2800" dirty="0"/>
              <a:t>HYPOTHESIS SPACE SEARCH IN DECISION TREE LEARNING</a:t>
            </a:r>
            <a:endParaRPr lang="en-IN" sz="2800" dirty="0"/>
          </a:p>
        </p:txBody>
      </p:sp>
      <p:sp>
        <p:nvSpPr>
          <p:cNvPr id="3" name="Content Placeholder 2">
            <a:extLst>
              <a:ext uri="{FF2B5EF4-FFF2-40B4-BE49-F238E27FC236}">
                <a16:creationId xmlns:a16="http://schemas.microsoft.com/office/drawing/2014/main" id="{5500C74E-D293-4A0C-8E2E-95391260F5A2}"/>
              </a:ext>
            </a:extLst>
          </p:cNvPr>
          <p:cNvSpPr>
            <a:spLocks noGrp="1"/>
          </p:cNvSpPr>
          <p:nvPr>
            <p:ph idx="1"/>
          </p:nvPr>
        </p:nvSpPr>
        <p:spPr/>
        <p:txBody>
          <a:bodyPr>
            <a:normAutofit/>
          </a:bodyPr>
          <a:lstStyle/>
          <a:p>
            <a:pPr algn="just"/>
            <a:r>
              <a:rPr lang="en-GB" dirty="0"/>
              <a:t>By viewing ID3 in terms of its search space and search strategy, we can get some insight into its capabilities and limitations.</a:t>
            </a:r>
          </a:p>
          <a:p>
            <a:pPr marL="514350" indent="-514350" algn="just">
              <a:buFont typeface="+mj-lt"/>
              <a:buAutoNum type="arabicPeriod"/>
            </a:pPr>
            <a:r>
              <a:rPr lang="en-GB" dirty="0"/>
              <a:t>ID3’s hypothesis space of all decision trees is a complete space of finite discrete-valued functions, relative to the available attributes. Because every finite discrete-valued function can be represented by some decision tree, ID3 avoids one of the major risks of methods that search incomplete hypothesis spaces (such as methods that consider only conjunctive hypotheses): that the hypothesis space might not contain the target function.</a:t>
            </a:r>
            <a:endParaRPr lang="en-IN" dirty="0"/>
          </a:p>
        </p:txBody>
      </p:sp>
    </p:spTree>
    <p:extLst>
      <p:ext uri="{BB962C8B-B14F-4D97-AF65-F5344CB8AC3E}">
        <p14:creationId xmlns:p14="http://schemas.microsoft.com/office/powerpoint/2010/main" val="107085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09ED-4212-4679-B876-89ADDDDEC667}"/>
              </a:ext>
            </a:extLst>
          </p:cNvPr>
          <p:cNvSpPr>
            <a:spLocks noGrp="1"/>
          </p:cNvSpPr>
          <p:nvPr>
            <p:ph type="title"/>
          </p:nvPr>
        </p:nvSpPr>
        <p:spPr/>
        <p:txBody>
          <a:bodyPr>
            <a:normAutofit/>
          </a:bodyPr>
          <a:lstStyle/>
          <a:p>
            <a:r>
              <a:rPr lang="en-GB" sz="3200" dirty="0"/>
              <a:t>HYPOTHESIS SPACE SEARCH IN DECISION TREE LEARNING</a:t>
            </a:r>
            <a:endParaRPr lang="en-IN" sz="3200" dirty="0"/>
          </a:p>
        </p:txBody>
      </p:sp>
      <p:sp>
        <p:nvSpPr>
          <p:cNvPr id="3" name="Content Placeholder 2">
            <a:extLst>
              <a:ext uri="{FF2B5EF4-FFF2-40B4-BE49-F238E27FC236}">
                <a16:creationId xmlns:a16="http://schemas.microsoft.com/office/drawing/2014/main" id="{577A2BCB-2135-456D-9AF4-5F9E840D7D6B}"/>
              </a:ext>
            </a:extLst>
          </p:cNvPr>
          <p:cNvSpPr>
            <a:spLocks noGrp="1"/>
          </p:cNvSpPr>
          <p:nvPr>
            <p:ph idx="1"/>
          </p:nvPr>
        </p:nvSpPr>
        <p:spPr/>
        <p:txBody>
          <a:bodyPr>
            <a:normAutofit lnSpcReduction="10000"/>
          </a:bodyPr>
          <a:lstStyle/>
          <a:p>
            <a:pPr marL="365125" indent="-365125" algn="just">
              <a:buNone/>
            </a:pPr>
            <a:r>
              <a:rPr lang="en-GB" dirty="0"/>
              <a:t>2. ID3 maintains only a single current hypothesis as it searches through the space of decision trees. </a:t>
            </a:r>
          </a:p>
          <a:p>
            <a:pPr lvl="1" algn="just"/>
            <a:r>
              <a:rPr lang="en-GB" dirty="0"/>
              <a:t>For example, with the earlier version space candidate-eliminate method, which maintains the set of all hypotheses consistent with the available training examples. </a:t>
            </a:r>
          </a:p>
          <a:p>
            <a:pPr marL="365125" indent="-365125" algn="just">
              <a:buNone/>
            </a:pPr>
            <a:r>
              <a:rPr lang="en-GB" dirty="0"/>
              <a:t>    By determining only a single hypothesis, ID3 loses the capabilities that follow from explicitly representing all consistent hypotheses.</a:t>
            </a:r>
          </a:p>
          <a:p>
            <a:pPr lvl="1" algn="just"/>
            <a:r>
              <a:rPr lang="en-GB" dirty="0"/>
              <a:t> For example, it does not have the ability to determine how many alternative decision trees are consistent with the available training data, or to pose new instance queries that optimally resolve among these competing hypotheses.</a:t>
            </a:r>
          </a:p>
          <a:p>
            <a:pPr marL="0" indent="0">
              <a:buNone/>
            </a:pPr>
            <a:r>
              <a:rPr lang="en-IN" dirty="0"/>
              <a:t> </a:t>
            </a:r>
          </a:p>
        </p:txBody>
      </p:sp>
    </p:spTree>
    <p:extLst>
      <p:ext uri="{BB962C8B-B14F-4D97-AF65-F5344CB8AC3E}">
        <p14:creationId xmlns:p14="http://schemas.microsoft.com/office/powerpoint/2010/main" val="317430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7E09-C768-4C93-95B9-976B21702DB4}"/>
              </a:ext>
            </a:extLst>
          </p:cNvPr>
          <p:cNvSpPr>
            <a:spLocks noGrp="1"/>
          </p:cNvSpPr>
          <p:nvPr>
            <p:ph type="title"/>
          </p:nvPr>
        </p:nvSpPr>
        <p:spPr/>
        <p:txBody>
          <a:bodyPr>
            <a:normAutofit/>
          </a:bodyPr>
          <a:lstStyle/>
          <a:p>
            <a:r>
              <a:rPr lang="en-GB" sz="3200" dirty="0"/>
              <a:t>HYPOTHESIS SPACE SEARCH IN DECISION TREE LEARNING</a:t>
            </a:r>
            <a:endParaRPr lang="en-IN" sz="3200" dirty="0"/>
          </a:p>
        </p:txBody>
      </p:sp>
      <p:sp>
        <p:nvSpPr>
          <p:cNvPr id="3" name="Content Placeholder 2">
            <a:extLst>
              <a:ext uri="{FF2B5EF4-FFF2-40B4-BE49-F238E27FC236}">
                <a16:creationId xmlns:a16="http://schemas.microsoft.com/office/drawing/2014/main" id="{2E4C32F7-BB79-46FD-81A7-CF53B73BE363}"/>
              </a:ext>
            </a:extLst>
          </p:cNvPr>
          <p:cNvSpPr>
            <a:spLocks noGrp="1"/>
          </p:cNvSpPr>
          <p:nvPr>
            <p:ph idx="1"/>
          </p:nvPr>
        </p:nvSpPr>
        <p:spPr/>
        <p:txBody>
          <a:bodyPr>
            <a:normAutofit lnSpcReduction="10000"/>
          </a:bodyPr>
          <a:lstStyle/>
          <a:p>
            <a:pPr marL="365125" indent="-365125" algn="just">
              <a:buNone/>
            </a:pPr>
            <a:r>
              <a:rPr lang="en-GB" dirty="0"/>
              <a:t>3. ID3 in its pure form performs no backtracking in its search. Once it, selects  an attribute to test at a particular level in the tree, it never backtracks to reconsider this choice. </a:t>
            </a:r>
          </a:p>
          <a:p>
            <a:pPr marL="365125" indent="-365125" algn="just">
              <a:buNone/>
            </a:pPr>
            <a:r>
              <a:rPr lang="en-GB" dirty="0"/>
              <a:t>	Therefore, it is susceptible to the usual risks of hill-climbing search without backtracking: converging to locally optimal solutions that are not globally optimal. </a:t>
            </a:r>
          </a:p>
          <a:p>
            <a:pPr marL="365125" indent="-365125" algn="just">
              <a:buNone/>
            </a:pPr>
            <a:r>
              <a:rPr lang="en-GB" dirty="0"/>
              <a:t>	In the case of ID3, a locally optimal solution corresponds to the decision tree it selects along the single search path it explores. However, this locally optimal solution may be less desirable than trees that would have been encountered along a different branch of the search.</a:t>
            </a:r>
            <a:endParaRPr lang="en-IN" dirty="0"/>
          </a:p>
        </p:txBody>
      </p:sp>
    </p:spTree>
    <p:extLst>
      <p:ext uri="{BB962C8B-B14F-4D97-AF65-F5344CB8AC3E}">
        <p14:creationId xmlns:p14="http://schemas.microsoft.com/office/powerpoint/2010/main" val="28177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A3FB-A78E-4844-94F4-EF2BC699EB07}"/>
              </a:ext>
            </a:extLst>
          </p:cNvPr>
          <p:cNvSpPr>
            <a:spLocks noGrp="1"/>
          </p:cNvSpPr>
          <p:nvPr>
            <p:ph type="title"/>
          </p:nvPr>
        </p:nvSpPr>
        <p:spPr/>
        <p:txBody>
          <a:bodyPr/>
          <a:lstStyle/>
          <a:p>
            <a:r>
              <a:rPr lang="en-GB" dirty="0"/>
              <a:t>Decision tree Representation</a:t>
            </a:r>
            <a:endParaRPr lang="en-IN" dirty="0"/>
          </a:p>
        </p:txBody>
      </p:sp>
      <p:sp>
        <p:nvSpPr>
          <p:cNvPr id="3" name="Content Placeholder 2">
            <a:extLst>
              <a:ext uri="{FF2B5EF4-FFF2-40B4-BE49-F238E27FC236}">
                <a16:creationId xmlns:a16="http://schemas.microsoft.com/office/drawing/2014/main" id="{DC2E40B5-6EE3-4DE5-A209-EC501C9DF206}"/>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Decision trees classify instances by sorting them down the tree from the root to some leaf node 	</a:t>
            </a:r>
          </a:p>
          <a:p>
            <a:r>
              <a:rPr lang="en-GB" sz="2400" dirty="0">
                <a:latin typeface="Times New Roman" panose="02020603050405020304" pitchFamily="18" charset="0"/>
                <a:cs typeface="Times New Roman" panose="02020603050405020304" pitchFamily="18" charset="0"/>
              </a:rPr>
              <a:t> A node </a:t>
            </a:r>
          </a:p>
          <a:p>
            <a:pPr lvl="1"/>
            <a:r>
              <a:rPr lang="en-GB" dirty="0">
                <a:latin typeface="Times New Roman" panose="02020603050405020304" pitchFamily="18" charset="0"/>
                <a:cs typeface="Times New Roman" panose="02020603050405020304" pitchFamily="18" charset="0"/>
              </a:rPr>
              <a:t>Specifies some attribute of an instance to be tested </a:t>
            </a:r>
          </a:p>
          <a:p>
            <a:r>
              <a:rPr lang="en-GB" sz="2400" dirty="0">
                <a:latin typeface="Times New Roman" panose="02020603050405020304" pitchFamily="18" charset="0"/>
                <a:cs typeface="Times New Roman" panose="02020603050405020304" pitchFamily="18" charset="0"/>
              </a:rPr>
              <a:t> A branch </a:t>
            </a:r>
          </a:p>
          <a:p>
            <a:pPr lvl="1"/>
            <a:r>
              <a:rPr lang="en-GB" dirty="0">
                <a:latin typeface="Times New Roman" panose="02020603050405020304" pitchFamily="18" charset="0"/>
                <a:cs typeface="Times New Roman" panose="02020603050405020304" pitchFamily="18" charset="0"/>
              </a:rPr>
              <a:t>Corresponds to one of the possible values for an attribute</a:t>
            </a:r>
          </a:p>
          <a:p>
            <a:pPr algn="l"/>
            <a:r>
              <a:rPr lang="en-IN" sz="2400" b="0" i="0" u="none" strike="noStrike" baseline="0" dirty="0">
                <a:latin typeface="Times New Roman" panose="02020603050405020304" pitchFamily="18" charset="0"/>
                <a:cs typeface="Times New Roman" panose="02020603050405020304" pitchFamily="18" charset="0"/>
              </a:rPr>
              <a:t>An </a:t>
            </a:r>
            <a:r>
              <a:rPr lang="en-GB" sz="2400" b="0" i="0" u="none" strike="noStrike" baseline="0" dirty="0">
                <a:latin typeface="Times New Roman" panose="02020603050405020304" pitchFamily="18" charset="0"/>
                <a:cs typeface="Times New Roman" panose="02020603050405020304" pitchFamily="18" charset="0"/>
              </a:rPr>
              <a:t>instance is classified by starting at the root node of the tree, testing the attribute specified by this node, then moving down the tree branch corresponding to the value of the attribute.</a:t>
            </a:r>
          </a:p>
          <a:p>
            <a:pPr lvl="1"/>
            <a:r>
              <a:rPr lang="en-GB" b="0" i="0" u="none" strike="noStrike" baseline="0" dirty="0">
                <a:latin typeface="Times New Roman" panose="02020603050405020304" pitchFamily="18" charset="0"/>
                <a:cs typeface="Times New Roman" panose="02020603050405020304" pitchFamily="18" charset="0"/>
              </a:rPr>
              <a:t> This process is then repeated for the subtree rooted at the new node.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8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B7BF-34A7-4EB6-ACF5-BAE1CFC8078D}"/>
              </a:ext>
            </a:extLst>
          </p:cNvPr>
          <p:cNvSpPr>
            <a:spLocks noGrp="1"/>
          </p:cNvSpPr>
          <p:nvPr>
            <p:ph type="title"/>
          </p:nvPr>
        </p:nvSpPr>
        <p:spPr/>
        <p:txBody>
          <a:bodyPr>
            <a:normAutofit/>
          </a:bodyPr>
          <a:lstStyle/>
          <a:p>
            <a:r>
              <a:rPr lang="en-GB" sz="3200" dirty="0"/>
              <a:t>HYPOTHESIS SPACE SEARCH IN DECISION TREE LEARNING</a:t>
            </a:r>
            <a:endParaRPr lang="en-IN" sz="3200" dirty="0"/>
          </a:p>
        </p:txBody>
      </p:sp>
      <p:sp>
        <p:nvSpPr>
          <p:cNvPr id="3" name="Content Placeholder 2">
            <a:extLst>
              <a:ext uri="{FF2B5EF4-FFF2-40B4-BE49-F238E27FC236}">
                <a16:creationId xmlns:a16="http://schemas.microsoft.com/office/drawing/2014/main" id="{B34B0814-6E04-4351-9B09-FF72FC349A46}"/>
              </a:ext>
            </a:extLst>
          </p:cNvPr>
          <p:cNvSpPr>
            <a:spLocks noGrp="1"/>
          </p:cNvSpPr>
          <p:nvPr>
            <p:ph idx="1"/>
          </p:nvPr>
        </p:nvSpPr>
        <p:spPr/>
        <p:txBody>
          <a:bodyPr>
            <a:normAutofit/>
          </a:bodyPr>
          <a:lstStyle/>
          <a:p>
            <a:pPr marL="450850" indent="-450850" algn="just">
              <a:buNone/>
            </a:pPr>
            <a:r>
              <a:rPr lang="en-GB" dirty="0"/>
              <a:t>4. ID3 uses all training examples at each step in the search to make statistically based decisions regarding how to refine its current hypothesis. </a:t>
            </a:r>
          </a:p>
          <a:p>
            <a:pPr lvl="1" algn="just"/>
            <a:r>
              <a:rPr lang="en-GB" dirty="0"/>
              <a:t>This contrasts with methods that make decisions incrementally, based on individual training examples (e.g., FIND-S or CANDIDATE-ELIMINATION ). </a:t>
            </a:r>
          </a:p>
          <a:p>
            <a:pPr marL="457200" lvl="1" indent="0" algn="just">
              <a:buNone/>
            </a:pPr>
            <a:r>
              <a:rPr lang="en-GB" dirty="0"/>
              <a:t>One advantage of using statistical properties of all the examples (e.g., information gain) is that the resulting search is much less sensitive to errors in individual training examples.</a:t>
            </a:r>
          </a:p>
          <a:p>
            <a:pPr marL="457200" lvl="1" indent="0" algn="just">
              <a:buNone/>
            </a:pPr>
            <a:r>
              <a:rPr lang="en-GB" dirty="0"/>
              <a:t>ID3 can be easily extended to handle noisy training data by modifying its termination criterion to accept hypotheses that imperfectly fit the training data.</a:t>
            </a:r>
            <a:endParaRPr lang="en-IN" dirty="0"/>
          </a:p>
        </p:txBody>
      </p:sp>
    </p:spTree>
    <p:extLst>
      <p:ext uri="{BB962C8B-B14F-4D97-AF65-F5344CB8AC3E}">
        <p14:creationId xmlns:p14="http://schemas.microsoft.com/office/powerpoint/2010/main" val="303673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CC46-8318-4F94-B16F-9EEF70FB9BD8}"/>
              </a:ext>
            </a:extLst>
          </p:cNvPr>
          <p:cNvSpPr>
            <a:spLocks noGrp="1"/>
          </p:cNvSpPr>
          <p:nvPr>
            <p:ph type="title"/>
          </p:nvPr>
        </p:nvSpPr>
        <p:spPr/>
        <p:txBody>
          <a:bodyPr>
            <a:normAutofit/>
          </a:bodyPr>
          <a:lstStyle/>
          <a:p>
            <a:pPr algn="ctr"/>
            <a:r>
              <a:rPr lang="en-GB" sz="2400" b="1" i="0" u="none" strike="noStrike" baseline="0" dirty="0">
                <a:latin typeface="Times New Roman" panose="02020603050405020304" pitchFamily="18" charset="0"/>
              </a:rPr>
              <a:t>INDUCTIVE BIAS IN DECISION TREE LEARNING</a:t>
            </a:r>
            <a:endParaRPr lang="en-IN" sz="2400" dirty="0"/>
          </a:p>
        </p:txBody>
      </p:sp>
      <p:sp>
        <p:nvSpPr>
          <p:cNvPr id="3" name="Content Placeholder 2">
            <a:extLst>
              <a:ext uri="{FF2B5EF4-FFF2-40B4-BE49-F238E27FC236}">
                <a16:creationId xmlns:a16="http://schemas.microsoft.com/office/drawing/2014/main" id="{542319CE-AA23-4BBB-A158-8F8CA6F91E0B}"/>
              </a:ext>
            </a:extLst>
          </p:cNvPr>
          <p:cNvSpPr>
            <a:spLocks noGrp="1"/>
          </p:cNvSpPr>
          <p:nvPr>
            <p:ph idx="1"/>
          </p:nvPr>
        </p:nvSpPr>
        <p:spPr/>
        <p:txBody>
          <a:bodyPr/>
          <a:lstStyle/>
          <a:p>
            <a:r>
              <a:rPr lang="en-GB" dirty="0"/>
              <a:t>Inductive bias is the set of assumptions that, together with the training data, deductively justify the classifications assigned by the learner to future instances.</a:t>
            </a:r>
          </a:p>
          <a:p>
            <a:r>
              <a:rPr lang="en-GB" dirty="0"/>
              <a:t>What is the inductive bias of ID3?</a:t>
            </a:r>
          </a:p>
          <a:p>
            <a:pPr lvl="1"/>
            <a:r>
              <a:rPr lang="en-GB" dirty="0"/>
              <a:t>How ID3 generalizes from observed training examples to classify unseen instances</a:t>
            </a:r>
            <a:endParaRPr lang="en-IN" dirty="0"/>
          </a:p>
        </p:txBody>
      </p:sp>
    </p:spTree>
    <p:extLst>
      <p:ext uri="{BB962C8B-B14F-4D97-AF65-F5344CB8AC3E}">
        <p14:creationId xmlns:p14="http://schemas.microsoft.com/office/powerpoint/2010/main" val="143855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1784-95D4-42F3-B723-72C5418E71ED}"/>
              </a:ext>
            </a:extLst>
          </p:cNvPr>
          <p:cNvSpPr>
            <a:spLocks noGrp="1"/>
          </p:cNvSpPr>
          <p:nvPr>
            <p:ph type="title"/>
          </p:nvPr>
        </p:nvSpPr>
        <p:spPr/>
        <p:txBody>
          <a:bodyPr/>
          <a:lstStyle/>
          <a:p>
            <a:r>
              <a:rPr lang="en-GB" dirty="0"/>
              <a:t>Issues in Decision Tree Learning</a:t>
            </a:r>
            <a:endParaRPr lang="en-IN" dirty="0"/>
          </a:p>
        </p:txBody>
      </p:sp>
      <p:sp>
        <p:nvSpPr>
          <p:cNvPr id="3" name="Content Placeholder 2">
            <a:extLst>
              <a:ext uri="{FF2B5EF4-FFF2-40B4-BE49-F238E27FC236}">
                <a16:creationId xmlns:a16="http://schemas.microsoft.com/office/drawing/2014/main" id="{175E4338-39D6-48B9-9543-5638B29811C7}"/>
              </a:ext>
            </a:extLst>
          </p:cNvPr>
          <p:cNvSpPr>
            <a:spLocks noGrp="1"/>
          </p:cNvSpPr>
          <p:nvPr>
            <p:ph idx="1"/>
          </p:nvPr>
        </p:nvSpPr>
        <p:spPr/>
        <p:txBody>
          <a:bodyPr/>
          <a:lstStyle/>
          <a:p>
            <a:pPr marL="0" indent="0">
              <a:buNone/>
            </a:pPr>
            <a:r>
              <a:rPr lang="en-GB" dirty="0"/>
              <a:t>Practical issues in learning decision trees </a:t>
            </a:r>
          </a:p>
          <a:p>
            <a:r>
              <a:rPr lang="en-GB" dirty="0"/>
              <a:t>Determining how deeply to grow the decision tree</a:t>
            </a:r>
          </a:p>
          <a:p>
            <a:r>
              <a:rPr lang="en-GB" dirty="0"/>
              <a:t>Handling continuous attributes</a:t>
            </a:r>
          </a:p>
          <a:p>
            <a:r>
              <a:rPr lang="en-GB" dirty="0"/>
              <a:t>Choosing an appropriate attribute selection measure</a:t>
            </a:r>
          </a:p>
          <a:p>
            <a:r>
              <a:rPr lang="en-GB" dirty="0"/>
              <a:t>Handling training data with missing attribute values</a:t>
            </a:r>
          </a:p>
          <a:p>
            <a:r>
              <a:rPr lang="en-GB" dirty="0"/>
              <a:t>Handling  attributes with differing costs</a:t>
            </a:r>
          </a:p>
          <a:p>
            <a:r>
              <a:rPr lang="en-GB" dirty="0"/>
              <a:t>Improving computational efficiency.</a:t>
            </a:r>
            <a:endParaRPr lang="en-IN" dirty="0"/>
          </a:p>
        </p:txBody>
      </p:sp>
    </p:spTree>
    <p:extLst>
      <p:ext uri="{BB962C8B-B14F-4D97-AF65-F5344CB8AC3E}">
        <p14:creationId xmlns:p14="http://schemas.microsoft.com/office/powerpoint/2010/main" val="337437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D10EE-68B0-42E3-8300-9B556108B912}"/>
              </a:ext>
            </a:extLst>
          </p:cNvPr>
          <p:cNvSpPr>
            <a:spLocks noGrp="1"/>
          </p:cNvSpPr>
          <p:nvPr>
            <p:ph idx="1"/>
          </p:nvPr>
        </p:nvSpPr>
        <p:spPr/>
        <p:txBody>
          <a:bodyPr/>
          <a:lstStyle/>
          <a:p>
            <a:pPr marL="0" indent="0">
              <a:buNone/>
            </a:pPr>
            <a:r>
              <a:rPr lang="en-IN" dirty="0"/>
              <a:t>1. Avoiding Overfitting the Data</a:t>
            </a:r>
          </a:p>
          <a:p>
            <a:pPr lvl="1"/>
            <a:r>
              <a:rPr lang="en-GB" dirty="0"/>
              <a:t>Decision Tree learning grows each branch of the tree just deeply enough to perfectly classify the training examples.</a:t>
            </a:r>
          </a:p>
          <a:p>
            <a:pPr lvl="1"/>
            <a:r>
              <a:rPr lang="en-GB" dirty="0"/>
              <a:t>It can lead to difficulties when there is noise in the </a:t>
            </a:r>
            <a:r>
              <a:rPr lang="en-GB" dirty="0" err="1"/>
              <a:t>data,or</a:t>
            </a:r>
            <a:r>
              <a:rPr lang="en-GB" dirty="0"/>
              <a:t> when the number of training examples is too small to produce a representative sample of the true target function</a:t>
            </a:r>
          </a:p>
          <a:p>
            <a:pPr lvl="2"/>
            <a:r>
              <a:rPr lang="en-GB" dirty="0"/>
              <a:t>Algorithm can produce trees that overfit the training examples.</a:t>
            </a:r>
          </a:p>
          <a:p>
            <a:pPr lvl="1"/>
            <a:r>
              <a:rPr lang="en-GB" dirty="0"/>
              <a:t>a hypothesis overfits the training examples if some other hypothesis that fits the training examples less well actually performs better over the entire distribution of instances</a:t>
            </a:r>
            <a:endParaRPr lang="en-IN" dirty="0"/>
          </a:p>
        </p:txBody>
      </p:sp>
    </p:spTree>
    <p:extLst>
      <p:ext uri="{BB962C8B-B14F-4D97-AF65-F5344CB8AC3E}">
        <p14:creationId xmlns:p14="http://schemas.microsoft.com/office/powerpoint/2010/main" val="131631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6E8EA-FAB6-4101-A8F9-4A3855B6220D}"/>
              </a:ext>
            </a:extLst>
          </p:cNvPr>
          <p:cNvSpPr>
            <a:spLocks noGrp="1"/>
          </p:cNvSpPr>
          <p:nvPr>
            <p:ph idx="1"/>
          </p:nvPr>
        </p:nvSpPr>
        <p:spPr/>
        <p:txBody>
          <a:bodyPr>
            <a:normAutofit fontScale="92500" lnSpcReduction="10000"/>
          </a:bodyPr>
          <a:lstStyle/>
          <a:p>
            <a:pPr algn="just"/>
            <a:r>
              <a:rPr lang="en-GB" dirty="0"/>
              <a:t>Definition: Given a hypothesis space H, a hypothesis h </a:t>
            </a:r>
            <a:r>
              <a:rPr lang="el-GR" dirty="0"/>
              <a:t>ϵ</a:t>
            </a:r>
            <a:r>
              <a:rPr lang="en-GB" dirty="0"/>
              <a:t> H is said to overfit the training data if there exists some alternative hypothesis    h' </a:t>
            </a:r>
            <a:r>
              <a:rPr lang="el-GR" dirty="0"/>
              <a:t>ϵ</a:t>
            </a:r>
            <a:r>
              <a:rPr lang="en-GB" dirty="0"/>
              <a:t> H, such that h has smaller error than h' over the training examples, but h' has a smaller error than h over the entire distribution of instances.</a:t>
            </a:r>
          </a:p>
          <a:p>
            <a:pPr algn="just"/>
            <a:r>
              <a:rPr lang="en-GB" dirty="0"/>
              <a:t>overfitting is possible even when the training data are noise-free, especially when small numbers of examples are associated with leaf nodes.</a:t>
            </a:r>
          </a:p>
          <a:p>
            <a:pPr algn="just"/>
            <a:r>
              <a:rPr lang="en-GB" dirty="0"/>
              <a:t>Avoiding Overfitting: —There are several approaches for avoiding overfitting in decision tree learning. These can be grouped into two classes:</a:t>
            </a:r>
          </a:p>
          <a:p>
            <a:pPr lvl="1" algn="just"/>
            <a:r>
              <a:rPr lang="en-GB" dirty="0"/>
              <a:t>Pre-pruning (avoidance): Stop growing the tree earlier, before it reaches the point where it perfectly classifies the training data</a:t>
            </a:r>
          </a:p>
          <a:p>
            <a:pPr lvl="1" algn="just"/>
            <a:r>
              <a:rPr lang="en-GB" dirty="0"/>
              <a:t> Post-pruning (recovery): Allow the tree to overfit the data, and then post-prune the tree</a:t>
            </a:r>
            <a:endParaRPr lang="en-IN" dirty="0"/>
          </a:p>
        </p:txBody>
      </p:sp>
    </p:spTree>
    <p:extLst>
      <p:ext uri="{BB962C8B-B14F-4D97-AF65-F5344CB8AC3E}">
        <p14:creationId xmlns:p14="http://schemas.microsoft.com/office/powerpoint/2010/main" val="1624063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1BEE2-9EC4-4C2B-8029-66EFFA47F774}"/>
              </a:ext>
            </a:extLst>
          </p:cNvPr>
          <p:cNvSpPr>
            <a:spLocks noGrp="1"/>
          </p:cNvSpPr>
          <p:nvPr>
            <p:ph idx="1"/>
          </p:nvPr>
        </p:nvSpPr>
        <p:spPr/>
        <p:txBody>
          <a:bodyPr>
            <a:normAutofit lnSpcReduction="10000"/>
          </a:bodyPr>
          <a:lstStyle/>
          <a:p>
            <a:pPr algn="just"/>
            <a:r>
              <a:rPr lang="en-GB" dirty="0"/>
              <a:t>Regardless of whether the correct tree size is found by stopping early or by post-pruning, a key question is what criterion is to be used to determine the correct final tree size.	</a:t>
            </a:r>
          </a:p>
          <a:p>
            <a:pPr algn="just"/>
            <a:r>
              <a:rPr lang="en-GB" dirty="0"/>
              <a:t>Approaches include:</a:t>
            </a:r>
          </a:p>
          <a:p>
            <a:pPr lvl="1" algn="just"/>
            <a:r>
              <a:rPr lang="en-GB" dirty="0"/>
              <a:t> Use a separate set of examples, distinct from the training examples, to evaluate the utility of post-pruning nodes from the tree.</a:t>
            </a:r>
          </a:p>
          <a:p>
            <a:pPr lvl="1" algn="just"/>
            <a:r>
              <a:rPr lang="en-GB" dirty="0"/>
              <a:t>Use all the available data for training, but apply a statistical test to estimate whether expanding (or pruning) a particular node is likely to produce an improvement beyond the training set.</a:t>
            </a:r>
          </a:p>
          <a:p>
            <a:pPr lvl="1" algn="just"/>
            <a:r>
              <a:rPr lang="en-GB" dirty="0"/>
              <a:t>Use an explicit measure of the complexity for encoding the training examples and the decision tree, halting growth of the tree when this encoding size is minimized. This approach is called the Minimum Description Length principle</a:t>
            </a:r>
            <a:endParaRPr lang="en-IN" dirty="0"/>
          </a:p>
        </p:txBody>
      </p:sp>
    </p:spTree>
    <p:extLst>
      <p:ext uri="{BB962C8B-B14F-4D97-AF65-F5344CB8AC3E}">
        <p14:creationId xmlns:p14="http://schemas.microsoft.com/office/powerpoint/2010/main" val="679234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DCCBE-5E17-4693-ACDB-C1573C35B183}"/>
              </a:ext>
            </a:extLst>
          </p:cNvPr>
          <p:cNvSpPr>
            <a:spLocks noGrp="1"/>
          </p:cNvSpPr>
          <p:nvPr>
            <p:ph idx="1"/>
          </p:nvPr>
        </p:nvSpPr>
        <p:spPr/>
        <p:txBody>
          <a:bodyPr/>
          <a:lstStyle/>
          <a:p>
            <a:pPr algn="just"/>
            <a:r>
              <a:rPr lang="en-GB" dirty="0"/>
              <a:t>In the first approach, the available data are separated into two sets of examples: a training set, which is used to form the learned  hypothesis, and a separate validation set, which is used to evaluate the accuracy of this hypothesis over subsequent data and, in particular, to evaluate the impact of pruning this hypothesis</a:t>
            </a:r>
          </a:p>
          <a:p>
            <a:pPr algn="just"/>
            <a:endParaRPr lang="en-IN" dirty="0"/>
          </a:p>
        </p:txBody>
      </p:sp>
    </p:spTree>
    <p:extLst>
      <p:ext uri="{BB962C8B-B14F-4D97-AF65-F5344CB8AC3E}">
        <p14:creationId xmlns:p14="http://schemas.microsoft.com/office/powerpoint/2010/main" val="57693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C97C8-07C1-4065-832B-FE96B764AAD2}"/>
              </a:ext>
            </a:extLst>
          </p:cNvPr>
          <p:cNvSpPr>
            <a:spLocks noGrp="1"/>
          </p:cNvSpPr>
          <p:nvPr>
            <p:ph idx="1"/>
          </p:nvPr>
        </p:nvSpPr>
        <p:spPr/>
        <p:txBody>
          <a:bodyPr>
            <a:normAutofit fontScale="92500" lnSpcReduction="10000"/>
          </a:bodyPr>
          <a:lstStyle/>
          <a:p>
            <a:r>
              <a:rPr lang="en-GB" dirty="0"/>
              <a:t>Reduced Error Pruning</a:t>
            </a:r>
          </a:p>
          <a:p>
            <a:pPr lvl="1" algn="just"/>
            <a:r>
              <a:rPr lang="en-GB" dirty="0"/>
              <a:t>How exactly might we use a validation set to prevent overfitting? One approach, called reduced-error pruning,	 is to consider each of the decision nodes in the tree to be candidates for pruning.</a:t>
            </a:r>
          </a:p>
          <a:p>
            <a:pPr lvl="1" algn="just"/>
            <a:r>
              <a:rPr lang="en-GB" dirty="0"/>
              <a:t>Reduced-error pruning, is to consider each of the decision nodes in the tree to be candidates for pruning.</a:t>
            </a:r>
          </a:p>
          <a:p>
            <a:pPr lvl="1" algn="just"/>
            <a:r>
              <a:rPr lang="en-GB" dirty="0"/>
              <a:t>Pruning a decision node consists of removing the subtree rooted at that node, making it a leaf node, and assigning it the most common classification of the training examples affiliated with that node.</a:t>
            </a:r>
          </a:p>
          <a:p>
            <a:pPr lvl="1" algn="just"/>
            <a:r>
              <a:rPr lang="en-GB" dirty="0"/>
              <a:t>Nodes are removed only if the resulting pruned tree performs no worse than-the original over the validation set.</a:t>
            </a:r>
          </a:p>
          <a:p>
            <a:pPr lvl="1" algn="just"/>
            <a:r>
              <a:rPr lang="en-GB" dirty="0"/>
              <a:t>Reduced error pruning has the effect that any leaf node added due to coincidental regularities in the training set is likely to be pruned because these same coincidences are unlikely to occur in the validation set,</a:t>
            </a:r>
            <a:endParaRPr lang="en-IN" dirty="0"/>
          </a:p>
        </p:txBody>
      </p:sp>
    </p:spTree>
    <p:extLst>
      <p:ext uri="{BB962C8B-B14F-4D97-AF65-F5344CB8AC3E}">
        <p14:creationId xmlns:p14="http://schemas.microsoft.com/office/powerpoint/2010/main" val="31217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B4C3D2-AF12-4220-A2F9-0DBE12A07C4F}"/>
              </a:ext>
            </a:extLst>
          </p:cNvPr>
          <p:cNvSpPr>
            <a:spLocks noGrp="1"/>
          </p:cNvSpPr>
          <p:nvPr>
            <p:ph type="title"/>
          </p:nvPr>
        </p:nvSpPr>
        <p:spPr>
          <a:xfrm>
            <a:off x="643467" y="321734"/>
            <a:ext cx="10905066" cy="1135737"/>
          </a:xfrm>
        </p:spPr>
        <p:txBody>
          <a:bodyPr>
            <a:normAutofit/>
          </a:bodyPr>
          <a:lstStyle/>
          <a:p>
            <a:r>
              <a:rPr lang="en-GB" sz="3600" dirty="0"/>
              <a:t>Decision Tree Representation</a:t>
            </a:r>
            <a:endParaRPr lang="en-IN" sz="3600" dirty="0"/>
          </a:p>
        </p:txBody>
      </p:sp>
      <p:sp>
        <p:nvSpPr>
          <p:cNvPr id="3" name="Content Placeholder 2">
            <a:extLst>
              <a:ext uri="{FF2B5EF4-FFF2-40B4-BE49-F238E27FC236}">
                <a16:creationId xmlns:a16="http://schemas.microsoft.com/office/drawing/2014/main" id="{17A8F57A-28E2-48E9-9D99-CD748169CAA0}"/>
              </a:ext>
            </a:extLst>
          </p:cNvPr>
          <p:cNvSpPr>
            <a:spLocks noGrp="1"/>
          </p:cNvSpPr>
          <p:nvPr>
            <p:ph idx="1"/>
          </p:nvPr>
        </p:nvSpPr>
        <p:spPr>
          <a:xfrm>
            <a:off x="643469" y="1782981"/>
            <a:ext cx="4008384" cy="4393982"/>
          </a:xfrm>
        </p:spPr>
        <p:txBody>
          <a:bodyPr>
            <a:normAutofit/>
          </a:bodyPr>
          <a:lstStyle/>
          <a:p>
            <a:r>
              <a:rPr lang="en-GB" sz="2000"/>
              <a:t>Consider a decision tree for the concept PlayTennis.</a:t>
            </a:r>
          </a:p>
          <a:p>
            <a:r>
              <a:rPr lang="en-GB" sz="2000"/>
              <a:t>An example is classified by sorting it through the tree  to the appropriate leaf node, then returning the classification associated with this leaf (in this case, Yes or No). </a:t>
            </a:r>
          </a:p>
          <a:p>
            <a:r>
              <a:rPr lang="en-GB" sz="2000"/>
              <a:t>This tree classifies Saturday mornings according to whether or not they are suitable for playing tennis.</a:t>
            </a:r>
            <a:endParaRPr lang="en-IN" sz="200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924F5F23-13CC-4BBA-B9CE-6093E1DBC3C9}"/>
              </a:ext>
            </a:extLst>
          </p:cNvPr>
          <p:cNvPicPr>
            <a:picLocks noChangeAspect="1"/>
          </p:cNvPicPr>
          <p:nvPr/>
        </p:nvPicPr>
        <p:blipFill>
          <a:blip r:embed="rId2"/>
          <a:stretch>
            <a:fillRect/>
          </a:stretch>
        </p:blipFill>
        <p:spPr>
          <a:xfrm>
            <a:off x="5295320" y="1988086"/>
            <a:ext cx="6253212" cy="3951682"/>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942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9D86-93AA-42C0-A6A0-05930320C422}"/>
              </a:ext>
            </a:extLst>
          </p:cNvPr>
          <p:cNvSpPr>
            <a:spLocks noGrp="1"/>
          </p:cNvSpPr>
          <p:nvPr>
            <p:ph type="title"/>
          </p:nvPr>
        </p:nvSpPr>
        <p:spPr/>
        <p:txBody>
          <a:bodyPr/>
          <a:lstStyle/>
          <a:p>
            <a:r>
              <a:rPr lang="en-GB" sz="4400" dirty="0"/>
              <a:t>Decision Tree Representation</a:t>
            </a:r>
            <a:endParaRPr lang="en-IN" dirty="0"/>
          </a:p>
        </p:txBody>
      </p:sp>
      <p:sp>
        <p:nvSpPr>
          <p:cNvPr id="3" name="Content Placeholder 2">
            <a:extLst>
              <a:ext uri="{FF2B5EF4-FFF2-40B4-BE49-F238E27FC236}">
                <a16:creationId xmlns:a16="http://schemas.microsoft.com/office/drawing/2014/main" id="{BF408AB0-D53F-441D-B9E6-75A2DDFEF26C}"/>
              </a:ext>
            </a:extLst>
          </p:cNvPr>
          <p:cNvSpPr>
            <a:spLocks noGrp="1"/>
          </p:cNvSpPr>
          <p:nvPr>
            <p:ph idx="1"/>
          </p:nvPr>
        </p:nvSpPr>
        <p:spPr/>
        <p:txBody>
          <a:bodyPr/>
          <a:lstStyle/>
          <a:p>
            <a:r>
              <a:rPr lang="en-GB" dirty="0"/>
              <a:t>Each path corresponds to a conjunction of attribute tests. </a:t>
            </a:r>
          </a:p>
          <a:p>
            <a:pPr lvl="1"/>
            <a:r>
              <a:rPr lang="en-GB" dirty="0"/>
              <a:t>For example, if the instance is (Outlook=sunny, Temperature=Hot, Humidity=high, Wind=Strong) then the path of (Outlook=Sunny ∧ Humidity=High) is matched so that the target value would be NO as shown in the tree.</a:t>
            </a:r>
          </a:p>
          <a:p>
            <a:r>
              <a:rPr lang="en-GB" dirty="0"/>
              <a:t>A decision tree represents a disjunction of conjunction of constraints on the attribute values of instances. </a:t>
            </a:r>
          </a:p>
          <a:p>
            <a:pPr lvl="1"/>
            <a:r>
              <a:rPr lang="en-GB" dirty="0"/>
              <a:t>For example, three positive instances can be represented as (Outlook=Sunny ∧ Humidity=normal) ∨ (Outlook=Overcast) ∨ (Outlook=Rain ∧Wind=Weak) as shown in the tree.</a:t>
            </a:r>
            <a:endParaRPr lang="en-IN" dirty="0"/>
          </a:p>
        </p:txBody>
      </p:sp>
    </p:spTree>
    <p:extLst>
      <p:ext uri="{BB962C8B-B14F-4D97-AF65-F5344CB8AC3E}">
        <p14:creationId xmlns:p14="http://schemas.microsoft.com/office/powerpoint/2010/main" val="389501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1CDA-50ED-4C1F-B10A-65F4EBA7178C}"/>
              </a:ext>
            </a:extLst>
          </p:cNvPr>
          <p:cNvSpPr>
            <a:spLocks noGrp="1"/>
          </p:cNvSpPr>
          <p:nvPr>
            <p:ph type="title"/>
          </p:nvPr>
        </p:nvSpPr>
        <p:spPr/>
        <p:txBody>
          <a:bodyPr>
            <a:normAutofit/>
          </a:bodyPr>
          <a:lstStyle/>
          <a:p>
            <a:pPr algn="ctr"/>
            <a:r>
              <a:rPr lang="en-GB" sz="3600" b="1" i="0" u="none" strike="noStrike" baseline="0" dirty="0"/>
              <a:t>APPROPRIATE PROBLEMS FOR DECISION TREE LEARNING</a:t>
            </a:r>
            <a:endParaRPr lang="en-IN" sz="3600" dirty="0"/>
          </a:p>
        </p:txBody>
      </p:sp>
      <p:sp>
        <p:nvSpPr>
          <p:cNvPr id="3" name="Content Placeholder 2">
            <a:extLst>
              <a:ext uri="{FF2B5EF4-FFF2-40B4-BE49-F238E27FC236}">
                <a16:creationId xmlns:a16="http://schemas.microsoft.com/office/drawing/2014/main" id="{D03D31FE-8AE3-4584-A3E1-3C5D7BFA9B5F}"/>
              </a:ext>
            </a:extLst>
          </p:cNvPr>
          <p:cNvSpPr>
            <a:spLocks noGrp="1"/>
          </p:cNvSpPr>
          <p:nvPr>
            <p:ph idx="1"/>
          </p:nvPr>
        </p:nvSpPr>
        <p:spPr/>
        <p:txBody>
          <a:bodyPr>
            <a:noAutofit/>
          </a:bodyPr>
          <a:lstStyle/>
          <a:p>
            <a:pPr algn="just"/>
            <a:r>
              <a:rPr lang="en-GB" sz="2400" dirty="0">
                <a:latin typeface="Times New Roman" panose="02020603050405020304" pitchFamily="18" charset="0"/>
                <a:cs typeface="Times New Roman" panose="02020603050405020304" pitchFamily="18" charset="0"/>
              </a:rPr>
              <a:t>Decision tree learning is generally best suited to problems with the following characteristics:</a:t>
            </a:r>
          </a:p>
          <a:p>
            <a:pPr lvl="1" algn="just"/>
            <a:r>
              <a:rPr lang="en-GB" sz="1400" dirty="0">
                <a:latin typeface="Times New Roman" panose="02020603050405020304" pitchFamily="18" charset="0"/>
                <a:cs typeface="Times New Roman" panose="02020603050405020304" pitchFamily="18" charset="0"/>
              </a:rPr>
              <a:t>Instances are represented by attribute-value pairs</a:t>
            </a:r>
          </a:p>
          <a:p>
            <a:pPr lvl="2" algn="just"/>
            <a:r>
              <a:rPr lang="en-GB" sz="1400" dirty="0">
                <a:latin typeface="Times New Roman" panose="02020603050405020304" pitchFamily="18" charset="0"/>
                <a:cs typeface="Times New Roman" panose="02020603050405020304" pitchFamily="18" charset="0"/>
              </a:rPr>
              <a:t>Instances are described by a fixed set of attributes (e.g., Temperature) and their values (e.g., Hot).</a:t>
            </a:r>
          </a:p>
          <a:p>
            <a:pPr lvl="1" algn="just"/>
            <a:r>
              <a:rPr lang="en-GB" sz="1400" dirty="0">
                <a:latin typeface="Times New Roman" panose="02020603050405020304" pitchFamily="18" charset="0"/>
                <a:cs typeface="Times New Roman" panose="02020603050405020304" pitchFamily="18" charset="0"/>
              </a:rPr>
              <a:t> The target function has discrete output values</a:t>
            </a:r>
          </a:p>
          <a:p>
            <a:pPr lvl="2" algn="just"/>
            <a:r>
              <a:rPr lang="en-GB" sz="1400" dirty="0">
                <a:latin typeface="Times New Roman" panose="02020603050405020304" pitchFamily="18" charset="0"/>
                <a:cs typeface="Times New Roman" panose="02020603050405020304" pitchFamily="18" charset="0"/>
              </a:rPr>
              <a:t>The decision tree assigns a </a:t>
            </a:r>
            <a:r>
              <a:rPr lang="en-GB" sz="1400" dirty="0" err="1">
                <a:latin typeface="Times New Roman" panose="02020603050405020304" pitchFamily="18" charset="0"/>
                <a:cs typeface="Times New Roman" panose="02020603050405020304" pitchFamily="18" charset="0"/>
              </a:rPr>
              <a:t>boolean</a:t>
            </a:r>
            <a:r>
              <a:rPr lang="en-GB" sz="1400" dirty="0">
                <a:latin typeface="Times New Roman" panose="02020603050405020304" pitchFamily="18" charset="0"/>
                <a:cs typeface="Times New Roman" panose="02020603050405020304" pitchFamily="18" charset="0"/>
              </a:rPr>
              <a:t> classification (e.g., yes or no) to each example . Decision tree methods easily extend to learning functions with more than two possible output values.</a:t>
            </a:r>
          </a:p>
          <a:p>
            <a:pPr lvl="1" algn="just"/>
            <a:r>
              <a:rPr lang="en-GB" sz="1400" dirty="0">
                <a:latin typeface="Times New Roman" panose="02020603050405020304" pitchFamily="18" charset="0"/>
                <a:cs typeface="Times New Roman" panose="02020603050405020304" pitchFamily="18" charset="0"/>
              </a:rPr>
              <a:t> Disjunctive descriptions may be required</a:t>
            </a:r>
          </a:p>
          <a:p>
            <a:pPr lvl="2" algn="just"/>
            <a:r>
              <a:rPr lang="en-GB" sz="1400" dirty="0">
                <a:latin typeface="Times New Roman" panose="02020603050405020304" pitchFamily="18" charset="0"/>
                <a:cs typeface="Times New Roman" panose="02020603050405020304" pitchFamily="18" charset="0"/>
              </a:rPr>
              <a:t>decision trees naturally represent disjunctive expressions</a:t>
            </a:r>
          </a:p>
          <a:p>
            <a:pPr lvl="1" algn="just"/>
            <a:r>
              <a:rPr lang="en-GB" sz="1400" dirty="0">
                <a:latin typeface="Times New Roman" panose="02020603050405020304" pitchFamily="18" charset="0"/>
                <a:cs typeface="Times New Roman" panose="02020603050405020304" pitchFamily="18" charset="0"/>
              </a:rPr>
              <a:t>The training data may contain errors</a:t>
            </a:r>
          </a:p>
          <a:p>
            <a:pPr lvl="2" algn="just"/>
            <a:r>
              <a:rPr lang="en-GB" sz="1400" dirty="0">
                <a:latin typeface="Times New Roman" panose="02020603050405020304" pitchFamily="18" charset="0"/>
                <a:cs typeface="Times New Roman" panose="02020603050405020304" pitchFamily="18" charset="0"/>
              </a:rPr>
              <a:t>Decision tree learning methods are robust to errors, both errors in classifications of the training examples and</a:t>
            </a:r>
          </a:p>
          <a:p>
            <a:pPr lvl="2" algn="just"/>
            <a:r>
              <a:rPr lang="en-GB" sz="1400" dirty="0">
                <a:latin typeface="Times New Roman" panose="02020603050405020304" pitchFamily="18" charset="0"/>
                <a:cs typeface="Times New Roman" panose="02020603050405020304" pitchFamily="18" charset="0"/>
              </a:rPr>
              <a:t>errors in the attribute values that describe these examples</a:t>
            </a:r>
          </a:p>
          <a:p>
            <a:pPr lvl="1" algn="just"/>
            <a:r>
              <a:rPr lang="en-GB" sz="1400" dirty="0">
                <a:latin typeface="Times New Roman" panose="02020603050405020304" pitchFamily="18" charset="0"/>
                <a:cs typeface="Times New Roman" panose="02020603050405020304" pitchFamily="18" charset="0"/>
              </a:rPr>
              <a:t>The training data may contain missing attribute values</a:t>
            </a:r>
          </a:p>
          <a:p>
            <a:pPr lvl="2" algn="just"/>
            <a:r>
              <a:rPr lang="en-GB" sz="1400" dirty="0">
                <a:latin typeface="Times New Roman" panose="02020603050405020304" pitchFamily="18" charset="0"/>
                <a:cs typeface="Times New Roman" panose="02020603050405020304" pitchFamily="18" charset="0"/>
              </a:rPr>
              <a:t>Decision tree methods can be used even when some training examples have unknown values</a:t>
            </a:r>
          </a:p>
          <a:p>
            <a:pPr lvl="1" algn="just"/>
            <a:r>
              <a:rPr lang="en-GB" sz="1400" dirty="0">
                <a:latin typeface="Times New Roman" panose="02020603050405020304" pitchFamily="18" charset="0"/>
                <a:cs typeface="Times New Roman" panose="02020603050405020304" pitchFamily="18" charset="0"/>
              </a:rPr>
              <a:t>Decision tree learning has therefore been applied to problems such as learning to classify medical patients by their disease, equipment malfunctions by their </a:t>
            </a:r>
            <a:r>
              <a:rPr lang="en-GB" sz="1400" dirty="0" err="1">
                <a:latin typeface="Times New Roman" panose="02020603050405020304" pitchFamily="18" charset="0"/>
                <a:cs typeface="Times New Roman" panose="02020603050405020304" pitchFamily="18" charset="0"/>
              </a:rPr>
              <a:t>cause,and</a:t>
            </a:r>
            <a:r>
              <a:rPr lang="en-GB" sz="1400" dirty="0">
                <a:latin typeface="Times New Roman" panose="02020603050405020304" pitchFamily="18" charset="0"/>
                <a:cs typeface="Times New Roman" panose="02020603050405020304" pitchFamily="18" charset="0"/>
              </a:rPr>
              <a:t> loan applicants by their likelihood of defaulting on payments.</a:t>
            </a:r>
          </a:p>
          <a:p>
            <a:pPr lvl="1" algn="just"/>
            <a:r>
              <a:rPr lang="en-GB" sz="1400" dirty="0">
                <a:latin typeface="Times New Roman" panose="02020603050405020304" pitchFamily="18" charset="0"/>
                <a:cs typeface="Times New Roman" panose="02020603050405020304" pitchFamily="18" charset="0"/>
              </a:rPr>
              <a:t>Suitable for classification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02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46A0-BA0D-42E0-BC25-DABA405B65A7}"/>
              </a:ext>
            </a:extLst>
          </p:cNvPr>
          <p:cNvSpPr>
            <a:spLocks noGrp="1"/>
          </p:cNvSpPr>
          <p:nvPr>
            <p:ph type="title"/>
          </p:nvPr>
        </p:nvSpPr>
        <p:spPr/>
        <p:txBody>
          <a:bodyPr/>
          <a:lstStyle/>
          <a:p>
            <a:r>
              <a:rPr lang="en-GB" dirty="0"/>
              <a:t>Basic Decision Tree Algorithm</a:t>
            </a:r>
            <a:endParaRPr lang="en-IN" dirty="0"/>
          </a:p>
        </p:txBody>
      </p:sp>
      <p:sp>
        <p:nvSpPr>
          <p:cNvPr id="3" name="Content Placeholder 2">
            <a:extLst>
              <a:ext uri="{FF2B5EF4-FFF2-40B4-BE49-F238E27FC236}">
                <a16:creationId xmlns:a16="http://schemas.microsoft.com/office/drawing/2014/main" id="{EB1E1450-43CF-4B27-9E34-FF703CBA7BC4}"/>
              </a:ext>
            </a:extLst>
          </p:cNvPr>
          <p:cNvSpPr>
            <a:spLocks noGrp="1"/>
          </p:cNvSpPr>
          <p:nvPr>
            <p:ph idx="1"/>
          </p:nvPr>
        </p:nvSpPr>
        <p:spPr/>
        <p:txBody>
          <a:bodyPr>
            <a:normAutofit/>
          </a:bodyPr>
          <a:lstStyle/>
          <a:p>
            <a:r>
              <a:rPr lang="en-GB" dirty="0"/>
              <a:t>Most algorithms that have been developed for learning decision trees are variations on a core algorithm that employs a top-down, greedy search through the space of possible decision trees.</a:t>
            </a:r>
          </a:p>
          <a:p>
            <a:r>
              <a:rPr lang="en-GB" dirty="0"/>
              <a:t>This approach is exemplified by the ID3 algorithm and its successor C4.5</a:t>
            </a:r>
          </a:p>
          <a:p>
            <a:r>
              <a:rPr lang="en-GB" dirty="0"/>
              <a:t>Our basic algorithm, ID3, learns decision trees by constructing them top-down , beginning with the question "which attribute should be tested at the root of the tree?'</a:t>
            </a:r>
          </a:p>
          <a:p>
            <a:endParaRPr lang="en-IN" dirty="0"/>
          </a:p>
        </p:txBody>
      </p:sp>
    </p:spTree>
    <p:extLst>
      <p:ext uri="{BB962C8B-B14F-4D97-AF65-F5344CB8AC3E}">
        <p14:creationId xmlns:p14="http://schemas.microsoft.com/office/powerpoint/2010/main" val="31852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A063A-EBAB-4ACD-9898-371A24171845}"/>
              </a:ext>
            </a:extLst>
          </p:cNvPr>
          <p:cNvSpPr>
            <a:spLocks noGrp="1"/>
          </p:cNvSpPr>
          <p:nvPr>
            <p:ph idx="1"/>
          </p:nvPr>
        </p:nvSpPr>
        <p:spPr/>
        <p:txBody>
          <a:bodyPr>
            <a:normAutofit fontScale="92500" lnSpcReduction="20000"/>
          </a:bodyPr>
          <a:lstStyle/>
          <a:p>
            <a:pPr algn="just"/>
            <a:r>
              <a:rPr lang="en-GB" dirty="0"/>
              <a:t>Each instance attribute is evaluated using a statistical test to determine how well it alone classifies the training examples.</a:t>
            </a:r>
          </a:p>
          <a:p>
            <a:pPr algn="just"/>
            <a:r>
              <a:rPr lang="en-GB" dirty="0"/>
              <a:t>The best attribute is selected and used as the test at the root node of the tree.</a:t>
            </a:r>
          </a:p>
          <a:p>
            <a:pPr algn="just"/>
            <a:r>
              <a:rPr lang="en-GB" dirty="0"/>
              <a:t>A descendant of the root node is then created for each possible value of this attribute, and the training examples are sorted to the appropriate descendant node</a:t>
            </a:r>
          </a:p>
          <a:p>
            <a:pPr algn="just"/>
            <a:r>
              <a:rPr lang="en-GB" dirty="0"/>
              <a:t>The entire process is then repeated using the training examples associated with each descendant node to select the best attribute to test at that point in the tree.</a:t>
            </a:r>
          </a:p>
          <a:p>
            <a:pPr algn="just"/>
            <a:r>
              <a:rPr lang="en-GB" dirty="0"/>
              <a:t>This forms a greedy search for an acceptable decision tree, in which the algorithm never backtracks to reconsider earlier choices</a:t>
            </a:r>
          </a:p>
        </p:txBody>
      </p:sp>
    </p:spTree>
    <p:extLst>
      <p:ext uri="{BB962C8B-B14F-4D97-AF65-F5344CB8AC3E}">
        <p14:creationId xmlns:p14="http://schemas.microsoft.com/office/powerpoint/2010/main" val="58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EF4-9353-488C-B081-6C913F1084A8}"/>
              </a:ext>
            </a:extLst>
          </p:cNvPr>
          <p:cNvSpPr>
            <a:spLocks noGrp="1"/>
          </p:cNvSpPr>
          <p:nvPr>
            <p:ph type="title"/>
          </p:nvPr>
        </p:nvSpPr>
        <p:spPr/>
        <p:txBody>
          <a:bodyPr/>
          <a:lstStyle/>
          <a:p>
            <a:r>
              <a:rPr lang="en-GB" dirty="0"/>
              <a:t>Which Attribute Is the Best Classifier?</a:t>
            </a:r>
            <a:endParaRPr lang="en-IN" dirty="0"/>
          </a:p>
        </p:txBody>
      </p:sp>
      <p:sp>
        <p:nvSpPr>
          <p:cNvPr id="3" name="Content Placeholder 2">
            <a:extLst>
              <a:ext uri="{FF2B5EF4-FFF2-40B4-BE49-F238E27FC236}">
                <a16:creationId xmlns:a16="http://schemas.microsoft.com/office/drawing/2014/main" id="{ED51278B-00A5-4F69-804A-27D2CC313220}"/>
              </a:ext>
            </a:extLst>
          </p:cNvPr>
          <p:cNvSpPr>
            <a:spLocks noGrp="1"/>
          </p:cNvSpPr>
          <p:nvPr>
            <p:ph idx="1"/>
          </p:nvPr>
        </p:nvSpPr>
        <p:spPr/>
        <p:txBody>
          <a:bodyPr/>
          <a:lstStyle/>
          <a:p>
            <a:r>
              <a:rPr lang="en-GB" dirty="0"/>
              <a:t>The central choice in the ID3 algorithm is selecting which attribute to test at each node in the tree.</a:t>
            </a:r>
          </a:p>
          <a:p>
            <a:r>
              <a:rPr lang="en-GB" dirty="0"/>
              <a:t>A statistical property, called information gain, that measures how well a given attribute separates the training examples according to their target classification</a:t>
            </a:r>
          </a:p>
          <a:p>
            <a:r>
              <a:rPr lang="en-GB" dirty="0"/>
              <a:t>ID3 uses this information gain measure to select among the candidate attributes at each step while growing the tree.</a:t>
            </a:r>
            <a:endParaRPr lang="en-IN" dirty="0"/>
          </a:p>
        </p:txBody>
      </p:sp>
    </p:spTree>
    <p:extLst>
      <p:ext uri="{BB962C8B-B14F-4D97-AF65-F5344CB8AC3E}">
        <p14:creationId xmlns:p14="http://schemas.microsoft.com/office/powerpoint/2010/main" val="310131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5573</TotalTime>
  <Words>3061</Words>
  <Application>Microsoft Office PowerPoint</Application>
  <PresentationFormat>Widescreen</PresentationFormat>
  <Paragraphs>183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charter</vt:lpstr>
      <vt:lpstr>Times New Roman</vt:lpstr>
      <vt:lpstr>Office Theme</vt:lpstr>
      <vt:lpstr>Decision Tree Learning</vt:lpstr>
      <vt:lpstr>Decision tree learning</vt:lpstr>
      <vt:lpstr>Decision tree Representation</vt:lpstr>
      <vt:lpstr>Decision Tree Representation</vt:lpstr>
      <vt:lpstr>Decision Tree Representation</vt:lpstr>
      <vt:lpstr>APPROPRIATE PROBLEMS FOR DECISION TREE LEARNING</vt:lpstr>
      <vt:lpstr>Basic Decision Tree Algorithm</vt:lpstr>
      <vt:lpstr>PowerPoint Presentation</vt:lpstr>
      <vt:lpstr>Which Attribute Is the Best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SPACE SEARCH IN DECISION TREE LEARNING</vt:lpstr>
      <vt:lpstr>PowerPoint Presentation</vt:lpstr>
      <vt:lpstr>HYPOTHESIS SPACE SEARCH IN DECISION TREE LEARNING</vt:lpstr>
      <vt:lpstr>HYPOTHESIS SPACE SEARCH IN DECISION TREE LEARNING</vt:lpstr>
      <vt:lpstr>HYPOTHESIS SPACE SEARCH IN DECISION TREE LEARNING</vt:lpstr>
      <vt:lpstr>HYPOTHESIS SPACE SEARCH IN DECISION TREE LEARNING</vt:lpstr>
      <vt:lpstr>INDUCTIVE BIAS IN DECISION TREE LEARNING</vt:lpstr>
      <vt:lpstr>Issues in Decision Tree Learning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Learning</dc:title>
  <dc:creator>Mr. A. Seetha Ram Nagesh</dc:creator>
  <cp:lastModifiedBy>badam rajashekar</cp:lastModifiedBy>
  <cp:revision>10</cp:revision>
  <dcterms:created xsi:type="dcterms:W3CDTF">2021-09-20T13:58:41Z</dcterms:created>
  <dcterms:modified xsi:type="dcterms:W3CDTF">2021-10-09T15:19:25Z</dcterms:modified>
</cp:coreProperties>
</file>