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9" r:id="rId4"/>
    <p:sldId id="260" r:id="rId5"/>
    <p:sldId id="261" r:id="rId6"/>
    <p:sldId id="258"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50B8B5-583C-4517-BD43-114C0DBA7601}"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809436-6D36-4D0C-8D0B-DADDD7621385}" type="slidenum">
              <a:rPr lang="en-IN" smtClean="0"/>
              <a:t>‹#›</a:t>
            </a:fld>
            <a:endParaRPr lang="en-IN"/>
          </a:p>
        </p:txBody>
      </p:sp>
    </p:spTree>
    <p:extLst>
      <p:ext uri="{BB962C8B-B14F-4D97-AF65-F5344CB8AC3E}">
        <p14:creationId xmlns:p14="http://schemas.microsoft.com/office/powerpoint/2010/main" val="1155875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50B8B5-583C-4517-BD43-114C0DBA7601}"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809436-6D36-4D0C-8D0B-DADDD7621385}" type="slidenum">
              <a:rPr lang="en-IN" smtClean="0"/>
              <a:t>‹#›</a:t>
            </a:fld>
            <a:endParaRPr lang="en-IN"/>
          </a:p>
        </p:txBody>
      </p:sp>
    </p:spTree>
    <p:extLst>
      <p:ext uri="{BB962C8B-B14F-4D97-AF65-F5344CB8AC3E}">
        <p14:creationId xmlns:p14="http://schemas.microsoft.com/office/powerpoint/2010/main" val="79721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50B8B5-583C-4517-BD43-114C0DBA7601}"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809436-6D36-4D0C-8D0B-DADDD762138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13450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50B8B5-583C-4517-BD43-114C0DBA7601}"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809436-6D36-4D0C-8D0B-DADDD7621385}" type="slidenum">
              <a:rPr lang="en-IN" smtClean="0"/>
              <a:t>‹#›</a:t>
            </a:fld>
            <a:endParaRPr lang="en-IN"/>
          </a:p>
        </p:txBody>
      </p:sp>
    </p:spTree>
    <p:extLst>
      <p:ext uri="{BB962C8B-B14F-4D97-AF65-F5344CB8AC3E}">
        <p14:creationId xmlns:p14="http://schemas.microsoft.com/office/powerpoint/2010/main" val="2874868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50B8B5-583C-4517-BD43-114C0DBA7601}"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809436-6D36-4D0C-8D0B-DADDD762138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62795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50B8B5-583C-4517-BD43-114C0DBA7601}"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809436-6D36-4D0C-8D0B-DADDD7621385}" type="slidenum">
              <a:rPr lang="en-IN" smtClean="0"/>
              <a:t>‹#›</a:t>
            </a:fld>
            <a:endParaRPr lang="en-IN"/>
          </a:p>
        </p:txBody>
      </p:sp>
    </p:spTree>
    <p:extLst>
      <p:ext uri="{BB962C8B-B14F-4D97-AF65-F5344CB8AC3E}">
        <p14:creationId xmlns:p14="http://schemas.microsoft.com/office/powerpoint/2010/main" val="1982832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50B8B5-583C-4517-BD43-114C0DBA7601}"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809436-6D36-4D0C-8D0B-DADDD7621385}" type="slidenum">
              <a:rPr lang="en-IN" smtClean="0"/>
              <a:t>‹#›</a:t>
            </a:fld>
            <a:endParaRPr lang="en-IN"/>
          </a:p>
        </p:txBody>
      </p:sp>
    </p:spTree>
    <p:extLst>
      <p:ext uri="{BB962C8B-B14F-4D97-AF65-F5344CB8AC3E}">
        <p14:creationId xmlns:p14="http://schemas.microsoft.com/office/powerpoint/2010/main" val="3795241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50B8B5-583C-4517-BD43-114C0DBA7601}"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809436-6D36-4D0C-8D0B-DADDD7621385}" type="slidenum">
              <a:rPr lang="en-IN" smtClean="0"/>
              <a:t>‹#›</a:t>
            </a:fld>
            <a:endParaRPr lang="en-IN"/>
          </a:p>
        </p:txBody>
      </p:sp>
    </p:spTree>
    <p:extLst>
      <p:ext uri="{BB962C8B-B14F-4D97-AF65-F5344CB8AC3E}">
        <p14:creationId xmlns:p14="http://schemas.microsoft.com/office/powerpoint/2010/main" val="713148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50B8B5-583C-4517-BD43-114C0DBA7601}"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809436-6D36-4D0C-8D0B-DADDD7621385}" type="slidenum">
              <a:rPr lang="en-IN" smtClean="0"/>
              <a:t>‹#›</a:t>
            </a:fld>
            <a:endParaRPr lang="en-IN"/>
          </a:p>
        </p:txBody>
      </p:sp>
    </p:spTree>
    <p:extLst>
      <p:ext uri="{BB962C8B-B14F-4D97-AF65-F5344CB8AC3E}">
        <p14:creationId xmlns:p14="http://schemas.microsoft.com/office/powerpoint/2010/main" val="4036618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50B8B5-583C-4517-BD43-114C0DBA7601}"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809436-6D36-4D0C-8D0B-DADDD7621385}" type="slidenum">
              <a:rPr lang="en-IN" smtClean="0"/>
              <a:t>‹#›</a:t>
            </a:fld>
            <a:endParaRPr lang="en-IN"/>
          </a:p>
        </p:txBody>
      </p:sp>
    </p:spTree>
    <p:extLst>
      <p:ext uri="{BB962C8B-B14F-4D97-AF65-F5344CB8AC3E}">
        <p14:creationId xmlns:p14="http://schemas.microsoft.com/office/powerpoint/2010/main" val="1440962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0B8B5-583C-4517-BD43-114C0DBA7601}" type="datetimeFigureOut">
              <a:rPr lang="en-IN" smtClean="0"/>
              <a:t>20-04-2025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809436-6D36-4D0C-8D0B-DADDD7621385}" type="slidenum">
              <a:rPr lang="en-IN" smtClean="0"/>
              <a:t>‹#›</a:t>
            </a:fld>
            <a:endParaRPr lang="en-IN"/>
          </a:p>
        </p:txBody>
      </p:sp>
    </p:spTree>
    <p:extLst>
      <p:ext uri="{BB962C8B-B14F-4D97-AF65-F5344CB8AC3E}">
        <p14:creationId xmlns:p14="http://schemas.microsoft.com/office/powerpoint/2010/main" val="2047831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50B8B5-583C-4517-BD43-114C0DBA7601}" type="datetimeFigureOut">
              <a:rPr lang="en-IN" smtClean="0"/>
              <a:t>20-04-2025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809436-6D36-4D0C-8D0B-DADDD7621385}" type="slidenum">
              <a:rPr lang="en-IN" smtClean="0"/>
              <a:t>‹#›</a:t>
            </a:fld>
            <a:endParaRPr lang="en-IN"/>
          </a:p>
        </p:txBody>
      </p:sp>
    </p:spTree>
    <p:extLst>
      <p:ext uri="{BB962C8B-B14F-4D97-AF65-F5344CB8AC3E}">
        <p14:creationId xmlns:p14="http://schemas.microsoft.com/office/powerpoint/2010/main" val="2099485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50B8B5-583C-4517-BD43-114C0DBA7601}" type="datetimeFigureOut">
              <a:rPr lang="en-IN" smtClean="0"/>
              <a:t>20-04-2025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809436-6D36-4D0C-8D0B-DADDD7621385}" type="slidenum">
              <a:rPr lang="en-IN" smtClean="0"/>
              <a:t>‹#›</a:t>
            </a:fld>
            <a:endParaRPr lang="en-IN"/>
          </a:p>
        </p:txBody>
      </p:sp>
    </p:spTree>
    <p:extLst>
      <p:ext uri="{BB962C8B-B14F-4D97-AF65-F5344CB8AC3E}">
        <p14:creationId xmlns:p14="http://schemas.microsoft.com/office/powerpoint/2010/main" val="1244226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50B8B5-583C-4517-BD43-114C0DBA7601}" type="datetimeFigureOut">
              <a:rPr lang="en-IN" smtClean="0"/>
              <a:t>20-04-2025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809436-6D36-4D0C-8D0B-DADDD7621385}" type="slidenum">
              <a:rPr lang="en-IN" smtClean="0"/>
              <a:t>‹#›</a:t>
            </a:fld>
            <a:endParaRPr lang="en-IN"/>
          </a:p>
        </p:txBody>
      </p:sp>
    </p:spTree>
    <p:extLst>
      <p:ext uri="{BB962C8B-B14F-4D97-AF65-F5344CB8AC3E}">
        <p14:creationId xmlns:p14="http://schemas.microsoft.com/office/powerpoint/2010/main" val="3801287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50B8B5-583C-4517-BD43-114C0DBA7601}" type="datetimeFigureOut">
              <a:rPr lang="en-IN" smtClean="0"/>
              <a:t>20-04-2025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809436-6D36-4D0C-8D0B-DADDD7621385}" type="slidenum">
              <a:rPr lang="en-IN" smtClean="0"/>
              <a:t>‹#›</a:t>
            </a:fld>
            <a:endParaRPr lang="en-IN"/>
          </a:p>
        </p:txBody>
      </p:sp>
    </p:spTree>
    <p:extLst>
      <p:ext uri="{BB962C8B-B14F-4D97-AF65-F5344CB8AC3E}">
        <p14:creationId xmlns:p14="http://schemas.microsoft.com/office/powerpoint/2010/main" val="1848052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809436-6D36-4D0C-8D0B-DADDD7621385}" type="slidenum">
              <a:rPr lang="en-IN" smtClean="0"/>
              <a:t>‹#›</a:t>
            </a:fld>
            <a:endParaRPr lang="en-IN"/>
          </a:p>
        </p:txBody>
      </p:sp>
      <p:sp>
        <p:nvSpPr>
          <p:cNvPr id="5" name="Date Placeholder 4"/>
          <p:cNvSpPr>
            <a:spLocks noGrp="1"/>
          </p:cNvSpPr>
          <p:nvPr>
            <p:ph type="dt" sz="half" idx="10"/>
          </p:nvPr>
        </p:nvSpPr>
        <p:spPr/>
        <p:txBody>
          <a:bodyPr/>
          <a:lstStyle/>
          <a:p>
            <a:fld id="{4E50B8B5-583C-4517-BD43-114C0DBA7601}" type="datetimeFigureOut">
              <a:rPr lang="en-IN" smtClean="0"/>
              <a:t>20-04-2025</a:t>
            </a:fld>
            <a:endParaRPr lang="en-IN"/>
          </a:p>
        </p:txBody>
      </p:sp>
    </p:spTree>
    <p:extLst>
      <p:ext uri="{BB962C8B-B14F-4D97-AF65-F5344CB8AC3E}">
        <p14:creationId xmlns:p14="http://schemas.microsoft.com/office/powerpoint/2010/main" val="2047788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E50B8B5-583C-4517-BD43-114C0DBA7601}" type="datetimeFigureOut">
              <a:rPr lang="en-IN" smtClean="0"/>
              <a:t>20-04-2025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809436-6D36-4D0C-8D0B-DADDD7621385}" type="slidenum">
              <a:rPr lang="en-IN" smtClean="0"/>
              <a:t>‹#›</a:t>
            </a:fld>
            <a:endParaRPr lang="en-IN"/>
          </a:p>
        </p:txBody>
      </p:sp>
    </p:spTree>
    <p:extLst>
      <p:ext uri="{BB962C8B-B14F-4D97-AF65-F5344CB8AC3E}">
        <p14:creationId xmlns:p14="http://schemas.microsoft.com/office/powerpoint/2010/main" val="300367359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27B80F1-21EB-9BE6-8592-7A814119C02F}"/>
              </a:ext>
            </a:extLst>
          </p:cNvPr>
          <p:cNvSpPr>
            <a:spLocks noGrp="1" noChangeArrowheads="1"/>
          </p:cNvSpPr>
          <p:nvPr>
            <p:ph type="ctrTitle"/>
          </p:nvPr>
        </p:nvSpPr>
        <p:spPr bwMode="auto">
          <a:xfrm>
            <a:off x="2021711" y="2943850"/>
            <a:ext cx="814857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Gas Detection and Alert System (GDAS)</a:t>
            </a: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3927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3480D-5165-7E6B-BD4A-120CDB93B149}"/>
              </a:ext>
            </a:extLst>
          </p:cNvPr>
          <p:cNvSpPr>
            <a:spLocks noGrp="1"/>
          </p:cNvSpPr>
          <p:nvPr>
            <p:ph type="title"/>
          </p:nvPr>
        </p:nvSpPr>
        <p:spPr>
          <a:xfrm>
            <a:off x="677334" y="609600"/>
            <a:ext cx="8596668" cy="639097"/>
          </a:xfrm>
        </p:spPr>
        <p:txBody>
          <a:bodyPr>
            <a:normAutofit fontScale="90000"/>
          </a:bodyPr>
          <a:lstStyle/>
          <a:p>
            <a:r>
              <a:rPr lang="en-IN" dirty="0"/>
              <a:t>Why Gas Detection is so important?</a:t>
            </a:r>
          </a:p>
        </p:txBody>
      </p:sp>
      <p:sp>
        <p:nvSpPr>
          <p:cNvPr id="3" name="Content Placeholder 2">
            <a:extLst>
              <a:ext uri="{FF2B5EF4-FFF2-40B4-BE49-F238E27FC236}">
                <a16:creationId xmlns:a16="http://schemas.microsoft.com/office/drawing/2014/main" id="{32AD7842-34C3-6E0C-57E1-6010F7E8A006}"/>
              </a:ext>
            </a:extLst>
          </p:cNvPr>
          <p:cNvSpPr>
            <a:spLocks noGrp="1"/>
          </p:cNvSpPr>
          <p:nvPr>
            <p:ph idx="1"/>
          </p:nvPr>
        </p:nvSpPr>
        <p:spPr>
          <a:xfrm>
            <a:off x="677334" y="1248698"/>
            <a:ext cx="8596668" cy="5609302"/>
          </a:xfrm>
        </p:spPr>
        <p:txBody>
          <a:bodyPr>
            <a:normAutofit/>
          </a:bodyPr>
          <a:lstStyle/>
          <a:p>
            <a:r>
              <a:rPr lang="en-US" sz="2400" dirty="0"/>
              <a:t>Hazardous gases like methane, hydrogen, carbon monoxide, and nitrous oxide are commonly used or produced in various fields of mechanical engineering, such as industrial processes, petrochemical plants, metal processing, and mining.</a:t>
            </a:r>
          </a:p>
          <a:p>
            <a:r>
              <a:rPr lang="en-US" sz="2400" dirty="0"/>
              <a:t>These gases pose serious health risks if inhaled and are often highly combustible, which can lead to significant damage if not properly handled.</a:t>
            </a:r>
          </a:p>
          <a:p>
            <a:r>
              <a:rPr lang="en-US" sz="2400" dirty="0"/>
              <a:t>In domestic settings, such as kitchens, accidental gas leaks from stoves or appliances can create major safety hazards.</a:t>
            </a:r>
          </a:p>
          <a:p>
            <a:r>
              <a:rPr lang="en-US" sz="2400" dirty="0"/>
              <a:t>Since most of these gases are undetectable by human senses, continuous monitoring using biochemical or mechanochemical sensors is essential for safety.</a:t>
            </a:r>
            <a:endParaRPr lang="en-IN" sz="2400" dirty="0"/>
          </a:p>
        </p:txBody>
      </p:sp>
    </p:spTree>
    <p:extLst>
      <p:ext uri="{BB962C8B-B14F-4D97-AF65-F5344CB8AC3E}">
        <p14:creationId xmlns:p14="http://schemas.microsoft.com/office/powerpoint/2010/main" val="43865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1BB1B-ACCD-44D2-C0EC-60DB5B90CA24}"/>
              </a:ext>
            </a:extLst>
          </p:cNvPr>
          <p:cNvSpPr>
            <a:spLocks noGrp="1"/>
          </p:cNvSpPr>
          <p:nvPr>
            <p:ph type="title"/>
          </p:nvPr>
        </p:nvSpPr>
        <p:spPr>
          <a:xfrm>
            <a:off x="677334" y="73744"/>
            <a:ext cx="8596668" cy="555522"/>
          </a:xfrm>
        </p:spPr>
        <p:txBody>
          <a:bodyPr>
            <a:normAutofit fontScale="90000"/>
          </a:bodyPr>
          <a:lstStyle/>
          <a:p>
            <a:r>
              <a:rPr lang="en-IN" dirty="0"/>
              <a:t>Importance of Gas Detection</a:t>
            </a:r>
          </a:p>
        </p:txBody>
      </p:sp>
      <p:sp>
        <p:nvSpPr>
          <p:cNvPr id="3" name="Content Placeholder 2">
            <a:extLst>
              <a:ext uri="{FF2B5EF4-FFF2-40B4-BE49-F238E27FC236}">
                <a16:creationId xmlns:a16="http://schemas.microsoft.com/office/drawing/2014/main" id="{F94DEAF2-7640-4954-07E5-1F9CD533C3E0}"/>
              </a:ext>
            </a:extLst>
          </p:cNvPr>
          <p:cNvSpPr>
            <a:spLocks noGrp="1"/>
          </p:cNvSpPr>
          <p:nvPr>
            <p:ph idx="1"/>
          </p:nvPr>
        </p:nvSpPr>
        <p:spPr>
          <a:xfrm>
            <a:off x="677334" y="629266"/>
            <a:ext cx="8596668" cy="6228734"/>
          </a:xfrm>
        </p:spPr>
        <p:txBody>
          <a:bodyPr>
            <a:noAutofit/>
          </a:bodyPr>
          <a:lstStyle/>
          <a:p>
            <a:pPr>
              <a:buNone/>
            </a:pPr>
            <a:r>
              <a:rPr lang="en-US" sz="2300" b="1" dirty="0"/>
              <a:t>1. Bhopal Gas Tragedy (India, 1984)</a:t>
            </a:r>
          </a:p>
          <a:p>
            <a:pPr>
              <a:buFont typeface="Arial" panose="020B0604020202020204" pitchFamily="34" charset="0"/>
              <a:buChar char="•"/>
            </a:pPr>
            <a:r>
              <a:rPr lang="en-US" sz="2300" b="1" dirty="0"/>
              <a:t>Gas Involved:</a:t>
            </a:r>
            <a:r>
              <a:rPr lang="en-US" sz="2300" dirty="0"/>
              <a:t> Methyl isocyanate (MIC)</a:t>
            </a:r>
          </a:p>
          <a:p>
            <a:pPr>
              <a:buFont typeface="Arial" panose="020B0604020202020204" pitchFamily="34" charset="0"/>
              <a:buChar char="•"/>
            </a:pPr>
            <a:r>
              <a:rPr lang="en-US" sz="2300" b="1" dirty="0"/>
              <a:t>Cause:</a:t>
            </a:r>
            <a:r>
              <a:rPr lang="en-US" sz="2300" dirty="0"/>
              <a:t> </a:t>
            </a:r>
          </a:p>
          <a:p>
            <a:pPr marL="742950" lvl="1" indent="-285750">
              <a:buFont typeface="Arial" panose="020B0604020202020204" pitchFamily="34" charset="0"/>
              <a:buChar char="•"/>
            </a:pPr>
            <a:r>
              <a:rPr lang="en-US" sz="2300" dirty="0"/>
              <a:t>Leak from a pesticide plant operated by Union Carbide</a:t>
            </a:r>
          </a:p>
          <a:p>
            <a:pPr marL="742950" lvl="1" indent="-285750">
              <a:buFont typeface="Arial" panose="020B0604020202020204" pitchFamily="34" charset="0"/>
              <a:buChar char="•"/>
            </a:pPr>
            <a:r>
              <a:rPr lang="en-US" sz="2300" dirty="0"/>
              <a:t>Poor maintenance and lack of safety protocols</a:t>
            </a:r>
          </a:p>
          <a:p>
            <a:pPr>
              <a:buFont typeface="Arial" panose="020B0604020202020204" pitchFamily="34" charset="0"/>
              <a:buChar char="•"/>
            </a:pPr>
            <a:r>
              <a:rPr lang="en-US" sz="2300" b="1" dirty="0"/>
              <a:t>Impact:</a:t>
            </a:r>
            <a:r>
              <a:rPr lang="en-US" sz="2300" dirty="0"/>
              <a:t> </a:t>
            </a:r>
          </a:p>
          <a:p>
            <a:pPr marL="742950" lvl="1" indent="-285750">
              <a:buFont typeface="Arial" panose="020B0604020202020204" pitchFamily="34" charset="0"/>
              <a:buChar char="•"/>
            </a:pPr>
            <a:r>
              <a:rPr lang="en-US" sz="2300" dirty="0"/>
              <a:t>Over </a:t>
            </a:r>
            <a:r>
              <a:rPr lang="en-US" sz="2300" b="1" dirty="0"/>
              <a:t>3,000 immediate deaths</a:t>
            </a:r>
            <a:r>
              <a:rPr lang="en-US" sz="2300" dirty="0"/>
              <a:t> (long-term deaths exceeded </a:t>
            </a:r>
            <a:r>
              <a:rPr lang="en-US" sz="2300" b="1" dirty="0"/>
              <a:t>15,000</a:t>
            </a:r>
            <a:r>
              <a:rPr lang="en-US" sz="2300" dirty="0"/>
              <a:t>)</a:t>
            </a:r>
          </a:p>
          <a:p>
            <a:pPr marL="742950" lvl="1" indent="-285750">
              <a:buFont typeface="Arial" panose="020B0604020202020204" pitchFamily="34" charset="0"/>
              <a:buChar char="•"/>
            </a:pPr>
            <a:r>
              <a:rPr lang="en-US" sz="2300" dirty="0"/>
              <a:t>Over </a:t>
            </a:r>
            <a:r>
              <a:rPr lang="en-US" sz="2300" b="1" dirty="0"/>
              <a:t>500,000 people</a:t>
            </a:r>
            <a:r>
              <a:rPr lang="en-US" sz="2300" dirty="0"/>
              <a:t> exposed to toxic gas</a:t>
            </a:r>
          </a:p>
          <a:p>
            <a:pPr marL="742950" lvl="1" indent="-285750">
              <a:buFont typeface="Arial" panose="020B0604020202020204" pitchFamily="34" charset="0"/>
              <a:buChar char="•"/>
            </a:pPr>
            <a:r>
              <a:rPr lang="en-US" sz="2300" dirty="0"/>
              <a:t>Severe long-term health complications (respiratory issues, blindness)</a:t>
            </a:r>
          </a:p>
          <a:p>
            <a:pPr>
              <a:buFont typeface="Arial" panose="020B0604020202020204" pitchFamily="34" charset="0"/>
              <a:buChar char="•"/>
            </a:pPr>
            <a:r>
              <a:rPr lang="en-US" sz="2300" b="1" dirty="0"/>
              <a:t>Reason:</a:t>
            </a:r>
            <a:r>
              <a:rPr lang="en-US" sz="2300" dirty="0"/>
              <a:t> </a:t>
            </a:r>
          </a:p>
          <a:p>
            <a:pPr marL="742950" lvl="1" indent="-285750">
              <a:buFont typeface="Arial" panose="020B0604020202020204" pitchFamily="34" charset="0"/>
              <a:buChar char="•"/>
            </a:pPr>
            <a:r>
              <a:rPr lang="en-US" sz="2300" dirty="0"/>
              <a:t>Lack of ability to detect gas leak and in-adequate emergency response systems</a:t>
            </a:r>
          </a:p>
        </p:txBody>
      </p:sp>
    </p:spTree>
    <p:extLst>
      <p:ext uri="{BB962C8B-B14F-4D97-AF65-F5344CB8AC3E}">
        <p14:creationId xmlns:p14="http://schemas.microsoft.com/office/powerpoint/2010/main" val="3279426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F383F8-148D-6825-AD6B-1DB0E8BDFC04}"/>
              </a:ext>
            </a:extLst>
          </p:cNvPr>
          <p:cNvSpPr>
            <a:spLocks noGrp="1"/>
          </p:cNvSpPr>
          <p:nvPr>
            <p:ph idx="1"/>
          </p:nvPr>
        </p:nvSpPr>
        <p:spPr>
          <a:xfrm>
            <a:off x="677334" y="344129"/>
            <a:ext cx="8596668" cy="6513871"/>
          </a:xfrm>
        </p:spPr>
        <p:txBody>
          <a:bodyPr>
            <a:normAutofit lnSpcReduction="10000"/>
          </a:bodyPr>
          <a:lstStyle/>
          <a:p>
            <a:pPr>
              <a:buNone/>
            </a:pPr>
            <a:r>
              <a:rPr lang="en-US" sz="2400" b="1" dirty="0"/>
              <a:t>2. Fukushima Nuclear Disaster (Japan, 2011)</a:t>
            </a:r>
          </a:p>
          <a:p>
            <a:pPr>
              <a:buFont typeface="Arial" panose="020B0604020202020204" pitchFamily="34" charset="0"/>
              <a:buChar char="•"/>
            </a:pPr>
            <a:r>
              <a:rPr lang="en-US" sz="2400" b="1" dirty="0"/>
              <a:t>Gas Involved:</a:t>
            </a:r>
            <a:r>
              <a:rPr lang="en-US" sz="2400" dirty="0"/>
              <a:t> Hydrogen</a:t>
            </a:r>
          </a:p>
          <a:p>
            <a:pPr>
              <a:buFont typeface="Arial" panose="020B0604020202020204" pitchFamily="34" charset="0"/>
              <a:buChar char="•"/>
            </a:pPr>
            <a:r>
              <a:rPr lang="en-US" sz="2400" b="1" dirty="0"/>
              <a:t>Cause:</a:t>
            </a:r>
            <a:r>
              <a:rPr lang="en-US" sz="2400" dirty="0"/>
              <a:t> </a:t>
            </a:r>
          </a:p>
          <a:p>
            <a:pPr marL="742950" lvl="1" indent="-285750">
              <a:buFont typeface="Arial" panose="020B0604020202020204" pitchFamily="34" charset="0"/>
              <a:buChar char="•"/>
            </a:pPr>
            <a:r>
              <a:rPr lang="en-IN" sz="2800" dirty="0"/>
              <a:t>2011 </a:t>
            </a:r>
            <a:r>
              <a:rPr lang="en-IN" sz="2800" dirty="0" err="1"/>
              <a:t>Tōhoku</a:t>
            </a:r>
            <a:r>
              <a:rPr lang="en-IN" sz="2800" dirty="0"/>
              <a:t> </a:t>
            </a:r>
            <a:r>
              <a:rPr lang="en-US" sz="2400" dirty="0"/>
              <a:t>Tsunami triggered failure of cooling systems</a:t>
            </a:r>
          </a:p>
          <a:p>
            <a:pPr marL="742950" lvl="1" indent="-285750">
              <a:buFont typeface="Arial" panose="020B0604020202020204" pitchFamily="34" charset="0"/>
              <a:buChar char="•"/>
            </a:pPr>
            <a:r>
              <a:rPr lang="en-US" sz="2400" dirty="0"/>
              <a:t>Hydrogen buildup led to explosions which was caused due to lack of centralized monitoring systems of hydrogen gas</a:t>
            </a:r>
          </a:p>
          <a:p>
            <a:pPr>
              <a:buFont typeface="Arial" panose="020B0604020202020204" pitchFamily="34" charset="0"/>
              <a:buChar char="•"/>
            </a:pPr>
            <a:r>
              <a:rPr lang="en-US" sz="2400" b="1" dirty="0"/>
              <a:t>Impact:</a:t>
            </a:r>
            <a:r>
              <a:rPr lang="en-US" sz="2400" dirty="0"/>
              <a:t> </a:t>
            </a:r>
          </a:p>
          <a:p>
            <a:pPr marL="742950" lvl="1" indent="-285750">
              <a:buFont typeface="Arial" panose="020B0604020202020204" pitchFamily="34" charset="0"/>
              <a:buChar char="•"/>
            </a:pPr>
            <a:r>
              <a:rPr lang="en-US" sz="2400" dirty="0"/>
              <a:t>Core meltdowns at </a:t>
            </a:r>
            <a:r>
              <a:rPr lang="en-US" sz="2400" b="1" dirty="0"/>
              <a:t>three reactors</a:t>
            </a:r>
            <a:endParaRPr lang="en-US" sz="2400" dirty="0"/>
          </a:p>
          <a:p>
            <a:pPr marL="742950" lvl="1" indent="-285750">
              <a:buFont typeface="Arial" panose="020B0604020202020204" pitchFamily="34" charset="0"/>
              <a:buChar char="•"/>
            </a:pPr>
            <a:r>
              <a:rPr lang="en-US" sz="2400" dirty="0"/>
              <a:t>Over </a:t>
            </a:r>
            <a:r>
              <a:rPr lang="en-US" sz="2400" b="1" dirty="0"/>
              <a:t>150,000 people evacuated</a:t>
            </a:r>
            <a:endParaRPr lang="en-US" sz="2400" dirty="0"/>
          </a:p>
          <a:p>
            <a:pPr marL="742950" lvl="1" indent="-285750">
              <a:buFont typeface="Arial" panose="020B0604020202020204" pitchFamily="34" charset="0"/>
              <a:buChar char="•"/>
            </a:pPr>
            <a:r>
              <a:rPr lang="en-US" sz="2400" dirty="0"/>
              <a:t>Long-term environmental and health consequences due to radioactive elements expelled by hydrogen explosion</a:t>
            </a:r>
          </a:p>
          <a:p>
            <a:pPr>
              <a:buFont typeface="Arial" panose="020B0604020202020204" pitchFamily="34" charset="0"/>
              <a:buChar char="•"/>
            </a:pPr>
            <a:r>
              <a:rPr lang="en-US" sz="2400" b="1" dirty="0"/>
              <a:t>Reason:</a:t>
            </a:r>
            <a:r>
              <a:rPr lang="en-US" sz="2400" dirty="0"/>
              <a:t> </a:t>
            </a:r>
          </a:p>
          <a:p>
            <a:pPr marL="742950" lvl="1" indent="-285750">
              <a:buFont typeface="Arial" panose="020B0604020202020204" pitchFamily="34" charset="0"/>
              <a:buChar char="•"/>
            </a:pPr>
            <a:r>
              <a:rPr lang="en-US" sz="2400" dirty="0"/>
              <a:t>Inadequate gas monitoring and venting systems</a:t>
            </a:r>
          </a:p>
          <a:p>
            <a:pPr marL="0" indent="0">
              <a:buNone/>
            </a:pPr>
            <a:endParaRPr lang="en-IN" sz="2400" dirty="0"/>
          </a:p>
        </p:txBody>
      </p:sp>
    </p:spTree>
    <p:extLst>
      <p:ext uri="{BB962C8B-B14F-4D97-AF65-F5344CB8AC3E}">
        <p14:creationId xmlns:p14="http://schemas.microsoft.com/office/powerpoint/2010/main" val="2871454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DE1C7E-6E7B-F554-82D2-1518FCA48CB1}"/>
              </a:ext>
            </a:extLst>
          </p:cNvPr>
          <p:cNvSpPr>
            <a:spLocks noGrp="1"/>
          </p:cNvSpPr>
          <p:nvPr>
            <p:ph idx="1"/>
          </p:nvPr>
        </p:nvSpPr>
        <p:spPr>
          <a:xfrm>
            <a:off x="677334" y="206477"/>
            <a:ext cx="8596668" cy="6651523"/>
          </a:xfrm>
        </p:spPr>
        <p:txBody>
          <a:bodyPr>
            <a:normAutofit/>
          </a:bodyPr>
          <a:lstStyle/>
          <a:p>
            <a:pPr>
              <a:buNone/>
            </a:pPr>
            <a:r>
              <a:rPr lang="en-US" sz="2400" b="1" dirty="0"/>
              <a:t>3. Piper Alpha Oil Rig Explosion (North Sea, UK, 1988)</a:t>
            </a:r>
          </a:p>
          <a:p>
            <a:pPr>
              <a:buFont typeface="Arial" panose="020B0604020202020204" pitchFamily="34" charset="0"/>
              <a:buChar char="•"/>
            </a:pPr>
            <a:r>
              <a:rPr lang="en-US" sz="2400" b="1" dirty="0"/>
              <a:t>Gas Involved:</a:t>
            </a:r>
            <a:r>
              <a:rPr lang="en-US" sz="2400" dirty="0"/>
              <a:t> Natural gas (methane)</a:t>
            </a:r>
          </a:p>
          <a:p>
            <a:pPr>
              <a:buFont typeface="Arial" panose="020B0604020202020204" pitchFamily="34" charset="0"/>
              <a:buChar char="•"/>
            </a:pPr>
            <a:r>
              <a:rPr lang="en-US" sz="2400" b="1" dirty="0"/>
              <a:t>Cause:</a:t>
            </a:r>
            <a:r>
              <a:rPr lang="en-US" sz="2400" dirty="0"/>
              <a:t> </a:t>
            </a:r>
          </a:p>
          <a:p>
            <a:pPr marL="742950" lvl="1" indent="-285750">
              <a:buFont typeface="Arial" panose="020B0604020202020204" pitchFamily="34" charset="0"/>
              <a:buChar char="•"/>
            </a:pPr>
            <a:r>
              <a:rPr lang="en-US" sz="2400" dirty="0"/>
              <a:t>Gas leak due to improper, and inadequate gas monitoring systems</a:t>
            </a:r>
          </a:p>
          <a:p>
            <a:pPr marL="742950" lvl="1" indent="-285750">
              <a:buFont typeface="Arial" panose="020B0604020202020204" pitchFamily="34" charset="0"/>
              <a:buChar char="•"/>
            </a:pPr>
            <a:r>
              <a:rPr lang="en-US" sz="2400" dirty="0"/>
              <a:t>Operational errors led to ignition of leaking gas</a:t>
            </a:r>
          </a:p>
          <a:p>
            <a:pPr>
              <a:buFont typeface="Arial" panose="020B0604020202020204" pitchFamily="34" charset="0"/>
              <a:buChar char="•"/>
            </a:pPr>
            <a:r>
              <a:rPr lang="en-US" sz="2400" b="1" dirty="0"/>
              <a:t>Impact:</a:t>
            </a:r>
            <a:r>
              <a:rPr lang="en-US" sz="2400" dirty="0"/>
              <a:t> </a:t>
            </a:r>
          </a:p>
          <a:p>
            <a:pPr marL="742950" lvl="1" indent="-285750">
              <a:buFont typeface="Arial" panose="020B0604020202020204" pitchFamily="34" charset="0"/>
              <a:buChar char="•"/>
            </a:pPr>
            <a:r>
              <a:rPr lang="en-US" sz="2400" b="1" dirty="0"/>
              <a:t>167 workers</a:t>
            </a:r>
            <a:r>
              <a:rPr lang="en-US" sz="2400" dirty="0"/>
              <a:t> killed</a:t>
            </a:r>
          </a:p>
          <a:p>
            <a:pPr marL="742950" lvl="1" indent="-285750">
              <a:buFont typeface="Arial" panose="020B0604020202020204" pitchFamily="34" charset="0"/>
              <a:buChar char="•"/>
            </a:pPr>
            <a:r>
              <a:rPr lang="en-US" sz="2400" dirty="0"/>
              <a:t>Over </a:t>
            </a:r>
            <a:r>
              <a:rPr lang="en-US" sz="2400" b="1" dirty="0"/>
              <a:t>$3 billion</a:t>
            </a:r>
            <a:r>
              <a:rPr lang="en-US" sz="2400" dirty="0"/>
              <a:t> in damages</a:t>
            </a:r>
          </a:p>
          <a:p>
            <a:pPr marL="742950" lvl="1" indent="-285750">
              <a:buFont typeface="Arial" panose="020B0604020202020204" pitchFamily="34" charset="0"/>
              <a:buChar char="•"/>
            </a:pPr>
            <a:r>
              <a:rPr lang="en-US" sz="2400" dirty="0"/>
              <a:t>Complete destruction of the oil rig</a:t>
            </a:r>
          </a:p>
          <a:p>
            <a:pPr>
              <a:buFont typeface="Arial" panose="020B0604020202020204" pitchFamily="34" charset="0"/>
              <a:buChar char="•"/>
            </a:pPr>
            <a:r>
              <a:rPr lang="en-US" sz="2400" b="1" dirty="0"/>
              <a:t>Reason:</a:t>
            </a:r>
            <a:r>
              <a:rPr lang="en-US" sz="2400" dirty="0"/>
              <a:t> </a:t>
            </a:r>
          </a:p>
          <a:p>
            <a:pPr marL="742950" lvl="1" indent="-285750">
              <a:buFont typeface="Arial" panose="020B0604020202020204" pitchFamily="34" charset="0"/>
              <a:buChar char="•"/>
            </a:pPr>
            <a:r>
              <a:rPr lang="en-US" sz="2400" dirty="0"/>
              <a:t>Failure to detect and isolate the gas leak before ignition</a:t>
            </a:r>
          </a:p>
          <a:p>
            <a:pPr marL="0" indent="0">
              <a:buNone/>
            </a:pPr>
            <a:endParaRPr lang="en-IN" dirty="0"/>
          </a:p>
        </p:txBody>
      </p:sp>
    </p:spTree>
    <p:extLst>
      <p:ext uri="{BB962C8B-B14F-4D97-AF65-F5344CB8AC3E}">
        <p14:creationId xmlns:p14="http://schemas.microsoft.com/office/powerpoint/2010/main" val="1955842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1C75A-EE5E-3F69-0404-2EB9FE724CD1}"/>
              </a:ext>
            </a:extLst>
          </p:cNvPr>
          <p:cNvSpPr>
            <a:spLocks noGrp="1"/>
          </p:cNvSpPr>
          <p:nvPr>
            <p:ph type="title"/>
          </p:nvPr>
        </p:nvSpPr>
        <p:spPr/>
        <p:txBody>
          <a:bodyPr/>
          <a:lstStyle/>
          <a:p>
            <a:r>
              <a:rPr lang="en-IN" dirty="0"/>
              <a:t>Our Goal</a:t>
            </a:r>
          </a:p>
        </p:txBody>
      </p:sp>
      <p:sp>
        <p:nvSpPr>
          <p:cNvPr id="3" name="Content Placeholder 2">
            <a:extLst>
              <a:ext uri="{FF2B5EF4-FFF2-40B4-BE49-F238E27FC236}">
                <a16:creationId xmlns:a16="http://schemas.microsoft.com/office/drawing/2014/main" id="{4E96DBC0-C478-191A-4494-FA9EFFEA17B3}"/>
              </a:ext>
            </a:extLst>
          </p:cNvPr>
          <p:cNvSpPr>
            <a:spLocks noGrp="1"/>
          </p:cNvSpPr>
          <p:nvPr>
            <p:ph idx="1"/>
          </p:nvPr>
        </p:nvSpPr>
        <p:spPr/>
        <p:txBody>
          <a:bodyPr>
            <a:normAutofit/>
          </a:bodyPr>
          <a:lstStyle/>
          <a:p>
            <a:r>
              <a:rPr lang="en-US" sz="2400" dirty="0"/>
              <a:t>Our goal is to develop a device that monitors the presence of hazardous gases in the environment. It detects dangerous gases like carbon monoxide, methane, hydrogen sulfide, and others, and immediately triggers an alarm while sending alerts to control systems and emergency services or disaster control departments when gas levels exceed safe limits. This helps prevent accidents such as explosions, poisoning, and fires, ensuring the safety of workers, equipment, and people, including in domestic settings.</a:t>
            </a:r>
            <a:endParaRPr lang="en-IN" sz="2400" dirty="0"/>
          </a:p>
        </p:txBody>
      </p:sp>
    </p:spTree>
    <p:extLst>
      <p:ext uri="{BB962C8B-B14F-4D97-AF65-F5344CB8AC3E}">
        <p14:creationId xmlns:p14="http://schemas.microsoft.com/office/powerpoint/2010/main" val="3572125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D7D74-7477-560B-6E9B-611E81205FB9}"/>
              </a:ext>
            </a:extLst>
          </p:cNvPr>
          <p:cNvSpPr>
            <a:spLocks noGrp="1"/>
          </p:cNvSpPr>
          <p:nvPr>
            <p:ph type="title"/>
          </p:nvPr>
        </p:nvSpPr>
        <p:spPr>
          <a:xfrm>
            <a:off x="677334" y="122903"/>
            <a:ext cx="8596668" cy="658761"/>
          </a:xfrm>
        </p:spPr>
        <p:txBody>
          <a:bodyPr/>
          <a:lstStyle/>
          <a:p>
            <a:r>
              <a:rPr lang="en-IN" dirty="0"/>
              <a:t>Our Approach</a:t>
            </a:r>
          </a:p>
        </p:txBody>
      </p:sp>
      <p:sp>
        <p:nvSpPr>
          <p:cNvPr id="3" name="Content Placeholder 2">
            <a:extLst>
              <a:ext uri="{FF2B5EF4-FFF2-40B4-BE49-F238E27FC236}">
                <a16:creationId xmlns:a16="http://schemas.microsoft.com/office/drawing/2014/main" id="{EFD0AAEE-3F64-5AAA-50C7-DB5D8381E7B1}"/>
              </a:ext>
            </a:extLst>
          </p:cNvPr>
          <p:cNvSpPr>
            <a:spLocks noGrp="1"/>
          </p:cNvSpPr>
          <p:nvPr>
            <p:ph idx="1"/>
          </p:nvPr>
        </p:nvSpPr>
        <p:spPr>
          <a:xfrm>
            <a:off x="677334" y="629265"/>
            <a:ext cx="8596668" cy="6105831"/>
          </a:xfrm>
        </p:spPr>
        <p:txBody>
          <a:bodyPr>
            <a:noAutofit/>
          </a:bodyPr>
          <a:lstStyle/>
          <a:p>
            <a:r>
              <a:rPr lang="en-US" sz="2200" dirty="0"/>
              <a:t>Use microcontrollers and mechanochemical gas sensors to detect hazardous gas levels and develop a localized and centralized alert system that can notify nearby workers and alert central response or disaster control units for quick resolution.</a:t>
            </a:r>
          </a:p>
          <a:p>
            <a:r>
              <a:rPr lang="en-US" sz="2200" dirty="0"/>
              <a:t>Existing gas sensors are often bulky, require manual monitoring of gauges and meters, and lack the ability to communicate with a central authority.</a:t>
            </a:r>
          </a:p>
          <a:p>
            <a:r>
              <a:rPr lang="en-US" sz="2200" dirty="0"/>
              <a:t>Our plan is to leverage advancements in information technology, such as Wi-Fi and Bluetooth wireless technology, or LoRa </a:t>
            </a:r>
            <a:r>
              <a:rPr lang="en-IN" sz="2400" dirty="0"/>
              <a:t>wireless communication</a:t>
            </a:r>
            <a:r>
              <a:rPr lang="en-US" sz="2200" dirty="0"/>
              <a:t>(Which have a range of ~10 Km) to create a more responsive and reliable alert system.</a:t>
            </a:r>
          </a:p>
          <a:p>
            <a:r>
              <a:rPr lang="en-US" sz="2200" dirty="0"/>
              <a:t>Design the system to be expandable and modular, allowing it to be adapted for various settings, such as range hoods (chimneys), blast furnaces in steel plants[CO] and the cabins of large industrial machines like excavators, dump trucks, and earth movers.</a:t>
            </a:r>
            <a:endParaRPr lang="en-IN" sz="2200" dirty="0"/>
          </a:p>
        </p:txBody>
      </p:sp>
    </p:spTree>
    <p:extLst>
      <p:ext uri="{BB962C8B-B14F-4D97-AF65-F5344CB8AC3E}">
        <p14:creationId xmlns:p14="http://schemas.microsoft.com/office/powerpoint/2010/main" val="422621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5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5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25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881248-0C37-69DE-4D05-7D9B43D16E8B}"/>
              </a:ext>
            </a:extLst>
          </p:cNvPr>
          <p:cNvSpPr>
            <a:spLocks noGrp="1"/>
          </p:cNvSpPr>
          <p:nvPr>
            <p:ph idx="1"/>
          </p:nvPr>
        </p:nvSpPr>
        <p:spPr>
          <a:xfrm>
            <a:off x="1797666" y="2209750"/>
            <a:ext cx="8596668" cy="3880773"/>
          </a:xfrm>
        </p:spPr>
        <p:txBody>
          <a:bodyPr>
            <a:normAutofit/>
          </a:bodyPr>
          <a:lstStyle/>
          <a:p>
            <a:pPr marL="0" indent="0" algn="ctr">
              <a:buNone/>
            </a:pPr>
            <a:r>
              <a:rPr lang="en-IN" sz="6000" dirty="0">
                <a:solidFill>
                  <a:schemeClr val="accent1"/>
                </a:solidFill>
              </a:rPr>
              <a:t>THANK YOU</a:t>
            </a:r>
          </a:p>
        </p:txBody>
      </p:sp>
    </p:spTree>
    <p:extLst>
      <p:ext uri="{BB962C8B-B14F-4D97-AF65-F5344CB8AC3E}">
        <p14:creationId xmlns:p14="http://schemas.microsoft.com/office/powerpoint/2010/main" val="4293374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65</TotalTime>
  <Words>601</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Times New Roman</vt:lpstr>
      <vt:lpstr>Trebuchet MS</vt:lpstr>
      <vt:lpstr>Wingdings 3</vt:lpstr>
      <vt:lpstr>Facet</vt:lpstr>
      <vt:lpstr>Gas Detection and Alert System (GDAS)</vt:lpstr>
      <vt:lpstr>Why Gas Detection is so important?</vt:lpstr>
      <vt:lpstr>Importance of Gas Detection</vt:lpstr>
      <vt:lpstr>PowerPoint Presentation</vt:lpstr>
      <vt:lpstr>PowerPoint Presentation</vt:lpstr>
      <vt:lpstr>Our Goal</vt:lpstr>
      <vt:lpstr>Our Approach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Neeraj Rugi</dc:creator>
  <cp:lastModifiedBy>Neeraj Rugi</cp:lastModifiedBy>
  <cp:revision>19</cp:revision>
  <dcterms:created xsi:type="dcterms:W3CDTF">2025-03-19T15:48:53Z</dcterms:created>
  <dcterms:modified xsi:type="dcterms:W3CDTF">2025-04-20T16:23:30Z</dcterms:modified>
</cp:coreProperties>
</file>