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5" r:id="rId2"/>
    <p:sldId id="417" r:id="rId3"/>
    <p:sldId id="477" r:id="rId4"/>
    <p:sldId id="337" r:id="rId5"/>
    <p:sldId id="478" r:id="rId6"/>
    <p:sldId id="438" r:id="rId7"/>
    <p:sldId id="479" r:id="rId8"/>
    <p:sldId id="480" r:id="rId9"/>
    <p:sldId id="481" r:id="rId10"/>
    <p:sldId id="482" r:id="rId11"/>
    <p:sldId id="483" r:id="rId12"/>
    <p:sldId id="486" r:id="rId13"/>
    <p:sldId id="487" r:id="rId14"/>
    <p:sldId id="516" r:id="rId15"/>
    <p:sldId id="488" r:id="rId16"/>
    <p:sldId id="490" r:id="rId17"/>
    <p:sldId id="491" r:id="rId18"/>
    <p:sldId id="494" r:id="rId19"/>
    <p:sldId id="4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07"/>
    <a:srgbClr val="FF3300"/>
    <a:srgbClr val="DFA267"/>
    <a:srgbClr val="FEDC32"/>
    <a:srgbClr val="F4B350"/>
    <a:srgbClr val="0000CC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91935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ENGINEERING MATHEMATICS-II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2FB2F99E-67CA-ED00-7892-8AA553CD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" y="1718759"/>
            <a:ext cx="3588283" cy="2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10047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4462" y="549097"/>
            <a:ext cx="3966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Double Integral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1915" y="1113874"/>
                <a:ext cx="9207238" cy="4004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e>
                                </m:d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𝑑𝑦𝑑𝑥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@(x,y) 1./(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sqrt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(x + y) .* (1 + x + y).^2 );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ymax = @(x) 1 - x;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integral2(fun,0,1,0,ymax)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 put: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q =   0.2854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5" y="1113874"/>
                <a:ext cx="9207238" cy="4004173"/>
              </a:xfrm>
              <a:prstGeom prst="rect">
                <a:avLst/>
              </a:prstGeom>
              <a:blipFill rotWithShape="0"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2638B0A-7DCD-ED90-3C86-D28B9D209E3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D0A888-0173-7758-B249-EF028A056F7E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BF8305-C09F-EC1A-B8EB-AFC504302A2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88CD48-38A2-38D7-9BFB-1859A844382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45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203" y="468414"/>
            <a:ext cx="564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Double Integral  Continuation: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2494" y="1064044"/>
                <a:ext cx="9502835" cy="4722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𝑦𝑠𝑖𝑛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𝑥𝑐𝑜𝑠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𝑑𝑦𝑑𝑥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@(x,y) y.*sin(x)+x.*cos(y);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integral2(fun,-pi,2*pi,0,pi);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 </a:t>
                </a:r>
                <a:r>
                  <a:rPr lang="es-ES" sz="2400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</a:t>
                </a: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</a:t>
                </a: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-9.8696</a:t>
                </a:r>
              </a:p>
              <a:p>
                <a:endParaRPr lang="es-E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4" y="1064044"/>
                <a:ext cx="9502835" cy="4722768"/>
              </a:xfrm>
              <a:prstGeom prst="rect">
                <a:avLst/>
              </a:prstGeom>
              <a:blipFill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A4163A5-75A4-C932-DB97-49DF74C6BF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AD1D4CF-3566-6CAF-EF63-4ED58C4E0336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3CE64-C072-5378-32C0-51B7F159E95B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E443F7-9446-F686-E334-6C9FA7652C84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941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2194" y="223250"/>
            <a:ext cx="8141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76" y="522204"/>
            <a:ext cx="564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Double Integral  Continuation: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4391" y="1154215"/>
                <a:ext cx="9410256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𝑑𝑦𝑑𝑥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C00000"/>
                  </a:solidFill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@(x,y) x.*(x.^2+y.^2);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&gt;&gt;ymax = @(x) x.^2;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integral2(fun,0,5,0,ymax)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Menlo"/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  <a:latin typeface="Menlo"/>
                  </a:rPr>
                </a:b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 </a:t>
                </a:r>
                <a:r>
                  <a:rPr lang="es-ES" sz="2400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</a:t>
                </a: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</a:t>
                </a: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1.8880e+04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Menlo"/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  <a:latin typeface="Menlo"/>
                  </a:rPr>
                </a:br>
                <a:endParaRPr lang="en-US" dirty="0">
                  <a:solidFill>
                    <a:srgbClr val="000000"/>
                  </a:solidFill>
                  <a:latin typeface="Menlo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1" y="1154215"/>
                <a:ext cx="9410256" cy="4938853"/>
              </a:xfrm>
              <a:prstGeom prst="rect">
                <a:avLst/>
              </a:prstGeom>
              <a:blipFill rotWithShape="0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FD1ED69-9759-F770-3BD0-C4944F66CFB1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9A0D27-C6A1-9689-8483-CBF697FB0C17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CC03EB-82C5-591D-5CC1-57A17B11A2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8588284-EBFF-86EC-D5E5-7211218D98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28" y="450510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913" y="481863"/>
            <a:ext cx="564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Double Integral  Continuation: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4458" y="1111641"/>
                <a:ext cx="9767047" cy="2029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s-E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s-E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s-E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𝑥𝑦𝑑𝑦𝑑𝑥</m:t>
                            </m:r>
                          </m:e>
                        </m:nary>
                      </m:e>
                    </m:nary>
                  </m:oMath>
                </a14:m>
                <a:endParaRPr lang="es-E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/>
              </a:p>
              <a:p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@(x,y) x.* y</a:t>
                </a:r>
              </a:p>
              <a:p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s-E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ymax</a:t>
                </a: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@(x) </a:t>
                </a:r>
                <a:r>
                  <a:rPr lang="es-E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sqrt</a:t>
                </a: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(x);</a:t>
                </a:r>
              </a:p>
              <a:p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integral2(fun,0,1,0,ymax)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" y="1111641"/>
                <a:ext cx="9767047" cy="2029082"/>
              </a:xfrm>
              <a:prstGeom prst="rect">
                <a:avLst/>
              </a:prstGeom>
              <a:blipFill rotWithShape="0">
                <a:blip r:embed="rId3"/>
                <a:stretch>
                  <a:fillRect l="-936" b="-5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5" y="3055144"/>
            <a:ext cx="1523353" cy="640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1212" y="3464876"/>
            <a:ext cx="223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0.1667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544D5B-B445-667F-A98E-D62146C5D47E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011BE6-A949-954A-61EE-46C3D9BAE74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F4E56E-8739-F392-0DEF-285BED282B94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CCFD889-1FC8-A641-38DB-7422C820266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94" y="4768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913" y="481863"/>
            <a:ext cx="564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Double Integral  Continuation: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4458" y="1111641"/>
                <a:ext cx="10035989" cy="4284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s-E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skw"/>
                            <m:ctrlPr>
                              <a:rPr lang="es-E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s-E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nary>
                          <m:naryPr>
                            <m:limLoc m:val="undOvr"/>
                            <m:ctrlPr>
                              <a:rPr lang="es-E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type m:val="skw"/>
                                <m:ctrlPr>
                                  <a:rPr lang="es-E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𝑠𝑖𝑛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𝑐𝑜𝑠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den>
                            </m:f>
                          </m:sup>
                          <m:e>
                            <m:f>
                              <m:fPr>
                                <m:ctrlPr>
                                  <a:rPr lang="es-E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𝑟𝑐𝑜𝑠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𝑟𝑠𝑖𝑛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s-E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(1+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𝑟𝑐𝑜𝑠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𝑟𝑠𝑖𝑛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𝑑𝑟𝑑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endParaRPr lang="es-E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/>
              </a:p>
              <a:p>
                <a:pPr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>
                    <a:solidFill>
                      <a:srgbClr val="000000"/>
                    </a:solidFill>
                    <a:latin typeface="Menlo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polarfun = @(r, theta)      r./(sqrt(r.*cos(theta)+r.*sin(theta)).*((1+r.*cos(theta)+r.*sin(theta)).^2))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rmax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@(theta) 1./(sin(theta) +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(theta))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integral2(polarfun,0,pi/2,0,rmax)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00"/>
                  </a:solidFill>
                  <a:latin typeface="Menlo"/>
                </a:endParaRPr>
              </a:p>
              <a:p>
                <a:pPr>
                  <a:lnSpc>
                    <a:spcPct val="150000"/>
                  </a:lnSpc>
                </a:pPr>
                <a:endParaRPr lang="es-E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" y="1111641"/>
                <a:ext cx="10035989" cy="4284314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13" y="4251932"/>
            <a:ext cx="1523353" cy="640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0871" y="4836477"/>
            <a:ext cx="223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8296" y="4831088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= 0.2385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5384D-A67B-B7DD-0C92-ADA84B19B25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100F41-E3D2-0BFA-CEF5-6FD373F0A04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78D43E-E603-800A-1ED4-F9627F9A472A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098B38B-E82D-60FA-0D02-6AB66E9355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297" y="45788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482" y="408295"/>
            <a:ext cx="883339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Triple Integral: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2375" y="1111498"/>
                <a:ext cx="9377083" cy="300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𝑑𝑧𝑑𝑥𝑑𝑦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@(x,y,z) </a:t>
                </a:r>
                <a:r>
                  <a:rPr lang="es-E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x+y+z</a:t>
                </a:r>
                <a:endParaRPr lang="es-E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integral3(fun,0,3,0,2,0,1,'Method','tiled')</a:t>
                </a:r>
              </a:p>
              <a:p>
                <a:pPr lvl="0">
                  <a:lnSpc>
                    <a:spcPct val="150000"/>
                  </a:lnSpc>
                </a:pPr>
                <a:endParaRPr lang="es-E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s-E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Output:    </a:t>
                </a:r>
                <a:r>
                  <a:rPr lang="es-E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18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5" y="1111498"/>
                <a:ext cx="9377083" cy="3003515"/>
              </a:xfrm>
              <a:prstGeom prst="rect">
                <a:avLst/>
              </a:prstGeom>
              <a:blipFill>
                <a:blip r:embed="rId3"/>
                <a:stretch>
                  <a:fillRect l="-1040" b="-3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44585B8-5C1E-1ABE-65CC-0A562E11832A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7BCEA0-DF69-59CB-C78F-F3249E495A8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6F1DFA-042B-28A7-2023-2A25D439650F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0D540E8A-FE54-BC82-ABD9-3B87734A782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83" y="447976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0080" y="335741"/>
            <a:ext cx="5369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Triple Integral Continuation: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1173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010" y="1002756"/>
                <a:ext cx="9820835" cy="520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sub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(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𝑥𝑐𝑜𝑠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x,y,z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x.*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(y) + x.^2.*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(z)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-1;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xmax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1;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@(x)-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sqrt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(1 - x.^2);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&gt;&gt;ymax = @(x)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sqrt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(1 - x.^2);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@(x,y)-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sqrt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(1 - x.^2 - y.^2);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&gt;&gt;zmax = @(x,y) sqrt(1 - x.^2 - y.^2);</a:t>
                </a:r>
              </a:p>
              <a:p>
                <a:pPr algn="just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integral3(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fun,xmin,xmax,ymin,ymax,zmin,zmax,'Method','tiled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')</a:t>
                </a:r>
              </a:p>
              <a:p>
                <a:pPr algn="just"/>
                <a:endParaRPr lang="en-US" sz="2400" b="0" i="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400" b="0" i="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 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put:  </a:t>
                </a:r>
              </a:p>
              <a:p>
                <a:pPr algn="just"/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0.7796</a:t>
                </a:r>
                <a:endParaRPr lang="en-US" sz="2400" b="0" i="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0" y="1002756"/>
                <a:ext cx="9820835" cy="5201552"/>
              </a:xfrm>
              <a:prstGeom prst="rect">
                <a:avLst/>
              </a:prstGeom>
              <a:blipFill rotWithShape="0">
                <a:blip r:embed="rId3"/>
                <a:stretch>
                  <a:fillRect l="-93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277E718-02F1-474A-4260-1FB4263A9E67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A14BA0-8522-2A16-6AC4-D74AE7BCB79B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81EB13-EA6F-1D79-30E8-D0C9E721E98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80E5730-CECE-F5B2-63B6-7A145726A3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28" y="450510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564" y="1123780"/>
                <a:ext cx="9847729" cy="4655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𝑑𝑥𝑑𝑦𝑑𝑧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x,y,z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x+y+z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0;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xmax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@(z) z;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@(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x-z;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&gt;&gt;ymax = @(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x+z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-1;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&gt;.&gt;zmax = 1;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&gt;&gt;q = integral3(fun,zmin,zmax,xmin,xmax,ymin,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ymax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,'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Method','tiled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')</a:t>
                </a:r>
              </a:p>
              <a:p>
                <a:endParaRPr lang="en-US" sz="2400" b="0" i="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Output: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-1.1102e-16</a:t>
                </a:r>
                <a:endParaRPr lang="en-US" sz="2400" b="0" i="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" y="1123780"/>
                <a:ext cx="9847729" cy="4655826"/>
              </a:xfrm>
              <a:prstGeom prst="rect">
                <a:avLst/>
              </a:prstGeom>
              <a:blipFill>
                <a:blip r:embed="rId3"/>
                <a:stretch>
                  <a:fillRect l="-991" b="-1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3185" y="416423"/>
            <a:ext cx="5369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Triple Integral Continuation: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7B594C-01D6-FB6F-F910-829BEED31006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9845-0EDE-570A-1A79-4DE8F8F059EB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B3E033-F3AB-F01C-F508-8A40D9246CBB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A0C808A-247A-B136-7FFC-B37130476E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88" y="513363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193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6633" y="295400"/>
            <a:ext cx="5369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of Triple Integral Continuation: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3071" y="1035423"/>
                <a:ext cx="9265023" cy="4664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𝑙𝑜𝑔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𝑙𝑜𝑔𝑦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𝑑𝑥𝑑𝑦𝑑𝑧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&gt;&gt;fun = @(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x,y,z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x+y+z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xmax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0.3010;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&gt;&gt;ymax = @(x) x;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zmin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&gt;&gt;zmax = @(x,y)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x+log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(y);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integral3(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fun,xmin,xmax,ymin,ymax,zmin,zmax,'Method','tiled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')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Output: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 = -0.0533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1" y="1035423"/>
                <a:ext cx="9265023" cy="4664226"/>
              </a:xfrm>
              <a:prstGeom prst="rect">
                <a:avLst/>
              </a:prstGeom>
              <a:blipFill>
                <a:blip r:embed="rId3"/>
                <a:stretch>
                  <a:fillRect l="-1053" b="-2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E6322A7-B460-3F33-F0E1-8BD3D589C85B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C2372-E406-2781-A6BF-ACB417447053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DBCF3-7C04-4DF3-E9B1-728ADED7A5C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067B187F-2173-8A53-13AD-85364F1C75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51" y="486032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53A513-A030-3AA7-19E8-A1964AF9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" y="2100464"/>
            <a:ext cx="3902166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36175" y="951566"/>
                <a:ext cx="9641543" cy="539544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𝑥𝑦𝑧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then evaluate the Jacobian J.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syms x y z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&gt;&gt;J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=jacobian([x*y*z, y^2, x + z], [x, y, z])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 = det(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pl-PL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IN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password: @nsys@123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 Put: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J=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𝑥𝑧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 = 2*y^2*z - 2*x*y^2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175" y="951566"/>
                <a:ext cx="9641543" cy="5395446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486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44938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3398" y="940858"/>
                <a:ext cx="9328484" cy="5918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z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evaluate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Jacobian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IN" sz="2400" b="0" i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syms x y z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&gt;&gt;J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=jacobian([x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.^2-2*y x+y+z  x-2*y+3*z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], [x, y, z])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 = det(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 Put: 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 =[ 2*x, -2, 0][   1,  1, 1][   1, -2, 3]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 =10*x + 4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pl-PL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pl-PL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8" y="940858"/>
                <a:ext cx="9328484" cy="5918736"/>
              </a:xfrm>
              <a:prstGeom prst="rect">
                <a:avLst/>
              </a:prstGeo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4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524105"/>
            <a:ext cx="8229600" cy="53170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700" dirty="0">
                <a:solidFill>
                  <a:prstClr val="black"/>
                </a:solidFill>
                <a:latin typeface="Calibri"/>
              </a:rPr>
            </a:br>
            <a:endParaRPr lang="en-US" sz="27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103444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1353" y="1268977"/>
                <a:ext cx="9040906" cy="5918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𝑟𝑐𝑜𝑠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𝑟𝑠𝑖𝑛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evaluate the Jacobian J.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&gt;&gt;syms x y r theta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&gt;&gt;x=r*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(theta);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&gt;&gt;y=r*sin(theta);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&gt;&gt;j=jacobian([x^2-2*y^2, 2*x^2-y^2 ], [r, theta])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&gt;&gt;d =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(j)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&gt;&gt;simplify(d)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3" y="1268977"/>
                <a:ext cx="9040906" cy="5918736"/>
              </a:xfrm>
              <a:prstGeom prst="rect">
                <a:avLst/>
              </a:prstGeo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8A450CC-A56E-790E-C3E4-3E96BB3309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6B2973A-35D2-520B-6ECF-F2A67F5A78D8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E1F409-3A92-9B14-6222-18D8D9F1E24B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A3633B-9EAE-BF79-D4AB-4379F629F473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9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524105"/>
            <a:ext cx="8229600" cy="53170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700" dirty="0">
                <a:solidFill>
                  <a:prstClr val="black"/>
                </a:solidFill>
                <a:latin typeface="Calibri"/>
              </a:rPr>
            </a:br>
            <a:endParaRPr lang="en-US" sz="27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103444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2048" y="1237454"/>
            <a:ext cx="9789458" cy="542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Put: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 =[ 2*r*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(theta)^2 - 4*r*sin(theta)^2, -6*r^2*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(theta)*sin(theta)]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[ 4*r*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(theta)^2 - 2*r*sin(theta)^2, -6*r^2*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(theta)*sin(theta)]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12*r^3*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(theta)*sin(theta)^3 + 12*r^3*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(theta)^3*sin(theta)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6*r^3*sin(2*theta)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C404CB4-51D5-D2F7-723F-7E8BA011F9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7AA2E8-CE77-E1BC-6229-B999090FE976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EA0403-4ADE-4C9A-30FF-7F6A7F1253A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C67DEA-C0A5-5033-D2EB-1AC638AD67E7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7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224" y="360621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0669" y="1108973"/>
                <a:ext cx="9175377" cy="5021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𝑥𝑦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𝑟𝑐𝑜𝑠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𝑟𝑠𝑖𝑛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evaluate the Jacobian J.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&gt;&gt;syms x y r theta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&gt;&gt;x=r*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(theta);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&gt;&gt;y=r*sin(theta);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&gt;&gt;j=jacobian([x^2-y^2, 2*x*y, ], [r, theta])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&gt;&gt;d = 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(j)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&gt;&gt;simplify(d)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9" y="1108973"/>
                <a:ext cx="9175377" cy="5021055"/>
              </a:xfrm>
              <a:prstGeom prst="rect">
                <a:avLst/>
              </a:prstGeom>
              <a:blipFill>
                <a:blip r:embed="rId2"/>
                <a:stretch>
                  <a:fillRect l="-1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FFB47CE-2BC8-FC05-E237-768FA8A80C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EE49BA-03F7-791A-0AC2-C50DC793C00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212FCF-D63B-56BD-67FB-0469D3992C7C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233FA9-3F56-4A9A-6105-4FE2BB4385BB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76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r>
              <a:rPr lang="en-US" sz="27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700" dirty="0">
                <a:solidFill>
                  <a:prstClr val="black"/>
                </a:solidFill>
                <a:latin typeface="Calibri"/>
              </a:rPr>
            </a:b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4208" y="1046638"/>
            <a:ext cx="99948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Put: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 =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[ 2*r*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(theta)^2 - 2*r*sin(theta)^2, -4*r^2*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(theta)*sin(theta)]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[ 4*r*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(theta)*sin(theta), 2*r^2*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(theta)^2 - 2*r^2*sin(theta)^2]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 =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4*r^3*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(theta)^4++4*r^3*sin(theta)^4+8*r^3*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(theta)^2*sin(theta)^2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=4*r^3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8D62ADE-5FA4-7594-755A-7C5E581785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555EC6-617A-510C-E327-9DEFDF5D015B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643920-6ED2-A934-5818-F28DD67F8C2C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4A25D6-7C40-3928-4C82-755A84D6569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660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565" y="1094165"/>
                <a:ext cx="9269506" cy="4739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𝑢𝑣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𝐽𝐽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syms u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   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J=jacobian([u*(1-v), u*v,], [u, v, ])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inv(J)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J*inv(J)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</a:t>
                </a: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det(J*inv(J))</a:t>
                </a: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pl-PL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5" y="1094165"/>
                <a:ext cx="9269506" cy="4739759"/>
              </a:xfrm>
              <a:prstGeom prst="rect">
                <a:avLst/>
              </a:prstGeom>
              <a:blipFill rotWithShape="0">
                <a:blip r:embed="rId3"/>
                <a:stretch>
                  <a:fillRect l="-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8DB4F6F-F4FE-7E6A-0AE8-0DA40C10FF9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4D36F94-6DFF-77F8-EF2A-9B599EA51E7B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56459-5262-AF0B-9263-94B94D4D9E9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C490BF-F7D1-9AA1-BBC5-A69EFD9B17B0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765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Jacobian Continuation:</a:t>
            </a: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224" y="909242"/>
            <a:ext cx="9121588" cy="331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Put: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 =[ 1 - v, -u]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v,  u]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 =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[ 1,  1]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-v/u, -(v - 1)/u]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 =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[ 1, 0]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[ 0, 1]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pl-P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 =1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57E61F7-1412-9A3D-2D24-84B8391BB7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A90722-1109-C20F-B210-520CCC8A7579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24AA3B-0F5A-004E-F738-9B1EBE744BD4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521F44-B617-5FAD-02F0-85AACAA9AC34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354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282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PowerPoint Presentation</vt:lpstr>
      <vt:lpstr> Finding Jacobian:</vt:lpstr>
      <vt:lpstr>PowerPoint Presentation</vt:lpstr>
      <vt:lpstr> Finding Jacobian Continuation: </vt:lpstr>
      <vt:lpstr> Finding Jacobian Continuation: </vt:lpstr>
      <vt:lpstr>  </vt:lpstr>
      <vt:lpstr> Finding Jacobian Continuation: </vt:lpstr>
      <vt:lpstr> Finding Jacobian Continuation: </vt:lpstr>
      <vt:lpstr>Finding Jacobian Continuation: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KOMALA</cp:lastModifiedBy>
  <cp:revision>729</cp:revision>
  <dcterms:created xsi:type="dcterms:W3CDTF">2019-05-30T23:14:36Z</dcterms:created>
  <dcterms:modified xsi:type="dcterms:W3CDTF">2023-04-03T10:14:31Z</dcterms:modified>
</cp:coreProperties>
</file>