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15" r:id="rId2"/>
    <p:sldId id="417" r:id="rId3"/>
    <p:sldId id="477" r:id="rId4"/>
    <p:sldId id="478" r:id="rId5"/>
    <p:sldId id="479" r:id="rId6"/>
    <p:sldId id="480" r:id="rId7"/>
    <p:sldId id="481" r:id="rId8"/>
    <p:sldId id="482" r:id="rId9"/>
    <p:sldId id="483" r:id="rId10"/>
    <p:sldId id="484" r:id="rId11"/>
    <p:sldId id="485" r:id="rId12"/>
    <p:sldId id="486" r:id="rId13"/>
    <p:sldId id="487" r:id="rId14"/>
    <p:sldId id="488" r:id="rId15"/>
    <p:sldId id="489" r:id="rId16"/>
    <p:sldId id="41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4107"/>
    <a:srgbClr val="FF3300"/>
    <a:srgbClr val="DFA267"/>
    <a:srgbClr val="FEDC32"/>
    <a:srgbClr val="F4B350"/>
    <a:srgbClr val="0000CC"/>
    <a:srgbClr val="FDBA53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>
        <p:scale>
          <a:sx n="80" d="100"/>
          <a:sy n="80" d="100"/>
        </p:scale>
        <p:origin x="-21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00016-E20F-478B-8D45-1F300C6493DA}" type="datetimeFigureOut">
              <a:rPr lang="en-US" smtClean="0"/>
              <a:t>07-May-23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8A639-4C6A-4154-A760-CE1CDC50D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8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07-05-2023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07-05-2023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07-05-2023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pPr/>
              <a:t>07-05-2023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3891935" y="1606241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>
                <a:solidFill>
                  <a:srgbClr val="C00000"/>
                </a:solidFill>
              </a:rPr>
              <a:t>ENGINEERING MATHEMATICS-II</a:t>
            </a:r>
            <a:endParaRPr lang="en-US" sz="3600" dirty="0">
              <a:solidFill>
                <a:srgbClr val="C00000"/>
              </a:solidFill>
            </a:endParaRPr>
          </a:p>
          <a:p>
            <a:pPr algn="ctr"/>
            <a:r>
              <a:rPr lang="en-US" sz="3600" dirty="0">
                <a:solidFill>
                  <a:srgbClr val="C00000"/>
                </a:solidFill>
              </a:rPr>
              <a:t>MATLAB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425383" y="3365351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  Department of Science and Humanities</a:t>
            </a:r>
            <a:endParaRPr lang="en-IN" sz="2400" dirty="0">
              <a:solidFill>
                <a:srgbClr val="00206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666005" y="2941024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2" name="Picture 1" descr="Logo, company name&#10;&#10;Description automatically generated">
            <a:extLst>
              <a:ext uri="{FF2B5EF4-FFF2-40B4-BE49-F238E27FC236}">
                <a16:creationId xmlns:a16="http://schemas.microsoft.com/office/drawing/2014/main" xmlns="" id="{2FB2F99E-67CA-ED00-7892-8AA553CDF7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03" y="1718759"/>
            <a:ext cx="3588283" cy="273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3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285827" y="863815"/>
            <a:ext cx="7904054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xmlns="" id="{72ABAC79-8BC6-1E13-62A3-393783EFBB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6C7D1710-0333-E663-1E81-900A7897AAC2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4DE61C3A-343C-2FF2-5EA7-8B0F56B7301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9C72C356-0CE7-E2F5-030D-26568C4A5A9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3464" y="1141382"/>
                <a:ext cx="9975273" cy="7109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C00000"/>
                    </a:solidFill>
                  </a:rPr>
                  <a:t>Find the Fourier series for the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=−1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=1.</m:t>
                    </m:r>
                  </m:oMath>
                </a14:m>
                <a:endParaRPr lang="en-US" sz="2400" dirty="0" smtClean="0">
                  <a:solidFill>
                    <a:srgbClr val="00206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BR" sz="2400" dirty="0" smtClean="0">
                    <a:solidFill>
                      <a:srgbClr val="002060"/>
                    </a:solidFill>
                  </a:rPr>
                  <a:t>&gt;&gt; syms x k n pi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sz="2400" dirty="0" smtClean="0">
                    <a:solidFill>
                      <a:srgbClr val="002060"/>
                    </a:solidFill>
                  </a:rPr>
                  <a:t>&gt;&gt; </a:t>
                </a:r>
                <a:r>
                  <a:rPr lang="en-US" sz="2400" dirty="0" err="1">
                    <a:solidFill>
                      <a:srgbClr val="002060"/>
                    </a:solidFill>
                  </a:rPr>
                  <a:t>evalin</a:t>
                </a:r>
                <a:r>
                  <a:rPr lang="en-US" sz="2400" dirty="0">
                    <a:solidFill>
                      <a:srgbClr val="002060"/>
                    </a:solidFill>
                  </a:rPr>
                  <a:t>(</a:t>
                </a:r>
                <a:r>
                  <a:rPr lang="en-US" sz="2400" dirty="0" err="1">
                    <a:solidFill>
                      <a:srgbClr val="002060"/>
                    </a:solidFill>
                  </a:rPr>
                  <a:t>symengine</a:t>
                </a:r>
                <a:r>
                  <a:rPr lang="en-US" sz="2400" dirty="0">
                    <a:solidFill>
                      <a:srgbClr val="002060"/>
                    </a:solidFill>
                  </a:rPr>
                  <a:t>,'assume(</a:t>
                </a:r>
                <a:r>
                  <a:rPr lang="en-US" sz="2400" dirty="0" err="1">
                    <a:solidFill>
                      <a:srgbClr val="002060"/>
                    </a:solidFill>
                  </a:rPr>
                  <a:t>k,Type</a:t>
                </a:r>
                <a:r>
                  <a:rPr lang="en-US" sz="2400" dirty="0">
                    <a:solidFill>
                      <a:srgbClr val="002060"/>
                    </a:solidFill>
                  </a:rPr>
                  <a:t>::Integer)');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solidFill>
                      <a:srgbClr val="002060"/>
                    </a:solidFill>
                  </a:rPr>
                  <a:t>&gt;&gt; </a:t>
                </a:r>
                <a:r>
                  <a:rPr lang="en-US" sz="2400" dirty="0">
                    <a:solidFill>
                      <a:srgbClr val="002060"/>
                    </a:solidFill>
                  </a:rPr>
                  <a:t>a = @(</a:t>
                </a:r>
                <a:r>
                  <a:rPr lang="en-US" sz="2400" dirty="0" err="1">
                    <a:solidFill>
                      <a:srgbClr val="002060"/>
                    </a:solidFill>
                  </a:rPr>
                  <a:t>f,x,k,L</a:t>
                </a:r>
                <a:r>
                  <a:rPr lang="en-US" sz="2400" dirty="0">
                    <a:solidFill>
                      <a:srgbClr val="002060"/>
                    </a:solidFill>
                  </a:rPr>
                  <a:t>) </a:t>
                </a:r>
                <a:r>
                  <a:rPr lang="en-US" sz="2400" dirty="0" err="1">
                    <a:solidFill>
                      <a:srgbClr val="002060"/>
                    </a:solidFill>
                  </a:rPr>
                  <a:t>int</a:t>
                </a:r>
                <a:r>
                  <a:rPr lang="en-US" sz="2400" dirty="0">
                    <a:solidFill>
                      <a:srgbClr val="002060"/>
                    </a:solidFill>
                  </a:rPr>
                  <a:t>(f*cos(k*pi*x/L)/</a:t>
                </a:r>
                <a:r>
                  <a:rPr lang="en-US" sz="2400" dirty="0" err="1">
                    <a:solidFill>
                      <a:srgbClr val="002060"/>
                    </a:solidFill>
                  </a:rPr>
                  <a:t>L,x</a:t>
                </a:r>
                <a:r>
                  <a:rPr lang="en-US" sz="2400" dirty="0">
                    <a:solidFill>
                      <a:srgbClr val="002060"/>
                    </a:solidFill>
                  </a:rPr>
                  <a:t>,-L,L);</a:t>
                </a:r>
              </a:p>
              <a:p>
                <a:pPr>
                  <a:lnSpc>
                    <a:spcPct val="150000"/>
                  </a:lnSpc>
                </a:pPr>
                <a:r>
                  <a:rPr lang="it-IT" sz="2400" dirty="0" smtClean="0">
                    <a:solidFill>
                      <a:srgbClr val="002060"/>
                    </a:solidFill>
                  </a:rPr>
                  <a:t>&gt;&gt; </a:t>
                </a:r>
                <a:r>
                  <a:rPr lang="da-DK" sz="2400" dirty="0">
                    <a:solidFill>
                      <a:srgbClr val="002060"/>
                    </a:solidFill>
                  </a:rPr>
                  <a:t>b = @(f,x,k,L) int(f*sin(k*pi*x/L)/L,x,-L,L);</a:t>
                </a:r>
              </a:p>
              <a:p>
                <a:pPr>
                  <a:lnSpc>
                    <a:spcPct val="150000"/>
                  </a:lnSpc>
                </a:pPr>
                <a:r>
                  <a:rPr lang="da-DK" sz="2400" dirty="0" smtClean="0">
                    <a:solidFill>
                      <a:srgbClr val="002060"/>
                    </a:solidFill>
                  </a:rPr>
                  <a:t>&gt;&gt; 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f=abs(x)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a-DK" sz="2400" dirty="0" smtClean="0">
                    <a:solidFill>
                      <a:srgbClr val="002060"/>
                    </a:solidFill>
                  </a:rPr>
                  <a:t>&gt;&gt;</a:t>
                </a:r>
                <a:r>
                  <a:rPr lang="en-US" sz="2400" dirty="0">
                    <a:solidFill>
                      <a:srgbClr val="002060"/>
                    </a:solidFill>
                  </a:rPr>
                  <a:t> A=simplify(a(f,x,k,1))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solidFill>
                      <a:srgbClr val="C00000"/>
                    </a:solidFill>
                  </a:rPr>
                  <a:t>     </a:t>
                </a:r>
                <a:r>
                  <a:rPr lang="sv-SE" sz="2400" dirty="0">
                    <a:solidFill>
                      <a:srgbClr val="C00000"/>
                    </a:solidFill>
                  </a:rPr>
                  <a:t>-(2*(2*sin((k*pi)/2)^2 - k*pi*sin(k*pi)))/(k^2*pi^2)</a:t>
                </a:r>
              </a:p>
              <a:p>
                <a:pPr>
                  <a:lnSpc>
                    <a:spcPct val="150000"/>
                  </a:lnSpc>
                </a:pPr>
                <a:endParaRPr lang="en-US" sz="2400" dirty="0" smtClean="0">
                  <a:solidFill>
                    <a:srgbClr val="002060"/>
                  </a:solidFill>
                </a:endParaRPr>
              </a:p>
              <a:p>
                <a:endParaRPr lang="en-US" sz="2400" dirty="0"/>
              </a:p>
              <a:p>
                <a:endParaRPr lang="da-DK" sz="2400" dirty="0"/>
              </a:p>
              <a:p>
                <a:endParaRPr lang="it-IT" sz="2400" dirty="0"/>
              </a:p>
              <a:p>
                <a:endParaRPr lang="en-US" sz="2400" dirty="0"/>
              </a:p>
              <a:p>
                <a:endParaRPr lang="pt-BR" sz="2400" dirty="0" smtClean="0"/>
              </a:p>
              <a:p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64" y="1141382"/>
                <a:ext cx="9975273" cy="7109639"/>
              </a:xfrm>
              <a:prstGeom prst="rect">
                <a:avLst/>
              </a:prstGeom>
              <a:blipFill rotWithShape="1">
                <a:blip r:embed="rId3"/>
                <a:stretch>
                  <a:fillRect l="-978" t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33464" y="305320"/>
            <a:ext cx="3490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Problem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221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285827" y="863815"/>
            <a:ext cx="7904054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xmlns="" id="{72ABAC79-8BC6-1E13-62A3-393783EFBB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6C7D1710-0333-E663-1E81-900A7897AAC2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4DE61C3A-343C-2FF2-5EA7-8B0F56B7301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9C72C356-0CE7-E2F5-030D-26568C4A5A9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33464" y="1141382"/>
            <a:ext cx="99752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&gt;&gt; pretty(A)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endParaRPr lang="en-US" sz="2400" dirty="0"/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&gt;&gt; </a:t>
            </a:r>
            <a:r>
              <a:rPr lang="en-US" sz="2400" dirty="0">
                <a:solidFill>
                  <a:srgbClr val="002060"/>
                </a:solidFill>
              </a:rPr>
              <a:t>B=simplify(b(f,x,k,1))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     B = 0</a:t>
            </a: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78" y="1650670"/>
            <a:ext cx="3900673" cy="1330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9923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285827" y="863815"/>
            <a:ext cx="7904054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xmlns="" id="{72ABAC79-8BC6-1E13-62A3-393783EFBB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6C7D1710-0333-E663-1E81-900A7897AAC2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4DE61C3A-343C-2FF2-5EA7-8B0F56B7301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9C72C356-0CE7-E2F5-030D-26568C4A5A9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85827" y="970472"/>
            <a:ext cx="99752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rgbClr val="00206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&gt;&gt; </a:t>
            </a:r>
            <a:r>
              <a:rPr lang="en-US" sz="2400" dirty="0">
                <a:solidFill>
                  <a:srgbClr val="002060"/>
                </a:solidFill>
              </a:rPr>
              <a:t>fs = @(</a:t>
            </a:r>
            <a:r>
              <a:rPr lang="en-US" sz="2400" dirty="0" err="1">
                <a:solidFill>
                  <a:srgbClr val="002060"/>
                </a:solidFill>
              </a:rPr>
              <a:t>f,x,n,L</a:t>
            </a:r>
            <a:r>
              <a:rPr lang="en-US" sz="2400" dirty="0">
                <a:solidFill>
                  <a:srgbClr val="002060"/>
                </a:solidFill>
              </a:rPr>
              <a:t>) a(f,x,0,L)/2 + ...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             </a:t>
            </a:r>
            <a:r>
              <a:rPr lang="en-US" sz="2400" dirty="0" err="1" smtClean="0">
                <a:solidFill>
                  <a:srgbClr val="002060"/>
                </a:solidFill>
              </a:rPr>
              <a:t>symsum</a:t>
            </a:r>
            <a:r>
              <a:rPr lang="en-US" sz="2400" dirty="0" smtClean="0">
                <a:solidFill>
                  <a:srgbClr val="002060"/>
                </a:solidFill>
              </a:rPr>
              <a:t>(a(</a:t>
            </a:r>
            <a:r>
              <a:rPr lang="en-US" sz="2400" dirty="0" err="1" smtClean="0">
                <a:solidFill>
                  <a:srgbClr val="002060"/>
                </a:solidFill>
              </a:rPr>
              <a:t>f,x,k,L</a:t>
            </a:r>
            <a:r>
              <a:rPr lang="en-US" sz="2400" dirty="0">
                <a:solidFill>
                  <a:srgbClr val="002060"/>
                </a:solidFill>
              </a:rPr>
              <a:t>)*cos(k*pi*x/L) + b(</a:t>
            </a:r>
            <a:r>
              <a:rPr lang="en-US" sz="2400" dirty="0" err="1">
                <a:solidFill>
                  <a:srgbClr val="002060"/>
                </a:solidFill>
              </a:rPr>
              <a:t>f,x,k,L</a:t>
            </a:r>
            <a:r>
              <a:rPr lang="en-US" sz="2400" dirty="0">
                <a:solidFill>
                  <a:srgbClr val="002060"/>
                </a:solidFill>
              </a:rPr>
              <a:t>)*sin(k*pi*x/L),k,1,n);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&gt;&gt; </a:t>
            </a:r>
            <a:r>
              <a:rPr lang="en-US" sz="2400" dirty="0">
                <a:solidFill>
                  <a:srgbClr val="002060"/>
                </a:solidFill>
              </a:rPr>
              <a:t>pretty(fs(f,x,2,1))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endParaRPr lang="en-US" sz="2400" dirty="0">
              <a:solidFill>
                <a:srgbClr val="002060"/>
              </a:solidFill>
            </a:endParaRPr>
          </a:p>
          <a:p>
            <a:endParaRPr lang="en-US" sz="2400" dirty="0">
              <a:solidFill>
                <a:srgbClr val="002060"/>
              </a:solidFill>
            </a:endParaRPr>
          </a:p>
          <a:p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27" y="3028208"/>
            <a:ext cx="7546273" cy="199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2911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285827" y="1184448"/>
            <a:ext cx="7904054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xmlns="" id="{72ABAC79-8BC6-1E13-62A3-393783EFBB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6C7D1710-0333-E663-1E81-900A7897AAC2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4DE61C3A-343C-2FF2-5EA7-8B0F56B7301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9C72C356-0CE7-E2F5-030D-26568C4A5A9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67074" y="1517909"/>
            <a:ext cx="99752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&gt;&gt; </a:t>
            </a:r>
            <a:r>
              <a:rPr lang="en-US" sz="2400" dirty="0" err="1" smtClean="0">
                <a:solidFill>
                  <a:srgbClr val="002060"/>
                </a:solidFill>
              </a:rPr>
              <a:t>ezplot</a:t>
            </a:r>
            <a:r>
              <a:rPr lang="en-US" sz="2400" dirty="0" smtClean="0">
                <a:solidFill>
                  <a:srgbClr val="002060"/>
                </a:solidFill>
              </a:rPr>
              <a:t>(fs(f,x,2,1</a:t>
            </a:r>
            <a:r>
              <a:rPr lang="en-US" sz="2400" dirty="0">
                <a:solidFill>
                  <a:srgbClr val="002060"/>
                </a:solidFill>
              </a:rPr>
              <a:t>),-1,1)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&gt;&gt; hold </a:t>
            </a:r>
            <a:r>
              <a:rPr lang="en-US" sz="2400" dirty="0">
                <a:solidFill>
                  <a:srgbClr val="002060"/>
                </a:solidFill>
              </a:rPr>
              <a:t>on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&gt;&gt; </a:t>
            </a:r>
            <a:r>
              <a:rPr lang="en-US" sz="2400" dirty="0" err="1" smtClean="0">
                <a:solidFill>
                  <a:srgbClr val="002060"/>
                </a:solidFill>
              </a:rPr>
              <a:t>ezplot</a:t>
            </a:r>
            <a:r>
              <a:rPr lang="en-US" sz="2400" dirty="0" smtClean="0">
                <a:solidFill>
                  <a:srgbClr val="002060"/>
                </a:solidFill>
              </a:rPr>
              <a:t>(f</a:t>
            </a:r>
            <a:r>
              <a:rPr lang="en-US" sz="2400" dirty="0">
                <a:solidFill>
                  <a:srgbClr val="002060"/>
                </a:solidFill>
              </a:rPr>
              <a:t>,-1,1)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&gt;&gt; hold </a:t>
            </a:r>
            <a:r>
              <a:rPr lang="en-US" sz="2400" dirty="0">
                <a:solidFill>
                  <a:srgbClr val="002060"/>
                </a:solidFill>
              </a:rPr>
              <a:t>off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&gt;&gt; title</a:t>
            </a:r>
            <a:r>
              <a:rPr lang="en-US" sz="2400" dirty="0">
                <a:solidFill>
                  <a:srgbClr val="002060"/>
                </a:solidFill>
              </a:rPr>
              <a:t>('Partial sum with n=2')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7074" y="294060"/>
                <a:ext cx="934492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C00000"/>
                    </a:solidFill>
                  </a:rPr>
                  <a:t>Here are the plots of the partial sums for n=2,5,10. The plot also shows the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74" y="294060"/>
                <a:ext cx="9344926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978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255" y="1519863"/>
            <a:ext cx="477202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4199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285827" y="863815"/>
            <a:ext cx="7904054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xmlns="" id="{72ABAC79-8BC6-1E13-62A3-393783EFBB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6C7D1710-0333-E663-1E81-900A7897AAC2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4DE61C3A-343C-2FF2-5EA7-8B0F56B7301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9C72C356-0CE7-E2F5-030D-26568C4A5A9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85827" y="995573"/>
            <a:ext cx="99752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&gt;&gt; </a:t>
            </a:r>
            <a:r>
              <a:rPr lang="en-US" sz="2400" dirty="0" err="1" smtClean="0">
                <a:solidFill>
                  <a:srgbClr val="002060"/>
                </a:solidFill>
              </a:rPr>
              <a:t>ezplot</a:t>
            </a:r>
            <a:r>
              <a:rPr lang="en-US" sz="2400" dirty="0" smtClean="0">
                <a:solidFill>
                  <a:srgbClr val="002060"/>
                </a:solidFill>
              </a:rPr>
              <a:t>(fs(f,x,5,1</a:t>
            </a:r>
            <a:r>
              <a:rPr lang="en-US" sz="2400" dirty="0">
                <a:solidFill>
                  <a:srgbClr val="002060"/>
                </a:solidFill>
              </a:rPr>
              <a:t>),-1,1)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&gt;&gt; hold </a:t>
            </a:r>
            <a:r>
              <a:rPr lang="en-US" sz="2400" dirty="0">
                <a:solidFill>
                  <a:srgbClr val="002060"/>
                </a:solidFill>
              </a:rPr>
              <a:t>on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&gt;&gt; </a:t>
            </a:r>
            <a:r>
              <a:rPr lang="en-US" sz="2400" dirty="0" err="1" smtClean="0">
                <a:solidFill>
                  <a:srgbClr val="002060"/>
                </a:solidFill>
              </a:rPr>
              <a:t>ezplot</a:t>
            </a:r>
            <a:r>
              <a:rPr lang="en-US" sz="2400" dirty="0" smtClean="0">
                <a:solidFill>
                  <a:srgbClr val="002060"/>
                </a:solidFill>
              </a:rPr>
              <a:t>(f</a:t>
            </a:r>
            <a:r>
              <a:rPr lang="en-US" sz="2400" dirty="0">
                <a:solidFill>
                  <a:srgbClr val="002060"/>
                </a:solidFill>
              </a:rPr>
              <a:t>,-1,1)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&gt;&gt; hold </a:t>
            </a:r>
            <a:r>
              <a:rPr lang="en-US" sz="2400" dirty="0">
                <a:solidFill>
                  <a:srgbClr val="002060"/>
                </a:solidFill>
              </a:rPr>
              <a:t>off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&gt;&gt; title</a:t>
            </a:r>
            <a:r>
              <a:rPr lang="en-US" sz="2400" dirty="0">
                <a:solidFill>
                  <a:srgbClr val="002060"/>
                </a:solidFill>
              </a:rPr>
              <a:t>('Partial sum with </a:t>
            </a:r>
            <a:r>
              <a:rPr lang="en-US" sz="2400" dirty="0" smtClean="0">
                <a:solidFill>
                  <a:srgbClr val="002060"/>
                </a:solidFill>
              </a:rPr>
              <a:t>n=5')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864" y="995573"/>
            <a:ext cx="449580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8008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285827" y="863815"/>
            <a:ext cx="7904054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xmlns="" id="{72ABAC79-8BC6-1E13-62A3-393783EFBB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6C7D1710-0333-E663-1E81-900A7897AAC2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4DE61C3A-343C-2FF2-5EA7-8B0F56B7301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9C72C356-0CE7-E2F5-030D-26568C4A5A9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85827" y="995573"/>
            <a:ext cx="99752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&gt;&gt; </a:t>
            </a:r>
            <a:r>
              <a:rPr lang="en-US" sz="2400" dirty="0" err="1" smtClean="0">
                <a:solidFill>
                  <a:srgbClr val="002060"/>
                </a:solidFill>
              </a:rPr>
              <a:t>ezplot</a:t>
            </a:r>
            <a:r>
              <a:rPr lang="en-US" sz="2400" dirty="0" smtClean="0">
                <a:solidFill>
                  <a:srgbClr val="002060"/>
                </a:solidFill>
              </a:rPr>
              <a:t>(fs(f,x,10,1</a:t>
            </a:r>
            <a:r>
              <a:rPr lang="en-US" sz="2400" dirty="0">
                <a:solidFill>
                  <a:srgbClr val="002060"/>
                </a:solidFill>
              </a:rPr>
              <a:t>),-1,1)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&gt;&gt; hold </a:t>
            </a:r>
            <a:r>
              <a:rPr lang="en-US" sz="2400" dirty="0">
                <a:solidFill>
                  <a:srgbClr val="002060"/>
                </a:solidFill>
              </a:rPr>
              <a:t>on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&gt;&gt; </a:t>
            </a:r>
            <a:r>
              <a:rPr lang="en-US" sz="2400" dirty="0" err="1" smtClean="0">
                <a:solidFill>
                  <a:srgbClr val="002060"/>
                </a:solidFill>
              </a:rPr>
              <a:t>ezplot</a:t>
            </a:r>
            <a:r>
              <a:rPr lang="en-US" sz="2400" dirty="0" smtClean="0">
                <a:solidFill>
                  <a:srgbClr val="002060"/>
                </a:solidFill>
              </a:rPr>
              <a:t>(f</a:t>
            </a:r>
            <a:r>
              <a:rPr lang="en-US" sz="2400" dirty="0">
                <a:solidFill>
                  <a:srgbClr val="002060"/>
                </a:solidFill>
              </a:rPr>
              <a:t>,-1,1)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&gt;&gt; hold </a:t>
            </a:r>
            <a:r>
              <a:rPr lang="en-US" sz="2400" dirty="0">
                <a:solidFill>
                  <a:srgbClr val="002060"/>
                </a:solidFill>
              </a:rPr>
              <a:t>off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&gt;&gt; title</a:t>
            </a:r>
            <a:r>
              <a:rPr lang="en-US" sz="2400" dirty="0">
                <a:solidFill>
                  <a:srgbClr val="002060"/>
                </a:solidFill>
              </a:rPr>
              <a:t>('Partial sum with </a:t>
            </a:r>
            <a:r>
              <a:rPr lang="en-US" sz="2400" dirty="0" smtClean="0">
                <a:solidFill>
                  <a:srgbClr val="002060"/>
                </a:solidFill>
              </a:rPr>
              <a:t>n=10')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745" y="887388"/>
            <a:ext cx="4600575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8008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7" y="398927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3048715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pic>
        <p:nvPicPr>
          <p:cNvPr id="2" name="Picture 1" descr="Logo, company name&#10;&#10;Description automatically generated">
            <a:extLst>
              <a:ext uri="{FF2B5EF4-FFF2-40B4-BE49-F238E27FC236}">
                <a16:creationId xmlns:a16="http://schemas.microsoft.com/office/drawing/2014/main" xmlns="" id="{DD53A513-A030-3AA7-19E8-A1964AF983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97" y="2100464"/>
            <a:ext cx="3902166" cy="297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43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285827" y="879963"/>
            <a:ext cx="7904054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5494" y="123079"/>
            <a:ext cx="8122024" cy="697192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Fourier Series</a:t>
            </a:r>
            <a:endParaRPr lang="en-US" sz="27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 descr="Logo, company name&#10;&#10;Description automatically generated">
            <a:extLst>
              <a:ext uri="{FF2B5EF4-FFF2-40B4-BE49-F238E27FC236}">
                <a16:creationId xmlns:a16="http://schemas.microsoft.com/office/drawing/2014/main" xmlns="" id="{1FFA87E8-4C0C-8A43-AC97-E585401797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1F2BA70E-70BA-A8AE-5EAE-16E1E735EB64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8D4DA105-FE44-2F90-2A69-28B994D191F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507B6B77-B352-CCE9-7B1E-3D706BBC1A19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6E16ED1F-E37A-AA2A-29E2-0393F70D3047}"/>
                  </a:ext>
                </a:extLst>
              </p:cNvPr>
              <p:cNvSpPr txBox="1"/>
              <p:nvPr/>
            </p:nvSpPr>
            <p:spPr>
              <a:xfrm>
                <a:off x="259316" y="952995"/>
                <a:ext cx="9787209" cy="5777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Fourier series expansion of a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over the interval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𝛼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𝛼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+2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given by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cs typeface="Calibri" panose="020F0502020204030204" pitchFamily="34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Calibri" panose="020F0502020204030204" pitchFamily="34" charset="0"/>
                              </a:rPr>
                              <m:t>𝑐𝑜𝑠𝑘𝑥</m:t>
                            </m:r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Calibri" panose="020F0502020204030204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Calibri" panose="020F0502020204030204" pitchFamily="34" charset="0"/>
                              </a:rPr>
                              <m:t>𝑠𝑖𝑛𝑘𝑥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  <m:t>,</m:t>
                        </m:r>
                      </m:e>
                    </m:nary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en-US" sz="2400" dirty="0" smtClean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 smtClean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where,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𝛼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𝛼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+2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𝜋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; 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0" smtClean="0">
                          <a:solidFill>
                            <a:srgbClr val="002060"/>
                          </a:solidFill>
                          <a:latin typeface="Cambria Math"/>
                          <a:cs typeface="Calibri" panose="020F05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𝛼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𝛼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+2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𝜋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𝑐𝑜𝑠𝑘𝑥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𝑑𝑥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;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=1,2,…</m:t>
                          </m:r>
                        </m:e>
                      </m:nary>
                    </m:oMath>
                  </m:oMathPara>
                </a14:m>
                <a:endParaRPr lang="en-US" sz="2400" dirty="0" smtClean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𝛼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𝛼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+2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𝜋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𝑠𝑖𝑛𝑘𝑥</m:t>
                          </m:r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𝑑𝑥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;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=1,2,…</m:t>
                          </m:r>
                        </m:e>
                      </m:nary>
                    </m:oMath>
                  </m:oMathPara>
                </a14:m>
                <a:endParaRPr lang="en-US" sz="2400" dirty="0" smtClean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 smtClean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2400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sz="2400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E16ED1F-E37A-AA2A-29E2-0393F70D3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16" y="952995"/>
                <a:ext cx="9787209" cy="5777031"/>
              </a:xfrm>
              <a:prstGeom prst="rect">
                <a:avLst/>
              </a:prstGeom>
              <a:blipFill rotWithShape="1">
                <a:blip r:embed="rId3"/>
                <a:stretch>
                  <a:fillRect l="-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63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285827" y="863815"/>
            <a:ext cx="7904054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xmlns="" id="{72ABAC79-8BC6-1E13-62A3-393783EFBB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6C7D1710-0333-E663-1E81-900A7897AAC2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4DE61C3A-343C-2FF2-5EA7-8B0F56B7301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9C72C356-0CE7-E2F5-030D-26568C4A5A9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3464" y="1141382"/>
                <a:ext cx="9975273" cy="7478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C00000"/>
                    </a:solidFill>
                  </a:rPr>
                  <a:t>Find the Fourier series for the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=−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sz="2400" dirty="0" smtClean="0">
                  <a:solidFill>
                    <a:srgbClr val="00206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BR" sz="2400" dirty="0" smtClean="0">
                    <a:solidFill>
                      <a:srgbClr val="002060"/>
                    </a:solidFill>
                  </a:rPr>
                  <a:t>&gt;&gt; syms x k n pi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sz="2400" dirty="0" smtClean="0">
                    <a:solidFill>
                      <a:srgbClr val="002060"/>
                    </a:solidFill>
                  </a:rPr>
                  <a:t>&gt;&gt; </a:t>
                </a:r>
                <a:r>
                  <a:rPr lang="en-US" sz="2400" dirty="0" err="1">
                    <a:solidFill>
                      <a:srgbClr val="002060"/>
                    </a:solidFill>
                  </a:rPr>
                  <a:t>evalin</a:t>
                </a:r>
                <a:r>
                  <a:rPr lang="en-US" sz="2400" dirty="0">
                    <a:solidFill>
                      <a:srgbClr val="002060"/>
                    </a:solidFill>
                  </a:rPr>
                  <a:t>(</a:t>
                </a:r>
                <a:r>
                  <a:rPr lang="en-US" sz="2400" dirty="0" err="1">
                    <a:solidFill>
                      <a:srgbClr val="002060"/>
                    </a:solidFill>
                  </a:rPr>
                  <a:t>symengine</a:t>
                </a:r>
                <a:r>
                  <a:rPr lang="en-US" sz="2400" dirty="0">
                    <a:solidFill>
                      <a:srgbClr val="002060"/>
                    </a:solidFill>
                  </a:rPr>
                  <a:t>,'assume(</a:t>
                </a:r>
                <a:r>
                  <a:rPr lang="en-US" sz="2400" dirty="0" err="1">
                    <a:solidFill>
                      <a:srgbClr val="002060"/>
                    </a:solidFill>
                  </a:rPr>
                  <a:t>k,Type</a:t>
                </a:r>
                <a:r>
                  <a:rPr lang="en-US" sz="2400" dirty="0">
                    <a:solidFill>
                      <a:srgbClr val="002060"/>
                    </a:solidFill>
                  </a:rPr>
                  <a:t>::Integer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)');    </a:t>
                </a:r>
                <a:r>
                  <a:rPr lang="en-US" sz="2400" dirty="0" smtClean="0">
                    <a:solidFill>
                      <a:srgbClr val="00B050"/>
                    </a:solidFill>
                  </a:rPr>
                  <a:t>The </a:t>
                </a:r>
                <a:r>
                  <a:rPr lang="en-US" sz="2400" dirty="0">
                    <a:solidFill>
                      <a:srgbClr val="00B050"/>
                    </a:solidFill>
                  </a:rPr>
                  <a:t>next command tells  </a:t>
                </a:r>
                <a:r>
                  <a:rPr lang="en-US" sz="2400" dirty="0" smtClean="0">
                    <a:solidFill>
                      <a:srgbClr val="00B050"/>
                    </a:solidFill>
                  </a:rPr>
                  <a:t>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                                                                                  </a:t>
                </a:r>
                <a:r>
                  <a:rPr lang="en-US" sz="2400" dirty="0" smtClean="0">
                    <a:solidFill>
                      <a:srgbClr val="00B050"/>
                    </a:solidFill>
                  </a:rPr>
                  <a:t>MATLAB </a:t>
                </a:r>
                <a:r>
                  <a:rPr lang="en-US" sz="2400" dirty="0">
                    <a:solidFill>
                      <a:srgbClr val="00B050"/>
                    </a:solidFill>
                  </a:rPr>
                  <a:t>that k is an integer. 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solidFill>
                      <a:srgbClr val="002060"/>
                    </a:solidFill>
                  </a:rPr>
                  <a:t>&gt;&gt; </a:t>
                </a:r>
                <a:r>
                  <a:rPr lang="it-IT" sz="2400" dirty="0">
                    <a:solidFill>
                      <a:srgbClr val="002060"/>
                    </a:solidFill>
                  </a:rPr>
                  <a:t>a = @(f,x,k,pi) int(f*cos(k*x)/pi,x,-pi,pi</a:t>
                </a:r>
                <a:r>
                  <a:rPr lang="it-IT" sz="2400" dirty="0" smtClean="0">
                    <a:solidFill>
                      <a:srgbClr val="002060"/>
                    </a:solidFill>
                  </a:rPr>
                  <a:t>);   </a:t>
                </a:r>
                <a:r>
                  <a:rPr lang="en-US" sz="2400" dirty="0" smtClean="0">
                    <a:solidFill>
                      <a:srgbClr val="00B050"/>
                    </a:solidFill>
                  </a:rPr>
                  <a:t>kth </a:t>
                </a:r>
                <a:r>
                  <a:rPr lang="en-US" sz="2400" dirty="0">
                    <a:solidFill>
                      <a:srgbClr val="00B050"/>
                    </a:solidFill>
                  </a:rPr>
                  <a:t>Fourier cosine coefficient  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sz="2400" dirty="0"/>
                  <a:t> </a:t>
                </a:r>
                <a:endParaRPr lang="it-IT" sz="2400" dirty="0" smtClean="0">
                  <a:solidFill>
                    <a:srgbClr val="00206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t-IT" sz="2400" dirty="0" smtClean="0">
                    <a:solidFill>
                      <a:srgbClr val="002060"/>
                    </a:solidFill>
                  </a:rPr>
                  <a:t>&gt;&gt; </a:t>
                </a:r>
                <a:r>
                  <a:rPr lang="da-DK" sz="2400" dirty="0">
                    <a:solidFill>
                      <a:srgbClr val="002060"/>
                    </a:solidFill>
                  </a:rPr>
                  <a:t>b = @(f,x,k,pi) int(f*sin(k*x)/pi,x,-pi,pi</a:t>
                </a:r>
                <a:r>
                  <a:rPr lang="da-DK" sz="2400" dirty="0" smtClean="0">
                    <a:solidFill>
                      <a:srgbClr val="002060"/>
                    </a:solidFill>
                  </a:rPr>
                  <a:t>);    </a:t>
                </a:r>
                <a:r>
                  <a:rPr lang="en-US" sz="2400" dirty="0" smtClean="0">
                    <a:solidFill>
                      <a:srgbClr val="00B050"/>
                    </a:solidFill>
                  </a:rPr>
                  <a:t>kth </a:t>
                </a:r>
                <a:r>
                  <a:rPr lang="en-US" sz="2400" dirty="0">
                    <a:solidFill>
                      <a:srgbClr val="00B050"/>
                    </a:solidFill>
                  </a:rPr>
                  <a:t>Fourier </a:t>
                </a:r>
                <a:r>
                  <a:rPr lang="en-US" sz="2400" dirty="0" smtClean="0">
                    <a:solidFill>
                      <a:srgbClr val="00B050"/>
                    </a:solidFill>
                  </a:rPr>
                  <a:t>sine </a:t>
                </a:r>
                <a:r>
                  <a:rPr lang="en-US" sz="2400" dirty="0">
                    <a:solidFill>
                      <a:srgbClr val="00B050"/>
                    </a:solidFill>
                  </a:rPr>
                  <a:t>coefficient  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da-DK" sz="2400" dirty="0" smtClean="0">
                  <a:solidFill>
                    <a:srgbClr val="00206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a-DK" sz="2400" dirty="0" smtClean="0">
                    <a:solidFill>
                      <a:srgbClr val="002060"/>
                    </a:solidFill>
                  </a:rPr>
                  <a:t>&gt;&gt; </a:t>
                </a:r>
                <a:r>
                  <a:rPr lang="en-US" sz="2400" dirty="0">
                    <a:solidFill>
                      <a:srgbClr val="002060"/>
                    </a:solidFill>
                  </a:rPr>
                  <a:t>f=x-x^2</a:t>
                </a:r>
              </a:p>
              <a:p>
                <a:pPr>
                  <a:lnSpc>
                    <a:spcPct val="150000"/>
                  </a:lnSpc>
                </a:pPr>
                <a:r>
                  <a:rPr lang="da-DK" sz="2400" dirty="0" smtClean="0">
                    <a:solidFill>
                      <a:srgbClr val="002060"/>
                    </a:solidFill>
                  </a:rPr>
                  <a:t>&gt;&gt;</a:t>
                </a:r>
                <a:r>
                  <a:rPr lang="en-US" sz="2400" dirty="0">
                    <a:solidFill>
                      <a:srgbClr val="002060"/>
                    </a:solidFill>
                  </a:rPr>
                  <a:t> A=simplify(a(</a:t>
                </a:r>
                <a:r>
                  <a:rPr lang="en-US" sz="2400" dirty="0" err="1">
                    <a:solidFill>
                      <a:srgbClr val="002060"/>
                    </a:solidFill>
                  </a:rPr>
                  <a:t>f,x,k,pi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))</a:t>
                </a:r>
              </a:p>
              <a:p>
                <a:r>
                  <a:rPr lang="en-US" sz="2400" dirty="0" smtClean="0">
                    <a:solidFill>
                      <a:srgbClr val="C00000"/>
                    </a:solidFill>
                  </a:rPr>
                  <a:t>     </a:t>
                </a:r>
                <a:r>
                  <a:rPr lang="en-US" sz="2400" dirty="0">
                    <a:solidFill>
                      <a:srgbClr val="C00000"/>
                    </a:solidFill>
                  </a:rPr>
                  <a:t>-(2*(k^2*pi^2*sin(k*pi) - 2*sin(k*pi) + 2*k*pi*cos(k*pi)))/(k^3*pi)</a:t>
                </a:r>
              </a:p>
              <a:p>
                <a:pPr>
                  <a:lnSpc>
                    <a:spcPct val="150000"/>
                  </a:lnSpc>
                </a:pPr>
                <a:endParaRPr lang="en-US" sz="2400" dirty="0" smtClean="0">
                  <a:solidFill>
                    <a:srgbClr val="002060"/>
                  </a:solidFill>
                </a:endParaRPr>
              </a:p>
              <a:p>
                <a:endParaRPr lang="en-US" sz="2400" dirty="0"/>
              </a:p>
              <a:p>
                <a:endParaRPr lang="da-DK" sz="2400" dirty="0"/>
              </a:p>
              <a:p>
                <a:endParaRPr lang="it-IT" sz="2400" dirty="0"/>
              </a:p>
              <a:p>
                <a:endParaRPr lang="en-US" sz="2400" dirty="0"/>
              </a:p>
              <a:p>
                <a:endParaRPr lang="pt-BR" sz="2400" dirty="0" smtClean="0"/>
              </a:p>
              <a:p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64" y="1141382"/>
                <a:ext cx="9975273" cy="7478970"/>
              </a:xfrm>
              <a:prstGeom prst="rect">
                <a:avLst/>
              </a:prstGeom>
              <a:blipFill rotWithShape="1">
                <a:blip r:embed="rId3"/>
                <a:stretch>
                  <a:fillRect l="-978" t="-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33464" y="305320"/>
            <a:ext cx="3490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Problem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412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285827" y="863815"/>
            <a:ext cx="7904054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xmlns="" id="{72ABAC79-8BC6-1E13-62A3-393783EFBB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6C7D1710-0333-E663-1E81-900A7897AAC2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4DE61C3A-343C-2FF2-5EA7-8B0F56B7301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9C72C356-0CE7-E2F5-030D-26568C4A5A9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33464" y="971823"/>
            <a:ext cx="99752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&gt;&gt; pretty(A)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endParaRPr lang="en-US" sz="2400" dirty="0"/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&gt;&gt; B=simplify(b(</a:t>
            </a:r>
            <a:r>
              <a:rPr lang="en-US" sz="2400" dirty="0" err="1" smtClean="0">
                <a:solidFill>
                  <a:srgbClr val="002060"/>
                </a:solidFill>
              </a:rPr>
              <a:t>f,x,k,pi</a:t>
            </a:r>
            <a:r>
              <a:rPr lang="en-US" sz="2400" dirty="0" smtClean="0">
                <a:solidFill>
                  <a:srgbClr val="002060"/>
                </a:solidFill>
              </a:rPr>
              <a:t>))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     B = (</a:t>
            </a:r>
            <a:r>
              <a:rPr lang="en-US" sz="2400" dirty="0">
                <a:solidFill>
                  <a:srgbClr val="C00000"/>
                </a:solidFill>
              </a:rPr>
              <a:t>2*(sin(k*pi) - k*pi*cos(k*pi)))/(k^2*pi</a:t>
            </a:r>
            <a:r>
              <a:rPr lang="en-US" sz="2400" dirty="0" smtClean="0">
                <a:solidFill>
                  <a:srgbClr val="C00000"/>
                </a:solidFill>
              </a:rPr>
              <a:t>)</a:t>
            </a:r>
          </a:p>
          <a:p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&gt;&gt; pretty(B)</a:t>
            </a: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44" y="1684502"/>
            <a:ext cx="51625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05" y="4582650"/>
            <a:ext cx="30289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88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285827" y="863815"/>
            <a:ext cx="7904054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xmlns="" id="{72ABAC79-8BC6-1E13-62A3-393783EFBB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6C7D1710-0333-E663-1E81-900A7897AAC2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4DE61C3A-343C-2FF2-5EA7-8B0F56B7301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9C72C356-0CE7-E2F5-030D-26568C4A5A9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85827" y="970472"/>
            <a:ext cx="99752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                                                                      </a:t>
            </a:r>
            <a:r>
              <a:rPr lang="en-US" sz="2400" dirty="0" smtClean="0">
                <a:solidFill>
                  <a:srgbClr val="00B050"/>
                </a:solidFill>
              </a:rPr>
              <a:t>The </a:t>
            </a:r>
            <a:r>
              <a:rPr lang="en-US" sz="2400" dirty="0">
                <a:solidFill>
                  <a:srgbClr val="00B050"/>
                </a:solidFill>
              </a:rPr>
              <a:t>nth partial </a:t>
            </a:r>
            <a:r>
              <a:rPr lang="en-US" sz="2400" dirty="0" smtClean="0">
                <a:solidFill>
                  <a:srgbClr val="00B050"/>
                </a:solidFill>
              </a:rPr>
              <a:t>sum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&gt;&gt; fs </a:t>
            </a:r>
            <a:r>
              <a:rPr lang="en-US" sz="2400" dirty="0">
                <a:solidFill>
                  <a:srgbClr val="002060"/>
                </a:solidFill>
              </a:rPr>
              <a:t>= @(</a:t>
            </a:r>
            <a:r>
              <a:rPr lang="en-US" sz="2400" dirty="0" err="1">
                <a:solidFill>
                  <a:srgbClr val="002060"/>
                </a:solidFill>
              </a:rPr>
              <a:t>f,x,n,pi</a:t>
            </a:r>
            <a:r>
              <a:rPr lang="en-US" sz="2400" dirty="0">
                <a:solidFill>
                  <a:srgbClr val="002060"/>
                </a:solidFill>
              </a:rPr>
              <a:t>) a(f,x,0,pi)/2 + ...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    </a:t>
            </a:r>
            <a:r>
              <a:rPr lang="en-US" sz="2400" dirty="0" smtClean="0">
                <a:solidFill>
                  <a:srgbClr val="002060"/>
                </a:solidFill>
              </a:rPr>
              <a:t>         </a:t>
            </a:r>
            <a:r>
              <a:rPr lang="en-US" sz="2400" dirty="0" err="1" smtClean="0">
                <a:solidFill>
                  <a:srgbClr val="002060"/>
                </a:solidFill>
              </a:rPr>
              <a:t>symsum</a:t>
            </a:r>
            <a:r>
              <a:rPr lang="en-US" sz="2400" dirty="0" smtClean="0">
                <a:solidFill>
                  <a:srgbClr val="002060"/>
                </a:solidFill>
              </a:rPr>
              <a:t>(a(</a:t>
            </a:r>
            <a:r>
              <a:rPr lang="en-US" sz="2400" dirty="0" err="1" smtClean="0">
                <a:solidFill>
                  <a:srgbClr val="002060"/>
                </a:solidFill>
              </a:rPr>
              <a:t>f,x,k,pi</a:t>
            </a:r>
            <a:r>
              <a:rPr lang="en-US" sz="2400" dirty="0">
                <a:solidFill>
                  <a:srgbClr val="002060"/>
                </a:solidFill>
              </a:rPr>
              <a:t>)*cos(k*x) + b(</a:t>
            </a:r>
            <a:r>
              <a:rPr lang="en-US" sz="2400" dirty="0" err="1">
                <a:solidFill>
                  <a:srgbClr val="002060"/>
                </a:solidFill>
              </a:rPr>
              <a:t>f,x,k,pi</a:t>
            </a:r>
            <a:r>
              <a:rPr lang="en-US" sz="2400" dirty="0">
                <a:solidFill>
                  <a:srgbClr val="002060"/>
                </a:solidFill>
              </a:rPr>
              <a:t>)*sin(k*x),</a:t>
            </a:r>
            <a:r>
              <a:rPr lang="en-US" sz="2400" dirty="0" err="1">
                <a:solidFill>
                  <a:srgbClr val="002060"/>
                </a:solidFill>
              </a:rPr>
              <a:t>k,pi,n</a:t>
            </a:r>
            <a:r>
              <a:rPr lang="en-US" sz="2400" dirty="0" smtClean="0">
                <a:solidFill>
                  <a:srgbClr val="002060"/>
                </a:solidFill>
              </a:rPr>
              <a:t>);</a:t>
            </a:r>
            <a:endParaRPr lang="en-US" sz="2400" dirty="0">
              <a:solidFill>
                <a:srgbClr val="002060"/>
              </a:solidFill>
            </a:endParaRP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&gt;&gt; </a:t>
            </a:r>
            <a:r>
              <a:rPr lang="en-US" sz="2400" dirty="0">
                <a:solidFill>
                  <a:srgbClr val="002060"/>
                </a:solidFill>
              </a:rPr>
              <a:t>pretty(fs(f,x,3,pi</a:t>
            </a:r>
            <a:r>
              <a:rPr lang="en-US" sz="2400" dirty="0" smtClean="0">
                <a:solidFill>
                  <a:srgbClr val="002060"/>
                </a:solidFill>
              </a:rPr>
              <a:t>))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endParaRPr lang="en-US" sz="2400" dirty="0">
              <a:solidFill>
                <a:srgbClr val="002060"/>
              </a:solidFill>
            </a:endParaRPr>
          </a:p>
          <a:p>
            <a:endParaRPr lang="en-US" sz="2400" dirty="0">
              <a:solidFill>
                <a:srgbClr val="002060"/>
              </a:solidFill>
            </a:endParaRPr>
          </a:p>
          <a:p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58" y="3170095"/>
            <a:ext cx="794385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6850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285827" y="863815"/>
            <a:ext cx="7904054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xmlns="" id="{72ABAC79-8BC6-1E13-62A3-393783EFBB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6C7D1710-0333-E663-1E81-900A7897AAC2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4DE61C3A-343C-2FF2-5EA7-8B0F56B7301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9C72C356-0CE7-E2F5-030D-26568C4A5A9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3464" y="1141382"/>
                <a:ext cx="9975273" cy="7109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C00000"/>
                    </a:solidFill>
                  </a:rPr>
                  <a:t>Find the Fourier series for the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=−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sz="2400" dirty="0" smtClean="0">
                  <a:solidFill>
                    <a:srgbClr val="00206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BR" sz="2400" dirty="0" smtClean="0">
                    <a:solidFill>
                      <a:srgbClr val="002060"/>
                    </a:solidFill>
                  </a:rPr>
                  <a:t>&gt;&gt; syms x k n pi</a:t>
                </a:r>
              </a:p>
              <a:p>
                <a:pPr>
                  <a:lnSpc>
                    <a:spcPct val="150000"/>
                  </a:lnSpc>
                </a:pPr>
                <a:r>
                  <a:rPr lang="pt-BR" sz="2400" dirty="0" smtClean="0">
                    <a:solidFill>
                      <a:srgbClr val="002060"/>
                    </a:solidFill>
                  </a:rPr>
                  <a:t>&gt;&gt; </a:t>
                </a:r>
                <a:r>
                  <a:rPr lang="en-US" sz="2400" dirty="0" err="1">
                    <a:solidFill>
                      <a:srgbClr val="002060"/>
                    </a:solidFill>
                  </a:rPr>
                  <a:t>evalin</a:t>
                </a:r>
                <a:r>
                  <a:rPr lang="en-US" sz="2400" dirty="0">
                    <a:solidFill>
                      <a:srgbClr val="002060"/>
                    </a:solidFill>
                  </a:rPr>
                  <a:t>(</a:t>
                </a:r>
                <a:r>
                  <a:rPr lang="en-US" sz="2400" dirty="0" err="1">
                    <a:solidFill>
                      <a:srgbClr val="002060"/>
                    </a:solidFill>
                  </a:rPr>
                  <a:t>symengine</a:t>
                </a:r>
                <a:r>
                  <a:rPr lang="en-US" sz="2400" dirty="0">
                    <a:solidFill>
                      <a:srgbClr val="002060"/>
                    </a:solidFill>
                  </a:rPr>
                  <a:t>,'assume(</a:t>
                </a:r>
                <a:r>
                  <a:rPr lang="en-US" sz="2400" dirty="0" err="1">
                    <a:solidFill>
                      <a:srgbClr val="002060"/>
                    </a:solidFill>
                  </a:rPr>
                  <a:t>k,Type</a:t>
                </a:r>
                <a:r>
                  <a:rPr lang="en-US" sz="2400" dirty="0">
                    <a:solidFill>
                      <a:srgbClr val="002060"/>
                    </a:solidFill>
                  </a:rPr>
                  <a:t>::Integer)');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solidFill>
                      <a:srgbClr val="002060"/>
                    </a:solidFill>
                  </a:rPr>
                  <a:t>&gt;&gt; </a:t>
                </a:r>
                <a:r>
                  <a:rPr lang="it-IT" sz="2400" dirty="0">
                    <a:solidFill>
                      <a:srgbClr val="002060"/>
                    </a:solidFill>
                  </a:rPr>
                  <a:t>a = @(f,x,k,pi) int(f*cos(k*x)/pi,x,-pi,pi</a:t>
                </a:r>
                <a:r>
                  <a:rPr lang="it-IT" sz="2400" dirty="0" smtClean="0">
                    <a:solidFill>
                      <a:srgbClr val="002060"/>
                    </a:solidFill>
                  </a:rPr>
                  <a:t>);</a:t>
                </a:r>
              </a:p>
              <a:p>
                <a:pPr>
                  <a:lnSpc>
                    <a:spcPct val="150000"/>
                  </a:lnSpc>
                </a:pPr>
                <a:r>
                  <a:rPr lang="it-IT" sz="2400" dirty="0" smtClean="0">
                    <a:solidFill>
                      <a:srgbClr val="002060"/>
                    </a:solidFill>
                  </a:rPr>
                  <a:t>&gt;&gt; </a:t>
                </a:r>
                <a:r>
                  <a:rPr lang="da-DK" sz="2400" dirty="0">
                    <a:solidFill>
                      <a:srgbClr val="002060"/>
                    </a:solidFill>
                  </a:rPr>
                  <a:t>b = @(f,x,k,pi) int(f*sin(k*x)/pi,x,-pi,pi</a:t>
                </a:r>
                <a:r>
                  <a:rPr lang="da-DK" sz="2400" dirty="0" smtClean="0">
                    <a:solidFill>
                      <a:srgbClr val="002060"/>
                    </a:solidFill>
                  </a:rPr>
                  <a:t>);</a:t>
                </a:r>
              </a:p>
              <a:p>
                <a:pPr>
                  <a:lnSpc>
                    <a:spcPct val="150000"/>
                  </a:lnSpc>
                </a:pPr>
                <a:r>
                  <a:rPr lang="da-DK" sz="2400" dirty="0" smtClean="0">
                    <a:solidFill>
                      <a:srgbClr val="002060"/>
                    </a:solidFill>
                  </a:rPr>
                  <a:t>&gt;&gt; 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f=x^2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da-DK" sz="2400" dirty="0" smtClean="0">
                    <a:solidFill>
                      <a:srgbClr val="002060"/>
                    </a:solidFill>
                  </a:rPr>
                  <a:t>&gt;&gt;</a:t>
                </a:r>
                <a:r>
                  <a:rPr lang="en-US" sz="2400" dirty="0">
                    <a:solidFill>
                      <a:srgbClr val="002060"/>
                    </a:solidFill>
                  </a:rPr>
                  <a:t> A=simplify(a(</a:t>
                </a:r>
                <a:r>
                  <a:rPr lang="en-US" sz="2400" dirty="0" err="1">
                    <a:solidFill>
                      <a:srgbClr val="002060"/>
                    </a:solidFill>
                  </a:rPr>
                  <a:t>f,x,k,pi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))</a:t>
                </a:r>
              </a:p>
              <a:p>
                <a:r>
                  <a:rPr lang="en-US" sz="2400" dirty="0" smtClean="0">
                    <a:solidFill>
                      <a:srgbClr val="C00000"/>
                    </a:solidFill>
                  </a:rPr>
                  <a:t>     </a:t>
                </a:r>
                <a:r>
                  <a:rPr lang="en-US" sz="2400" dirty="0">
                    <a:solidFill>
                      <a:srgbClr val="C00000"/>
                    </a:solidFill>
                  </a:rPr>
                  <a:t>(2*(k^2*pi^2*sin(k*pi) - 2*sin(k*pi) + 2*k*pi*cos(k*pi)))/(k^3*pi)</a:t>
                </a:r>
              </a:p>
              <a:p>
                <a:pPr>
                  <a:lnSpc>
                    <a:spcPct val="150000"/>
                  </a:lnSpc>
                </a:pPr>
                <a:endParaRPr lang="en-US" sz="2400" dirty="0" smtClean="0">
                  <a:solidFill>
                    <a:srgbClr val="002060"/>
                  </a:solidFill>
                </a:endParaRPr>
              </a:p>
              <a:p>
                <a:endParaRPr lang="en-US" sz="2400" dirty="0"/>
              </a:p>
              <a:p>
                <a:endParaRPr lang="da-DK" sz="2400" dirty="0"/>
              </a:p>
              <a:p>
                <a:endParaRPr lang="it-IT" sz="2400" dirty="0"/>
              </a:p>
              <a:p>
                <a:endParaRPr lang="en-US" sz="2400" dirty="0"/>
              </a:p>
              <a:p>
                <a:endParaRPr lang="pt-BR" sz="2400" dirty="0" smtClean="0"/>
              </a:p>
              <a:p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64" y="1141382"/>
                <a:ext cx="9975273" cy="7109639"/>
              </a:xfrm>
              <a:prstGeom prst="rect">
                <a:avLst/>
              </a:prstGeom>
              <a:blipFill rotWithShape="1">
                <a:blip r:embed="rId3"/>
                <a:stretch>
                  <a:fillRect l="-978" t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33464" y="305320"/>
            <a:ext cx="3490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Problem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479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285827" y="863815"/>
            <a:ext cx="7904054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xmlns="" id="{72ABAC79-8BC6-1E13-62A3-393783EFBB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6C7D1710-0333-E663-1E81-900A7897AAC2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4DE61C3A-343C-2FF2-5EA7-8B0F56B7301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9C72C356-0CE7-E2F5-030D-26568C4A5A9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33464" y="1141382"/>
            <a:ext cx="99752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&gt;&gt; pretty(A)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endParaRPr lang="en-US" sz="2400" dirty="0"/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&gt;&gt; B=simplify(b(</a:t>
            </a:r>
            <a:r>
              <a:rPr lang="en-US" sz="2400" dirty="0" err="1" smtClean="0">
                <a:solidFill>
                  <a:srgbClr val="002060"/>
                </a:solidFill>
              </a:rPr>
              <a:t>f,x,k,pi</a:t>
            </a:r>
            <a:r>
              <a:rPr lang="en-US" sz="2400" dirty="0" smtClean="0">
                <a:solidFill>
                  <a:srgbClr val="002060"/>
                </a:solidFill>
              </a:rPr>
              <a:t>))</a:t>
            </a:r>
            <a:r>
              <a:rPr lang="en-US" sz="2400" dirty="0" smtClean="0">
                <a:solidFill>
                  <a:srgbClr val="C00000"/>
                </a:solidFill>
              </a:rPr>
              <a:t>     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     B = 0</a:t>
            </a: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16" y="1757370"/>
            <a:ext cx="51339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460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285827" y="863815"/>
            <a:ext cx="7904054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xmlns="" id="{72ABAC79-8BC6-1E13-62A3-393783EFBB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6C7D1710-0333-E663-1E81-900A7897AAC2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4DE61C3A-343C-2FF2-5EA7-8B0F56B7301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9C72C356-0CE7-E2F5-030D-26568C4A5A9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85827" y="970472"/>
            <a:ext cx="99752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solidFill>
                <a:srgbClr val="00206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&gt;&gt; fs </a:t>
            </a:r>
            <a:r>
              <a:rPr lang="en-US" sz="2400" dirty="0">
                <a:solidFill>
                  <a:srgbClr val="002060"/>
                </a:solidFill>
              </a:rPr>
              <a:t>= @(</a:t>
            </a:r>
            <a:r>
              <a:rPr lang="en-US" sz="2400" dirty="0" err="1">
                <a:solidFill>
                  <a:srgbClr val="002060"/>
                </a:solidFill>
              </a:rPr>
              <a:t>f,x,n,pi</a:t>
            </a:r>
            <a:r>
              <a:rPr lang="en-US" sz="2400" dirty="0">
                <a:solidFill>
                  <a:srgbClr val="002060"/>
                </a:solidFill>
              </a:rPr>
              <a:t>) a(f,x,0,pi)/2 + ...</a:t>
            </a:r>
          </a:p>
          <a:p>
            <a:r>
              <a:rPr lang="en-US" sz="2400" dirty="0">
                <a:solidFill>
                  <a:srgbClr val="002060"/>
                </a:solidFill>
              </a:rPr>
              <a:t>    </a:t>
            </a:r>
            <a:r>
              <a:rPr lang="en-US" sz="2400" dirty="0" smtClean="0">
                <a:solidFill>
                  <a:srgbClr val="002060"/>
                </a:solidFill>
              </a:rPr>
              <a:t>         </a:t>
            </a:r>
            <a:r>
              <a:rPr lang="en-US" sz="2400" dirty="0" err="1" smtClean="0">
                <a:solidFill>
                  <a:srgbClr val="002060"/>
                </a:solidFill>
              </a:rPr>
              <a:t>symsum</a:t>
            </a:r>
            <a:r>
              <a:rPr lang="en-US" sz="2400" dirty="0" smtClean="0">
                <a:solidFill>
                  <a:srgbClr val="002060"/>
                </a:solidFill>
              </a:rPr>
              <a:t>(a(</a:t>
            </a:r>
            <a:r>
              <a:rPr lang="en-US" sz="2400" dirty="0" err="1" smtClean="0">
                <a:solidFill>
                  <a:srgbClr val="002060"/>
                </a:solidFill>
              </a:rPr>
              <a:t>f,x,k,pi</a:t>
            </a:r>
            <a:r>
              <a:rPr lang="en-US" sz="2400" dirty="0">
                <a:solidFill>
                  <a:srgbClr val="002060"/>
                </a:solidFill>
              </a:rPr>
              <a:t>)*cos(k*x) + b(</a:t>
            </a:r>
            <a:r>
              <a:rPr lang="en-US" sz="2400" dirty="0" err="1">
                <a:solidFill>
                  <a:srgbClr val="002060"/>
                </a:solidFill>
              </a:rPr>
              <a:t>f,x,k,pi</a:t>
            </a:r>
            <a:r>
              <a:rPr lang="en-US" sz="2400" dirty="0">
                <a:solidFill>
                  <a:srgbClr val="002060"/>
                </a:solidFill>
              </a:rPr>
              <a:t>)*sin(k*x),</a:t>
            </a:r>
            <a:r>
              <a:rPr lang="en-US" sz="2400" dirty="0" err="1">
                <a:solidFill>
                  <a:srgbClr val="002060"/>
                </a:solidFill>
              </a:rPr>
              <a:t>k,pi,n</a:t>
            </a:r>
            <a:r>
              <a:rPr lang="en-US" sz="2400" dirty="0" smtClean="0">
                <a:solidFill>
                  <a:srgbClr val="002060"/>
                </a:solidFill>
              </a:rPr>
              <a:t>);</a:t>
            </a:r>
            <a:endParaRPr lang="en-US" sz="2400" dirty="0">
              <a:solidFill>
                <a:srgbClr val="002060"/>
              </a:solidFill>
            </a:endParaRP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&gt;&gt; pretty(fs(f,x,2,pi))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endParaRPr lang="en-US" sz="2400" dirty="0">
              <a:solidFill>
                <a:srgbClr val="002060"/>
              </a:solidFill>
            </a:endParaRPr>
          </a:p>
          <a:p>
            <a:endParaRPr lang="en-US" sz="2400" dirty="0">
              <a:solidFill>
                <a:srgbClr val="002060"/>
              </a:solidFill>
            </a:endParaRPr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91" y="3148321"/>
            <a:ext cx="709612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2776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285827" y="879963"/>
            <a:ext cx="7904054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5494" y="123079"/>
            <a:ext cx="8122024" cy="697192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Fourier Series over an arbitrary interval</a:t>
            </a:r>
            <a:endParaRPr lang="en-US" sz="27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 descr="Logo, company name&#10;&#10;Description automatically generated">
            <a:extLst>
              <a:ext uri="{FF2B5EF4-FFF2-40B4-BE49-F238E27FC236}">
                <a16:creationId xmlns:a16="http://schemas.microsoft.com/office/drawing/2014/main" xmlns="" id="{1FFA87E8-4C0C-8A43-AC97-E585401797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1F2BA70E-70BA-A8AE-5EAE-16E1E735EB64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8D4DA105-FE44-2F90-2A69-28B994D191F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507B6B77-B352-CCE9-7B1E-3D706BBC1A19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6E16ED1F-E37A-AA2A-29E2-0393F70D3047}"/>
                  </a:ext>
                </a:extLst>
              </p:cNvPr>
              <p:cNvSpPr txBox="1"/>
              <p:nvPr/>
            </p:nvSpPr>
            <p:spPr>
              <a:xfrm>
                <a:off x="259316" y="952995"/>
                <a:ext cx="10049421" cy="5899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 smtClean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Fourier series expansion of a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over the interval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  <m:t>𝐿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given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cs typeface="Calibri" panose="020F0502020204030204" pitchFamily="34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Calibri" panose="020F0502020204030204" pitchFamily="34" charset="0"/>
                              </a:rPr>
                              <m:t>𝑐𝑜𝑠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cs typeface="Calibri" panose="020F050202020403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cs typeface="Calibri" panose="020F0502020204030204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ea typeface="Cambria Math"/>
                                        <a:cs typeface="Calibri" panose="020F0502020204030204" pitchFamily="34" charset="0"/>
                                      </a:rPr>
                                      <m:t>𝜋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ea typeface="Cambria Math"/>
                                        <a:cs typeface="Calibri" panose="020F0502020204030204" pitchFamily="34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cs typeface="Calibri" panose="020F0502020204030204" pitchFamily="34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Calibri" panose="020F0502020204030204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Calibri" panose="020F0502020204030204" pitchFamily="34" charset="0"/>
                              </a:rPr>
                              <m:t>𝑠𝑖𝑛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cs typeface="Calibri" panose="020F050202020403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cs typeface="Calibri" panose="020F0502020204030204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ea typeface="Cambria Math"/>
                                        <a:cs typeface="Calibri" panose="020F0502020204030204" pitchFamily="34" charset="0"/>
                                      </a:rPr>
                                      <m:t>𝜋</m:t>
                                    </m:r>
                                    <m: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ea typeface="Cambria Math"/>
                                        <a:cs typeface="Calibri" panose="020F0502020204030204" pitchFamily="34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  <a:cs typeface="Calibri" panose="020F0502020204030204" pitchFamily="34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  <m:t>,</m:t>
                        </m:r>
                      </m:e>
                    </m:nary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where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  <m:t>𝐿</m:t>
                        </m:r>
                      </m:den>
                    </m:f>
                    <m:nary>
                      <m:nary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  <m:t>𝐿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  <a:cs typeface="Calibri" panose="020F0502020204030204" pitchFamily="34" charset="0"/>
                          </a:rPr>
                          <m:t>𝐿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; 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0" smtClean="0">
                          <a:solidFill>
                            <a:srgbClr val="002060"/>
                          </a:solidFill>
                          <a:latin typeface="Cambria Math"/>
                          <a:cs typeface="Calibri" panose="020F05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𝐿</m:t>
                          </m:r>
                        </m:den>
                      </m:f>
                      <m:nary>
                        <m:nary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𝐿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𝐿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Calibri" panose="020F0502020204030204" pitchFamily="34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𝑑𝑥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;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=1,2,…</m:t>
                          </m:r>
                        </m:e>
                      </m:nary>
                    </m:oMath>
                  </m:oMathPara>
                </a14:m>
                <a:endParaRPr lang="en-US" sz="2400" dirty="0" smtClean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𝐿</m:t>
                          </m:r>
                        </m:den>
                      </m:f>
                      <m:nary>
                        <m:nary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𝐿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  <a:cs typeface="Calibri" panose="020F0502020204030204" pitchFamily="34" charset="0"/>
                            </a:rPr>
                            <m:t>𝐿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cs typeface="Calibri" panose="020F0502020204030204" pitchFamily="34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𝑑𝑥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;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cs typeface="Calibri" panose="020F0502020204030204" pitchFamily="34" charset="0"/>
                            </a:rPr>
                            <m:t>=1,2,…</m:t>
                          </m:r>
                        </m:e>
                      </m:nary>
                    </m:oMath>
                  </m:oMathPara>
                </a14:m>
                <a:endParaRPr lang="en-US" sz="2400" dirty="0" smtClean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 smtClean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2400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sz="2400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E16ED1F-E37A-AA2A-29E2-0393F70D3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16" y="952995"/>
                <a:ext cx="10049421" cy="5899628"/>
              </a:xfrm>
              <a:prstGeom prst="rect">
                <a:avLst/>
              </a:prstGeom>
              <a:blipFill rotWithShape="1">
                <a:blip r:embed="rId3"/>
                <a:stretch>
                  <a:fillRect l="-971" r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6723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6095</TotalTime>
  <Words>720</Words>
  <Application>Microsoft Office PowerPoint</Application>
  <PresentationFormat>Custom</PresentationFormat>
  <Paragraphs>122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 Fourier Series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Fourier Series over an arbitrary interval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Nagesh H M</cp:lastModifiedBy>
  <cp:revision>840</cp:revision>
  <dcterms:created xsi:type="dcterms:W3CDTF">2019-05-30T23:14:36Z</dcterms:created>
  <dcterms:modified xsi:type="dcterms:W3CDTF">2023-05-07T08:41:51Z</dcterms:modified>
</cp:coreProperties>
</file>