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5" r:id="rId2"/>
    <p:sldId id="417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07"/>
    <a:srgbClr val="FF3300"/>
    <a:srgbClr val="DFA267"/>
    <a:srgbClr val="FEDC32"/>
    <a:srgbClr val="F4B350"/>
    <a:srgbClr val="0000CC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891935" y="1606241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ENGINEERING MATHEMATICS-II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MATLAB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2FB2F99E-67CA-ED00-7892-8AA553CDF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3" y="1718759"/>
            <a:ext cx="3588283" cy="27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3464" y="305320"/>
            <a:ext cx="527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command ``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fourier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`` and ``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ifourier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``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/>
              <p:nvPr/>
            </p:nvSpPr>
            <p:spPr>
              <a:xfrm>
                <a:off x="333464" y="1037492"/>
                <a:ext cx="9338074" cy="391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002060"/>
                    </a:solidFill>
                  </a:rPr>
                  <a:t>The computation of the integral is not always a trivial method.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002060"/>
                    </a:solidFill>
                  </a:rPr>
                  <a:t>In MATLAB, there is a possibility to compute the Fourier transform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 of a signal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 using the command </a:t>
                </a:r>
                <a:r>
                  <a:rPr lang="en-IN" sz="2400" dirty="0">
                    <a:solidFill>
                      <a:srgbClr val="C00000"/>
                    </a:solidFill>
                  </a:rPr>
                  <a:t>``</a:t>
                </a:r>
                <a:r>
                  <a:rPr lang="en-IN" sz="2400" dirty="0" err="1">
                    <a:solidFill>
                      <a:srgbClr val="C00000"/>
                    </a:solidFill>
                  </a:rPr>
                  <a:t>fourier</a:t>
                </a:r>
                <a:r>
                  <a:rPr lang="en-IN" sz="2400" dirty="0">
                    <a:solidFill>
                      <a:srgbClr val="C00000"/>
                    </a:solidFill>
                  </a:rPr>
                  <a:t>``.</a:t>
                </a:r>
                <a:endParaRPr lang="en-IN" sz="2400" dirty="0">
                  <a:solidFill>
                    <a:srgbClr val="002060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002060"/>
                    </a:solidFill>
                  </a:rPr>
                  <a:t>Correspondingly, the inverse Fourier transform is computed using the command 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``</a:t>
                </a:r>
                <a:r>
                  <a:rPr lang="en-US" sz="2400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ifourier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``.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While executing these two commands, time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frequency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must be declared as symbolic variables.</a:t>
                </a:r>
                <a:endParaRPr lang="en-IN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1037492"/>
                <a:ext cx="9338074" cy="3913059"/>
              </a:xfrm>
              <a:prstGeom prst="rect">
                <a:avLst/>
              </a:prstGeom>
              <a:blipFill>
                <a:blip r:embed="rId3"/>
                <a:stretch>
                  <a:fillRect l="-914" r="-979" b="-2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3464" y="305320"/>
            <a:ext cx="527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/>
              <p:nvPr/>
            </p:nvSpPr>
            <p:spPr>
              <a:xfrm>
                <a:off x="262039" y="970472"/>
                <a:ext cx="9338074" cy="350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 smtClean="0">
                    <a:solidFill>
                      <a:srgbClr val="C00000"/>
                    </a:solidFill>
                  </a:rPr>
                  <a:t>Compute the Fourier transform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IN" sz="2400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syms</a:t>
                </a:r>
                <a:r>
                  <a:rPr lang="fr-FR" sz="2400" dirty="0">
                    <a:solidFill>
                      <a:srgbClr val="002060"/>
                    </a:solidFill>
                  </a:rPr>
                  <a:t> t x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f =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(-t^2-x^2);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fourier</a:t>
                </a:r>
                <a:r>
                  <a:rPr lang="fr-FR" sz="2400" dirty="0">
                    <a:solidFill>
                      <a:srgbClr val="002060"/>
                    </a:solidFill>
                  </a:rPr>
                  <a:t>(f)</a:t>
                </a:r>
                <a:r>
                  <a:rPr lang="en-IN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:r>
                  <a:rPr lang="fr-FR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ans = pi^(1/2)*</a:t>
                </a:r>
                <a:r>
                  <a:rPr lang="fr-FR" sz="2400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</a:t>
                </a:r>
                <a:r>
                  <a:rPr lang="fr-FR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(- t^2 - w^2/4)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" y="970472"/>
                <a:ext cx="9338074" cy="3501280"/>
              </a:xfrm>
              <a:prstGeom prst="rect">
                <a:avLst/>
              </a:prstGeom>
              <a:blipFill>
                <a:blip r:embed="rId3"/>
                <a:stretch>
                  <a:fillRect l="-1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3464" y="305320"/>
            <a:ext cx="527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/>
              <p:nvPr/>
            </p:nvSpPr>
            <p:spPr>
              <a:xfrm>
                <a:off x="262039" y="970472"/>
                <a:ext cx="9338074" cy="288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solidFill>
                      <a:srgbClr val="C00000"/>
                    </a:solidFill>
                  </a:rPr>
                  <a:t>Compute the Fourier transform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IN" sz="2400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syms</a:t>
                </a:r>
                <a:r>
                  <a:rPr lang="fr-FR" sz="2400" dirty="0">
                    <a:solidFill>
                      <a:srgbClr val="002060"/>
                    </a:solidFill>
                  </a:rPr>
                  <a:t> t x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f = t*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(-t^2);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fourier</a:t>
                </a:r>
                <a:r>
                  <a:rPr lang="fr-FR" sz="2400" dirty="0">
                    <a:solidFill>
                      <a:srgbClr val="002060"/>
                    </a:solidFill>
                  </a:rPr>
                  <a:t>(f)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     </a:t>
                </a:r>
                <a:r>
                  <a:rPr lang="fr-FR" sz="2400" dirty="0">
                    <a:solidFill>
                      <a:srgbClr val="C00000"/>
                    </a:solidFill>
                  </a:rPr>
                  <a:t>ans = -(w*pi^(1/2)*</a:t>
                </a:r>
                <a:r>
                  <a:rPr lang="fr-FR" sz="2400" dirty="0" err="1">
                    <a:solidFill>
                      <a:srgbClr val="C00000"/>
                    </a:solidFill>
                  </a:rPr>
                  <a:t>exp</a:t>
                </a:r>
                <a:r>
                  <a:rPr lang="fr-FR" sz="2400" dirty="0">
                    <a:solidFill>
                      <a:srgbClr val="C00000"/>
                    </a:solidFill>
                  </a:rPr>
                  <a:t>(-w^2/4)*1i)/2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" y="970472"/>
                <a:ext cx="9338074" cy="2881045"/>
              </a:xfrm>
              <a:prstGeom prst="rect">
                <a:avLst/>
              </a:prstGeom>
              <a:blipFill>
                <a:blip r:embed="rId3"/>
                <a:stretch>
                  <a:fillRect l="-1044" b="-3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3464" y="305320"/>
            <a:ext cx="527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/>
              <p:nvPr/>
            </p:nvSpPr>
            <p:spPr>
              <a:xfrm>
                <a:off x="333464" y="693240"/>
                <a:ext cx="10111131" cy="5880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solidFill>
                      <a:srgbClr val="C00000"/>
                    </a:solidFill>
                  </a:rPr>
                  <a:t>Compute the inverse Fourier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IN" sz="2400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syms</a:t>
                </a:r>
                <a:r>
                  <a:rPr lang="fr-FR" sz="2400" dirty="0">
                    <a:solidFill>
                      <a:srgbClr val="002060"/>
                    </a:solidFill>
                  </a:rPr>
                  <a:t> w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F =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(-w^2/4);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ifourier</a:t>
                </a:r>
                <a:r>
                  <a:rPr lang="fr-FR" sz="2400" dirty="0">
                    <a:solidFill>
                      <a:srgbClr val="002060"/>
                    </a:solidFill>
                  </a:rPr>
                  <a:t>(F)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     </a:t>
                </a:r>
                <a:r>
                  <a:rPr lang="fr-FR" sz="2400" dirty="0">
                    <a:solidFill>
                      <a:srgbClr val="C00000"/>
                    </a:solidFill>
                  </a:rPr>
                  <a:t>ans = </a:t>
                </a:r>
                <a:r>
                  <a:rPr lang="fr-FR" sz="2400" dirty="0" err="1">
                    <a:solidFill>
                      <a:srgbClr val="C00000"/>
                    </a:solidFill>
                  </a:rPr>
                  <a:t>exp</a:t>
                </a:r>
                <a:r>
                  <a:rPr lang="fr-FR" sz="2400" dirty="0">
                    <a:solidFill>
                      <a:srgbClr val="C00000"/>
                    </a:solidFill>
                  </a:rPr>
                  <a:t>(-x^2)/pi^(1/2)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Note:</a:t>
                </a:r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default, the inverse transform is in terms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get the result in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terms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we need to use the following code: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syms</a:t>
                </a:r>
                <a:r>
                  <a:rPr lang="fr-FR" sz="2400" dirty="0">
                    <a:solidFill>
                      <a:srgbClr val="002060"/>
                    </a:solidFill>
                  </a:rPr>
                  <a:t> w 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F =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(-w^2/4);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ifourier</a:t>
                </a:r>
                <a:r>
                  <a:rPr lang="fr-FR" sz="2400" dirty="0">
                    <a:solidFill>
                      <a:srgbClr val="002060"/>
                    </a:solidFill>
                  </a:rPr>
                  <a:t>(F, t).      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Here</a:t>
                </a:r>
                <a:r>
                  <a:rPr lang="fr-FR" sz="2400" dirty="0">
                    <a:solidFill>
                      <a:srgbClr val="002060"/>
                    </a:solidFill>
                  </a:rPr>
                  <a:t>, the output is: </a:t>
                </a:r>
                <a:r>
                  <a:rPr lang="fr-FR" sz="2400" dirty="0">
                    <a:solidFill>
                      <a:srgbClr val="C00000"/>
                    </a:solidFill>
                  </a:rPr>
                  <a:t>ans=</a:t>
                </a:r>
                <a:r>
                  <a:rPr lang="fr-FR" sz="2400" dirty="0" err="1">
                    <a:solidFill>
                      <a:srgbClr val="C00000"/>
                    </a:solidFill>
                  </a:rPr>
                  <a:t>exp</a:t>
                </a:r>
                <a:r>
                  <a:rPr lang="fr-FR" sz="2400" dirty="0">
                    <a:solidFill>
                      <a:srgbClr val="C00000"/>
                    </a:solidFill>
                  </a:rPr>
                  <a:t>(-t^2)/pi^(1/2)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693240"/>
                <a:ext cx="10111131" cy="5880521"/>
              </a:xfrm>
              <a:prstGeom prst="rect">
                <a:avLst/>
              </a:prstGeom>
              <a:blipFill>
                <a:blip r:embed="rId3"/>
                <a:stretch>
                  <a:fillRect l="-965" b="-1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9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3464" y="305320"/>
            <a:ext cx="527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Problems: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/>
              <p:nvPr/>
            </p:nvSpPr>
            <p:spPr>
              <a:xfrm>
                <a:off x="262039" y="970472"/>
                <a:ext cx="9338074" cy="29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400" dirty="0">
                    <a:solidFill>
                      <a:srgbClr val="C00000"/>
                    </a:solidFill>
                  </a:rPr>
                  <a:t>Compute </a:t>
                </a:r>
                <a:r>
                  <a:rPr lang="en-IN" sz="2400">
                    <a:solidFill>
                      <a:srgbClr val="C00000"/>
                    </a:solidFill>
                  </a:rPr>
                  <a:t>the </a:t>
                </a:r>
                <a:r>
                  <a:rPr lang="en-IN" sz="2400" smtClean="0">
                    <a:solidFill>
                      <a:srgbClr val="C00000"/>
                    </a:solidFill>
                  </a:rPr>
                  <a:t>inverse Fourier </a:t>
                </a:r>
                <a:r>
                  <a:rPr lang="en-IN" sz="2400" dirty="0">
                    <a:solidFill>
                      <a:srgbClr val="C00000"/>
                    </a:solidFill>
                  </a:rPr>
                  <a:t>transform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IN" sz="2400" dirty="0">
                  <a:solidFill>
                    <a:srgbClr val="C0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syms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a w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 &gt;&gt; F = exp(-w^2-a^2);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 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ifourier</a:t>
                </a:r>
                <a:r>
                  <a:rPr lang="en-US" sz="2400" dirty="0">
                    <a:solidFill>
                      <a:srgbClr val="002060"/>
                    </a:solidFill>
                  </a:rPr>
                  <a:t>(F)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ans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exp(- a^2 - x^2/4)/(2*pi^(1/2))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B70D0-5FFF-696C-9B09-799C73DB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9" y="970472"/>
                <a:ext cx="9338074" cy="2947282"/>
              </a:xfrm>
              <a:prstGeom prst="rect">
                <a:avLst/>
              </a:prstGeom>
              <a:blipFill>
                <a:blip r:embed="rId3"/>
                <a:stretch>
                  <a:fillRect l="-1044" b="-16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3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53A513-A030-3AA7-19E8-A1964AF98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" y="2100464"/>
            <a:ext cx="3902166" cy="2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79963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494" y="123079"/>
            <a:ext cx="8122024" cy="69719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Fourier Transform</a:t>
            </a:r>
            <a:endParaRPr 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1FFA87E8-4C0C-8A43-AC97-E58540179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2BA70E-70BA-A8AE-5EAE-16E1E735EB6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4DA105-FE44-2F90-2A69-28B994D191F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7B6B77-B352-CCE9-7B1E-3D706BBC1A1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16ED1F-E37A-AA2A-29E2-0393F70D3047}"/>
                  </a:ext>
                </a:extLst>
              </p:cNvPr>
              <p:cNvSpPr txBox="1"/>
              <p:nvPr/>
            </p:nvSpPr>
            <p:spPr>
              <a:xfrm>
                <a:off x="259317" y="952995"/>
                <a:ext cx="10028354" cy="529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Fourier transform expresses a signal (or function)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the frequency domain, that is, the signal is described by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It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other words, the Fourier transform of a signal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signal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An alternative way of writing this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</m:groupCh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mathematical expression of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</a:rPr>
                  <a:t>It is clear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is a complex function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16ED1F-E37A-AA2A-29E2-0393F70D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17" y="952995"/>
                <a:ext cx="10028354" cy="5297604"/>
              </a:xfrm>
              <a:prstGeom prst="rect">
                <a:avLst/>
              </a:prstGeom>
              <a:blipFill>
                <a:blip r:embed="rId3"/>
                <a:stretch>
                  <a:fillRect l="-851" r="-912" b="-17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742777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4282" y="718570"/>
                <a:ext cx="9975273" cy="567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</a:rPr>
                  <a:t>In the case of Fourier transform,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has to be expressed in the frequency domain. So, we replace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Hence, 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</a:rPr>
                  <a:t>In order to return from frequency domain to time domain, the inverse Fourier transform is applied. The inverse Fourier transform is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; </a:t>
                </a:r>
                <a:r>
                  <a:rPr lang="en-US" sz="2400" dirty="0">
                    <a:solidFill>
                      <a:srgbClr val="002060"/>
                    </a:solidFill>
                  </a:rPr>
                  <a:t>or alternatively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</m:e>
                    </m:groupCh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mathematical expression for inverse Fourier transform is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2" y="718570"/>
                <a:ext cx="9975273" cy="5674759"/>
              </a:xfrm>
              <a:prstGeom prst="rect">
                <a:avLst/>
              </a:prstGeom>
              <a:blipFill>
                <a:blip r:embed="rId3"/>
                <a:stretch>
                  <a:fillRect l="-856" r="-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3464" y="305320"/>
            <a:ext cx="34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Fourier Transform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464" y="305320"/>
                <a:ext cx="6533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Fourier transform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305320"/>
                <a:ext cx="6533328" cy="461665"/>
              </a:xfrm>
              <a:prstGeom prst="rect">
                <a:avLst/>
              </a:prstGeom>
              <a:blipFill>
                <a:blip r:embed="rId3"/>
                <a:stretch>
                  <a:fillRect l="-1494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57E3723-B722-D047-FB87-7213D420B279}"/>
              </a:ext>
            </a:extLst>
          </p:cNvPr>
          <p:cNvSpPr txBox="1"/>
          <p:nvPr/>
        </p:nvSpPr>
        <p:spPr>
          <a:xfrm>
            <a:off x="420296" y="1173486"/>
            <a:ext cx="9478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&gt;&gt; </a:t>
            </a:r>
            <a:r>
              <a:rPr lang="en-IN" sz="2400" dirty="0" err="1">
                <a:solidFill>
                  <a:srgbClr val="002060"/>
                </a:solidFill>
              </a:rPr>
              <a:t>clf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&gt;&gt; clear all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f=-4:0.01:4;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</a:t>
            </a:r>
            <a:r>
              <a:rPr lang="en-IN" sz="2400" dirty="0" err="1">
                <a:solidFill>
                  <a:srgbClr val="002060"/>
                </a:solidFill>
              </a:rPr>
              <a:t>syms</a:t>
            </a:r>
            <a:r>
              <a:rPr lang="en-IN" sz="2400" dirty="0">
                <a:solidFill>
                  <a:srgbClr val="002060"/>
                </a:solidFill>
              </a:rPr>
              <a:t> t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F=int(1*exp(-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*2*pi*f*t),t,-0.5,0.5);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F1=double(F);    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subplot(211)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plot(</a:t>
            </a:r>
            <a:r>
              <a:rPr lang="en-IN" sz="2400" dirty="0" err="1">
                <a:solidFill>
                  <a:srgbClr val="002060"/>
                </a:solidFill>
              </a:rPr>
              <a:t>f,abs</a:t>
            </a:r>
            <a:r>
              <a:rPr lang="en-IN" sz="2400" dirty="0">
                <a:solidFill>
                  <a:srgbClr val="002060"/>
                </a:solidFill>
              </a:rPr>
              <a:t>(F1))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subplot(212)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plot(</a:t>
            </a:r>
            <a:r>
              <a:rPr lang="en-IN" sz="2400" dirty="0" err="1">
                <a:solidFill>
                  <a:srgbClr val="002060"/>
                </a:solidFill>
              </a:rPr>
              <a:t>f,angle</a:t>
            </a:r>
            <a:r>
              <a:rPr lang="en-IN" sz="2400" dirty="0">
                <a:solidFill>
                  <a:srgbClr val="002060"/>
                </a:solidFill>
              </a:rPr>
              <a:t>(F1))</a:t>
            </a:r>
          </a:p>
          <a:p>
            <a:r>
              <a:rPr lang="en-IN" sz="2400" dirty="0">
                <a:solidFill>
                  <a:srgbClr val="002060"/>
                </a:solidFill>
              </a:rPr>
              <a:t>&gt;&gt; grid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464" y="305320"/>
                <a:ext cx="4792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305320"/>
                <a:ext cx="4792451" cy="461665"/>
              </a:xfrm>
              <a:prstGeom prst="rect">
                <a:avLst/>
              </a:prstGeom>
              <a:blipFill>
                <a:blip r:embed="rId3"/>
                <a:stretch>
                  <a:fillRect l="-2036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403448-8B2D-FFCE-3CDF-BE082921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9" y="1014434"/>
            <a:ext cx="8069591" cy="53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464" y="305320"/>
                <a:ext cx="5873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305320"/>
                <a:ext cx="5873905" cy="461665"/>
              </a:xfrm>
              <a:prstGeom prst="rect">
                <a:avLst/>
              </a:prstGeom>
              <a:blipFill>
                <a:blip r:embed="rId3"/>
                <a:stretch>
                  <a:fillRect l="-1661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57E3723-B722-D047-FB87-7213D420B279}"/>
              </a:ext>
            </a:extLst>
          </p:cNvPr>
          <p:cNvSpPr txBox="1"/>
          <p:nvPr/>
        </p:nvSpPr>
        <p:spPr>
          <a:xfrm>
            <a:off x="441362" y="1076215"/>
            <a:ext cx="9478751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f=-4:0.01:4;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syms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F=int((2*t)*exp(-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*2*pi*f*t),t,-0.5,0.5);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F1=double(F);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subplot(211)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plot(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f,abs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(F1))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subplot(212)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plot(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f,angle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(F1))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grid on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464" y="305320"/>
                <a:ext cx="4792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305320"/>
                <a:ext cx="4792451" cy="461665"/>
              </a:xfrm>
              <a:prstGeom prst="rect">
                <a:avLst/>
              </a:prstGeom>
              <a:blipFill>
                <a:blip r:embed="rId3"/>
                <a:stretch>
                  <a:fillRect l="-2036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4305E12-AD84-DCBD-C533-575DDB7B8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4" y="1063871"/>
            <a:ext cx="7904054" cy="54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464" y="305320"/>
                <a:ext cx="56804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305320"/>
                <a:ext cx="5680474" cy="461665"/>
              </a:xfrm>
              <a:prstGeom prst="rect">
                <a:avLst/>
              </a:prstGeom>
              <a:blipFill>
                <a:blip r:embed="rId3"/>
                <a:stretch>
                  <a:fillRect l="-171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3B70D0-5FFF-696C-9B09-799C73DB7F46}"/>
              </a:ext>
            </a:extLst>
          </p:cNvPr>
          <p:cNvSpPr txBox="1"/>
          <p:nvPr/>
        </p:nvSpPr>
        <p:spPr>
          <a:xfrm>
            <a:off x="333464" y="1037492"/>
            <a:ext cx="869623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f=-4:0.01:4;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syms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F=int(exp(-t)*exp(-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*2*pi*f*t),t,-0.5,0.5);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F1=double(F);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subplot(211)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plot(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f,abs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(F1))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subplot(212)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plot(</a:t>
            </a:r>
            <a:r>
              <a:rPr lang="en-US" sz="2400" dirty="0" err="1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f,angle</a:t>
            </a: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(F1))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&gt;&gt; grid on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3464" y="838766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464" y="305320"/>
                <a:ext cx="4792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Fourier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305320"/>
                <a:ext cx="4792451" cy="461665"/>
              </a:xfrm>
              <a:prstGeom prst="rect">
                <a:avLst/>
              </a:prstGeom>
              <a:blipFill>
                <a:blip r:embed="rId3"/>
                <a:stretch>
                  <a:fillRect l="-2036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77E6C26-E440-997F-B8E7-C743B1FB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4" y="1058395"/>
            <a:ext cx="7904054" cy="5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255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 Fourier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KOMALA</cp:lastModifiedBy>
  <cp:revision>880</cp:revision>
  <dcterms:created xsi:type="dcterms:W3CDTF">2019-05-30T23:14:36Z</dcterms:created>
  <dcterms:modified xsi:type="dcterms:W3CDTF">2023-06-08T09:49:08Z</dcterms:modified>
</cp:coreProperties>
</file>