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58" r:id="rId2"/>
    <p:sldId id="368" r:id="rId3"/>
    <p:sldId id="370" r:id="rId4"/>
    <p:sldId id="379" r:id="rId5"/>
    <p:sldId id="380" r:id="rId6"/>
    <p:sldId id="371" r:id="rId7"/>
    <p:sldId id="381" r:id="rId8"/>
    <p:sldId id="392" r:id="rId9"/>
    <p:sldId id="440" r:id="rId10"/>
    <p:sldId id="442" r:id="rId11"/>
    <p:sldId id="441" r:id="rId12"/>
    <p:sldId id="443" r:id="rId13"/>
    <p:sldId id="445" r:id="rId14"/>
    <p:sldId id="450" r:id="rId15"/>
    <p:sldId id="446" r:id="rId16"/>
    <p:sldId id="451" r:id="rId17"/>
    <p:sldId id="386" r:id="rId18"/>
    <p:sldId id="382" r:id="rId19"/>
    <p:sldId id="385" r:id="rId20"/>
    <p:sldId id="384" r:id="rId21"/>
    <p:sldId id="414" r:id="rId22"/>
    <p:sldId id="408" r:id="rId23"/>
    <p:sldId id="409" r:id="rId24"/>
    <p:sldId id="411" r:id="rId25"/>
    <p:sldId id="412" r:id="rId26"/>
    <p:sldId id="413" r:id="rId27"/>
    <p:sldId id="415" r:id="rId28"/>
    <p:sldId id="421" r:id="rId29"/>
    <p:sldId id="418" r:id="rId30"/>
    <p:sldId id="419" r:id="rId31"/>
    <p:sldId id="416" r:id="rId32"/>
    <p:sldId id="417" r:id="rId33"/>
    <p:sldId id="398" r:id="rId34"/>
    <p:sldId id="399" r:id="rId35"/>
    <p:sldId id="401" r:id="rId36"/>
    <p:sldId id="402" r:id="rId37"/>
    <p:sldId id="403" r:id="rId38"/>
    <p:sldId id="404" r:id="rId39"/>
    <p:sldId id="405" r:id="rId40"/>
    <p:sldId id="407" r:id="rId41"/>
    <p:sldId id="425" r:id="rId42"/>
    <p:sldId id="426" r:id="rId43"/>
    <p:sldId id="509" r:id="rId44"/>
    <p:sldId id="427" r:id="rId45"/>
    <p:sldId id="428" r:id="rId46"/>
    <p:sldId id="433" r:id="rId47"/>
    <p:sldId id="434" r:id="rId48"/>
    <p:sldId id="391" r:id="rId49"/>
    <p:sldId id="437" r:id="rId50"/>
    <p:sldId id="438" r:id="rId51"/>
    <p:sldId id="439" r:id="rId52"/>
    <p:sldId id="452" r:id="rId53"/>
    <p:sldId id="455" r:id="rId54"/>
    <p:sldId id="456" r:id="rId55"/>
    <p:sldId id="510" r:id="rId56"/>
    <p:sldId id="512" r:id="rId57"/>
    <p:sldId id="511" r:id="rId58"/>
    <p:sldId id="459" r:id="rId59"/>
    <p:sldId id="460" r:id="rId60"/>
    <p:sldId id="461" r:id="rId61"/>
    <p:sldId id="462" r:id="rId62"/>
    <p:sldId id="513" r:id="rId63"/>
    <p:sldId id="514" r:id="rId64"/>
    <p:sldId id="515" r:id="rId65"/>
    <p:sldId id="516" r:id="rId66"/>
    <p:sldId id="464" r:id="rId67"/>
    <p:sldId id="465" r:id="rId68"/>
    <p:sldId id="517" r:id="rId69"/>
    <p:sldId id="518" r:id="rId70"/>
    <p:sldId id="519" r:id="rId71"/>
    <p:sldId id="520" r:id="rId72"/>
    <p:sldId id="466" r:id="rId73"/>
    <p:sldId id="467" r:id="rId74"/>
    <p:sldId id="468" r:id="rId75"/>
    <p:sldId id="470" r:id="rId76"/>
    <p:sldId id="471" r:id="rId77"/>
    <p:sldId id="473" r:id="rId78"/>
    <p:sldId id="521" r:id="rId79"/>
    <p:sldId id="522" r:id="rId80"/>
    <p:sldId id="523" r:id="rId81"/>
    <p:sldId id="476" r:id="rId82"/>
    <p:sldId id="481" r:id="rId83"/>
    <p:sldId id="374" r:id="rId84"/>
    <p:sldId id="478" r:id="rId85"/>
    <p:sldId id="369" r:id="rId86"/>
    <p:sldId id="479" r:id="rId87"/>
    <p:sldId id="480" r:id="rId88"/>
    <p:sldId id="372" r:id="rId89"/>
    <p:sldId id="373" r:id="rId90"/>
    <p:sldId id="375" r:id="rId91"/>
    <p:sldId id="490" r:id="rId92"/>
    <p:sldId id="482" r:id="rId93"/>
    <p:sldId id="483" r:id="rId94"/>
    <p:sldId id="484" r:id="rId95"/>
    <p:sldId id="485" r:id="rId96"/>
    <p:sldId id="486" r:id="rId97"/>
    <p:sldId id="487" r:id="rId98"/>
    <p:sldId id="488" r:id="rId99"/>
    <p:sldId id="383" r:id="rId100"/>
    <p:sldId id="489" r:id="rId101"/>
    <p:sldId id="387" r:id="rId102"/>
    <p:sldId id="498" r:id="rId103"/>
    <p:sldId id="491" r:id="rId104"/>
    <p:sldId id="492" r:id="rId105"/>
    <p:sldId id="376" r:id="rId106"/>
    <p:sldId id="377" r:id="rId107"/>
    <p:sldId id="378" r:id="rId108"/>
    <p:sldId id="493" r:id="rId109"/>
    <p:sldId id="494" r:id="rId110"/>
    <p:sldId id="495" r:id="rId111"/>
    <p:sldId id="496" r:id="rId112"/>
    <p:sldId id="497" r:id="rId113"/>
    <p:sldId id="506" r:id="rId114"/>
    <p:sldId id="499" r:id="rId115"/>
    <p:sldId id="500" r:id="rId116"/>
    <p:sldId id="501" r:id="rId117"/>
    <p:sldId id="502" r:id="rId118"/>
    <p:sldId id="503" r:id="rId119"/>
    <p:sldId id="504" r:id="rId120"/>
    <p:sldId id="505" r:id="rId121"/>
    <p:sldId id="508"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99" autoAdjust="0"/>
    <p:restoredTop sz="94660"/>
  </p:normalViewPr>
  <p:slideViewPr>
    <p:cSldViewPr snapToGrid="0">
      <p:cViewPr>
        <p:scale>
          <a:sx n="82" d="100"/>
          <a:sy n="82" d="100"/>
        </p:scale>
        <p:origin x="168" y="-31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6F19EC-752E-477E-A407-CB6943F5F718}" type="doc">
      <dgm:prSet loTypeId="urn:microsoft.com/office/officeart/2005/8/layout/orgChart1" loCatId="hierarchy" qsTypeId="urn:microsoft.com/office/officeart/2005/8/quickstyle/simple1" qsCatId="simple" csTypeId="urn:microsoft.com/office/officeart/2005/8/colors/colorful1#1" csCatId="colorful" phldr="1"/>
      <dgm:spPr/>
      <dgm:t>
        <a:bodyPr/>
        <a:lstStyle/>
        <a:p>
          <a:endParaRPr lang="en-IN"/>
        </a:p>
      </dgm:t>
    </dgm:pt>
    <dgm:pt modelId="{DCA95AE0-1CAC-46E9-8BFB-A5FC860B81D2}">
      <dgm:prSet custT="1"/>
      <dgm:spPr/>
      <dgm:t>
        <a:bodyPr/>
        <a:lstStyle/>
        <a:p>
          <a:r>
            <a:rPr lang="en-US" sz="2800" dirty="0"/>
            <a:t>Constitutions</a:t>
          </a:r>
          <a:endParaRPr lang="en-IN" sz="2800" dirty="0"/>
        </a:p>
      </dgm:t>
    </dgm:pt>
    <dgm:pt modelId="{5AA81D0C-5374-4F5A-82AE-ED0FF1E28C34}" type="parTrans" cxnId="{CE25275B-1B0D-49F5-873D-E8E9C23A58B2}">
      <dgm:prSet/>
      <dgm:spPr/>
      <dgm:t>
        <a:bodyPr/>
        <a:lstStyle/>
        <a:p>
          <a:endParaRPr lang="en-IN"/>
        </a:p>
      </dgm:t>
    </dgm:pt>
    <dgm:pt modelId="{A94C12FD-7164-4369-995D-1579549906F4}" type="sibTrans" cxnId="{CE25275B-1B0D-49F5-873D-E8E9C23A58B2}">
      <dgm:prSet/>
      <dgm:spPr/>
      <dgm:t>
        <a:bodyPr/>
        <a:lstStyle/>
        <a:p>
          <a:endParaRPr lang="en-IN"/>
        </a:p>
      </dgm:t>
    </dgm:pt>
    <dgm:pt modelId="{1BED733D-AFFF-4A9F-993E-FEEE3B40C8BA}">
      <dgm:prSet custT="1"/>
      <dgm:spPr/>
      <dgm:t>
        <a:bodyPr/>
        <a:lstStyle/>
        <a:p>
          <a:r>
            <a:rPr lang="en-US" sz="2800" dirty="0"/>
            <a:t>Written Constitutions</a:t>
          </a:r>
          <a:endParaRPr lang="en-IN" sz="2800" dirty="0"/>
        </a:p>
      </dgm:t>
    </dgm:pt>
    <dgm:pt modelId="{4049121E-306C-42EE-AF06-7D6DF67DA464}" type="parTrans" cxnId="{F6763792-1AED-4E8B-9DA3-84C78F29FAC0}">
      <dgm:prSet/>
      <dgm:spPr/>
      <dgm:t>
        <a:bodyPr/>
        <a:lstStyle/>
        <a:p>
          <a:endParaRPr lang="en-IN"/>
        </a:p>
      </dgm:t>
    </dgm:pt>
    <dgm:pt modelId="{C3F6F217-C922-4009-824E-28637F4BF97B}" type="sibTrans" cxnId="{F6763792-1AED-4E8B-9DA3-84C78F29FAC0}">
      <dgm:prSet/>
      <dgm:spPr/>
      <dgm:t>
        <a:bodyPr/>
        <a:lstStyle/>
        <a:p>
          <a:endParaRPr lang="en-IN"/>
        </a:p>
      </dgm:t>
    </dgm:pt>
    <dgm:pt modelId="{DB1FC3F4-8744-448B-9DFC-3D87B2DEEC6E}">
      <dgm:prSet custT="1"/>
      <dgm:spPr/>
      <dgm:t>
        <a:bodyPr/>
        <a:lstStyle/>
        <a:p>
          <a:r>
            <a:rPr lang="en-US" sz="2800" dirty="0"/>
            <a:t>Unwritten Constitutions </a:t>
          </a:r>
          <a:endParaRPr lang="en-IN" sz="2800" dirty="0"/>
        </a:p>
      </dgm:t>
    </dgm:pt>
    <dgm:pt modelId="{8364C33D-E2E3-4ADB-9FCA-7AC00A802229}" type="parTrans" cxnId="{92F93927-2BF9-4E27-8739-F0B6BE4DC935}">
      <dgm:prSet/>
      <dgm:spPr/>
      <dgm:t>
        <a:bodyPr/>
        <a:lstStyle/>
        <a:p>
          <a:endParaRPr lang="en-IN"/>
        </a:p>
      </dgm:t>
    </dgm:pt>
    <dgm:pt modelId="{CCF756D0-C353-4736-8CB2-174D71DEA79A}" type="sibTrans" cxnId="{92F93927-2BF9-4E27-8739-F0B6BE4DC935}">
      <dgm:prSet/>
      <dgm:spPr/>
      <dgm:t>
        <a:bodyPr/>
        <a:lstStyle/>
        <a:p>
          <a:endParaRPr lang="en-IN"/>
        </a:p>
      </dgm:t>
    </dgm:pt>
    <dgm:pt modelId="{05CE385C-DEB4-4A42-BA88-F7D214F52F02}" type="pres">
      <dgm:prSet presAssocID="{286F19EC-752E-477E-A407-CB6943F5F718}" presName="hierChild1" presStyleCnt="0">
        <dgm:presLayoutVars>
          <dgm:orgChart val="1"/>
          <dgm:chPref val="1"/>
          <dgm:dir/>
          <dgm:animOne val="branch"/>
          <dgm:animLvl val="lvl"/>
          <dgm:resizeHandles/>
        </dgm:presLayoutVars>
      </dgm:prSet>
      <dgm:spPr/>
    </dgm:pt>
    <dgm:pt modelId="{AD1211A1-2DDE-41EA-A47D-F948F47984DE}" type="pres">
      <dgm:prSet presAssocID="{DCA95AE0-1CAC-46E9-8BFB-A5FC860B81D2}" presName="hierRoot1" presStyleCnt="0">
        <dgm:presLayoutVars>
          <dgm:hierBranch val="init"/>
        </dgm:presLayoutVars>
      </dgm:prSet>
      <dgm:spPr/>
    </dgm:pt>
    <dgm:pt modelId="{FD34F2C7-DAD2-4EA8-8F3A-A5AAC5A88A00}" type="pres">
      <dgm:prSet presAssocID="{DCA95AE0-1CAC-46E9-8BFB-A5FC860B81D2}" presName="rootComposite1" presStyleCnt="0"/>
      <dgm:spPr/>
    </dgm:pt>
    <dgm:pt modelId="{0D387F43-4420-499A-A352-579A40F8B145}" type="pres">
      <dgm:prSet presAssocID="{DCA95AE0-1CAC-46E9-8BFB-A5FC860B81D2}" presName="rootText1" presStyleLbl="node0" presStyleIdx="0" presStyleCnt="1">
        <dgm:presLayoutVars>
          <dgm:chPref val="3"/>
        </dgm:presLayoutVars>
      </dgm:prSet>
      <dgm:spPr/>
    </dgm:pt>
    <dgm:pt modelId="{B8A8DD17-BCE3-46EF-8E2B-7D485CF222BB}" type="pres">
      <dgm:prSet presAssocID="{DCA95AE0-1CAC-46E9-8BFB-A5FC860B81D2}" presName="rootConnector1" presStyleLbl="node1" presStyleIdx="0" presStyleCnt="0"/>
      <dgm:spPr/>
    </dgm:pt>
    <dgm:pt modelId="{CC8B4F23-08DD-4B0D-B673-F26662385122}" type="pres">
      <dgm:prSet presAssocID="{DCA95AE0-1CAC-46E9-8BFB-A5FC860B81D2}" presName="hierChild2" presStyleCnt="0"/>
      <dgm:spPr/>
    </dgm:pt>
    <dgm:pt modelId="{C7547BF1-4F28-4F10-BE33-8B8E76E79500}" type="pres">
      <dgm:prSet presAssocID="{4049121E-306C-42EE-AF06-7D6DF67DA464}" presName="Name37" presStyleLbl="parChTrans1D2" presStyleIdx="0" presStyleCnt="2"/>
      <dgm:spPr/>
    </dgm:pt>
    <dgm:pt modelId="{C693EE62-2F8E-4E0F-9121-474D2A267638}" type="pres">
      <dgm:prSet presAssocID="{1BED733D-AFFF-4A9F-993E-FEEE3B40C8BA}" presName="hierRoot2" presStyleCnt="0">
        <dgm:presLayoutVars>
          <dgm:hierBranch val="init"/>
        </dgm:presLayoutVars>
      </dgm:prSet>
      <dgm:spPr/>
    </dgm:pt>
    <dgm:pt modelId="{191F1C99-CDCE-47C6-9C24-46462865B977}" type="pres">
      <dgm:prSet presAssocID="{1BED733D-AFFF-4A9F-993E-FEEE3B40C8BA}" presName="rootComposite" presStyleCnt="0"/>
      <dgm:spPr/>
    </dgm:pt>
    <dgm:pt modelId="{9BD3CD04-34D1-42C5-AB83-7C0ED2C47191}" type="pres">
      <dgm:prSet presAssocID="{1BED733D-AFFF-4A9F-993E-FEEE3B40C8BA}" presName="rootText" presStyleLbl="node2" presStyleIdx="0" presStyleCnt="2">
        <dgm:presLayoutVars>
          <dgm:chPref val="3"/>
        </dgm:presLayoutVars>
      </dgm:prSet>
      <dgm:spPr/>
    </dgm:pt>
    <dgm:pt modelId="{844A572B-6CA9-4122-BF9E-2D5E0037F9B2}" type="pres">
      <dgm:prSet presAssocID="{1BED733D-AFFF-4A9F-993E-FEEE3B40C8BA}" presName="rootConnector" presStyleLbl="node2" presStyleIdx="0" presStyleCnt="2"/>
      <dgm:spPr/>
    </dgm:pt>
    <dgm:pt modelId="{E3651C7E-31A4-4E12-BE69-84FC073E88FB}" type="pres">
      <dgm:prSet presAssocID="{1BED733D-AFFF-4A9F-993E-FEEE3B40C8BA}" presName="hierChild4" presStyleCnt="0"/>
      <dgm:spPr/>
    </dgm:pt>
    <dgm:pt modelId="{E4F640F9-AC20-4DF7-A4AC-B2F2A460094A}" type="pres">
      <dgm:prSet presAssocID="{1BED733D-AFFF-4A9F-993E-FEEE3B40C8BA}" presName="hierChild5" presStyleCnt="0"/>
      <dgm:spPr/>
    </dgm:pt>
    <dgm:pt modelId="{2A61E1AF-4D6E-46A7-B301-8F98DB2473F6}" type="pres">
      <dgm:prSet presAssocID="{8364C33D-E2E3-4ADB-9FCA-7AC00A802229}" presName="Name37" presStyleLbl="parChTrans1D2" presStyleIdx="1" presStyleCnt="2"/>
      <dgm:spPr/>
    </dgm:pt>
    <dgm:pt modelId="{05637552-9B49-4C41-ADDC-1D1300B10772}" type="pres">
      <dgm:prSet presAssocID="{DB1FC3F4-8744-448B-9DFC-3D87B2DEEC6E}" presName="hierRoot2" presStyleCnt="0">
        <dgm:presLayoutVars>
          <dgm:hierBranch val="init"/>
        </dgm:presLayoutVars>
      </dgm:prSet>
      <dgm:spPr/>
    </dgm:pt>
    <dgm:pt modelId="{F43ECFAC-3543-4A5C-A1D0-A74764E5098A}" type="pres">
      <dgm:prSet presAssocID="{DB1FC3F4-8744-448B-9DFC-3D87B2DEEC6E}" presName="rootComposite" presStyleCnt="0"/>
      <dgm:spPr/>
    </dgm:pt>
    <dgm:pt modelId="{7F1DC9E4-98C0-4F49-BC10-A1F0885B9E3E}" type="pres">
      <dgm:prSet presAssocID="{DB1FC3F4-8744-448B-9DFC-3D87B2DEEC6E}" presName="rootText" presStyleLbl="node2" presStyleIdx="1" presStyleCnt="2">
        <dgm:presLayoutVars>
          <dgm:chPref val="3"/>
        </dgm:presLayoutVars>
      </dgm:prSet>
      <dgm:spPr/>
    </dgm:pt>
    <dgm:pt modelId="{B2445049-15E4-4A52-9B4D-9BC53FDA4683}" type="pres">
      <dgm:prSet presAssocID="{DB1FC3F4-8744-448B-9DFC-3D87B2DEEC6E}" presName="rootConnector" presStyleLbl="node2" presStyleIdx="1" presStyleCnt="2"/>
      <dgm:spPr/>
    </dgm:pt>
    <dgm:pt modelId="{4AF922DF-EDCF-4CFB-A995-B89989664420}" type="pres">
      <dgm:prSet presAssocID="{DB1FC3F4-8744-448B-9DFC-3D87B2DEEC6E}" presName="hierChild4" presStyleCnt="0"/>
      <dgm:spPr/>
    </dgm:pt>
    <dgm:pt modelId="{255ED7AE-386D-44B8-8B11-CD5658A1FE13}" type="pres">
      <dgm:prSet presAssocID="{DB1FC3F4-8744-448B-9DFC-3D87B2DEEC6E}" presName="hierChild5" presStyleCnt="0"/>
      <dgm:spPr/>
    </dgm:pt>
    <dgm:pt modelId="{20ACF283-829F-4012-B186-6D7C29F10853}" type="pres">
      <dgm:prSet presAssocID="{DCA95AE0-1CAC-46E9-8BFB-A5FC860B81D2}" presName="hierChild3" presStyleCnt="0"/>
      <dgm:spPr/>
    </dgm:pt>
  </dgm:ptLst>
  <dgm:cxnLst>
    <dgm:cxn modelId="{92F93927-2BF9-4E27-8739-F0B6BE4DC935}" srcId="{DCA95AE0-1CAC-46E9-8BFB-A5FC860B81D2}" destId="{DB1FC3F4-8744-448B-9DFC-3D87B2DEEC6E}" srcOrd="1" destOrd="0" parTransId="{8364C33D-E2E3-4ADB-9FCA-7AC00A802229}" sibTransId="{CCF756D0-C353-4736-8CB2-174D71DEA79A}"/>
    <dgm:cxn modelId="{CE25275B-1B0D-49F5-873D-E8E9C23A58B2}" srcId="{286F19EC-752E-477E-A407-CB6943F5F718}" destId="{DCA95AE0-1CAC-46E9-8BFB-A5FC860B81D2}" srcOrd="0" destOrd="0" parTransId="{5AA81D0C-5374-4F5A-82AE-ED0FF1E28C34}" sibTransId="{A94C12FD-7164-4369-995D-1579549906F4}"/>
    <dgm:cxn modelId="{3EC3FC5F-A982-4BF1-94F9-228BAD818971}" type="presOf" srcId="{4049121E-306C-42EE-AF06-7D6DF67DA464}" destId="{C7547BF1-4F28-4F10-BE33-8B8E76E79500}" srcOrd="0" destOrd="0" presId="urn:microsoft.com/office/officeart/2005/8/layout/orgChart1"/>
    <dgm:cxn modelId="{3F762068-6F1A-411C-833F-1DC989ADCFDB}" type="presOf" srcId="{DB1FC3F4-8744-448B-9DFC-3D87B2DEEC6E}" destId="{B2445049-15E4-4A52-9B4D-9BC53FDA4683}" srcOrd="1" destOrd="0" presId="urn:microsoft.com/office/officeart/2005/8/layout/orgChart1"/>
    <dgm:cxn modelId="{59DFF950-C864-42AB-A330-16F601229BE4}" type="presOf" srcId="{1BED733D-AFFF-4A9F-993E-FEEE3B40C8BA}" destId="{9BD3CD04-34D1-42C5-AB83-7C0ED2C47191}" srcOrd="0" destOrd="0" presId="urn:microsoft.com/office/officeart/2005/8/layout/orgChart1"/>
    <dgm:cxn modelId="{D4206151-1B87-4469-92C8-3FC4704B3AC7}" type="presOf" srcId="{8364C33D-E2E3-4ADB-9FCA-7AC00A802229}" destId="{2A61E1AF-4D6E-46A7-B301-8F98DB2473F6}" srcOrd="0" destOrd="0" presId="urn:microsoft.com/office/officeart/2005/8/layout/orgChart1"/>
    <dgm:cxn modelId="{F3A14779-BC3E-4286-B1B3-A7112ACD8475}" type="presOf" srcId="{DB1FC3F4-8744-448B-9DFC-3D87B2DEEC6E}" destId="{7F1DC9E4-98C0-4F49-BC10-A1F0885B9E3E}" srcOrd="0" destOrd="0" presId="urn:microsoft.com/office/officeart/2005/8/layout/orgChart1"/>
    <dgm:cxn modelId="{38845A80-B1C9-434D-9BF8-CE17CB6D8665}" type="presOf" srcId="{1BED733D-AFFF-4A9F-993E-FEEE3B40C8BA}" destId="{844A572B-6CA9-4122-BF9E-2D5E0037F9B2}" srcOrd="1" destOrd="0" presId="urn:microsoft.com/office/officeart/2005/8/layout/orgChart1"/>
    <dgm:cxn modelId="{04E47190-3BA6-4738-AAC2-BC72538FB84D}" type="presOf" srcId="{286F19EC-752E-477E-A407-CB6943F5F718}" destId="{05CE385C-DEB4-4A42-BA88-F7D214F52F02}" srcOrd="0" destOrd="0" presId="urn:microsoft.com/office/officeart/2005/8/layout/orgChart1"/>
    <dgm:cxn modelId="{F6763792-1AED-4E8B-9DA3-84C78F29FAC0}" srcId="{DCA95AE0-1CAC-46E9-8BFB-A5FC860B81D2}" destId="{1BED733D-AFFF-4A9F-993E-FEEE3B40C8BA}" srcOrd="0" destOrd="0" parTransId="{4049121E-306C-42EE-AF06-7D6DF67DA464}" sibTransId="{C3F6F217-C922-4009-824E-28637F4BF97B}"/>
    <dgm:cxn modelId="{39A7AAB4-C6D7-4E8E-9CE1-DB5706726464}" type="presOf" srcId="{DCA95AE0-1CAC-46E9-8BFB-A5FC860B81D2}" destId="{0D387F43-4420-499A-A352-579A40F8B145}" srcOrd="0" destOrd="0" presId="urn:microsoft.com/office/officeart/2005/8/layout/orgChart1"/>
    <dgm:cxn modelId="{C09F73D7-8C14-4958-A46D-54C462885D1C}" type="presOf" srcId="{DCA95AE0-1CAC-46E9-8BFB-A5FC860B81D2}" destId="{B8A8DD17-BCE3-46EF-8E2B-7D485CF222BB}" srcOrd="1" destOrd="0" presId="urn:microsoft.com/office/officeart/2005/8/layout/orgChart1"/>
    <dgm:cxn modelId="{8F55997C-028D-4C35-8064-82D11D3F0CE6}" type="presParOf" srcId="{05CE385C-DEB4-4A42-BA88-F7D214F52F02}" destId="{AD1211A1-2DDE-41EA-A47D-F948F47984DE}" srcOrd="0" destOrd="0" presId="urn:microsoft.com/office/officeart/2005/8/layout/orgChart1"/>
    <dgm:cxn modelId="{A8DAD59F-5E83-4B69-9DAB-9E637283554A}" type="presParOf" srcId="{AD1211A1-2DDE-41EA-A47D-F948F47984DE}" destId="{FD34F2C7-DAD2-4EA8-8F3A-A5AAC5A88A00}" srcOrd="0" destOrd="0" presId="urn:microsoft.com/office/officeart/2005/8/layout/orgChart1"/>
    <dgm:cxn modelId="{2DFF0595-CDF4-4F5C-A11F-6847BDF31B15}" type="presParOf" srcId="{FD34F2C7-DAD2-4EA8-8F3A-A5AAC5A88A00}" destId="{0D387F43-4420-499A-A352-579A40F8B145}" srcOrd="0" destOrd="0" presId="urn:microsoft.com/office/officeart/2005/8/layout/orgChart1"/>
    <dgm:cxn modelId="{143BEA9E-5572-4067-8C9F-469261B5CFF0}" type="presParOf" srcId="{FD34F2C7-DAD2-4EA8-8F3A-A5AAC5A88A00}" destId="{B8A8DD17-BCE3-46EF-8E2B-7D485CF222BB}" srcOrd="1" destOrd="0" presId="urn:microsoft.com/office/officeart/2005/8/layout/orgChart1"/>
    <dgm:cxn modelId="{225C0ADA-15FD-468A-80E1-C90760EAE605}" type="presParOf" srcId="{AD1211A1-2DDE-41EA-A47D-F948F47984DE}" destId="{CC8B4F23-08DD-4B0D-B673-F26662385122}" srcOrd="1" destOrd="0" presId="urn:microsoft.com/office/officeart/2005/8/layout/orgChart1"/>
    <dgm:cxn modelId="{F39D8D79-43A7-4AA9-8D5A-E1606FA77286}" type="presParOf" srcId="{CC8B4F23-08DD-4B0D-B673-F26662385122}" destId="{C7547BF1-4F28-4F10-BE33-8B8E76E79500}" srcOrd="0" destOrd="0" presId="urn:microsoft.com/office/officeart/2005/8/layout/orgChart1"/>
    <dgm:cxn modelId="{94C7DD86-420E-4B54-A180-8A909C4475A6}" type="presParOf" srcId="{CC8B4F23-08DD-4B0D-B673-F26662385122}" destId="{C693EE62-2F8E-4E0F-9121-474D2A267638}" srcOrd="1" destOrd="0" presId="urn:microsoft.com/office/officeart/2005/8/layout/orgChart1"/>
    <dgm:cxn modelId="{CBDAC187-4C6A-488B-8B7F-CE72A4766356}" type="presParOf" srcId="{C693EE62-2F8E-4E0F-9121-474D2A267638}" destId="{191F1C99-CDCE-47C6-9C24-46462865B977}" srcOrd="0" destOrd="0" presId="urn:microsoft.com/office/officeart/2005/8/layout/orgChart1"/>
    <dgm:cxn modelId="{8634966D-B399-41CE-ADC5-698002202732}" type="presParOf" srcId="{191F1C99-CDCE-47C6-9C24-46462865B977}" destId="{9BD3CD04-34D1-42C5-AB83-7C0ED2C47191}" srcOrd="0" destOrd="0" presId="urn:microsoft.com/office/officeart/2005/8/layout/orgChart1"/>
    <dgm:cxn modelId="{FFAC842B-86CC-461B-88E9-46C493B66CA7}" type="presParOf" srcId="{191F1C99-CDCE-47C6-9C24-46462865B977}" destId="{844A572B-6CA9-4122-BF9E-2D5E0037F9B2}" srcOrd="1" destOrd="0" presId="urn:microsoft.com/office/officeart/2005/8/layout/orgChart1"/>
    <dgm:cxn modelId="{1D766B72-B36E-45C3-AFB9-E6E3C9F0B846}" type="presParOf" srcId="{C693EE62-2F8E-4E0F-9121-474D2A267638}" destId="{E3651C7E-31A4-4E12-BE69-84FC073E88FB}" srcOrd="1" destOrd="0" presId="urn:microsoft.com/office/officeart/2005/8/layout/orgChart1"/>
    <dgm:cxn modelId="{35E70D83-A3BE-43CB-B0BF-C6CD2A556B97}" type="presParOf" srcId="{C693EE62-2F8E-4E0F-9121-474D2A267638}" destId="{E4F640F9-AC20-4DF7-A4AC-B2F2A460094A}" srcOrd="2" destOrd="0" presId="urn:microsoft.com/office/officeart/2005/8/layout/orgChart1"/>
    <dgm:cxn modelId="{D2D8ACB7-6931-4F09-BEA3-F796C5CE6D83}" type="presParOf" srcId="{CC8B4F23-08DD-4B0D-B673-F26662385122}" destId="{2A61E1AF-4D6E-46A7-B301-8F98DB2473F6}" srcOrd="2" destOrd="0" presId="urn:microsoft.com/office/officeart/2005/8/layout/orgChart1"/>
    <dgm:cxn modelId="{427BB049-312E-4DB7-84D7-CB42B7EE10D5}" type="presParOf" srcId="{CC8B4F23-08DD-4B0D-B673-F26662385122}" destId="{05637552-9B49-4C41-ADDC-1D1300B10772}" srcOrd="3" destOrd="0" presId="urn:microsoft.com/office/officeart/2005/8/layout/orgChart1"/>
    <dgm:cxn modelId="{FCCE12D1-3032-4736-925E-E07DA31171ED}" type="presParOf" srcId="{05637552-9B49-4C41-ADDC-1D1300B10772}" destId="{F43ECFAC-3543-4A5C-A1D0-A74764E5098A}" srcOrd="0" destOrd="0" presId="urn:microsoft.com/office/officeart/2005/8/layout/orgChart1"/>
    <dgm:cxn modelId="{C6260972-5C67-492D-AE04-6C148B683940}" type="presParOf" srcId="{F43ECFAC-3543-4A5C-A1D0-A74764E5098A}" destId="{7F1DC9E4-98C0-4F49-BC10-A1F0885B9E3E}" srcOrd="0" destOrd="0" presId="urn:microsoft.com/office/officeart/2005/8/layout/orgChart1"/>
    <dgm:cxn modelId="{2005A641-2F8E-4134-9F9D-A7BE338BBC92}" type="presParOf" srcId="{F43ECFAC-3543-4A5C-A1D0-A74764E5098A}" destId="{B2445049-15E4-4A52-9B4D-9BC53FDA4683}" srcOrd="1" destOrd="0" presId="urn:microsoft.com/office/officeart/2005/8/layout/orgChart1"/>
    <dgm:cxn modelId="{6791DF01-4831-4AF1-9E4A-41F79F15E0CF}" type="presParOf" srcId="{05637552-9B49-4C41-ADDC-1D1300B10772}" destId="{4AF922DF-EDCF-4CFB-A995-B89989664420}" srcOrd="1" destOrd="0" presId="urn:microsoft.com/office/officeart/2005/8/layout/orgChart1"/>
    <dgm:cxn modelId="{D691459C-AE54-4BB6-AE66-CC3A1F15DD28}" type="presParOf" srcId="{05637552-9B49-4C41-ADDC-1D1300B10772}" destId="{255ED7AE-386D-44B8-8B11-CD5658A1FE13}" srcOrd="2" destOrd="0" presId="urn:microsoft.com/office/officeart/2005/8/layout/orgChart1"/>
    <dgm:cxn modelId="{2340F8DA-4C2E-4BBE-9FE8-8AB1F3EBE07E}" type="presParOf" srcId="{AD1211A1-2DDE-41EA-A47D-F948F47984DE}" destId="{20ACF283-829F-4012-B186-6D7C29F10853}"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D12811E-6A9D-4590-8968-AE795DC77C93}" type="doc">
      <dgm:prSet loTypeId="urn:microsoft.com/office/officeart/2005/8/layout/orgChart1" loCatId="hierarchy" qsTypeId="urn:microsoft.com/office/officeart/2005/8/quickstyle/simple1" qsCatId="simple" csTypeId="urn:microsoft.com/office/officeart/2005/8/colors/colorful1#2" csCatId="colorful" phldr="1"/>
      <dgm:spPr/>
      <dgm:t>
        <a:bodyPr/>
        <a:lstStyle/>
        <a:p>
          <a:endParaRPr lang="en-IN"/>
        </a:p>
      </dgm:t>
    </dgm:pt>
    <dgm:pt modelId="{A821A84B-FA73-4A0B-8582-ED70502B91FC}">
      <dgm:prSet/>
      <dgm:spPr>
        <a:solidFill>
          <a:schemeClr val="tx1"/>
        </a:solidFill>
      </dgm:spPr>
      <dgm:t>
        <a:bodyPr/>
        <a:lstStyle/>
        <a:p>
          <a:r>
            <a:rPr lang="en-US"/>
            <a:t>State</a:t>
          </a:r>
          <a:endParaRPr lang="en-IN"/>
        </a:p>
      </dgm:t>
    </dgm:pt>
    <dgm:pt modelId="{14B9363B-0570-437B-8913-F9877C85559B}" type="parTrans" cxnId="{2DCA4571-7C12-4439-8043-CE47153179DF}">
      <dgm:prSet/>
      <dgm:spPr/>
      <dgm:t>
        <a:bodyPr/>
        <a:lstStyle/>
        <a:p>
          <a:endParaRPr lang="en-IN"/>
        </a:p>
      </dgm:t>
    </dgm:pt>
    <dgm:pt modelId="{CFF703C8-C9CE-453B-A5D5-89D5DD3A1102}" type="sibTrans" cxnId="{2DCA4571-7C12-4439-8043-CE47153179DF}">
      <dgm:prSet/>
      <dgm:spPr/>
      <dgm:t>
        <a:bodyPr/>
        <a:lstStyle/>
        <a:p>
          <a:endParaRPr lang="en-IN"/>
        </a:p>
      </dgm:t>
    </dgm:pt>
    <dgm:pt modelId="{EC7F3DE7-2861-4629-859C-7D45B1AEDEF6}">
      <dgm:prSet/>
      <dgm:spPr>
        <a:solidFill>
          <a:srgbClr val="00B050"/>
        </a:solidFill>
      </dgm:spPr>
      <dgm:t>
        <a:bodyPr/>
        <a:lstStyle/>
        <a:p>
          <a:r>
            <a:rPr lang="en-US"/>
            <a:t>Legislature </a:t>
          </a:r>
          <a:endParaRPr lang="en-IN"/>
        </a:p>
      </dgm:t>
    </dgm:pt>
    <dgm:pt modelId="{DA2C6FE4-C435-4176-93D0-9368F5AB50CC}" type="parTrans" cxnId="{7475A9A7-2361-4D74-A890-0758EC36877A}">
      <dgm:prSet/>
      <dgm:spPr/>
      <dgm:t>
        <a:bodyPr/>
        <a:lstStyle/>
        <a:p>
          <a:endParaRPr lang="en-IN"/>
        </a:p>
      </dgm:t>
    </dgm:pt>
    <dgm:pt modelId="{C1A9B983-0031-4207-9AA8-22D0937FB270}" type="sibTrans" cxnId="{7475A9A7-2361-4D74-A890-0758EC36877A}">
      <dgm:prSet/>
      <dgm:spPr/>
      <dgm:t>
        <a:bodyPr/>
        <a:lstStyle/>
        <a:p>
          <a:endParaRPr lang="en-IN"/>
        </a:p>
      </dgm:t>
    </dgm:pt>
    <dgm:pt modelId="{6BAD5232-E638-4072-A9BE-863C7167E57B}">
      <dgm:prSet/>
      <dgm:spPr>
        <a:solidFill>
          <a:srgbClr val="FF0000"/>
        </a:solidFill>
      </dgm:spPr>
      <dgm:t>
        <a:bodyPr/>
        <a:lstStyle/>
        <a:p>
          <a:r>
            <a:rPr lang="en-US" dirty="0"/>
            <a:t>Executive </a:t>
          </a:r>
          <a:endParaRPr lang="en-IN" dirty="0"/>
        </a:p>
      </dgm:t>
    </dgm:pt>
    <dgm:pt modelId="{1886E365-328D-4907-900C-0C5736640FB1}" type="parTrans" cxnId="{00A5E8D6-5075-431D-9DFE-F0C084A00BC4}">
      <dgm:prSet/>
      <dgm:spPr/>
      <dgm:t>
        <a:bodyPr/>
        <a:lstStyle/>
        <a:p>
          <a:endParaRPr lang="en-IN"/>
        </a:p>
      </dgm:t>
    </dgm:pt>
    <dgm:pt modelId="{5ACC96EA-4E9E-4918-ACF0-BE067BBD5A3A}" type="sibTrans" cxnId="{00A5E8D6-5075-431D-9DFE-F0C084A00BC4}">
      <dgm:prSet/>
      <dgm:spPr/>
      <dgm:t>
        <a:bodyPr/>
        <a:lstStyle/>
        <a:p>
          <a:endParaRPr lang="en-IN"/>
        </a:p>
      </dgm:t>
    </dgm:pt>
    <dgm:pt modelId="{E5A3B8A3-975A-400F-923A-68E9A2485CFE}">
      <dgm:prSet/>
      <dgm:spPr>
        <a:solidFill>
          <a:srgbClr val="002060"/>
        </a:solidFill>
      </dgm:spPr>
      <dgm:t>
        <a:bodyPr/>
        <a:lstStyle/>
        <a:p>
          <a:r>
            <a:rPr lang="en-US"/>
            <a:t>Judiciary </a:t>
          </a:r>
          <a:endParaRPr lang="en-IN"/>
        </a:p>
      </dgm:t>
    </dgm:pt>
    <dgm:pt modelId="{CF5D01F4-EEBA-45C2-9D62-4C9EC954ECB3}" type="parTrans" cxnId="{464E8405-1C55-4CBC-A418-C64F040CFC0F}">
      <dgm:prSet/>
      <dgm:spPr/>
      <dgm:t>
        <a:bodyPr/>
        <a:lstStyle/>
        <a:p>
          <a:endParaRPr lang="en-IN"/>
        </a:p>
      </dgm:t>
    </dgm:pt>
    <dgm:pt modelId="{3CB3246B-1D8C-4667-A20B-B54424CF79D8}" type="sibTrans" cxnId="{464E8405-1C55-4CBC-A418-C64F040CFC0F}">
      <dgm:prSet/>
      <dgm:spPr/>
      <dgm:t>
        <a:bodyPr/>
        <a:lstStyle/>
        <a:p>
          <a:endParaRPr lang="en-IN"/>
        </a:p>
      </dgm:t>
    </dgm:pt>
    <dgm:pt modelId="{E310E65F-480E-4CD4-8B39-2E3798A74C9C}" type="pres">
      <dgm:prSet presAssocID="{9D12811E-6A9D-4590-8968-AE795DC77C93}" presName="hierChild1" presStyleCnt="0">
        <dgm:presLayoutVars>
          <dgm:orgChart val="1"/>
          <dgm:chPref val="1"/>
          <dgm:dir/>
          <dgm:animOne val="branch"/>
          <dgm:animLvl val="lvl"/>
          <dgm:resizeHandles/>
        </dgm:presLayoutVars>
      </dgm:prSet>
      <dgm:spPr/>
    </dgm:pt>
    <dgm:pt modelId="{1353464F-E821-483E-8A75-982B6774A703}" type="pres">
      <dgm:prSet presAssocID="{A821A84B-FA73-4A0B-8582-ED70502B91FC}" presName="hierRoot1" presStyleCnt="0">
        <dgm:presLayoutVars>
          <dgm:hierBranch val="init"/>
        </dgm:presLayoutVars>
      </dgm:prSet>
      <dgm:spPr/>
    </dgm:pt>
    <dgm:pt modelId="{F460BBEB-8FD4-49FB-9565-C090E6550696}" type="pres">
      <dgm:prSet presAssocID="{A821A84B-FA73-4A0B-8582-ED70502B91FC}" presName="rootComposite1" presStyleCnt="0"/>
      <dgm:spPr/>
    </dgm:pt>
    <dgm:pt modelId="{71041484-01C5-4614-83B1-9BB69DDEC69F}" type="pres">
      <dgm:prSet presAssocID="{A821A84B-FA73-4A0B-8582-ED70502B91FC}" presName="rootText1" presStyleLbl="node0" presStyleIdx="0" presStyleCnt="1">
        <dgm:presLayoutVars>
          <dgm:chPref val="3"/>
        </dgm:presLayoutVars>
      </dgm:prSet>
      <dgm:spPr/>
    </dgm:pt>
    <dgm:pt modelId="{E0C56451-E822-4C28-AC20-185E60EAF498}" type="pres">
      <dgm:prSet presAssocID="{A821A84B-FA73-4A0B-8582-ED70502B91FC}" presName="rootConnector1" presStyleLbl="node1" presStyleIdx="0" presStyleCnt="0"/>
      <dgm:spPr/>
    </dgm:pt>
    <dgm:pt modelId="{FD5790AA-8F9D-4C3F-9CD5-192A25780EB5}" type="pres">
      <dgm:prSet presAssocID="{A821A84B-FA73-4A0B-8582-ED70502B91FC}" presName="hierChild2" presStyleCnt="0"/>
      <dgm:spPr/>
    </dgm:pt>
    <dgm:pt modelId="{8577A492-55B1-48CB-B025-E750A4756A18}" type="pres">
      <dgm:prSet presAssocID="{DA2C6FE4-C435-4176-93D0-9368F5AB50CC}" presName="Name37" presStyleLbl="parChTrans1D2" presStyleIdx="0" presStyleCnt="3"/>
      <dgm:spPr/>
    </dgm:pt>
    <dgm:pt modelId="{95E248A6-4179-41D9-93B0-9D1158D1595B}" type="pres">
      <dgm:prSet presAssocID="{EC7F3DE7-2861-4629-859C-7D45B1AEDEF6}" presName="hierRoot2" presStyleCnt="0">
        <dgm:presLayoutVars>
          <dgm:hierBranch val="init"/>
        </dgm:presLayoutVars>
      </dgm:prSet>
      <dgm:spPr/>
    </dgm:pt>
    <dgm:pt modelId="{F6858C25-DA85-4F52-8C48-2DDED77314A9}" type="pres">
      <dgm:prSet presAssocID="{EC7F3DE7-2861-4629-859C-7D45B1AEDEF6}" presName="rootComposite" presStyleCnt="0"/>
      <dgm:spPr/>
    </dgm:pt>
    <dgm:pt modelId="{E8B651DA-CD07-45B5-A40F-AD931CED6775}" type="pres">
      <dgm:prSet presAssocID="{EC7F3DE7-2861-4629-859C-7D45B1AEDEF6}" presName="rootText" presStyleLbl="node2" presStyleIdx="0" presStyleCnt="3">
        <dgm:presLayoutVars>
          <dgm:chPref val="3"/>
        </dgm:presLayoutVars>
      </dgm:prSet>
      <dgm:spPr/>
    </dgm:pt>
    <dgm:pt modelId="{270528BB-670B-44DA-98D6-478C7A15DBEC}" type="pres">
      <dgm:prSet presAssocID="{EC7F3DE7-2861-4629-859C-7D45B1AEDEF6}" presName="rootConnector" presStyleLbl="node2" presStyleIdx="0" presStyleCnt="3"/>
      <dgm:spPr/>
    </dgm:pt>
    <dgm:pt modelId="{3BD1BF77-34B2-4E64-8F80-FFFD7217AF41}" type="pres">
      <dgm:prSet presAssocID="{EC7F3DE7-2861-4629-859C-7D45B1AEDEF6}" presName="hierChild4" presStyleCnt="0"/>
      <dgm:spPr/>
    </dgm:pt>
    <dgm:pt modelId="{97F26A23-F5DF-40F8-A00C-6A6019388632}" type="pres">
      <dgm:prSet presAssocID="{EC7F3DE7-2861-4629-859C-7D45B1AEDEF6}" presName="hierChild5" presStyleCnt="0"/>
      <dgm:spPr/>
    </dgm:pt>
    <dgm:pt modelId="{91AA2C3D-11C2-4921-A95C-17D9B2B3BDC1}" type="pres">
      <dgm:prSet presAssocID="{1886E365-328D-4907-900C-0C5736640FB1}" presName="Name37" presStyleLbl="parChTrans1D2" presStyleIdx="1" presStyleCnt="3"/>
      <dgm:spPr/>
    </dgm:pt>
    <dgm:pt modelId="{6EE8322B-7455-4583-B336-5886AEBEF9F8}" type="pres">
      <dgm:prSet presAssocID="{6BAD5232-E638-4072-A9BE-863C7167E57B}" presName="hierRoot2" presStyleCnt="0">
        <dgm:presLayoutVars>
          <dgm:hierBranch val="init"/>
        </dgm:presLayoutVars>
      </dgm:prSet>
      <dgm:spPr/>
    </dgm:pt>
    <dgm:pt modelId="{6087289A-712E-4202-9D2A-6EA7EC48E2E5}" type="pres">
      <dgm:prSet presAssocID="{6BAD5232-E638-4072-A9BE-863C7167E57B}" presName="rootComposite" presStyleCnt="0"/>
      <dgm:spPr/>
    </dgm:pt>
    <dgm:pt modelId="{CA24D72E-575A-4D15-BD40-1B3AA51B0939}" type="pres">
      <dgm:prSet presAssocID="{6BAD5232-E638-4072-A9BE-863C7167E57B}" presName="rootText" presStyleLbl="node2" presStyleIdx="1" presStyleCnt="3">
        <dgm:presLayoutVars>
          <dgm:chPref val="3"/>
        </dgm:presLayoutVars>
      </dgm:prSet>
      <dgm:spPr/>
    </dgm:pt>
    <dgm:pt modelId="{15DAF707-C945-4576-82F3-357BEBD1F07D}" type="pres">
      <dgm:prSet presAssocID="{6BAD5232-E638-4072-A9BE-863C7167E57B}" presName="rootConnector" presStyleLbl="node2" presStyleIdx="1" presStyleCnt="3"/>
      <dgm:spPr/>
    </dgm:pt>
    <dgm:pt modelId="{BBDB9ABD-AF4B-4A69-9345-1691E29504BE}" type="pres">
      <dgm:prSet presAssocID="{6BAD5232-E638-4072-A9BE-863C7167E57B}" presName="hierChild4" presStyleCnt="0"/>
      <dgm:spPr/>
    </dgm:pt>
    <dgm:pt modelId="{3413F960-6B41-46D8-B0A0-2D83322D8C52}" type="pres">
      <dgm:prSet presAssocID="{6BAD5232-E638-4072-A9BE-863C7167E57B}" presName="hierChild5" presStyleCnt="0"/>
      <dgm:spPr/>
    </dgm:pt>
    <dgm:pt modelId="{C78C777E-556C-4849-9060-A81A6F97F9B0}" type="pres">
      <dgm:prSet presAssocID="{CF5D01F4-EEBA-45C2-9D62-4C9EC954ECB3}" presName="Name37" presStyleLbl="parChTrans1D2" presStyleIdx="2" presStyleCnt="3"/>
      <dgm:spPr/>
    </dgm:pt>
    <dgm:pt modelId="{3E8661D4-3FE5-467C-B315-EC1903861909}" type="pres">
      <dgm:prSet presAssocID="{E5A3B8A3-975A-400F-923A-68E9A2485CFE}" presName="hierRoot2" presStyleCnt="0">
        <dgm:presLayoutVars>
          <dgm:hierBranch val="init"/>
        </dgm:presLayoutVars>
      </dgm:prSet>
      <dgm:spPr/>
    </dgm:pt>
    <dgm:pt modelId="{F5D5B889-8D65-409A-9934-F4BFA83C194F}" type="pres">
      <dgm:prSet presAssocID="{E5A3B8A3-975A-400F-923A-68E9A2485CFE}" presName="rootComposite" presStyleCnt="0"/>
      <dgm:spPr/>
    </dgm:pt>
    <dgm:pt modelId="{88065291-7D6D-4296-A6C6-5D68CC541935}" type="pres">
      <dgm:prSet presAssocID="{E5A3B8A3-975A-400F-923A-68E9A2485CFE}" presName="rootText" presStyleLbl="node2" presStyleIdx="2" presStyleCnt="3">
        <dgm:presLayoutVars>
          <dgm:chPref val="3"/>
        </dgm:presLayoutVars>
      </dgm:prSet>
      <dgm:spPr/>
    </dgm:pt>
    <dgm:pt modelId="{BD925422-138E-448F-ABF0-5DDF0336ACBA}" type="pres">
      <dgm:prSet presAssocID="{E5A3B8A3-975A-400F-923A-68E9A2485CFE}" presName="rootConnector" presStyleLbl="node2" presStyleIdx="2" presStyleCnt="3"/>
      <dgm:spPr/>
    </dgm:pt>
    <dgm:pt modelId="{ED6E784B-33BA-464C-B887-E25FBE02BDB2}" type="pres">
      <dgm:prSet presAssocID="{E5A3B8A3-975A-400F-923A-68E9A2485CFE}" presName="hierChild4" presStyleCnt="0"/>
      <dgm:spPr/>
    </dgm:pt>
    <dgm:pt modelId="{9E072917-718A-4790-BFA6-1CC3961C2231}" type="pres">
      <dgm:prSet presAssocID="{E5A3B8A3-975A-400F-923A-68E9A2485CFE}" presName="hierChild5" presStyleCnt="0"/>
      <dgm:spPr/>
    </dgm:pt>
    <dgm:pt modelId="{86EF521A-94C7-432E-9906-A621C0691392}" type="pres">
      <dgm:prSet presAssocID="{A821A84B-FA73-4A0B-8582-ED70502B91FC}" presName="hierChild3" presStyleCnt="0"/>
      <dgm:spPr/>
    </dgm:pt>
  </dgm:ptLst>
  <dgm:cxnLst>
    <dgm:cxn modelId="{464E8405-1C55-4CBC-A418-C64F040CFC0F}" srcId="{A821A84B-FA73-4A0B-8582-ED70502B91FC}" destId="{E5A3B8A3-975A-400F-923A-68E9A2485CFE}" srcOrd="2" destOrd="0" parTransId="{CF5D01F4-EEBA-45C2-9D62-4C9EC954ECB3}" sibTransId="{3CB3246B-1D8C-4667-A20B-B54424CF79D8}"/>
    <dgm:cxn modelId="{A521CE05-CC4D-416D-9966-7AC4E6342BA2}" type="presOf" srcId="{1886E365-328D-4907-900C-0C5736640FB1}" destId="{91AA2C3D-11C2-4921-A95C-17D9B2B3BDC1}" srcOrd="0" destOrd="0" presId="urn:microsoft.com/office/officeart/2005/8/layout/orgChart1"/>
    <dgm:cxn modelId="{87596A5C-2565-46F0-9B66-CEDB65F60205}" type="presOf" srcId="{EC7F3DE7-2861-4629-859C-7D45B1AEDEF6}" destId="{E8B651DA-CD07-45B5-A40F-AD931CED6775}" srcOrd="0" destOrd="0" presId="urn:microsoft.com/office/officeart/2005/8/layout/orgChart1"/>
    <dgm:cxn modelId="{6911E045-51CA-4F74-8BF7-C587CDB26D28}" type="presOf" srcId="{CF5D01F4-EEBA-45C2-9D62-4C9EC954ECB3}" destId="{C78C777E-556C-4849-9060-A81A6F97F9B0}" srcOrd="0" destOrd="0" presId="urn:microsoft.com/office/officeart/2005/8/layout/orgChart1"/>
    <dgm:cxn modelId="{A419E46C-3359-423F-A380-963690EDD8F7}" type="presOf" srcId="{A821A84B-FA73-4A0B-8582-ED70502B91FC}" destId="{71041484-01C5-4614-83B1-9BB69DDEC69F}" srcOrd="0" destOrd="0" presId="urn:microsoft.com/office/officeart/2005/8/layout/orgChart1"/>
    <dgm:cxn modelId="{2DCA4571-7C12-4439-8043-CE47153179DF}" srcId="{9D12811E-6A9D-4590-8968-AE795DC77C93}" destId="{A821A84B-FA73-4A0B-8582-ED70502B91FC}" srcOrd="0" destOrd="0" parTransId="{14B9363B-0570-437B-8913-F9877C85559B}" sibTransId="{CFF703C8-C9CE-453B-A5D5-89D5DD3A1102}"/>
    <dgm:cxn modelId="{8508CC51-921E-478E-9A81-B6E71939D160}" type="presOf" srcId="{EC7F3DE7-2861-4629-859C-7D45B1AEDEF6}" destId="{270528BB-670B-44DA-98D6-478C7A15DBEC}" srcOrd="1" destOrd="0" presId="urn:microsoft.com/office/officeart/2005/8/layout/orgChart1"/>
    <dgm:cxn modelId="{EC681E87-58E3-4A24-B2D4-C5244F22037F}" type="presOf" srcId="{DA2C6FE4-C435-4176-93D0-9368F5AB50CC}" destId="{8577A492-55B1-48CB-B025-E750A4756A18}" srcOrd="0" destOrd="0" presId="urn:microsoft.com/office/officeart/2005/8/layout/orgChart1"/>
    <dgm:cxn modelId="{39595097-7745-4FC2-87EB-8941A4D0E6D1}" type="presOf" srcId="{6BAD5232-E638-4072-A9BE-863C7167E57B}" destId="{15DAF707-C945-4576-82F3-357BEBD1F07D}" srcOrd="1" destOrd="0" presId="urn:microsoft.com/office/officeart/2005/8/layout/orgChart1"/>
    <dgm:cxn modelId="{CE91DB9C-00B2-4B92-B024-B9B6D69BFD93}" type="presOf" srcId="{E5A3B8A3-975A-400F-923A-68E9A2485CFE}" destId="{BD925422-138E-448F-ABF0-5DDF0336ACBA}" srcOrd="1" destOrd="0" presId="urn:microsoft.com/office/officeart/2005/8/layout/orgChart1"/>
    <dgm:cxn modelId="{EE239DA5-E45B-497B-9F6E-3FF6D2D21FFA}" type="presOf" srcId="{A821A84B-FA73-4A0B-8582-ED70502B91FC}" destId="{E0C56451-E822-4C28-AC20-185E60EAF498}" srcOrd="1" destOrd="0" presId="urn:microsoft.com/office/officeart/2005/8/layout/orgChart1"/>
    <dgm:cxn modelId="{7475A9A7-2361-4D74-A890-0758EC36877A}" srcId="{A821A84B-FA73-4A0B-8582-ED70502B91FC}" destId="{EC7F3DE7-2861-4629-859C-7D45B1AEDEF6}" srcOrd="0" destOrd="0" parTransId="{DA2C6FE4-C435-4176-93D0-9368F5AB50CC}" sibTransId="{C1A9B983-0031-4207-9AA8-22D0937FB270}"/>
    <dgm:cxn modelId="{EC1BE4B0-DBEE-4620-B1A6-572746379E67}" type="presOf" srcId="{9D12811E-6A9D-4590-8968-AE795DC77C93}" destId="{E310E65F-480E-4CD4-8B39-2E3798A74C9C}" srcOrd="0" destOrd="0" presId="urn:microsoft.com/office/officeart/2005/8/layout/orgChart1"/>
    <dgm:cxn modelId="{06E7C7C9-E66B-4EB6-860E-B38801759086}" type="presOf" srcId="{6BAD5232-E638-4072-A9BE-863C7167E57B}" destId="{CA24D72E-575A-4D15-BD40-1B3AA51B0939}" srcOrd="0" destOrd="0" presId="urn:microsoft.com/office/officeart/2005/8/layout/orgChart1"/>
    <dgm:cxn modelId="{BABABED6-5D31-4323-9ED3-259DB9A8AB95}" type="presOf" srcId="{E5A3B8A3-975A-400F-923A-68E9A2485CFE}" destId="{88065291-7D6D-4296-A6C6-5D68CC541935}" srcOrd="0" destOrd="0" presId="urn:microsoft.com/office/officeart/2005/8/layout/orgChart1"/>
    <dgm:cxn modelId="{00A5E8D6-5075-431D-9DFE-F0C084A00BC4}" srcId="{A821A84B-FA73-4A0B-8582-ED70502B91FC}" destId="{6BAD5232-E638-4072-A9BE-863C7167E57B}" srcOrd="1" destOrd="0" parTransId="{1886E365-328D-4907-900C-0C5736640FB1}" sibTransId="{5ACC96EA-4E9E-4918-ACF0-BE067BBD5A3A}"/>
    <dgm:cxn modelId="{3FFA1607-149D-49A9-B119-23A264BECF75}" type="presParOf" srcId="{E310E65F-480E-4CD4-8B39-2E3798A74C9C}" destId="{1353464F-E821-483E-8A75-982B6774A703}" srcOrd="0" destOrd="0" presId="urn:microsoft.com/office/officeart/2005/8/layout/orgChart1"/>
    <dgm:cxn modelId="{A06A7149-1E5D-44DB-9E2B-3B4D68421EFC}" type="presParOf" srcId="{1353464F-E821-483E-8A75-982B6774A703}" destId="{F460BBEB-8FD4-49FB-9565-C090E6550696}" srcOrd="0" destOrd="0" presId="urn:microsoft.com/office/officeart/2005/8/layout/orgChart1"/>
    <dgm:cxn modelId="{0B5FB832-30DA-4F0C-A119-92029A8B010C}" type="presParOf" srcId="{F460BBEB-8FD4-49FB-9565-C090E6550696}" destId="{71041484-01C5-4614-83B1-9BB69DDEC69F}" srcOrd="0" destOrd="0" presId="urn:microsoft.com/office/officeart/2005/8/layout/orgChart1"/>
    <dgm:cxn modelId="{C602D7CC-9803-41A3-A4AC-CAD0E3569039}" type="presParOf" srcId="{F460BBEB-8FD4-49FB-9565-C090E6550696}" destId="{E0C56451-E822-4C28-AC20-185E60EAF498}" srcOrd="1" destOrd="0" presId="urn:microsoft.com/office/officeart/2005/8/layout/orgChart1"/>
    <dgm:cxn modelId="{5FDD0BA9-60F2-48D8-A59E-25378D0CFA47}" type="presParOf" srcId="{1353464F-E821-483E-8A75-982B6774A703}" destId="{FD5790AA-8F9D-4C3F-9CD5-192A25780EB5}" srcOrd="1" destOrd="0" presId="urn:microsoft.com/office/officeart/2005/8/layout/orgChart1"/>
    <dgm:cxn modelId="{BE617222-F241-4869-B1D6-6C4EB4451FF4}" type="presParOf" srcId="{FD5790AA-8F9D-4C3F-9CD5-192A25780EB5}" destId="{8577A492-55B1-48CB-B025-E750A4756A18}" srcOrd="0" destOrd="0" presId="urn:microsoft.com/office/officeart/2005/8/layout/orgChart1"/>
    <dgm:cxn modelId="{B441C311-ACFF-4C4F-968F-4D2C79F0CEE0}" type="presParOf" srcId="{FD5790AA-8F9D-4C3F-9CD5-192A25780EB5}" destId="{95E248A6-4179-41D9-93B0-9D1158D1595B}" srcOrd="1" destOrd="0" presId="urn:microsoft.com/office/officeart/2005/8/layout/orgChart1"/>
    <dgm:cxn modelId="{C57586EF-63DA-48B0-8EEC-C11F90A41FF0}" type="presParOf" srcId="{95E248A6-4179-41D9-93B0-9D1158D1595B}" destId="{F6858C25-DA85-4F52-8C48-2DDED77314A9}" srcOrd="0" destOrd="0" presId="urn:microsoft.com/office/officeart/2005/8/layout/orgChart1"/>
    <dgm:cxn modelId="{D2839A7D-3CE5-479D-B382-6C72A2CCC683}" type="presParOf" srcId="{F6858C25-DA85-4F52-8C48-2DDED77314A9}" destId="{E8B651DA-CD07-45B5-A40F-AD931CED6775}" srcOrd="0" destOrd="0" presId="urn:microsoft.com/office/officeart/2005/8/layout/orgChart1"/>
    <dgm:cxn modelId="{8F513187-9EA8-4987-B811-77CCFE3C75E6}" type="presParOf" srcId="{F6858C25-DA85-4F52-8C48-2DDED77314A9}" destId="{270528BB-670B-44DA-98D6-478C7A15DBEC}" srcOrd="1" destOrd="0" presId="urn:microsoft.com/office/officeart/2005/8/layout/orgChart1"/>
    <dgm:cxn modelId="{338B75A6-6940-4EF4-8D8D-D40BA312C282}" type="presParOf" srcId="{95E248A6-4179-41D9-93B0-9D1158D1595B}" destId="{3BD1BF77-34B2-4E64-8F80-FFFD7217AF41}" srcOrd="1" destOrd="0" presId="urn:microsoft.com/office/officeart/2005/8/layout/orgChart1"/>
    <dgm:cxn modelId="{BE0EE64C-E9DA-448F-85C7-045BF85CD71D}" type="presParOf" srcId="{95E248A6-4179-41D9-93B0-9D1158D1595B}" destId="{97F26A23-F5DF-40F8-A00C-6A6019388632}" srcOrd="2" destOrd="0" presId="urn:microsoft.com/office/officeart/2005/8/layout/orgChart1"/>
    <dgm:cxn modelId="{C02195C8-F524-45F4-8ACD-2218478FD74C}" type="presParOf" srcId="{FD5790AA-8F9D-4C3F-9CD5-192A25780EB5}" destId="{91AA2C3D-11C2-4921-A95C-17D9B2B3BDC1}" srcOrd="2" destOrd="0" presId="urn:microsoft.com/office/officeart/2005/8/layout/orgChart1"/>
    <dgm:cxn modelId="{B058610D-884B-447E-B906-F0AE2B189824}" type="presParOf" srcId="{FD5790AA-8F9D-4C3F-9CD5-192A25780EB5}" destId="{6EE8322B-7455-4583-B336-5886AEBEF9F8}" srcOrd="3" destOrd="0" presId="urn:microsoft.com/office/officeart/2005/8/layout/orgChart1"/>
    <dgm:cxn modelId="{546ABCDD-7D7C-41DE-BAA4-3C7A0F8AB728}" type="presParOf" srcId="{6EE8322B-7455-4583-B336-5886AEBEF9F8}" destId="{6087289A-712E-4202-9D2A-6EA7EC48E2E5}" srcOrd="0" destOrd="0" presId="urn:microsoft.com/office/officeart/2005/8/layout/orgChart1"/>
    <dgm:cxn modelId="{DE8D1B50-32A7-4861-AF6A-27F242D8C361}" type="presParOf" srcId="{6087289A-712E-4202-9D2A-6EA7EC48E2E5}" destId="{CA24D72E-575A-4D15-BD40-1B3AA51B0939}" srcOrd="0" destOrd="0" presId="urn:microsoft.com/office/officeart/2005/8/layout/orgChart1"/>
    <dgm:cxn modelId="{9633E140-8DA0-4B2F-9682-BC53E2BEEC28}" type="presParOf" srcId="{6087289A-712E-4202-9D2A-6EA7EC48E2E5}" destId="{15DAF707-C945-4576-82F3-357BEBD1F07D}" srcOrd="1" destOrd="0" presId="urn:microsoft.com/office/officeart/2005/8/layout/orgChart1"/>
    <dgm:cxn modelId="{4C53645D-47B3-426B-9D09-A1A170FCC391}" type="presParOf" srcId="{6EE8322B-7455-4583-B336-5886AEBEF9F8}" destId="{BBDB9ABD-AF4B-4A69-9345-1691E29504BE}" srcOrd="1" destOrd="0" presId="urn:microsoft.com/office/officeart/2005/8/layout/orgChart1"/>
    <dgm:cxn modelId="{92B08FEC-0C2C-4E08-86D2-A45B06C95060}" type="presParOf" srcId="{6EE8322B-7455-4583-B336-5886AEBEF9F8}" destId="{3413F960-6B41-46D8-B0A0-2D83322D8C52}" srcOrd="2" destOrd="0" presId="urn:microsoft.com/office/officeart/2005/8/layout/orgChart1"/>
    <dgm:cxn modelId="{79F91639-CEB6-4C02-871D-9494D3AA5D48}" type="presParOf" srcId="{FD5790AA-8F9D-4C3F-9CD5-192A25780EB5}" destId="{C78C777E-556C-4849-9060-A81A6F97F9B0}" srcOrd="4" destOrd="0" presId="urn:microsoft.com/office/officeart/2005/8/layout/orgChart1"/>
    <dgm:cxn modelId="{F51F3DE8-42CD-4C6B-A770-B886E57C3155}" type="presParOf" srcId="{FD5790AA-8F9D-4C3F-9CD5-192A25780EB5}" destId="{3E8661D4-3FE5-467C-B315-EC1903861909}" srcOrd="5" destOrd="0" presId="urn:microsoft.com/office/officeart/2005/8/layout/orgChart1"/>
    <dgm:cxn modelId="{F0480161-9953-48CC-BFEA-D2103115CC03}" type="presParOf" srcId="{3E8661D4-3FE5-467C-B315-EC1903861909}" destId="{F5D5B889-8D65-409A-9934-F4BFA83C194F}" srcOrd="0" destOrd="0" presId="urn:microsoft.com/office/officeart/2005/8/layout/orgChart1"/>
    <dgm:cxn modelId="{B26F5143-602A-4740-B3E9-48DF3427B1B1}" type="presParOf" srcId="{F5D5B889-8D65-409A-9934-F4BFA83C194F}" destId="{88065291-7D6D-4296-A6C6-5D68CC541935}" srcOrd="0" destOrd="0" presId="urn:microsoft.com/office/officeart/2005/8/layout/orgChart1"/>
    <dgm:cxn modelId="{DECF9E52-6413-4A44-84B7-C63536924081}" type="presParOf" srcId="{F5D5B889-8D65-409A-9934-F4BFA83C194F}" destId="{BD925422-138E-448F-ABF0-5DDF0336ACBA}" srcOrd="1" destOrd="0" presId="urn:microsoft.com/office/officeart/2005/8/layout/orgChart1"/>
    <dgm:cxn modelId="{FB10FB56-A928-41F1-A35E-895D258C751D}" type="presParOf" srcId="{3E8661D4-3FE5-467C-B315-EC1903861909}" destId="{ED6E784B-33BA-464C-B887-E25FBE02BDB2}" srcOrd="1" destOrd="0" presId="urn:microsoft.com/office/officeart/2005/8/layout/orgChart1"/>
    <dgm:cxn modelId="{EEE3EFFF-3F0A-4A57-9751-8EBEEBFEAC1B}" type="presParOf" srcId="{3E8661D4-3FE5-467C-B315-EC1903861909}" destId="{9E072917-718A-4790-BFA6-1CC3961C2231}" srcOrd="2" destOrd="0" presId="urn:microsoft.com/office/officeart/2005/8/layout/orgChart1"/>
    <dgm:cxn modelId="{1C757FA7-D9D0-4956-BCAD-6C1A18E6B75C}" type="presParOf" srcId="{1353464F-E821-483E-8A75-982B6774A703}" destId="{86EF521A-94C7-432E-9906-A621C0691392}"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61E1AF-4D6E-46A7-B301-8F98DB2473F6}">
      <dsp:nvSpPr>
        <dsp:cNvPr id="0" name=""/>
        <dsp:cNvSpPr/>
      </dsp:nvSpPr>
      <dsp:spPr>
        <a:xfrm>
          <a:off x="2674647" y="1232837"/>
          <a:ext cx="1463693" cy="508059"/>
        </a:xfrm>
        <a:custGeom>
          <a:avLst/>
          <a:gdLst/>
          <a:ahLst/>
          <a:cxnLst/>
          <a:rect l="0" t="0" r="0" b="0"/>
          <a:pathLst>
            <a:path>
              <a:moveTo>
                <a:pt x="0" y="0"/>
              </a:moveTo>
              <a:lnTo>
                <a:pt x="0" y="254029"/>
              </a:lnTo>
              <a:lnTo>
                <a:pt x="1463693" y="254029"/>
              </a:lnTo>
              <a:lnTo>
                <a:pt x="1463693" y="50805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547BF1-4F28-4F10-BE33-8B8E76E79500}">
      <dsp:nvSpPr>
        <dsp:cNvPr id="0" name=""/>
        <dsp:cNvSpPr/>
      </dsp:nvSpPr>
      <dsp:spPr>
        <a:xfrm>
          <a:off x="1210954" y="1232837"/>
          <a:ext cx="1463693" cy="508059"/>
        </a:xfrm>
        <a:custGeom>
          <a:avLst/>
          <a:gdLst/>
          <a:ahLst/>
          <a:cxnLst/>
          <a:rect l="0" t="0" r="0" b="0"/>
          <a:pathLst>
            <a:path>
              <a:moveTo>
                <a:pt x="1463693" y="0"/>
              </a:moveTo>
              <a:lnTo>
                <a:pt x="1463693" y="254029"/>
              </a:lnTo>
              <a:lnTo>
                <a:pt x="0" y="254029"/>
              </a:lnTo>
              <a:lnTo>
                <a:pt x="0" y="508059"/>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387F43-4420-499A-A352-579A40F8B145}">
      <dsp:nvSpPr>
        <dsp:cNvPr id="0" name=""/>
        <dsp:cNvSpPr/>
      </dsp:nvSpPr>
      <dsp:spPr>
        <a:xfrm>
          <a:off x="1464983" y="23173"/>
          <a:ext cx="2419328" cy="12096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Constitutions</a:t>
          </a:r>
          <a:endParaRPr lang="en-IN" sz="2800" kern="1200" dirty="0"/>
        </a:p>
      </dsp:txBody>
      <dsp:txXfrm>
        <a:off x="1464983" y="23173"/>
        <a:ext cx="2419328" cy="1209664"/>
      </dsp:txXfrm>
    </dsp:sp>
    <dsp:sp modelId="{9BD3CD04-34D1-42C5-AB83-7C0ED2C47191}">
      <dsp:nvSpPr>
        <dsp:cNvPr id="0" name=""/>
        <dsp:cNvSpPr/>
      </dsp:nvSpPr>
      <dsp:spPr>
        <a:xfrm>
          <a:off x="1289" y="1740896"/>
          <a:ext cx="2419328" cy="120966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Written Constitutions</a:t>
          </a:r>
          <a:endParaRPr lang="en-IN" sz="2800" kern="1200" dirty="0"/>
        </a:p>
      </dsp:txBody>
      <dsp:txXfrm>
        <a:off x="1289" y="1740896"/>
        <a:ext cx="2419328" cy="1209664"/>
      </dsp:txXfrm>
    </dsp:sp>
    <dsp:sp modelId="{7F1DC9E4-98C0-4F49-BC10-A1F0885B9E3E}">
      <dsp:nvSpPr>
        <dsp:cNvPr id="0" name=""/>
        <dsp:cNvSpPr/>
      </dsp:nvSpPr>
      <dsp:spPr>
        <a:xfrm>
          <a:off x="2928677" y="1740896"/>
          <a:ext cx="2419328" cy="1209664"/>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Unwritten Constitutions </a:t>
          </a:r>
          <a:endParaRPr lang="en-IN" sz="2800" kern="1200" dirty="0"/>
        </a:p>
      </dsp:txBody>
      <dsp:txXfrm>
        <a:off x="2928677" y="1740896"/>
        <a:ext cx="2419328" cy="12096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8C777E-556C-4849-9060-A81A6F97F9B0}">
      <dsp:nvSpPr>
        <dsp:cNvPr id="0" name=""/>
        <dsp:cNvSpPr/>
      </dsp:nvSpPr>
      <dsp:spPr>
        <a:xfrm>
          <a:off x="4150026" y="1829232"/>
          <a:ext cx="2936173" cy="509583"/>
        </a:xfrm>
        <a:custGeom>
          <a:avLst/>
          <a:gdLst/>
          <a:ahLst/>
          <a:cxnLst/>
          <a:rect l="0" t="0" r="0" b="0"/>
          <a:pathLst>
            <a:path>
              <a:moveTo>
                <a:pt x="0" y="0"/>
              </a:moveTo>
              <a:lnTo>
                <a:pt x="0" y="254791"/>
              </a:lnTo>
              <a:lnTo>
                <a:pt x="2936173" y="254791"/>
              </a:lnTo>
              <a:lnTo>
                <a:pt x="2936173" y="50958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AA2C3D-11C2-4921-A95C-17D9B2B3BDC1}">
      <dsp:nvSpPr>
        <dsp:cNvPr id="0" name=""/>
        <dsp:cNvSpPr/>
      </dsp:nvSpPr>
      <dsp:spPr>
        <a:xfrm>
          <a:off x="4104306" y="1829232"/>
          <a:ext cx="91440" cy="509583"/>
        </a:xfrm>
        <a:custGeom>
          <a:avLst/>
          <a:gdLst/>
          <a:ahLst/>
          <a:cxnLst/>
          <a:rect l="0" t="0" r="0" b="0"/>
          <a:pathLst>
            <a:path>
              <a:moveTo>
                <a:pt x="45720" y="0"/>
              </a:moveTo>
              <a:lnTo>
                <a:pt x="45720" y="50958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77A492-55B1-48CB-B025-E750A4756A18}">
      <dsp:nvSpPr>
        <dsp:cNvPr id="0" name=""/>
        <dsp:cNvSpPr/>
      </dsp:nvSpPr>
      <dsp:spPr>
        <a:xfrm>
          <a:off x="1213852" y="1829232"/>
          <a:ext cx="2936173" cy="509583"/>
        </a:xfrm>
        <a:custGeom>
          <a:avLst/>
          <a:gdLst/>
          <a:ahLst/>
          <a:cxnLst/>
          <a:rect l="0" t="0" r="0" b="0"/>
          <a:pathLst>
            <a:path>
              <a:moveTo>
                <a:pt x="2936173" y="0"/>
              </a:moveTo>
              <a:lnTo>
                <a:pt x="2936173" y="254791"/>
              </a:lnTo>
              <a:lnTo>
                <a:pt x="0" y="254791"/>
              </a:lnTo>
              <a:lnTo>
                <a:pt x="0" y="509583"/>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041484-01C5-4614-83B1-9BB69DDEC69F}">
      <dsp:nvSpPr>
        <dsp:cNvPr id="0" name=""/>
        <dsp:cNvSpPr/>
      </dsp:nvSpPr>
      <dsp:spPr>
        <a:xfrm>
          <a:off x="2936731" y="615937"/>
          <a:ext cx="2426589" cy="1213294"/>
        </a:xfrm>
        <a:prstGeom prst="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a:t>State</a:t>
          </a:r>
          <a:endParaRPr lang="en-IN" sz="4200" kern="1200"/>
        </a:p>
      </dsp:txBody>
      <dsp:txXfrm>
        <a:off x="2936731" y="615937"/>
        <a:ext cx="2426589" cy="1213294"/>
      </dsp:txXfrm>
    </dsp:sp>
    <dsp:sp modelId="{E8B651DA-CD07-45B5-A40F-AD931CED6775}">
      <dsp:nvSpPr>
        <dsp:cNvPr id="0" name=""/>
        <dsp:cNvSpPr/>
      </dsp:nvSpPr>
      <dsp:spPr>
        <a:xfrm>
          <a:off x="557" y="2338816"/>
          <a:ext cx="2426589" cy="1213294"/>
        </a:xfrm>
        <a:prstGeom prst="rect">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a:t>Legislature </a:t>
          </a:r>
          <a:endParaRPr lang="en-IN" sz="4200" kern="1200"/>
        </a:p>
      </dsp:txBody>
      <dsp:txXfrm>
        <a:off x="557" y="2338816"/>
        <a:ext cx="2426589" cy="1213294"/>
      </dsp:txXfrm>
    </dsp:sp>
    <dsp:sp modelId="{CA24D72E-575A-4D15-BD40-1B3AA51B0939}">
      <dsp:nvSpPr>
        <dsp:cNvPr id="0" name=""/>
        <dsp:cNvSpPr/>
      </dsp:nvSpPr>
      <dsp:spPr>
        <a:xfrm>
          <a:off x="2936731" y="2338816"/>
          <a:ext cx="2426589" cy="1213294"/>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dirty="0"/>
            <a:t>Executive </a:t>
          </a:r>
          <a:endParaRPr lang="en-IN" sz="4200" kern="1200" dirty="0"/>
        </a:p>
      </dsp:txBody>
      <dsp:txXfrm>
        <a:off x="2936731" y="2338816"/>
        <a:ext cx="2426589" cy="1213294"/>
      </dsp:txXfrm>
    </dsp:sp>
    <dsp:sp modelId="{88065291-7D6D-4296-A6C6-5D68CC541935}">
      <dsp:nvSpPr>
        <dsp:cNvPr id="0" name=""/>
        <dsp:cNvSpPr/>
      </dsp:nvSpPr>
      <dsp:spPr>
        <a:xfrm>
          <a:off x="5872904" y="2338816"/>
          <a:ext cx="2426589" cy="1213294"/>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1866900">
            <a:lnSpc>
              <a:spcPct val="90000"/>
            </a:lnSpc>
            <a:spcBef>
              <a:spcPct val="0"/>
            </a:spcBef>
            <a:spcAft>
              <a:spcPct val="35000"/>
            </a:spcAft>
            <a:buNone/>
          </a:pPr>
          <a:r>
            <a:rPr lang="en-US" sz="4200" kern="1200"/>
            <a:t>Judiciary </a:t>
          </a:r>
          <a:endParaRPr lang="en-IN" sz="4200" kern="1200"/>
        </a:p>
      </dsp:txBody>
      <dsp:txXfrm>
        <a:off x="5872904" y="2338816"/>
        <a:ext cx="2426589" cy="121329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FF37-963A-40E7-8F1F-10CAD07598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44D222-A4D5-4DAF-8548-87462D3F9AA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684F64D-9DDA-4EB7-AD3F-0E470CDA1FBD}"/>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5" name="Footer Placeholder 4">
            <a:extLst>
              <a:ext uri="{FF2B5EF4-FFF2-40B4-BE49-F238E27FC236}">
                <a16:creationId xmlns:a16="http://schemas.microsoft.com/office/drawing/2014/main" id="{ED9CA6A9-A682-4AC4-8255-1655915C0F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7778B6-2BA0-4909-B7D5-DF4DF0A632F6}"/>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4266413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28B2-2BF8-40F3-94FC-34DCBF9A0AD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4ABD1A-B56B-4783-8EF5-44E9D57D09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3488AD-B811-40B6-8F49-D20D43DB5A25}"/>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5" name="Footer Placeholder 4">
            <a:extLst>
              <a:ext uri="{FF2B5EF4-FFF2-40B4-BE49-F238E27FC236}">
                <a16:creationId xmlns:a16="http://schemas.microsoft.com/office/drawing/2014/main" id="{400C53C3-1897-4551-B5C9-DE6253823D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D0958D-4F76-4AD3-8701-A9EBEA9525D4}"/>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3321587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D40DB2-8F34-47E5-83A3-8FB460E40D7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E38864-33B3-417B-8BA0-9BDD7A6976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721ECE-58CA-4C8C-98D5-BF25F5C59D50}"/>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5" name="Footer Placeholder 4">
            <a:extLst>
              <a:ext uri="{FF2B5EF4-FFF2-40B4-BE49-F238E27FC236}">
                <a16:creationId xmlns:a16="http://schemas.microsoft.com/office/drawing/2014/main" id="{806A266E-D631-4BA9-BB13-173355A104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E4E387-2E5E-46A5-92E6-7D2FC4BF857C}"/>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1683902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F030-3AAD-4B47-9DBA-CE0E960D9E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F5DCBB-3C14-4D48-9DC1-5864F34C56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A83011-717E-4240-A54C-F76903956A55}"/>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5" name="Footer Placeholder 4">
            <a:extLst>
              <a:ext uri="{FF2B5EF4-FFF2-40B4-BE49-F238E27FC236}">
                <a16:creationId xmlns:a16="http://schemas.microsoft.com/office/drawing/2014/main" id="{77574D95-8C5C-4985-B095-9BBBE3DD7D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45F20-5E22-4415-A4D1-213642B600B9}"/>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3692499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6F540-7284-4D86-9862-E54E681781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A253944-D342-43CC-9764-9F3A770BDC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F4236C-1CAB-4B24-ADB9-22EE40900091}"/>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5" name="Footer Placeholder 4">
            <a:extLst>
              <a:ext uri="{FF2B5EF4-FFF2-40B4-BE49-F238E27FC236}">
                <a16:creationId xmlns:a16="http://schemas.microsoft.com/office/drawing/2014/main" id="{7F43F59C-4373-4555-8F90-0E98F4E60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9060A2-56DB-41CC-B644-6387A6F0E9AF}"/>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54269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8BA4A-5422-4874-B3E0-03E2D9332F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225E38-D79B-4726-949E-DA972ED319B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45687C3-EA5A-495C-9C32-CBF2A687AF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2A34D32-64F1-4154-838E-4E77E01B877A}"/>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6" name="Footer Placeholder 5">
            <a:extLst>
              <a:ext uri="{FF2B5EF4-FFF2-40B4-BE49-F238E27FC236}">
                <a16:creationId xmlns:a16="http://schemas.microsoft.com/office/drawing/2014/main" id="{17B34CF4-0A4E-4547-A106-63B56B05B21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A494EF-8B80-4B4C-8E2C-258CBCB9E606}"/>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410206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FEA14-E8E7-47F5-8EC1-2E85911CDB2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751B82-98FB-4972-9258-F93F581B8A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B158A1-6E60-43A8-9473-A539E681D0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E352B1-8292-42C0-AF8C-7FD65ED807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A427AC-694F-4011-A209-83B315CBDE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2F6EFD-A985-4D54-A5C7-21EC53AFB062}"/>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8" name="Footer Placeholder 7">
            <a:extLst>
              <a:ext uri="{FF2B5EF4-FFF2-40B4-BE49-F238E27FC236}">
                <a16:creationId xmlns:a16="http://schemas.microsoft.com/office/drawing/2014/main" id="{4A0B0234-70C9-4435-ABFE-499406A62C8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AAC63A2-A4D0-4656-8FC2-FE5E17663788}"/>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1466093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C0908-94F0-45E0-85F1-F481B49C275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26B21E-D8D9-4777-830D-FE19F1FEE227}"/>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4" name="Footer Placeholder 3">
            <a:extLst>
              <a:ext uri="{FF2B5EF4-FFF2-40B4-BE49-F238E27FC236}">
                <a16:creationId xmlns:a16="http://schemas.microsoft.com/office/drawing/2014/main" id="{6C34A8E6-D0BD-4E8F-8884-E788DDA150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09BEE0-BBB4-4CDB-B856-8B28033849B2}"/>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2361653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A86D3E-DB0D-49EB-8A1F-0D8909E1E70C}"/>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3" name="Footer Placeholder 2">
            <a:extLst>
              <a:ext uri="{FF2B5EF4-FFF2-40B4-BE49-F238E27FC236}">
                <a16:creationId xmlns:a16="http://schemas.microsoft.com/office/drawing/2014/main" id="{94FBCCEB-7E23-4A00-AAA3-4FA002F914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0991A63-B587-4579-9123-A9D631E946D0}"/>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25048677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BA93C-19EE-4CF8-88F2-4A03F7BB50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219FE96-8BD4-472D-856F-AF02EA24F0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0DA9C26-DDD8-4103-B900-457960F86C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1EAB91-14D0-41BB-AB77-5168F387EA32}"/>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6" name="Footer Placeholder 5">
            <a:extLst>
              <a:ext uri="{FF2B5EF4-FFF2-40B4-BE49-F238E27FC236}">
                <a16:creationId xmlns:a16="http://schemas.microsoft.com/office/drawing/2014/main" id="{FC03EA06-7120-4511-BCBD-4571931BA7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A33AEF9-6B0F-4CC1-A9CE-DF1EFD81A33C}"/>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185371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51DC-C6C6-4C36-844B-9328A6B143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AE8DB3-E966-42E7-8162-1EA413364D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AE703F7-B7E1-4B0C-9B32-E170B4E135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0414A-644B-4BCF-8E3A-F3B02664E48A}"/>
              </a:ext>
            </a:extLst>
          </p:cNvPr>
          <p:cNvSpPr>
            <a:spLocks noGrp="1"/>
          </p:cNvSpPr>
          <p:nvPr>
            <p:ph type="dt" sz="half" idx="10"/>
          </p:nvPr>
        </p:nvSpPr>
        <p:spPr/>
        <p:txBody>
          <a:bodyPr/>
          <a:lstStyle/>
          <a:p>
            <a:fld id="{06FBDEF9-9171-4CE6-A76F-054A049E3CE3}" type="datetimeFigureOut">
              <a:rPr lang="en-IN" smtClean="0"/>
              <a:pPr/>
              <a:t>04-01-2021</a:t>
            </a:fld>
            <a:endParaRPr lang="en-IN"/>
          </a:p>
        </p:txBody>
      </p:sp>
      <p:sp>
        <p:nvSpPr>
          <p:cNvPr id="6" name="Footer Placeholder 5">
            <a:extLst>
              <a:ext uri="{FF2B5EF4-FFF2-40B4-BE49-F238E27FC236}">
                <a16:creationId xmlns:a16="http://schemas.microsoft.com/office/drawing/2014/main" id="{2FF3B623-96F0-4856-8DD1-E33BD78803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C38069-830D-4384-A02D-90D771E06FB1}"/>
              </a:ext>
            </a:extLst>
          </p:cNvPr>
          <p:cNvSpPr>
            <a:spLocks noGrp="1"/>
          </p:cNvSpPr>
          <p:nvPr>
            <p:ph type="sldNum" sz="quarter" idx="12"/>
          </p:nvPr>
        </p:nvSpPr>
        <p:spPr/>
        <p:txBody>
          <a:bodyPr/>
          <a:lstStyle/>
          <a:p>
            <a:fld id="{C299F97D-CA3F-4F2A-9158-A93F512A396C}" type="slidenum">
              <a:rPr lang="en-IN" smtClean="0"/>
              <a:pPr/>
              <a:t>‹#›</a:t>
            </a:fld>
            <a:endParaRPr lang="en-IN"/>
          </a:p>
        </p:txBody>
      </p:sp>
    </p:spTree>
    <p:extLst>
      <p:ext uri="{BB962C8B-B14F-4D97-AF65-F5344CB8AC3E}">
        <p14:creationId xmlns:p14="http://schemas.microsoft.com/office/powerpoint/2010/main" val="22547737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E7A000-7927-4D9B-B532-42D606A32B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103D525-B15A-4F8C-8F6F-B067C18C81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94F2F6-CB00-4790-8F89-1C737B4E9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6FBDEF9-9171-4CE6-A76F-054A049E3CE3}" type="datetimeFigureOut">
              <a:rPr lang="en-IN" smtClean="0"/>
              <a:pPr/>
              <a:t>04-01-2021</a:t>
            </a:fld>
            <a:endParaRPr lang="en-IN"/>
          </a:p>
        </p:txBody>
      </p:sp>
      <p:sp>
        <p:nvSpPr>
          <p:cNvPr id="5" name="Footer Placeholder 4">
            <a:extLst>
              <a:ext uri="{FF2B5EF4-FFF2-40B4-BE49-F238E27FC236}">
                <a16:creationId xmlns:a16="http://schemas.microsoft.com/office/drawing/2014/main" id="{3D0E46B1-F186-471B-8BC0-45AADD320A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D8F4275-0413-4E10-87AE-953A52DCE0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99F97D-CA3F-4F2A-9158-A93F512A396C}" type="slidenum">
              <a:rPr lang="en-IN" smtClean="0"/>
              <a:pPr/>
              <a:t>‹#›</a:t>
            </a:fld>
            <a:endParaRPr lang="en-IN"/>
          </a:p>
        </p:txBody>
      </p:sp>
    </p:spTree>
    <p:extLst>
      <p:ext uri="{BB962C8B-B14F-4D97-AF65-F5344CB8AC3E}">
        <p14:creationId xmlns:p14="http://schemas.microsoft.com/office/powerpoint/2010/main" val="2697027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byjus.com/free-ias-prep/need-for-a-uniform-civil-code-in-a-secular-india/" TargetMode="Externa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Unit-1: Introduction to Constitutional Law</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8215128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Historical Perspective of Constitution of India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Government of India Act, 1919</a:t>
            </a:r>
          </a:p>
          <a:p>
            <a:pPr marL="800100" lvl="1" indent="-342900" algn="just">
              <a:buFont typeface="Arial" panose="020B0604020202020204" pitchFamily="34" charset="0"/>
              <a:buChar char="•"/>
            </a:pPr>
            <a:r>
              <a:rPr lang="en-US" sz="2400" dirty="0"/>
              <a:t>Passed as a token of gratitude to India’s role in WW-I</a:t>
            </a:r>
          </a:p>
          <a:p>
            <a:pPr marL="800100" lvl="1" indent="-342900" algn="just">
              <a:buFont typeface="Arial" panose="020B0604020202020204" pitchFamily="34" charset="0"/>
              <a:buChar char="•"/>
            </a:pPr>
            <a:r>
              <a:rPr lang="en-US" sz="2400" dirty="0"/>
              <a:t>Increase native participation in the Government </a:t>
            </a:r>
          </a:p>
          <a:p>
            <a:pPr marL="800100" lvl="1" indent="-342900" algn="just">
              <a:buFont typeface="Arial" panose="020B0604020202020204" pitchFamily="34" charset="0"/>
              <a:buChar char="•"/>
            </a:pPr>
            <a:r>
              <a:rPr lang="en-US" sz="2400" dirty="0"/>
              <a:t>Creation of Diarchy( Chelmsford-Montagu Reform)</a:t>
            </a:r>
          </a:p>
          <a:p>
            <a:pPr marL="800100" lvl="1" indent="-342900" algn="just">
              <a:buFont typeface="Arial" panose="020B0604020202020204" pitchFamily="34" charset="0"/>
              <a:buChar char="•"/>
            </a:pPr>
            <a:r>
              <a:rPr lang="en-US" sz="2400" dirty="0"/>
              <a:t>Creation of bicameral legislature in Federal Level </a:t>
            </a:r>
          </a:p>
          <a:p>
            <a:pPr marL="800100" lvl="1" indent="-342900" algn="just">
              <a:buFont typeface="Arial" panose="020B0604020202020204" pitchFamily="34" charset="0"/>
              <a:buChar char="•"/>
            </a:pPr>
            <a:r>
              <a:rPr lang="en-US" sz="2400" dirty="0"/>
              <a:t>Separate Communal Electorate </a:t>
            </a:r>
          </a:p>
          <a:p>
            <a:pPr marL="800100" lvl="1" indent="-342900" algn="just">
              <a:buFont typeface="Arial" panose="020B0604020202020204" pitchFamily="34" charset="0"/>
              <a:buChar char="•"/>
            </a:pPr>
            <a:r>
              <a:rPr lang="en-US" sz="2400" dirty="0"/>
              <a:t>High Commissioner in London to represent India in UK </a:t>
            </a:r>
          </a:p>
          <a:p>
            <a:pPr marL="800100" lvl="1" indent="-342900" algn="just">
              <a:buFont typeface="Arial" panose="020B0604020202020204" pitchFamily="34" charset="0"/>
              <a:buChar char="•"/>
            </a:pPr>
            <a:r>
              <a:rPr lang="en-US" sz="2400" dirty="0"/>
              <a:t>To be reviewed after 10 years</a:t>
            </a:r>
          </a:p>
          <a:p>
            <a:pPr marL="1257300" lvl="2" indent="-342900" algn="just">
              <a:buFont typeface="Arial" panose="020B0604020202020204" pitchFamily="34" charset="0"/>
              <a:buChar char="•"/>
            </a:pPr>
            <a:r>
              <a:rPr lang="en-US" sz="2400" dirty="0"/>
              <a:t>Simon Commission </a:t>
            </a:r>
          </a:p>
        </p:txBody>
      </p:sp>
    </p:spTree>
    <p:extLst>
      <p:ext uri="{BB962C8B-B14F-4D97-AF65-F5344CB8AC3E}">
        <p14:creationId xmlns:p14="http://schemas.microsoft.com/office/powerpoint/2010/main" val="178209521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6001643"/>
          </a:xfrm>
          <a:prstGeom prst="rect">
            <a:avLst/>
          </a:prstGeom>
        </p:spPr>
        <p:txBody>
          <a:bodyPr wrap="square">
            <a:spAutoFit/>
          </a:bodyPr>
          <a:lstStyle/>
          <a:p>
            <a:r>
              <a:rPr lang="en-US" sz="2400" b="1" dirty="0">
                <a:solidFill>
                  <a:schemeClr val="accent2">
                    <a:lumMod val="75000"/>
                  </a:schemeClr>
                </a:solidFill>
              </a:rPr>
              <a:t>DIRECTIVE PRINICIPLES OF STATE POLICY. </a:t>
            </a:r>
          </a:p>
          <a:p>
            <a:pPr algn="just"/>
            <a:endParaRPr lang="en-US" dirty="0">
              <a:solidFill>
                <a:schemeClr val="accent2">
                  <a:lumMod val="75000"/>
                </a:schemeClr>
              </a:solidFill>
            </a:endParaRPr>
          </a:p>
          <a:p>
            <a:pPr algn="just"/>
            <a:r>
              <a:rPr lang="en-US" b="0" i="0" dirty="0">
                <a:solidFill>
                  <a:srgbClr val="333333"/>
                </a:solidFill>
                <a:effectLst/>
              </a:rPr>
              <a:t> </a:t>
            </a:r>
          </a:p>
          <a:p>
            <a:pPr marL="285750" indent="-285750" algn="just">
              <a:buFont typeface="Wingdings" panose="05000000000000000000" pitchFamily="2" charset="2"/>
              <a:buChar char="q"/>
            </a:pPr>
            <a:r>
              <a:rPr lang="en-US" b="0" i="0" dirty="0">
                <a:solidFill>
                  <a:srgbClr val="333333"/>
                </a:solidFill>
                <a:effectLst/>
              </a:rPr>
              <a:t>A new DPSP under </a:t>
            </a:r>
            <a:r>
              <a:rPr lang="en-US" b="1" i="0" dirty="0">
                <a:solidFill>
                  <a:srgbClr val="333333"/>
                </a:solidFill>
                <a:effectLst/>
              </a:rPr>
              <a:t>Article 38</a:t>
            </a:r>
            <a:r>
              <a:rPr lang="en-US" b="0" i="0" dirty="0">
                <a:solidFill>
                  <a:srgbClr val="333333"/>
                </a:solidFill>
                <a:effectLst/>
              </a:rPr>
              <a:t> was added by the 44</a:t>
            </a:r>
            <a:r>
              <a:rPr lang="en-US" b="0" i="0" baseline="30000" dirty="0">
                <a:solidFill>
                  <a:srgbClr val="333333"/>
                </a:solidFill>
                <a:effectLst/>
              </a:rPr>
              <a:t>th</a:t>
            </a:r>
            <a:r>
              <a:rPr lang="en-US" b="0" i="0" dirty="0">
                <a:solidFill>
                  <a:srgbClr val="333333"/>
                </a:solidFill>
                <a:effectLst/>
              </a:rPr>
              <a:t> Amendment Act of 1978, which requires the State to minimize inequalities in income, status, facilities and opportunities.</a:t>
            </a:r>
          </a:p>
          <a:p>
            <a:pPr algn="just"/>
            <a:endParaRPr lang="en-US"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The 86th Amendment Act of 2002 changed the subject-matter of </a:t>
            </a:r>
            <a:r>
              <a:rPr lang="en-US" b="1" i="0" dirty="0">
                <a:solidFill>
                  <a:srgbClr val="333333"/>
                </a:solidFill>
                <a:effectLst/>
              </a:rPr>
              <a:t>Article 45 </a:t>
            </a:r>
            <a:r>
              <a:rPr lang="en-US" b="0" i="0" dirty="0">
                <a:solidFill>
                  <a:srgbClr val="333333"/>
                </a:solidFill>
                <a:effectLst/>
              </a:rPr>
              <a:t>and made elementary education a fundamental right under </a:t>
            </a:r>
            <a:r>
              <a:rPr lang="en-US" b="1" i="0" dirty="0">
                <a:solidFill>
                  <a:srgbClr val="333333"/>
                </a:solidFill>
                <a:effectLst/>
              </a:rPr>
              <a:t>Article 21A</a:t>
            </a:r>
            <a:r>
              <a:rPr lang="en-US" b="0" i="0" dirty="0">
                <a:solidFill>
                  <a:srgbClr val="333333"/>
                </a:solidFill>
                <a:effectLst/>
              </a:rPr>
              <a:t>. The amended directive requires the State to provide early childhood care and education for all children until they complete the age of 14 years</a:t>
            </a:r>
            <a:endParaRPr lang="en-IN" b="1" dirty="0">
              <a:solidFill>
                <a:srgbClr val="333333"/>
              </a:solidFill>
            </a:endParaRPr>
          </a:p>
          <a:p>
            <a:pPr marL="285750" indent="-285750" algn="just">
              <a:buFont typeface="Wingdings" panose="05000000000000000000" pitchFamily="2" charset="2"/>
              <a:buChar char="q"/>
            </a:pPr>
            <a:endParaRPr lang="en-IN" b="1"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A new DPSP under </a:t>
            </a:r>
            <a:r>
              <a:rPr lang="en-US" b="1" i="0" dirty="0">
                <a:solidFill>
                  <a:srgbClr val="333333"/>
                </a:solidFill>
                <a:effectLst/>
              </a:rPr>
              <a:t>Article 43B</a:t>
            </a:r>
            <a:r>
              <a:rPr lang="en-US" b="0" i="0" dirty="0">
                <a:solidFill>
                  <a:srgbClr val="333333"/>
                </a:solidFill>
                <a:effectLst/>
              </a:rPr>
              <a:t> was added by the 97th Amendment Act of 2011 relating to co-operative societies. It requires the state to promote voluntary formation, autonomous functioning, democratic control and professional management of co-operative societies.</a:t>
            </a:r>
          </a:p>
          <a:p>
            <a:pPr algn="just"/>
            <a:endParaRPr lang="en-US" b="0" i="0" dirty="0">
              <a:solidFill>
                <a:srgbClr val="333333"/>
              </a:solidFill>
              <a:effectLst/>
            </a:endParaRPr>
          </a:p>
          <a:p>
            <a:pPr marL="285750" indent="-285750" algn="just">
              <a:buFont typeface="Wingdings" panose="05000000000000000000" pitchFamily="2" charset="2"/>
              <a:buChar char="q"/>
            </a:pPr>
            <a:r>
              <a:rPr lang="en-US" b="0" i="0" dirty="0">
                <a:solidFill>
                  <a:srgbClr val="333333"/>
                </a:solidFill>
                <a:effectLst/>
              </a:rPr>
              <a:t>The Indian Constitution under </a:t>
            </a:r>
            <a:r>
              <a:rPr lang="en-US" b="1" i="0" dirty="0">
                <a:solidFill>
                  <a:srgbClr val="333333"/>
                </a:solidFill>
                <a:effectLst/>
              </a:rPr>
              <a:t>Article 37</a:t>
            </a:r>
            <a:r>
              <a:rPr lang="en-US" b="0" i="0" dirty="0">
                <a:solidFill>
                  <a:srgbClr val="333333"/>
                </a:solidFill>
                <a:effectLst/>
              </a:rPr>
              <a:t> makes it clear that ‘DPSPs are fundamental in the governance of the country and it shall be the duty of the state to apply these principles in making </a:t>
            </a:r>
            <a:r>
              <a:rPr lang="en-US" i="0" dirty="0">
                <a:solidFill>
                  <a:srgbClr val="333333"/>
                </a:solidFill>
                <a:effectLst/>
              </a:rPr>
              <a:t>la</a:t>
            </a:r>
            <a:r>
              <a:rPr lang="en-IN" dirty="0" err="1">
                <a:solidFill>
                  <a:srgbClr val="333333"/>
                </a:solidFill>
              </a:rPr>
              <a:t>ws</a:t>
            </a:r>
            <a:endParaRPr lang="en-US" i="0" dirty="0">
              <a:solidFill>
                <a:srgbClr val="333333"/>
              </a:solidFill>
              <a:effectLst/>
            </a:endParaRPr>
          </a:p>
          <a:p>
            <a:pPr algn="just"/>
            <a:endParaRPr lang="en-US" i="0" dirty="0">
              <a:solidFill>
                <a:srgbClr val="333333"/>
              </a:solidFill>
              <a:effectLst/>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1105974" y="888009"/>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063196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3508653"/>
          </a:xfrm>
          <a:prstGeom prst="rect">
            <a:avLst/>
          </a:prstGeom>
        </p:spPr>
        <p:txBody>
          <a:bodyPr wrap="square">
            <a:spAutoFit/>
          </a:bodyPr>
          <a:lstStyle/>
          <a:p>
            <a:r>
              <a:rPr lang="en-US" sz="2400" b="1" dirty="0">
                <a:solidFill>
                  <a:schemeClr val="accent2">
                    <a:lumMod val="75000"/>
                  </a:schemeClr>
                </a:solidFill>
              </a:rPr>
              <a:t>DIRECTIVE PRINICIPLES OF STATE POLICY. </a:t>
            </a:r>
          </a:p>
          <a:p>
            <a:pPr algn="just"/>
            <a:endParaRPr lang="en-US" dirty="0">
              <a:solidFill>
                <a:schemeClr val="accent2">
                  <a:lumMod val="75000"/>
                </a:schemeClr>
              </a:solidFill>
            </a:endParaRPr>
          </a:p>
          <a:p>
            <a:pPr algn="just"/>
            <a:r>
              <a:rPr lang="en-US" b="0" i="0" dirty="0">
                <a:solidFill>
                  <a:srgbClr val="333333"/>
                </a:solidFill>
                <a:effectLst/>
              </a:rPr>
              <a:t> </a:t>
            </a:r>
            <a:endParaRPr lang="en-US" b="0" i="0" dirty="0">
              <a:effectLst/>
            </a:endParaRPr>
          </a:p>
          <a:p>
            <a:pPr algn="ctr"/>
            <a:r>
              <a:rPr lang="en-US" b="1" i="0" u="sng" dirty="0">
                <a:effectLst/>
              </a:rPr>
              <a:t>Criticism of Directive Principles of State Policy:</a:t>
            </a:r>
          </a:p>
          <a:p>
            <a:endParaRPr lang="en-US" b="0" i="0" dirty="0">
              <a:effectLst/>
            </a:endParaRPr>
          </a:p>
          <a:p>
            <a:pPr algn="just"/>
            <a:r>
              <a:rPr lang="en-US" b="1" i="0" dirty="0">
                <a:solidFill>
                  <a:srgbClr val="333333"/>
                </a:solidFill>
                <a:effectLst/>
              </a:rPr>
              <a:t>As a point of debate, the following reasons are stated for the criticism of Directive Principles of State Policy:</a:t>
            </a:r>
          </a:p>
          <a:p>
            <a:pPr algn="just">
              <a:buFont typeface="+mj-lt"/>
              <a:buAutoNum type="arabicPeriod"/>
            </a:pPr>
            <a:r>
              <a:rPr lang="en-US" b="0" i="0" dirty="0">
                <a:solidFill>
                  <a:srgbClr val="333333"/>
                </a:solidFill>
                <a:effectLst/>
              </a:rPr>
              <a:t>It has no legal force</a:t>
            </a:r>
          </a:p>
          <a:p>
            <a:pPr algn="just">
              <a:buFont typeface="+mj-lt"/>
              <a:buAutoNum type="arabicPeriod"/>
            </a:pPr>
            <a:r>
              <a:rPr lang="en-US" b="0" i="0" dirty="0">
                <a:solidFill>
                  <a:srgbClr val="333333"/>
                </a:solidFill>
                <a:effectLst/>
              </a:rPr>
              <a:t>It is illogically arranged</a:t>
            </a:r>
          </a:p>
          <a:p>
            <a:pPr algn="just">
              <a:buFont typeface="+mj-lt"/>
              <a:buAutoNum type="arabicPeriod"/>
            </a:pPr>
            <a:r>
              <a:rPr lang="en-US" b="0" i="0" dirty="0">
                <a:solidFill>
                  <a:srgbClr val="333333"/>
                </a:solidFill>
                <a:effectLst/>
              </a:rPr>
              <a:t>It is conservative in nature</a:t>
            </a:r>
          </a:p>
          <a:p>
            <a:pPr algn="just">
              <a:buFont typeface="+mj-lt"/>
              <a:buAutoNum type="arabicPeriod"/>
            </a:pPr>
            <a:r>
              <a:rPr lang="en-US" b="0" i="0" dirty="0">
                <a:solidFill>
                  <a:srgbClr val="333333"/>
                </a:solidFill>
                <a:effectLst/>
              </a:rPr>
              <a:t>It may produce constitutional conflict between Centre and State</a:t>
            </a:r>
          </a:p>
          <a:p>
            <a:pPr algn="just"/>
            <a:endParaRPr lang="en-US" i="0" dirty="0">
              <a:solidFill>
                <a:srgbClr val="333333"/>
              </a:solidFill>
              <a:effectLst/>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1105974" y="888009"/>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4281330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EMERGENCY</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84139762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7294305"/>
          </a:xfrm>
          <a:prstGeom prst="rect">
            <a:avLst/>
          </a:prstGeom>
        </p:spPr>
        <p:txBody>
          <a:bodyPr wrap="square">
            <a:spAutoFit/>
          </a:bodyPr>
          <a:lstStyle/>
          <a:p>
            <a:r>
              <a:rPr lang="en-US" sz="2400" b="1" dirty="0">
                <a:solidFill>
                  <a:schemeClr val="accent2">
                    <a:lumMod val="75000"/>
                  </a:schemeClr>
                </a:solidFill>
              </a:rPr>
              <a:t>EMERGENCY (ARTICLE 352) </a:t>
            </a:r>
          </a:p>
          <a:p>
            <a:endParaRPr lang="en-US" sz="2400" b="1" dirty="0">
              <a:solidFill>
                <a:schemeClr val="accent2">
                  <a:lumMod val="75000"/>
                </a:schemeClr>
              </a:solidFill>
            </a:endParaRPr>
          </a:p>
          <a:p>
            <a:pPr algn="just"/>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No part of</a:t>
            </a:r>
            <a:r>
              <a:rPr lang="en-US" i="0" dirty="0">
                <a:solidFill>
                  <a:srgbClr val="000000"/>
                </a:solidFill>
                <a:effectLst/>
              </a:rPr>
              <a:t> the Indian Constitution </a:t>
            </a:r>
            <a:r>
              <a:rPr lang="en-US" b="0" i="0" dirty="0">
                <a:solidFill>
                  <a:srgbClr val="000000"/>
                </a:solidFill>
                <a:effectLst/>
              </a:rPr>
              <a:t>has been the subject of more bitter attack by the critics than the one that deals with the Emergency Provisions (Part XVIII of the Constitution).</a:t>
            </a:r>
          </a:p>
          <a:p>
            <a:pPr algn="just"/>
            <a:endParaRPr lang="en-US" b="0" i="0" dirty="0">
              <a:solidFill>
                <a:srgbClr val="000000"/>
              </a:solidFill>
              <a:effectLst/>
            </a:endParaRPr>
          </a:p>
          <a:p>
            <a:pPr marL="342900" indent="-342900" algn="just">
              <a:buFont typeface="Wingdings" panose="05000000000000000000" pitchFamily="2" charset="2"/>
              <a:buChar char="q"/>
            </a:pPr>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Many prominent members of the Constituent Assembly opposed the inclusion of these provisions in the Constitution as they thought that these were consistent with the democratic provisions embodied elsewhere.</a:t>
            </a:r>
          </a:p>
          <a:p>
            <a:pPr algn="just"/>
            <a:endParaRPr lang="en-US" b="0" i="0" dirty="0">
              <a:solidFill>
                <a:srgbClr val="000000"/>
              </a:solidFill>
              <a:effectLst/>
            </a:endParaRPr>
          </a:p>
          <a:p>
            <a:pPr marL="342900" indent="-342900" algn="just">
              <a:buFont typeface="Wingdings" panose="05000000000000000000" pitchFamily="2" charset="2"/>
              <a:buChar char="q"/>
            </a:pPr>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However, the majority of the members favored the inclusion of these provisions, although unwillingly, as a precautionary measure, against possible disruptive forces destroying the newly established Union.</a:t>
            </a:r>
          </a:p>
          <a:p>
            <a:pPr marL="342900" indent="-342900" algn="just">
              <a:buFont typeface="Wingdings" panose="05000000000000000000" pitchFamily="2" charset="2"/>
              <a:buChar char="q"/>
            </a:pPr>
            <a:endParaRPr lang="en-US" dirty="0">
              <a:solidFill>
                <a:srgbClr val="000000"/>
              </a:solidFill>
            </a:endParaRPr>
          </a:p>
          <a:p>
            <a:pPr algn="just"/>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The Constitution provides for three different types of Emergency and in each case the President of India is empowered to declare the emergency.</a:t>
            </a:r>
            <a:endParaRPr lang="en-US" dirty="0">
              <a:solidFill>
                <a:srgbClr val="000000"/>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66258747"/>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7478970"/>
          </a:xfrm>
          <a:prstGeom prst="rect">
            <a:avLst/>
          </a:prstGeom>
        </p:spPr>
        <p:txBody>
          <a:bodyPr wrap="square">
            <a:spAutoFit/>
          </a:bodyPr>
          <a:lstStyle/>
          <a:p>
            <a:r>
              <a:rPr lang="en-US" sz="2400" b="1" dirty="0">
                <a:solidFill>
                  <a:schemeClr val="accent2">
                    <a:lumMod val="75000"/>
                  </a:schemeClr>
                </a:solidFill>
              </a:rPr>
              <a:t>EMERGENCY (ARTICLE 352)</a:t>
            </a:r>
          </a:p>
          <a:p>
            <a:endParaRPr lang="en-US" sz="2400" b="1" dirty="0">
              <a:solidFill>
                <a:schemeClr val="accent2">
                  <a:lumMod val="75000"/>
                </a:schemeClr>
              </a:solidFill>
            </a:endParaRPr>
          </a:p>
          <a:p>
            <a:pPr algn="just"/>
            <a:endParaRPr lang="en-US" dirty="0">
              <a:solidFill>
                <a:srgbClr val="000000"/>
              </a:solidFill>
            </a:endParaRPr>
          </a:p>
          <a:p>
            <a:pPr marL="285750" indent="-285750" algn="just">
              <a:buFont typeface="Wingdings" panose="05000000000000000000" pitchFamily="2" charset="2"/>
              <a:buChar char="q"/>
            </a:pPr>
            <a:r>
              <a:rPr lang="en-IN" b="1" i="0" dirty="0">
                <a:solidFill>
                  <a:srgbClr val="000000"/>
                </a:solidFill>
                <a:effectLst/>
              </a:rPr>
              <a:t>National Emergency:</a:t>
            </a:r>
            <a:r>
              <a:rPr lang="en-US" b="1" i="0" dirty="0">
                <a:solidFill>
                  <a:schemeClr val="accent2">
                    <a:lumMod val="75000"/>
                  </a:schemeClr>
                </a:solidFill>
                <a:effectLst/>
              </a:rPr>
              <a:t> </a:t>
            </a:r>
            <a:r>
              <a:rPr lang="en-US" b="0" i="0" dirty="0">
                <a:solidFill>
                  <a:srgbClr val="000000"/>
                </a:solidFill>
                <a:effectLst/>
              </a:rPr>
              <a:t>If the President is satisfied that a grave emergency exists whereby the security of India or any part of its territory is threatened by war, external aggression or armed rebellion, he may proclaim a state of emergency under Article 352.</a:t>
            </a:r>
          </a:p>
          <a:p>
            <a:pPr marL="285750" indent="-285750" algn="just">
              <a:buFont typeface="Wingdings" panose="05000000000000000000" pitchFamily="2" charset="2"/>
              <a:buChar char="q"/>
            </a:pPr>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It may be proclaimed even before the actual occurrence when external aggression is apprehended. But no such proclamation can be made by the President unless the Union Ministers of Cabinet rank, headed by the Prime Minister, recommend to the President, in writing, that such a proclamation should be issued.</a:t>
            </a:r>
          </a:p>
          <a:p>
            <a:pPr marL="285750" indent="-285750" algn="just">
              <a:buFont typeface="Wingdings" panose="05000000000000000000" pitchFamily="2" charset="2"/>
              <a:buChar char="q"/>
            </a:pPr>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The proclamation may be revoked subsequently; if not, it shall be laid before both Houses of Parliament. If Parliament does not approve of it within one month, it will become invalid</a:t>
            </a:r>
            <a:r>
              <a:rPr lang="en-US" b="0" i="0" dirty="0">
                <a:solidFill>
                  <a:srgbClr val="000000"/>
                </a:solidFill>
                <a:effectLst/>
                <a:latin typeface="Arial" panose="020B0604020202020204" pitchFamily="34" charset="0"/>
              </a:rPr>
              <a:t>.</a:t>
            </a:r>
          </a:p>
          <a:p>
            <a:pPr marL="285750" indent="-285750" algn="just">
              <a:buFont typeface="Wingdings" panose="05000000000000000000" pitchFamily="2" charset="2"/>
              <a:buChar char="q"/>
            </a:pPr>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So far, there have been three occasions when emergency of the first category was proclaimed by the President: 1962 (Chinese aggression), 1971 (Indo-Pakistan war before the formation of Bangladesh) and 1975 (internal emergency).</a:t>
            </a:r>
            <a:endParaRPr lang="en-US" b="1" dirty="0"/>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5590000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6740307"/>
          </a:xfrm>
          <a:prstGeom prst="rect">
            <a:avLst/>
          </a:prstGeom>
        </p:spPr>
        <p:txBody>
          <a:bodyPr wrap="square">
            <a:spAutoFit/>
          </a:bodyPr>
          <a:lstStyle/>
          <a:p>
            <a:r>
              <a:rPr lang="en-US" sz="2400" b="1" dirty="0">
                <a:solidFill>
                  <a:schemeClr val="accent2">
                    <a:lumMod val="75000"/>
                  </a:schemeClr>
                </a:solidFill>
              </a:rPr>
              <a:t>EMERGENCY (ARTICLE 352) </a:t>
            </a:r>
          </a:p>
          <a:p>
            <a:endParaRPr lang="en-US" sz="2400" b="1" dirty="0">
              <a:solidFill>
                <a:schemeClr val="accent2">
                  <a:lumMod val="75000"/>
                </a:schemeClr>
              </a:solidFill>
            </a:endParaRPr>
          </a:p>
          <a:p>
            <a:pPr algn="just"/>
            <a:endParaRPr lang="en-US" dirty="0">
              <a:solidFill>
                <a:srgbClr val="000000"/>
              </a:solidFill>
            </a:endParaRPr>
          </a:p>
          <a:p>
            <a:pPr marL="342900" indent="-342900" algn="just">
              <a:buFont typeface="Wingdings" panose="05000000000000000000" pitchFamily="2" charset="2"/>
              <a:buChar char="q"/>
            </a:pPr>
            <a:r>
              <a:rPr lang="en-US" b="1" i="0" dirty="0">
                <a:solidFill>
                  <a:srgbClr val="000000"/>
                </a:solidFill>
                <a:effectLst/>
              </a:rPr>
              <a:t>State Emergency: </a:t>
            </a:r>
            <a:r>
              <a:rPr lang="en-US" b="0" i="0" dirty="0">
                <a:solidFill>
                  <a:srgbClr val="000000"/>
                </a:solidFill>
                <a:effectLst/>
              </a:rPr>
              <a:t>If the President is satisfied on receipt of a report from the Governor or otherwise that a situation has arisen in which the Government of a State cannot be carried on in accordance with the provisions of the Constitution, he is empowered to proclaim an emergency under Article 356 and 365.</a:t>
            </a:r>
          </a:p>
          <a:p>
            <a:pPr algn="just"/>
            <a:endParaRPr lang="en-US" dirty="0">
              <a:solidFill>
                <a:srgbClr val="000000"/>
              </a:solidFill>
            </a:endParaRPr>
          </a:p>
          <a:p>
            <a:pPr marL="342900" indent="-342900" algn="just">
              <a:buFont typeface="Wingdings" panose="05000000000000000000" pitchFamily="2" charset="2"/>
              <a:buChar char="q"/>
            </a:pPr>
            <a:r>
              <a:rPr lang="en-IN" b="0" i="0" dirty="0">
                <a:solidFill>
                  <a:srgbClr val="000000"/>
                </a:solidFill>
                <a:effectLst/>
              </a:rPr>
              <a:t>As a result,</a:t>
            </a:r>
          </a:p>
          <a:p>
            <a:pPr algn="just"/>
            <a:endParaRPr lang="en-IN" dirty="0">
              <a:solidFill>
                <a:srgbClr val="000000"/>
              </a:solidFill>
            </a:endParaRPr>
          </a:p>
          <a:p>
            <a:pPr marL="285750" indent="-285750" algn="just">
              <a:buFont typeface="Wingdings" panose="05000000000000000000" pitchFamily="2" charset="2"/>
              <a:buChar char="v"/>
            </a:pPr>
            <a:r>
              <a:rPr lang="en-US" dirty="0">
                <a:solidFill>
                  <a:srgbClr val="000000"/>
                </a:solidFill>
              </a:rPr>
              <a:t>He </a:t>
            </a:r>
            <a:r>
              <a:rPr lang="en-US" b="0" i="0" dirty="0">
                <a:solidFill>
                  <a:srgbClr val="000000"/>
                </a:solidFill>
                <a:effectLst/>
              </a:rPr>
              <a:t>may assume to himself all or any of the functions of the State or he may vest all or any of those functions in the Governor or any other executive authority; or </a:t>
            </a:r>
          </a:p>
          <a:p>
            <a:pPr marL="285750" indent="-285750" algn="just">
              <a:buFont typeface="Wingdings" panose="05000000000000000000" pitchFamily="2" charset="2"/>
              <a:buChar char="v"/>
            </a:pPr>
            <a:endParaRPr lang="en-US" dirty="0">
              <a:solidFill>
                <a:srgbClr val="000000"/>
              </a:solidFill>
            </a:endParaRPr>
          </a:p>
          <a:p>
            <a:pPr marL="285750" indent="-285750" algn="just">
              <a:buFont typeface="Wingdings" panose="05000000000000000000" pitchFamily="2" charset="2"/>
              <a:buChar char="v"/>
            </a:pPr>
            <a:r>
              <a:rPr lang="en-US" dirty="0">
                <a:solidFill>
                  <a:srgbClr val="000000"/>
                </a:solidFill>
              </a:rPr>
              <a:t>H</a:t>
            </a:r>
            <a:r>
              <a:rPr lang="en-US" b="0" i="0" dirty="0">
                <a:solidFill>
                  <a:srgbClr val="000000"/>
                </a:solidFill>
                <a:effectLst/>
              </a:rPr>
              <a:t>e may declare that the powers of the State legislature shall be exercisable by Parliament; or</a:t>
            </a:r>
          </a:p>
          <a:p>
            <a:pPr algn="just"/>
            <a:endParaRPr lang="en-US" dirty="0">
              <a:solidFill>
                <a:srgbClr val="000000"/>
              </a:solidFill>
            </a:endParaRPr>
          </a:p>
          <a:p>
            <a:pPr marL="285750" indent="-285750" algn="just">
              <a:buFont typeface="Wingdings" panose="05000000000000000000" pitchFamily="2" charset="2"/>
              <a:buChar char="v"/>
            </a:pPr>
            <a:r>
              <a:rPr lang="en-US" b="0" i="0" dirty="0">
                <a:solidFill>
                  <a:srgbClr val="000000"/>
                </a:solidFill>
                <a:effectLst/>
              </a:rPr>
              <a:t>he may make any other incidental or consequential </a:t>
            </a:r>
            <a:r>
              <a:rPr lang="en-US" dirty="0">
                <a:solidFill>
                  <a:srgbClr val="000000"/>
                </a:solidFill>
              </a:rPr>
              <a:t>p</a:t>
            </a:r>
            <a:r>
              <a:rPr lang="en-US" b="0" i="0" dirty="0">
                <a:solidFill>
                  <a:srgbClr val="000000"/>
                </a:solidFill>
                <a:effectLst/>
              </a:rPr>
              <a:t>rovisions necessary to give effect to the objects of the Proclamation</a:t>
            </a:r>
          </a:p>
          <a:p>
            <a:endParaRPr lang="en-US" sz="2400" dirty="0">
              <a:solidFill>
                <a:srgbClr val="000000"/>
              </a:solidFill>
              <a:latin typeface="Arial" panose="020B0604020202020204" pitchFamily="34" charset="0"/>
            </a:endParaRPr>
          </a:p>
          <a:p>
            <a:pPr marL="342900" indent="-342900">
              <a:buFont typeface="Wingdings" panose="05000000000000000000" pitchFamily="2" charset="2"/>
              <a:buChar char="v"/>
            </a:pPr>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100282386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7109639"/>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pPr algn="just"/>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The President, however, cannot assume himself any of the powers vested in a High Court.</a:t>
            </a:r>
          </a:p>
          <a:p>
            <a:pPr algn="just"/>
            <a:endParaRPr lang="en-US" b="0" i="0" dirty="0">
              <a:solidFill>
                <a:srgbClr val="000000"/>
              </a:solidFill>
              <a:effectLst/>
            </a:endParaRPr>
          </a:p>
          <a:p>
            <a:pPr marL="342900" indent="-342900" algn="just">
              <a:buFont typeface="Wingdings" panose="05000000000000000000" pitchFamily="2" charset="2"/>
              <a:buChar char="q"/>
            </a:pPr>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The proclamation may be revoked subsequently; if not, it shall be laid before both Houses of Parliament, if Parliament does not approve of it within two months, it will become ineffective.</a:t>
            </a:r>
          </a:p>
          <a:p>
            <a:pPr algn="just"/>
            <a:endParaRPr lang="en-US" b="0" i="0" dirty="0">
              <a:solidFill>
                <a:srgbClr val="000000"/>
              </a:solidFill>
              <a:effectLst/>
            </a:endParaRPr>
          </a:p>
          <a:p>
            <a:pPr marL="342900" indent="-342900" algn="just">
              <a:buFont typeface="Wingdings" panose="05000000000000000000" pitchFamily="2" charset="2"/>
              <a:buChar char="q"/>
            </a:pPr>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Since the inauguration of the Constitution, this type of emergency has been declared almost 100 times. For the first time, constitutional emergency was declared in Punjab in 1952. The states which came under President’s rule for the maximum number of times were Kerala (9 times), followed by Punjab (8 times).</a:t>
            </a:r>
          </a:p>
          <a:p>
            <a:pPr algn="just"/>
            <a:endParaRPr lang="en-US" b="0" i="0" dirty="0">
              <a:solidFill>
                <a:srgbClr val="000000"/>
              </a:solidFill>
              <a:effectLst/>
            </a:endParaRPr>
          </a:p>
          <a:p>
            <a:pPr marL="342900" indent="-342900" algn="just">
              <a:buFont typeface="Wingdings" panose="05000000000000000000" pitchFamily="2" charset="2"/>
              <a:buChar char="q"/>
            </a:pPr>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During the period of emergency, as declared under either of the two categories discussed above, the State is empowered to suspend the Fundamental Rights guaranteed under Article 19 of the Indian Constitution.</a:t>
            </a:r>
            <a:endParaRPr lang="en-US" dirty="0">
              <a:solidFill>
                <a:srgbClr val="000000"/>
              </a:solidFill>
            </a:endParaRPr>
          </a:p>
          <a:p>
            <a:pPr marL="342900" indent="-342900">
              <a:buFont typeface="Wingdings" panose="05000000000000000000" pitchFamily="2" charset="2"/>
              <a:buChar char="v"/>
            </a:pPr>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55750371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371080"/>
            <a:ext cx="8185726" cy="6370975"/>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pPr marL="342900" indent="-342900" algn="just">
              <a:buFont typeface="Wingdings" panose="05000000000000000000" pitchFamily="2" charset="2"/>
              <a:buChar char="q"/>
            </a:pPr>
            <a:r>
              <a:rPr lang="en-US" b="0" i="0" dirty="0">
                <a:solidFill>
                  <a:srgbClr val="000000"/>
                </a:solidFill>
                <a:effectLst/>
              </a:rPr>
              <a:t>The term ‘State’ is used here in the same sense in which it has been used in the Part III on Fundamental Rights. It means that the power to suspend the operations of these Fundamental Rights is vested not only in Parliament but also in the Union Executive and even in a subordinate authority.</a:t>
            </a:r>
          </a:p>
          <a:p>
            <a:pPr marL="342900" indent="-342900" algn="just">
              <a:buFont typeface="Wingdings" panose="05000000000000000000" pitchFamily="2" charset="2"/>
              <a:buChar char="q"/>
            </a:pPr>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Further, the Constitution empowers the President to suspend the right to move any court of law for the enforcement of any of the Fundamental Rights. It means that virtually the whole Part on Fundamental Rights can be suspended during the operation of the emergency. </a:t>
            </a:r>
          </a:p>
          <a:p>
            <a:pPr marL="342900" indent="-342900" algn="just">
              <a:buFont typeface="Wingdings" panose="05000000000000000000" pitchFamily="2" charset="2"/>
              <a:buChar char="q"/>
            </a:pPr>
            <a:endParaRPr lang="en-US" sz="2400" dirty="0">
              <a:solidFill>
                <a:srgbClr val="000000"/>
              </a:solidFill>
            </a:endParaRPr>
          </a:p>
          <a:p>
            <a:pPr marL="285750" indent="-285750" algn="just">
              <a:buFont typeface="Wingdings" panose="05000000000000000000" pitchFamily="2" charset="2"/>
              <a:buChar char="q"/>
            </a:pPr>
            <a:r>
              <a:rPr lang="en-US" b="1" dirty="0">
                <a:solidFill>
                  <a:srgbClr val="000000"/>
                </a:solidFill>
              </a:rPr>
              <a:t>Financial Emergency (ARTICLE 360):  </a:t>
            </a:r>
            <a:r>
              <a:rPr lang="en-US" b="0" i="0" dirty="0">
                <a:solidFill>
                  <a:srgbClr val="000000"/>
                </a:solidFill>
                <a:effectLst/>
              </a:rPr>
              <a:t>If the President is satisfied that a situation has arisen whereby the financial stability or credit of India or any part of it is threatened, he may declare a financial emergency under Article 360. The proclamation in this case also should be approved by Parliament as in the other two cases of emergency. </a:t>
            </a:r>
          </a:p>
          <a:p>
            <a:pPr algn="just"/>
            <a:endParaRPr lang="en-US" dirty="0">
              <a:solidFill>
                <a:srgbClr val="000000"/>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37244915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371080"/>
            <a:ext cx="8185726" cy="6186309"/>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endParaRPr lang="en-US" sz="2400" b="1" dirty="0">
              <a:solidFill>
                <a:schemeClr val="accent2">
                  <a:lumMod val="75000"/>
                </a:schemeClr>
              </a:solidFill>
            </a:endParaRPr>
          </a:p>
          <a:p>
            <a:pPr algn="just"/>
            <a:endParaRPr lang="en-US" b="1" dirty="0">
              <a:solidFill>
                <a:schemeClr val="accent2">
                  <a:lumMod val="75000"/>
                </a:schemeClr>
              </a:solidFill>
            </a:endParaRPr>
          </a:p>
          <a:p>
            <a:pPr marL="285750" indent="-285750" algn="just">
              <a:buFont typeface="Wingdings" panose="05000000000000000000" pitchFamily="2" charset="2"/>
              <a:buChar char="q"/>
            </a:pPr>
            <a:r>
              <a:rPr lang="en-US" b="0" i="0" dirty="0">
                <a:solidFill>
                  <a:srgbClr val="000000"/>
                </a:solidFill>
                <a:effectLst/>
              </a:rPr>
              <a:t>During a financial emergency, “the executive authority of the Union shall extend to the giving of directions to any State, to observe such canons of financial propriety as may be specified in the direction, or any other directions which the President may deem necessary for the purpose.</a:t>
            </a:r>
          </a:p>
          <a:p>
            <a:pPr algn="just"/>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Such directions may include those requiring the reduction of salaries and allowances of Government servants and even those of Judges of the Supreme Court and the High Courts.</a:t>
            </a:r>
          </a:p>
          <a:p>
            <a:pPr algn="just"/>
            <a:endParaRPr lang="en-US" b="0" i="0" dirty="0">
              <a:solidFill>
                <a:srgbClr val="000000"/>
              </a:solidFill>
              <a:effectLst/>
            </a:endParaRPr>
          </a:p>
          <a:p>
            <a:pPr marL="285750" indent="-285750" algn="just">
              <a:buFont typeface="Wingdings" panose="05000000000000000000" pitchFamily="2" charset="2"/>
              <a:buChar char="q"/>
            </a:pPr>
            <a:r>
              <a:rPr lang="en-US" i="0" dirty="0">
                <a:solidFill>
                  <a:srgbClr val="000000"/>
                </a:solidFill>
                <a:effectLst/>
              </a:rPr>
              <a:t>An analysis of these instances would indicate the purpose and the manner in which, in actual practice, a proclamation of emergency in the States will be made by the President. These may be summed up in the following terms:</a:t>
            </a:r>
          </a:p>
          <a:p>
            <a:pPr marL="285750" indent="-285750" algn="just">
              <a:buFont typeface="Wingdings" panose="05000000000000000000" pitchFamily="2" charset="2"/>
              <a:buChar char="q"/>
            </a:pPr>
            <a:endParaRPr lang="en-US" dirty="0">
              <a:solidFill>
                <a:srgbClr val="000000"/>
              </a:solidFill>
            </a:endParaRPr>
          </a:p>
          <a:p>
            <a:pPr marL="285750" indent="-285750" algn="just">
              <a:buFont typeface="Wingdings" panose="05000000000000000000" pitchFamily="2" charset="2"/>
              <a:buChar char="v"/>
            </a:pPr>
            <a:r>
              <a:rPr lang="en-US" b="0" i="0" dirty="0">
                <a:solidFill>
                  <a:srgbClr val="000000"/>
                </a:solidFill>
                <a:effectLst/>
              </a:rPr>
              <a:t>The essential condition for the intervention by the Centre is the Political instability of the State, that is, the virtual breakdown of the Parliamentary System of the Government</a:t>
            </a:r>
            <a:endParaRPr lang="en-US" dirty="0">
              <a:solidFill>
                <a:srgbClr val="000000"/>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52672282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371080"/>
            <a:ext cx="8185726" cy="6647974"/>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endParaRPr lang="en-US" sz="2400" b="1" dirty="0">
              <a:solidFill>
                <a:schemeClr val="accent2">
                  <a:lumMod val="75000"/>
                </a:schemeClr>
              </a:solidFill>
            </a:endParaRPr>
          </a:p>
          <a:p>
            <a:pPr marL="285750" indent="-285750" algn="just">
              <a:buFont typeface="Wingdings" panose="05000000000000000000" pitchFamily="2" charset="2"/>
              <a:buChar char="v"/>
            </a:pPr>
            <a:r>
              <a:rPr lang="en-US" b="0" i="0" dirty="0">
                <a:solidFill>
                  <a:srgbClr val="000000"/>
                </a:solidFill>
                <a:effectLst/>
              </a:rPr>
              <a:t> The Union will watch the situation of instability with utmost caution and provide every opportunity for the formation of an alternative ministry.</a:t>
            </a:r>
          </a:p>
          <a:p>
            <a:pPr algn="just"/>
            <a:endParaRPr lang="en-US" b="0" i="0" dirty="0">
              <a:solidFill>
                <a:srgbClr val="000000"/>
              </a:solidFill>
              <a:effectLst/>
            </a:endParaRPr>
          </a:p>
          <a:p>
            <a:pPr marL="285750" indent="-285750" algn="just">
              <a:buFont typeface="Wingdings" panose="05000000000000000000" pitchFamily="2" charset="2"/>
              <a:buChar char="v"/>
            </a:pPr>
            <a:endParaRPr lang="en-US" dirty="0">
              <a:solidFill>
                <a:srgbClr val="000000"/>
              </a:solidFill>
            </a:endParaRPr>
          </a:p>
          <a:p>
            <a:pPr marL="285750" indent="-285750" algn="just">
              <a:buFont typeface="Wingdings" panose="05000000000000000000" pitchFamily="2" charset="2"/>
              <a:buChar char="v"/>
            </a:pPr>
            <a:r>
              <a:rPr lang="en-US" b="0" i="0" dirty="0">
                <a:solidFill>
                  <a:srgbClr val="000000"/>
                </a:solidFill>
                <a:effectLst/>
              </a:rPr>
              <a:t>The proclamation of emergency will only be the last resort when (</a:t>
            </a:r>
            <a:r>
              <a:rPr lang="en-US" b="0" i="0" dirty="0" err="1">
                <a:solidFill>
                  <a:srgbClr val="000000"/>
                </a:solidFill>
                <a:effectLst/>
              </a:rPr>
              <a:t>i</a:t>
            </a:r>
            <a:r>
              <a:rPr lang="en-US" b="0" i="0" dirty="0">
                <a:solidFill>
                  <a:srgbClr val="000000"/>
                </a:solidFill>
                <a:effectLst/>
              </a:rPr>
              <a:t>) the existing ministry does not have the confidence of the legislature; and (ii) no alternative ministry can be formed.</a:t>
            </a:r>
          </a:p>
          <a:p>
            <a:pPr algn="just"/>
            <a:endParaRPr lang="en-US" b="0" i="0" dirty="0">
              <a:solidFill>
                <a:srgbClr val="000000"/>
              </a:solidFill>
              <a:effectLst/>
            </a:endParaRPr>
          </a:p>
          <a:p>
            <a:pPr marL="285750" indent="-285750" algn="just">
              <a:buFont typeface="Wingdings" panose="05000000000000000000" pitchFamily="2" charset="2"/>
              <a:buChar char="v"/>
            </a:pPr>
            <a:endParaRPr lang="en-US" dirty="0">
              <a:solidFill>
                <a:srgbClr val="000000"/>
              </a:solidFill>
            </a:endParaRPr>
          </a:p>
          <a:p>
            <a:pPr marL="285750" indent="-285750" algn="just">
              <a:buFont typeface="Wingdings" panose="05000000000000000000" pitchFamily="2" charset="2"/>
              <a:buChar char="v"/>
            </a:pPr>
            <a:r>
              <a:rPr lang="en-US" b="0" i="0" dirty="0">
                <a:solidFill>
                  <a:srgbClr val="000000"/>
                </a:solidFill>
                <a:effectLst/>
              </a:rPr>
              <a:t>During the period of emergency the legislative work of the State will be transferred to the Parliament. Delegation of such work to any administrative body will be reduced to the minimum.</a:t>
            </a:r>
          </a:p>
          <a:p>
            <a:pPr algn="just"/>
            <a:endParaRPr lang="en-US" b="0" i="0" dirty="0">
              <a:solidFill>
                <a:srgbClr val="000000"/>
              </a:solidFill>
              <a:effectLst/>
            </a:endParaRPr>
          </a:p>
          <a:p>
            <a:pPr marL="285750" indent="-285750" algn="just">
              <a:buFont typeface="Wingdings" panose="05000000000000000000" pitchFamily="2" charset="2"/>
              <a:buChar char="v"/>
            </a:pPr>
            <a:endParaRPr lang="en-US" dirty="0">
              <a:solidFill>
                <a:srgbClr val="000000"/>
              </a:solidFill>
            </a:endParaRPr>
          </a:p>
          <a:p>
            <a:pPr marL="285750" indent="-285750" algn="just">
              <a:buFont typeface="Wingdings" panose="05000000000000000000" pitchFamily="2" charset="2"/>
              <a:buChar char="v"/>
            </a:pPr>
            <a:r>
              <a:rPr lang="en-US" b="0" i="0" dirty="0">
                <a:solidFill>
                  <a:srgbClr val="000000"/>
                </a:solidFill>
                <a:effectLst/>
              </a:rPr>
              <a:t>As soon as the political situation within the State becomes conducive to a responsible Government, it will be restored</a:t>
            </a:r>
          </a:p>
          <a:p>
            <a:pPr marL="285750" indent="-285750" algn="just">
              <a:buFont typeface="Wingdings" panose="05000000000000000000" pitchFamily="2" charset="2"/>
              <a:buChar char="v"/>
            </a:pPr>
            <a:endParaRPr lang="en-US" dirty="0">
              <a:solidFill>
                <a:srgbClr val="000000"/>
              </a:solidFill>
            </a:endParaRPr>
          </a:p>
          <a:p>
            <a:pPr algn="just"/>
            <a:endParaRPr lang="en-US" b="0" i="0" dirty="0">
              <a:solidFill>
                <a:srgbClr val="000000"/>
              </a:solidFill>
              <a:effectLst/>
            </a:endParaRPr>
          </a:p>
          <a:p>
            <a:pPr marL="285750" indent="-285750" algn="just">
              <a:buFont typeface="Wingdings" panose="05000000000000000000" pitchFamily="2" charset="2"/>
              <a:buChar char="v"/>
            </a:pPr>
            <a:endParaRPr lang="en-US" dirty="0">
              <a:solidFill>
                <a:srgbClr val="000000"/>
              </a:solidFill>
              <a:latin typeface="Arial" panose="020B0604020202020204" pitchFamily="34" charset="0"/>
            </a:endParaRPr>
          </a:p>
          <a:p>
            <a:pPr algn="just"/>
            <a:endParaRPr lang="en-US"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0506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Historical Perspective of Constitution of India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Government of India Act, 1935</a:t>
            </a:r>
          </a:p>
          <a:p>
            <a:pPr marL="800100" lvl="1" indent="-342900" algn="just">
              <a:buFont typeface="Arial" panose="020B0604020202020204" pitchFamily="34" charset="0"/>
              <a:buChar char="•"/>
            </a:pPr>
            <a:r>
              <a:rPr lang="en-US" sz="2400" dirty="0"/>
              <a:t>Review of </a:t>
            </a:r>
            <a:r>
              <a:rPr lang="en-US" sz="2400" dirty="0" err="1"/>
              <a:t>GoI</a:t>
            </a:r>
            <a:r>
              <a:rPr lang="en-US" sz="2400" dirty="0"/>
              <a:t> Act 1919</a:t>
            </a:r>
          </a:p>
          <a:p>
            <a:pPr marL="800100" lvl="1" indent="-342900" algn="just">
              <a:buFont typeface="Arial" panose="020B0604020202020204" pitchFamily="34" charset="0"/>
              <a:buChar char="•"/>
            </a:pPr>
            <a:r>
              <a:rPr lang="en-US" sz="2400" dirty="0"/>
              <a:t>Abolition of the diarchy </a:t>
            </a:r>
          </a:p>
          <a:p>
            <a:pPr marL="800100" lvl="1" indent="-342900" algn="just">
              <a:buFont typeface="Arial" panose="020B0604020202020204" pitchFamily="34" charset="0"/>
              <a:buChar char="•"/>
            </a:pPr>
            <a:r>
              <a:rPr lang="en-US" sz="2400" dirty="0"/>
              <a:t>Establishment of Federation of India( didn’t materialize) </a:t>
            </a:r>
          </a:p>
          <a:p>
            <a:pPr marL="800100" lvl="1" indent="-342900" algn="just">
              <a:buFont typeface="Arial" panose="020B0604020202020204" pitchFamily="34" charset="0"/>
              <a:buChar char="•"/>
            </a:pPr>
            <a:r>
              <a:rPr lang="en-US" sz="2400" dirty="0"/>
              <a:t>Right to vote with qualifiers </a:t>
            </a:r>
          </a:p>
          <a:p>
            <a:pPr marL="800100" lvl="1" indent="-342900" algn="just">
              <a:buFont typeface="Arial" panose="020B0604020202020204" pitchFamily="34" charset="0"/>
              <a:buChar char="•"/>
            </a:pPr>
            <a:r>
              <a:rPr lang="en-US" sz="2400" dirty="0"/>
              <a:t>Creation of an almost independent Parliamentary form of Government at Provinces </a:t>
            </a:r>
          </a:p>
          <a:p>
            <a:pPr marL="800100" lvl="1" indent="-342900" algn="just">
              <a:buFont typeface="Arial" panose="020B0604020202020204" pitchFamily="34" charset="0"/>
              <a:buChar char="•"/>
            </a:pPr>
            <a:r>
              <a:rPr lang="en-US" sz="2400" dirty="0"/>
              <a:t>Establishment of Federal Court   </a:t>
            </a: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2020730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371080"/>
            <a:ext cx="8185726" cy="5724644"/>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pPr algn="just"/>
            <a:endParaRPr lang="en-US" b="0" i="0" dirty="0">
              <a:solidFill>
                <a:srgbClr val="000000"/>
              </a:solidFill>
              <a:effectLst/>
            </a:endParaRPr>
          </a:p>
          <a:p>
            <a:pPr algn="just"/>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During a period of emergency, it is natural that the Executive becomes unusually powerful. Hence, the Parliament has the power to check the Executive whenever the latter goes beyond reasonable limits. </a:t>
            </a:r>
          </a:p>
          <a:p>
            <a:pPr algn="just"/>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Emergency provisions do not, in any way, cut Parliament out of the picture and Parliament has always the right to call the Executive to order; and if they find that the Executive has exceeded its powers in regard to the operation of any of the provisions enacted under the emergency laws, they can always pull it up, even dismiss the ministry and replace it.</a:t>
            </a:r>
          </a:p>
          <a:p>
            <a:pPr algn="just"/>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The only exception to this practice was the internal emergency period of 1975-77. There was widespread abuse of executive power in many parts of the country in many forms during this period. The extent of abuse became clear only after the lifting of emergency in 1977</a:t>
            </a:r>
          </a:p>
          <a:p>
            <a:pPr marL="285750" indent="-285750" algn="just">
              <a:buFont typeface="Wingdings" panose="05000000000000000000" pitchFamily="2" charset="2"/>
              <a:buChar char="v"/>
            </a:pPr>
            <a:endParaRPr lang="en-US" dirty="0">
              <a:solidFill>
                <a:srgbClr val="000000"/>
              </a:solidFill>
              <a:latin typeface="Arial" panose="020B0604020202020204" pitchFamily="34" charset="0"/>
            </a:endParaRPr>
          </a:p>
          <a:p>
            <a:pPr algn="just"/>
            <a:endParaRPr lang="en-US"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68825934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371080"/>
            <a:ext cx="8185726" cy="6555641"/>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pPr algn="just"/>
            <a:endParaRPr lang="en-US" b="0" i="0" dirty="0">
              <a:solidFill>
                <a:srgbClr val="000000"/>
              </a:solidFill>
              <a:effectLst/>
            </a:endParaRPr>
          </a:p>
          <a:p>
            <a:pPr algn="just"/>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Naturally, the new Parliament which came into being after the general elections of March 1977 was interested in preventing the repetition of such a situation in future and hence initiated steps to amend the Constitution suitably to limit the powers of the Government to proclaim internal emergency.</a:t>
            </a:r>
          </a:p>
          <a:p>
            <a:pPr algn="just"/>
            <a:endParaRPr lang="en-US" b="1" dirty="0">
              <a:solidFill>
                <a:schemeClr val="accent2">
                  <a:lumMod val="75000"/>
                </a:schemeClr>
              </a:solidFill>
            </a:endParaRPr>
          </a:p>
          <a:p>
            <a:pPr marL="285750" indent="-285750" algn="just">
              <a:buFont typeface="Wingdings" panose="05000000000000000000" pitchFamily="2" charset="2"/>
              <a:buChar char="q"/>
            </a:pPr>
            <a:r>
              <a:rPr lang="en-US" b="0" i="0" dirty="0">
                <a:solidFill>
                  <a:srgbClr val="000000"/>
                </a:solidFill>
                <a:effectLst/>
              </a:rPr>
              <a:t>The 44</a:t>
            </a:r>
            <a:r>
              <a:rPr lang="en-US" b="0" i="0" baseline="30000" dirty="0">
                <a:solidFill>
                  <a:srgbClr val="000000"/>
                </a:solidFill>
                <a:effectLst/>
              </a:rPr>
              <a:t>th</a:t>
            </a:r>
            <a:r>
              <a:rPr lang="en-US" b="0" i="0" dirty="0">
                <a:solidFill>
                  <a:srgbClr val="000000"/>
                </a:solidFill>
                <a:effectLst/>
              </a:rPr>
              <a:t> Constitutional Amendment adopted by Parliament in December 1978 ensures that the proclamation of emergency can be made only on the basis of written advice tendered to the President by the Cabinet.</a:t>
            </a:r>
            <a:endParaRPr lang="en-US" b="1" dirty="0">
              <a:solidFill>
                <a:schemeClr val="accent2">
                  <a:lumMod val="75000"/>
                </a:schemeClr>
              </a:solidFill>
            </a:endParaRPr>
          </a:p>
          <a:p>
            <a:pPr marL="285750" indent="-285750" algn="just">
              <a:buFont typeface="Wingdings" panose="05000000000000000000" pitchFamily="2" charset="2"/>
              <a:buChar char="q"/>
            </a:pPr>
            <a:endParaRPr lang="en-US" b="1" i="0" dirty="0">
              <a:solidFill>
                <a:schemeClr val="accent2">
                  <a:lumMod val="75000"/>
                </a:schemeClr>
              </a:solidFill>
              <a:effectLst/>
            </a:endParaRPr>
          </a:p>
          <a:p>
            <a:pPr marL="285750" indent="-285750" algn="just">
              <a:buFont typeface="Wingdings" panose="05000000000000000000" pitchFamily="2" charset="2"/>
              <a:buChar char="q"/>
            </a:pPr>
            <a:r>
              <a:rPr lang="en-US" b="0" i="0" dirty="0">
                <a:solidFill>
                  <a:srgbClr val="000000"/>
                </a:solidFill>
                <a:effectLst/>
              </a:rPr>
              <a:t>Internal disturbance not amounting to armed rebellion will no longer be a ground for declaration of emergency. Emergency can be proclaimed only when the security of the country is threatened by war, external aggression or armed rebellion.</a:t>
            </a:r>
          </a:p>
          <a:p>
            <a:pPr marL="285750" indent="-285750" algn="just">
              <a:buFont typeface="Wingdings" panose="05000000000000000000" pitchFamily="2" charset="2"/>
              <a:buChar char="q"/>
            </a:pPr>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As an additional safeguard, proclamation of emergency will require approval within a month by a resolution of Parliament, by a majority of</a:t>
            </a:r>
            <a:r>
              <a:rPr lang="en-US" dirty="0">
                <a:solidFill>
                  <a:srgbClr val="000000"/>
                </a:solidFill>
              </a:rPr>
              <a:t> </a:t>
            </a:r>
            <a:r>
              <a:rPr lang="en-US" b="0" i="0" dirty="0">
                <a:solidFill>
                  <a:srgbClr val="000000"/>
                </a:solidFill>
                <a:effectLst/>
              </a:rPr>
              <a:t>the total membership and not less than two-thirds of the members present and voting.</a:t>
            </a:r>
          </a:p>
          <a:p>
            <a:pPr algn="just"/>
            <a:endParaRPr lang="en-US" dirty="0">
              <a:solidFill>
                <a:srgbClr val="000000"/>
              </a:solidFill>
              <a:latin typeface="Arial" panose="020B0604020202020204" pitchFamily="34" charset="0"/>
            </a:endParaRPr>
          </a:p>
          <a:p>
            <a:pPr algn="just"/>
            <a:endParaRPr lang="en-US"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77607227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371080"/>
            <a:ext cx="8185726" cy="6555641"/>
          </a:xfrm>
          <a:prstGeom prst="rect">
            <a:avLst/>
          </a:prstGeom>
        </p:spPr>
        <p:txBody>
          <a:bodyPr wrap="square">
            <a:spAutoFit/>
          </a:bodyPr>
          <a:lstStyle/>
          <a:p>
            <a:r>
              <a:rPr lang="en-US" sz="2400" b="1" dirty="0">
                <a:solidFill>
                  <a:schemeClr val="accent2">
                    <a:lumMod val="75000"/>
                  </a:schemeClr>
                </a:solidFill>
              </a:rPr>
              <a:t>EMERGENCY (ARTICLE 352) </a:t>
            </a:r>
          </a:p>
          <a:p>
            <a:pPr algn="just"/>
            <a:endParaRPr lang="en-US" b="1" dirty="0">
              <a:solidFill>
                <a:schemeClr val="accent2">
                  <a:lumMod val="75000"/>
                </a:schemeClr>
              </a:solidFill>
            </a:endParaRPr>
          </a:p>
          <a:p>
            <a:pPr algn="just"/>
            <a:endParaRPr lang="en-US" b="0" i="0" dirty="0">
              <a:solidFill>
                <a:srgbClr val="000000"/>
              </a:solidFill>
              <a:effectLst/>
            </a:endParaRPr>
          </a:p>
          <a:p>
            <a:pPr algn="just"/>
            <a:endParaRPr lang="en-US" dirty="0">
              <a:solidFill>
                <a:srgbClr val="000000"/>
              </a:solidFill>
            </a:endParaRPr>
          </a:p>
          <a:p>
            <a:pPr marL="285750" indent="-285750" algn="just">
              <a:buFont typeface="Wingdings" panose="05000000000000000000" pitchFamily="2" charset="2"/>
              <a:buChar char="q"/>
            </a:pPr>
            <a:r>
              <a:rPr lang="en-US" b="0" i="0" dirty="0">
                <a:solidFill>
                  <a:srgbClr val="000000"/>
                </a:solidFill>
                <a:effectLst/>
              </a:rPr>
              <a:t>The provision for the suspension of Constitutional rights does not mean, however, that with the proclamation of emergency, there will be an automatic suspension of Fundamental Rights. It may be quite possible to keep the enforcement of the Fundamental Rights intact and there need not be a universal suspension throughout the country merely by reason of the proclamation.</a:t>
            </a:r>
          </a:p>
          <a:p>
            <a:pPr algn="just"/>
            <a:endParaRPr lang="en-US" b="0" i="0" dirty="0">
              <a:solidFill>
                <a:srgbClr val="000000"/>
              </a:solidFill>
              <a:effectLst/>
            </a:endParaRPr>
          </a:p>
          <a:p>
            <a:pPr marL="285750" indent="-285750" algn="just">
              <a:buFont typeface="Wingdings" panose="05000000000000000000" pitchFamily="2" charset="2"/>
              <a:buChar char="q"/>
            </a:pPr>
            <a:r>
              <a:rPr lang="en-US" b="0" dirty="0">
                <a:solidFill>
                  <a:srgbClr val="000000"/>
                </a:solidFill>
                <a:effectLst/>
              </a:rPr>
              <a:t>Further, the order of suspension should be placed before Parliament and it will be free to take whatever action it deems fit.</a:t>
            </a:r>
          </a:p>
          <a:p>
            <a:pPr marL="285750" indent="-285750" algn="just">
              <a:buFont typeface="Wingdings" panose="05000000000000000000" pitchFamily="2" charset="2"/>
              <a:buChar char="q"/>
            </a:pPr>
            <a:endParaRPr lang="en-US" dirty="0">
              <a:solidFill>
                <a:srgbClr val="000000"/>
              </a:solidFill>
            </a:endParaRPr>
          </a:p>
          <a:p>
            <a:pPr marL="285750" indent="-285750" algn="just">
              <a:buFont typeface="Wingdings" panose="05000000000000000000" pitchFamily="2" charset="2"/>
              <a:buChar char="q"/>
            </a:pPr>
            <a:r>
              <a:rPr lang="en-US" b="0" dirty="0">
                <a:solidFill>
                  <a:srgbClr val="000000"/>
                </a:solidFill>
                <a:effectLst/>
              </a:rPr>
              <a:t>The working of the Constitution, so far, shows that the suspension of Fundamental Rights took place rarely- </a:t>
            </a:r>
            <a:r>
              <a:rPr lang="en-US" b="0" i="0" dirty="0">
                <a:solidFill>
                  <a:srgbClr val="000000"/>
                </a:solidFill>
                <a:effectLst/>
              </a:rPr>
              <a:t>That happened as a result of the proclamation of national emergency in 1962, 1971 and 1975.</a:t>
            </a:r>
          </a:p>
          <a:p>
            <a:pPr marL="285750" indent="-285750" algn="just">
              <a:buFont typeface="Wingdings" panose="05000000000000000000" pitchFamily="2" charset="2"/>
              <a:buChar char="q"/>
            </a:pPr>
            <a:endParaRPr lang="en-US">
              <a:solidFill>
                <a:srgbClr val="000000"/>
              </a:solidFill>
            </a:endParaRPr>
          </a:p>
          <a:p>
            <a:pPr marL="285750" indent="-285750" algn="just">
              <a:buFont typeface="Wingdings" panose="05000000000000000000" pitchFamily="2" charset="2"/>
              <a:buChar char="q"/>
            </a:pPr>
            <a:r>
              <a:rPr lang="en-US" b="0" i="0">
                <a:solidFill>
                  <a:srgbClr val="000000"/>
                </a:solidFill>
                <a:effectLst/>
              </a:rPr>
              <a:t>In </a:t>
            </a:r>
            <a:r>
              <a:rPr lang="en-US" b="0" i="0" dirty="0">
                <a:solidFill>
                  <a:srgbClr val="000000"/>
                </a:solidFill>
                <a:effectLst/>
              </a:rPr>
              <a:t>contrast to the national emergencies mentioned above, Fundamental Rights were never suspended during any of the emergencies proclaimed in the States. That remains a good precedent. Even during the national emergency, suspension of Fundamental Rights should be restricted to the absolute minimum</a:t>
            </a:r>
            <a:r>
              <a:rPr lang="en-US" b="0" i="0" dirty="0">
                <a:solidFill>
                  <a:srgbClr val="000000"/>
                </a:solidFill>
                <a:effectLst/>
                <a:latin typeface="Arial" panose="020B0604020202020204" pitchFamily="34" charset="0"/>
              </a:rPr>
              <a:t>.</a:t>
            </a:r>
            <a:endParaRPr lang="en-US" b="0" dirty="0">
              <a:solidFill>
                <a:srgbClr val="000000"/>
              </a:solidFill>
              <a:effectLst/>
              <a:latin typeface="Arial" panose="020B0604020202020204" pitchFamily="34" charset="0"/>
            </a:endParaRPr>
          </a:p>
          <a:p>
            <a:pPr algn="just"/>
            <a:endParaRPr lang="en-US" dirty="0">
              <a:solidFill>
                <a:srgbClr val="000000"/>
              </a:solidFill>
              <a:latin typeface="Arial" panose="020B0604020202020204" pitchFamily="34" charset="0"/>
            </a:endParaRPr>
          </a:p>
          <a:p>
            <a:pPr algn="just"/>
            <a:endParaRPr lang="en-US"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124348428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AMENDMENT OF CONSTITUTION OF INDIA</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41365978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7017306"/>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just"/>
            <a:endParaRPr lang="en-US" dirty="0">
              <a:solidFill>
                <a:srgbClr val="000000"/>
              </a:solidFill>
            </a:endParaRPr>
          </a:p>
          <a:p>
            <a:pPr marL="342900" indent="-342900" algn="just">
              <a:buFont typeface="Wingdings" panose="05000000000000000000" pitchFamily="2" charset="2"/>
              <a:buChar char="q"/>
            </a:pPr>
            <a:r>
              <a:rPr lang="en-US" b="0" i="0" dirty="0">
                <a:solidFill>
                  <a:srgbClr val="000000"/>
                </a:solidFill>
                <a:effectLst/>
              </a:rPr>
              <a:t>A written constitution must definitely contain the method or procedure for amending the </a:t>
            </a:r>
            <a:r>
              <a:rPr lang="en-US" b="1" i="0" dirty="0">
                <a:solidFill>
                  <a:srgbClr val="000000"/>
                </a:solidFill>
                <a:effectLst/>
              </a:rPr>
              <a:t>constitution</a:t>
            </a:r>
            <a:r>
              <a:rPr lang="en-US" b="0" i="0" dirty="0">
                <a:solidFill>
                  <a:srgbClr val="000000"/>
                </a:solidFill>
                <a:effectLst/>
              </a:rPr>
              <a:t> and it is regarded as an essential part of every written constitution.</a:t>
            </a:r>
            <a:endParaRPr lang="en-US" dirty="0">
              <a:solidFill>
                <a:srgbClr val="000000"/>
              </a:solidFill>
            </a:endParaRPr>
          </a:p>
          <a:p>
            <a:pPr marL="342900" indent="-342900" algn="just">
              <a:buFont typeface="Wingdings" panose="05000000000000000000" pitchFamily="2" charset="2"/>
              <a:buChar char="q"/>
            </a:pPr>
            <a:endParaRPr lang="en-US" b="0" i="0" dirty="0">
              <a:solidFill>
                <a:srgbClr val="000000"/>
              </a:solidFill>
              <a:effectLst/>
            </a:endParaRPr>
          </a:p>
          <a:p>
            <a:pPr marL="342900" indent="-342900" algn="just">
              <a:buFont typeface="Wingdings" panose="05000000000000000000" pitchFamily="2" charset="2"/>
              <a:buChar char="q"/>
            </a:pPr>
            <a:r>
              <a:rPr lang="en-US" b="0" i="0" dirty="0">
                <a:solidFill>
                  <a:srgbClr val="000000"/>
                </a:solidFill>
                <a:effectLst/>
              </a:rPr>
              <a:t>No written constitution is complete without such a provision. “Human societies must grow and develop with the lapse of time, and unless provision is made for such constitutional readjustment as their internal development requires, they must stagnate or retrogress.”</a:t>
            </a:r>
          </a:p>
          <a:p>
            <a:pPr marL="342900" indent="-342900" algn="just">
              <a:buFont typeface="Wingdings" panose="05000000000000000000" pitchFamily="2" charset="2"/>
              <a:buChar char="q"/>
            </a:pPr>
            <a:endParaRPr lang="en-US" dirty="0">
              <a:solidFill>
                <a:srgbClr val="000000"/>
              </a:solidFill>
            </a:endParaRPr>
          </a:p>
          <a:p>
            <a:pPr marL="342900" indent="-342900" algn="just">
              <a:buFont typeface="Wingdings" panose="05000000000000000000" pitchFamily="2" charset="2"/>
              <a:buChar char="q"/>
            </a:pPr>
            <a:r>
              <a:rPr lang="en-US" b="0" i="0" dirty="0">
                <a:solidFill>
                  <a:srgbClr val="313131"/>
                </a:solidFill>
                <a:effectLst/>
              </a:rPr>
              <a:t>Pandit Jawaharlal Nehru, India’s First Prime Minister, had once said that the Constitution should not be so rigid that it fails to adapt itself to the changing needs of national development and strength. </a:t>
            </a:r>
          </a:p>
          <a:p>
            <a:pPr marL="342900" indent="-342900" algn="just">
              <a:buFont typeface="Wingdings" panose="05000000000000000000" pitchFamily="2" charset="2"/>
              <a:buChar char="q"/>
            </a:pPr>
            <a:endParaRPr lang="en-US" dirty="0">
              <a:solidFill>
                <a:srgbClr val="313131"/>
              </a:solidFill>
            </a:endParaRPr>
          </a:p>
          <a:p>
            <a:pPr marL="342900" indent="-342900" algn="just">
              <a:buFont typeface="Wingdings" panose="05000000000000000000" pitchFamily="2" charset="2"/>
              <a:buChar char="q"/>
            </a:pPr>
            <a:r>
              <a:rPr lang="en-US" b="0" i="0" dirty="0">
                <a:solidFill>
                  <a:srgbClr val="313131"/>
                </a:solidFill>
                <a:effectLst/>
              </a:rPr>
              <a:t>Therefore, the amendment to the Constitution was thought to be a necessity for the Constitution makers. Article 368 of the Indian Constitution deals with the amendment procedure.</a:t>
            </a:r>
            <a:endParaRPr lang="en-US" b="0" i="0" dirty="0">
              <a:solidFill>
                <a:srgbClr val="000000"/>
              </a:solidFill>
              <a:effectLst/>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36408593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7109639"/>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just"/>
            <a:endParaRPr lang="en-US" dirty="0">
              <a:solidFill>
                <a:srgbClr val="000000"/>
              </a:solidFill>
            </a:endParaRPr>
          </a:p>
          <a:p>
            <a:pPr marL="342900" indent="-342900">
              <a:buFont typeface="Wingdings" panose="05000000000000000000" pitchFamily="2" charset="2"/>
              <a:buChar char="q"/>
            </a:pPr>
            <a:r>
              <a:rPr lang="en-US" b="0" i="0" dirty="0">
                <a:solidFill>
                  <a:srgbClr val="313131"/>
                </a:solidFill>
                <a:effectLst/>
              </a:rPr>
              <a:t>A major feature of the Constitution of India is that it is neither too rigid nor too flexible. It allows modifications to be made since time is not static. Societies evolve with time, and the law needs to adapt to the same.</a:t>
            </a:r>
          </a:p>
          <a:p>
            <a:pPr algn="ctr"/>
            <a:endParaRPr lang="en-US" b="1" u="sng" dirty="0">
              <a:solidFill>
                <a:srgbClr val="313131"/>
              </a:solidFill>
            </a:endParaRPr>
          </a:p>
          <a:p>
            <a:pPr algn="ctr"/>
            <a:r>
              <a:rPr lang="en-IN" b="1" i="0" u="sng" dirty="0">
                <a:solidFill>
                  <a:srgbClr val="313131"/>
                </a:solidFill>
                <a:effectLst/>
              </a:rPr>
              <a:t>Procedure for Amendment</a:t>
            </a:r>
          </a:p>
          <a:p>
            <a:endParaRPr lang="en-IN" dirty="0">
              <a:solidFill>
                <a:srgbClr val="313131"/>
              </a:solidFill>
            </a:endParaRPr>
          </a:p>
          <a:p>
            <a:pPr marL="342900" indent="-342900">
              <a:buFont typeface="Wingdings" panose="05000000000000000000" pitchFamily="2" charset="2"/>
              <a:buChar char="q"/>
            </a:pPr>
            <a:r>
              <a:rPr lang="en-US" b="0" i="0" dirty="0">
                <a:solidFill>
                  <a:srgbClr val="313131"/>
                </a:solidFill>
                <a:effectLst/>
              </a:rPr>
              <a:t>An amendment to the Constitution of India may be allowed by the introduction of a Bill for the purpose in either House of the Parliament (Lok Sabha or Rajya Sabha). The bill has to be passed in each house by a majority, which is more than 50% of the total membership of that House and by a majority of not less than two-thirds of the members of the House present and voting.</a:t>
            </a:r>
          </a:p>
          <a:p>
            <a:pPr marL="342900" indent="-342900">
              <a:buFont typeface="Wingdings" panose="05000000000000000000" pitchFamily="2" charset="2"/>
              <a:buChar char="q"/>
            </a:pPr>
            <a:endParaRPr lang="en-US" dirty="0">
              <a:solidFill>
                <a:srgbClr val="313131"/>
              </a:solidFill>
            </a:endParaRPr>
          </a:p>
          <a:p>
            <a:pPr marL="342900" indent="-342900">
              <a:buFont typeface="Wingdings" panose="05000000000000000000" pitchFamily="2" charset="2"/>
              <a:buChar char="q"/>
            </a:pPr>
            <a:r>
              <a:rPr lang="en-US" b="0" i="0" dirty="0">
                <a:solidFill>
                  <a:srgbClr val="313131"/>
                </a:solidFill>
                <a:effectLst/>
              </a:rPr>
              <a:t>Then the Bill goes to the President of India for his assent and when such assent is given, the Bill becomes an Act.</a:t>
            </a:r>
          </a:p>
          <a:p>
            <a:endParaRPr lang="en-US" b="0" i="0" dirty="0">
              <a:solidFill>
                <a:srgbClr val="313131"/>
              </a:solidFill>
              <a:effectLst/>
            </a:endParaRPr>
          </a:p>
          <a:p>
            <a:pPr marL="342900" indent="-342900">
              <a:buFont typeface="Wingdings" panose="05000000000000000000" pitchFamily="2" charset="2"/>
              <a:buChar char="q"/>
            </a:pPr>
            <a:endParaRPr lang="en-IN" sz="2400" b="0" i="0" dirty="0">
              <a:solidFill>
                <a:srgbClr val="313131"/>
              </a:solidFill>
              <a:effectLst/>
              <a:latin typeface="Arial Black" panose="020B0A04020102020204" pitchFamily="34" charset="0"/>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1191672901"/>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6924973"/>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just"/>
            <a:endParaRPr lang="en-US" dirty="0">
              <a:solidFill>
                <a:srgbClr val="000000"/>
              </a:solidFill>
            </a:endParaRPr>
          </a:p>
          <a:p>
            <a:pPr algn="just"/>
            <a:r>
              <a:rPr lang="en-US" b="1" i="0" dirty="0">
                <a:solidFill>
                  <a:srgbClr val="111111"/>
                </a:solidFill>
                <a:effectLst/>
              </a:rPr>
              <a:t>Step 3</a:t>
            </a:r>
          </a:p>
          <a:p>
            <a:pPr algn="just"/>
            <a:endParaRPr lang="en-US" b="0" i="0" dirty="0">
              <a:solidFill>
                <a:srgbClr val="222222"/>
              </a:solidFill>
              <a:effectLst/>
            </a:endParaRPr>
          </a:p>
          <a:p>
            <a:pPr algn="just"/>
            <a:r>
              <a:rPr lang="en-US" b="0" i="0" dirty="0">
                <a:solidFill>
                  <a:srgbClr val="222222"/>
                </a:solidFill>
                <a:effectLst/>
              </a:rPr>
              <a:t>After acquiring the majority, the Bill is presented to the President who will then give his assent to the Bill.</a:t>
            </a:r>
          </a:p>
          <a:p>
            <a:pPr algn="just"/>
            <a:endParaRPr lang="en-US" b="0" i="0" dirty="0">
              <a:solidFill>
                <a:srgbClr val="313131"/>
              </a:solidFill>
              <a:effectLst/>
            </a:endParaRPr>
          </a:p>
          <a:p>
            <a:pPr algn="just"/>
            <a:endParaRPr lang="en-IN" b="0" i="0" dirty="0">
              <a:solidFill>
                <a:srgbClr val="313131"/>
              </a:solidFill>
              <a:effectLst/>
            </a:endParaRPr>
          </a:p>
          <a:p>
            <a:pPr marL="285750" indent="-285750" algn="just">
              <a:buFont typeface="Wingdings" panose="05000000000000000000" pitchFamily="2" charset="2"/>
              <a:buChar char="q"/>
            </a:pPr>
            <a:r>
              <a:rPr lang="en-US" b="0" i="0" dirty="0">
                <a:solidFill>
                  <a:srgbClr val="222222"/>
                </a:solidFill>
                <a:effectLst/>
              </a:rPr>
              <a:t>In the case of amendment of provisions mentioned in Article 368, It needs to be ratified by not less than half of the states. Ratification should be done by a resolution passed by the state legislature. However, this must be passed before the amendment Bill is presented to the President for his assent</a:t>
            </a:r>
            <a:endParaRPr lang="en-IN" b="0" i="0" dirty="0">
              <a:solidFill>
                <a:srgbClr val="313131"/>
              </a:solidFill>
              <a:effectLst/>
            </a:endParaRPr>
          </a:p>
          <a:p>
            <a:endParaRPr lang="en-US" b="1" dirty="0">
              <a:solidFill>
                <a:schemeClr val="accent2">
                  <a:lumMod val="75000"/>
                </a:schemeClr>
              </a:solidFill>
            </a:endParaRPr>
          </a:p>
          <a:p>
            <a:pPr algn="ctr"/>
            <a:endParaRPr lang="en-US" b="0" i="0" dirty="0">
              <a:solidFill>
                <a:srgbClr val="313131"/>
              </a:solidFill>
              <a:effectLst/>
            </a:endParaRPr>
          </a:p>
          <a:p>
            <a:pPr algn="just"/>
            <a:r>
              <a:rPr lang="en-US" b="1" i="0" dirty="0">
                <a:solidFill>
                  <a:srgbClr val="222222"/>
                </a:solidFill>
                <a:effectLst/>
              </a:rPr>
              <a:t>Basic Structure: </a:t>
            </a:r>
            <a:r>
              <a:rPr lang="en-US" b="0" i="0" dirty="0">
                <a:solidFill>
                  <a:srgbClr val="222222"/>
                </a:solidFill>
                <a:effectLst/>
              </a:rPr>
              <a:t>The Basic Structure Doctrine states there are certain fundamental structures and founding principles of the constitution which make the backbone of the constitution. In simple terms, they are ideologies of the constitution which are essential for the survival of the constitution</a:t>
            </a:r>
            <a:endParaRPr lang="en-US" b="1" dirty="0">
              <a:solidFill>
                <a:schemeClr val="accent2">
                  <a:lumMod val="75000"/>
                </a:schemeClr>
              </a:solidFill>
            </a:endParaRPr>
          </a:p>
          <a:p>
            <a:endParaRPr lang="en-US"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165325767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8217634"/>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ctr"/>
            <a:endParaRPr lang="en-US" b="0" i="0" u="sng" dirty="0">
              <a:solidFill>
                <a:srgbClr val="313131"/>
              </a:solidFill>
              <a:effectLst/>
            </a:endParaRPr>
          </a:p>
          <a:p>
            <a:pPr algn="ctr"/>
            <a:r>
              <a:rPr lang="en-US" b="1" i="0" u="sng" dirty="0">
                <a:solidFill>
                  <a:srgbClr val="313131"/>
                </a:solidFill>
                <a:effectLst/>
              </a:rPr>
              <a:t>Features of the Amending Procedure</a:t>
            </a:r>
          </a:p>
          <a:p>
            <a:pPr algn="ctr"/>
            <a:endParaRPr lang="en-US" u="sng" dirty="0">
              <a:solidFill>
                <a:srgbClr val="313131"/>
              </a:solidFill>
            </a:endParaRPr>
          </a:p>
          <a:p>
            <a:pPr marL="285750" indent="-285750">
              <a:buFont typeface="Wingdings" panose="05000000000000000000" pitchFamily="2" charset="2"/>
              <a:buChar char="q"/>
            </a:pPr>
            <a:r>
              <a:rPr lang="en-US" b="0" i="0" dirty="0">
                <a:solidFill>
                  <a:srgbClr val="313131"/>
                </a:solidFill>
                <a:effectLst/>
              </a:rPr>
              <a:t>The procedure for amendment in India is not as plicated as the system in the U.S.A or in any other rigid Constitution</a:t>
            </a:r>
            <a:endParaRPr lang="en-US" b="0" i="0" u="sng" dirty="0">
              <a:solidFill>
                <a:srgbClr val="313131"/>
              </a:solidFill>
              <a:effectLst/>
            </a:endParaRPr>
          </a:p>
          <a:p>
            <a:pPr marL="285750" indent="-285750">
              <a:buFont typeface="Wingdings" panose="05000000000000000000" pitchFamily="2" charset="2"/>
              <a:buChar char="q"/>
            </a:pPr>
            <a:endParaRPr lang="en-US" u="sng" dirty="0">
              <a:solidFill>
                <a:srgbClr val="313131"/>
              </a:solidFill>
            </a:endParaRPr>
          </a:p>
          <a:p>
            <a:pPr marL="285750" indent="-285750">
              <a:buFont typeface="Wingdings" panose="05000000000000000000" pitchFamily="2" charset="2"/>
              <a:buChar char="q"/>
            </a:pPr>
            <a:r>
              <a:rPr lang="en-US" b="0" i="0" dirty="0">
                <a:solidFill>
                  <a:srgbClr val="313131"/>
                </a:solidFill>
                <a:effectLst/>
              </a:rPr>
              <a:t>Our Constitution vests constituent power upon the ordinary legislature, i.e., the Parliament of India and there is no separate body that functions for amending the Constitution of India.</a:t>
            </a:r>
          </a:p>
          <a:p>
            <a:pPr marL="285750" indent="-285750">
              <a:buFont typeface="Wingdings" panose="05000000000000000000" pitchFamily="2" charset="2"/>
              <a:buChar char="q"/>
            </a:pPr>
            <a:endParaRPr lang="en-US" b="0" i="0" u="sng" dirty="0">
              <a:solidFill>
                <a:srgbClr val="313131"/>
              </a:solidFill>
              <a:effectLst/>
            </a:endParaRPr>
          </a:p>
          <a:p>
            <a:pPr marL="285750" indent="-285750">
              <a:buFont typeface="Wingdings" panose="05000000000000000000" pitchFamily="2" charset="2"/>
              <a:buChar char="q"/>
            </a:pPr>
            <a:r>
              <a:rPr lang="en-US" b="0" i="0" dirty="0">
                <a:solidFill>
                  <a:srgbClr val="313131"/>
                </a:solidFill>
                <a:effectLst/>
              </a:rPr>
              <a:t>The State Legislatures do not have the authority to initiate any Bill or proposal for amending the Constitution of India. The only procedure is initiating the Bill through the Union Legislature, i.e., the Parliament of India.</a:t>
            </a:r>
          </a:p>
          <a:p>
            <a:pPr marL="285750" indent="-285750">
              <a:buFont typeface="Wingdings" panose="05000000000000000000" pitchFamily="2" charset="2"/>
              <a:buChar char="q"/>
            </a:pPr>
            <a:endParaRPr lang="en-US" u="sng" dirty="0">
              <a:solidFill>
                <a:srgbClr val="313131"/>
              </a:solidFill>
            </a:endParaRPr>
          </a:p>
          <a:p>
            <a:pPr marL="285750" indent="-285750">
              <a:buFont typeface="Wingdings" panose="05000000000000000000" pitchFamily="2" charset="2"/>
              <a:buChar char="q"/>
            </a:pPr>
            <a:r>
              <a:rPr lang="en-US" b="0" i="0" dirty="0">
                <a:solidFill>
                  <a:srgbClr val="313131"/>
                </a:solidFill>
                <a:effectLst/>
              </a:rPr>
              <a:t>Subject to the provisions of Article 368, the Amendment Bills to the Constitution of India can be passed in the same way as ordinary Bills in the Parliament of India.</a:t>
            </a:r>
          </a:p>
          <a:p>
            <a:endParaRPr lang="en-US" b="0" i="0" u="sng" dirty="0">
              <a:solidFill>
                <a:srgbClr val="313131"/>
              </a:solidFill>
              <a:effectLst/>
              <a:latin typeface="Arial Black" panose="020B0A04020102020204" pitchFamily="34" charset="0"/>
            </a:endParaRPr>
          </a:p>
          <a:p>
            <a:endParaRPr lang="en-US" b="0" i="0" dirty="0">
              <a:solidFill>
                <a:srgbClr val="313131"/>
              </a:solidFill>
              <a:effectLst/>
            </a:endParaRPr>
          </a:p>
          <a:p>
            <a:pPr marL="342900" indent="-342900">
              <a:buFont typeface="Wingdings" panose="05000000000000000000" pitchFamily="2" charset="2"/>
              <a:buChar char="q"/>
            </a:pPr>
            <a:endParaRPr lang="en-IN" sz="2400" b="0" i="0" dirty="0">
              <a:solidFill>
                <a:srgbClr val="313131"/>
              </a:solidFill>
              <a:effectLst/>
              <a:latin typeface="Arial Black" panose="020B0A04020102020204" pitchFamily="34" charset="0"/>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90732118"/>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6647974"/>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ctr"/>
            <a:endParaRPr lang="en-US" b="0" i="0" u="sng" dirty="0">
              <a:solidFill>
                <a:srgbClr val="313131"/>
              </a:solidFill>
              <a:effectLst/>
            </a:endParaRPr>
          </a:p>
          <a:p>
            <a:endParaRPr lang="en-US" b="0" i="0" u="sng" dirty="0">
              <a:solidFill>
                <a:srgbClr val="313131"/>
              </a:solidFill>
              <a:effectLst/>
              <a:latin typeface="Arial Black" panose="020B0A04020102020204" pitchFamily="34" charset="0"/>
            </a:endParaRPr>
          </a:p>
          <a:p>
            <a:pPr marL="285750" indent="-285750" algn="just">
              <a:buFont typeface="Wingdings" panose="05000000000000000000" pitchFamily="2" charset="2"/>
              <a:buChar char="q"/>
            </a:pPr>
            <a:r>
              <a:rPr lang="en-US" b="0" i="0" dirty="0">
                <a:solidFill>
                  <a:srgbClr val="313131"/>
                </a:solidFill>
                <a:effectLst/>
              </a:rPr>
              <a:t>Prior sanction of the President of India is not required for introducing any Bill in the Parliament for amendment of the Constitution of India.</a:t>
            </a:r>
          </a:p>
          <a:p>
            <a:pPr marL="285750" indent="-285750" algn="just">
              <a:buFont typeface="Wingdings" panose="05000000000000000000" pitchFamily="2" charset="2"/>
              <a:buChar char="q"/>
            </a:pPr>
            <a:endParaRPr lang="en-US" u="sng" dirty="0">
              <a:solidFill>
                <a:srgbClr val="313131"/>
              </a:solidFill>
            </a:endParaRPr>
          </a:p>
          <a:p>
            <a:pPr marL="285750" indent="-285750" algn="just">
              <a:buFont typeface="Wingdings" panose="05000000000000000000" pitchFamily="2" charset="2"/>
              <a:buChar char="q"/>
            </a:pPr>
            <a:r>
              <a:rPr lang="en-US" b="0" i="0" dirty="0">
                <a:solidFill>
                  <a:srgbClr val="313131"/>
                </a:solidFill>
                <a:effectLst/>
              </a:rPr>
              <a:t>Ratification by not less than half of the States.</a:t>
            </a:r>
          </a:p>
          <a:p>
            <a:pPr algn="just"/>
            <a:endParaRPr lang="en-US" b="0" i="0" dirty="0">
              <a:solidFill>
                <a:srgbClr val="313131"/>
              </a:solidFill>
              <a:effectLst/>
            </a:endParaRPr>
          </a:p>
          <a:p>
            <a:pPr algn="ctr"/>
            <a:endParaRPr lang="en-US" b="1" i="0" u="sng" dirty="0">
              <a:solidFill>
                <a:srgbClr val="313131"/>
              </a:solidFill>
              <a:effectLst/>
            </a:endParaRPr>
          </a:p>
          <a:p>
            <a:pPr algn="ctr"/>
            <a:r>
              <a:rPr lang="en-IN" b="1" i="0" u="sng" dirty="0">
                <a:solidFill>
                  <a:srgbClr val="313131"/>
                </a:solidFill>
                <a:effectLst/>
              </a:rPr>
              <a:t>Landmark Supreme Court judgments</a:t>
            </a:r>
          </a:p>
          <a:p>
            <a:pPr algn="just"/>
            <a:endParaRPr lang="en-US" b="0" i="0" u="sng" dirty="0">
              <a:solidFill>
                <a:srgbClr val="313131"/>
              </a:solidFill>
              <a:effectLst/>
            </a:endParaRPr>
          </a:p>
          <a:p>
            <a:pPr algn="just"/>
            <a:r>
              <a:rPr lang="en-US" b="1" i="1" dirty="0" err="1">
                <a:solidFill>
                  <a:srgbClr val="313131"/>
                </a:solidFill>
                <a:effectLst/>
              </a:rPr>
              <a:t>Shankari</a:t>
            </a:r>
            <a:r>
              <a:rPr lang="en-US" b="1" i="1" dirty="0">
                <a:solidFill>
                  <a:srgbClr val="313131"/>
                </a:solidFill>
                <a:effectLst/>
              </a:rPr>
              <a:t> Prasad v. Union of India ( AIR 1951 SC 455) </a:t>
            </a:r>
            <a:r>
              <a:rPr lang="en-US" b="0" i="0" dirty="0">
                <a:solidFill>
                  <a:srgbClr val="313131"/>
                </a:solidFill>
                <a:effectLst/>
              </a:rPr>
              <a:t>was the first time when the question of whether Fundamental Rights enshrined under Part III of the Constitution of India, can be amended under Article 368. In this case, the validity of the First Constitutional Amendment was challenged, which had added Article 31A and 31B to the Constitution of India. The Five Judge Bench had stated. Article 368 provides for general and strict power to the Parliament of India to amend the Constitution.</a:t>
            </a:r>
            <a:endParaRPr lang="en-US"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74386" y="-577971"/>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359003278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6647974"/>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ctr"/>
            <a:endParaRPr lang="en-US" b="0" i="0" u="sng" dirty="0">
              <a:solidFill>
                <a:srgbClr val="313131"/>
              </a:solidFill>
              <a:effectLst/>
            </a:endParaRPr>
          </a:p>
          <a:p>
            <a:endParaRPr lang="en-US" b="0" i="0" u="sng" dirty="0">
              <a:solidFill>
                <a:srgbClr val="313131"/>
              </a:solidFill>
              <a:effectLst/>
            </a:endParaRPr>
          </a:p>
          <a:p>
            <a:pPr algn="just"/>
            <a:r>
              <a:rPr lang="en-US" b="1" i="1" dirty="0" err="1">
                <a:solidFill>
                  <a:srgbClr val="313131"/>
                </a:solidFill>
                <a:effectLst/>
              </a:rPr>
              <a:t>Golaknath</a:t>
            </a:r>
            <a:r>
              <a:rPr lang="en-US" b="1" i="1" dirty="0">
                <a:solidFill>
                  <a:srgbClr val="313131"/>
                </a:solidFill>
                <a:effectLst/>
              </a:rPr>
              <a:t> v. State of Punjab (</a:t>
            </a:r>
            <a:r>
              <a:rPr lang="en-IN" b="1" i="1" dirty="0">
                <a:solidFill>
                  <a:srgbClr val="202122"/>
                </a:solidFill>
                <a:effectLst/>
              </a:rPr>
              <a:t>1967 AIR 1643) </a:t>
            </a:r>
            <a:r>
              <a:rPr lang="en-US" b="0" i="0" dirty="0">
                <a:solidFill>
                  <a:srgbClr val="313131"/>
                </a:solidFill>
                <a:effectLst/>
              </a:rPr>
              <a:t>was the case where three amendments, namely, the first, fourth, and seventeenth amendments, were challenged. The bench had eleven judges out of which the majority six-judge bench held that Part 3 of the Constitution (Fundamental Rights) could not be amended by the Parliament of India. Post this judgment of the apex court, and the 24th Amendment was passed in the year 1971, which introduced a change in Article 13 and 368 of the Constitution of India.</a:t>
            </a:r>
          </a:p>
          <a:p>
            <a:pPr algn="just"/>
            <a:endParaRPr lang="en-US" i="1" dirty="0">
              <a:solidFill>
                <a:srgbClr val="313131"/>
              </a:solidFill>
            </a:endParaRPr>
          </a:p>
          <a:p>
            <a:pPr algn="just"/>
            <a:r>
              <a:rPr lang="en-US" b="1" i="1" dirty="0" err="1">
                <a:solidFill>
                  <a:srgbClr val="313131"/>
                </a:solidFill>
                <a:effectLst/>
              </a:rPr>
              <a:t>Keshvananda</a:t>
            </a:r>
            <a:r>
              <a:rPr lang="en-US" b="1" i="1" dirty="0">
                <a:solidFill>
                  <a:srgbClr val="313131"/>
                </a:solidFill>
                <a:effectLst/>
              </a:rPr>
              <a:t> Bharati v. Union of India </a:t>
            </a:r>
            <a:r>
              <a:rPr lang="en-IN" b="1" i="1" dirty="0">
                <a:solidFill>
                  <a:srgbClr val="000000"/>
                </a:solidFill>
                <a:effectLst/>
              </a:rPr>
              <a:t>(1973) 4 SCC 225)</a:t>
            </a:r>
            <a:r>
              <a:rPr lang="en-US" b="1" i="1" dirty="0">
                <a:solidFill>
                  <a:srgbClr val="313131"/>
                </a:solidFill>
                <a:effectLst/>
              </a:rPr>
              <a:t> </a:t>
            </a:r>
            <a:r>
              <a:rPr lang="en-US" b="0" i="0" dirty="0">
                <a:solidFill>
                  <a:srgbClr val="313131"/>
                </a:solidFill>
                <a:effectLst/>
              </a:rPr>
              <a:t>was a landmark case where for the first time, the Supreme Court brought in the doctrine of Basic Structure. The court overruled the judgment of the </a:t>
            </a:r>
            <a:r>
              <a:rPr lang="en-US" b="0" i="0" dirty="0" err="1">
                <a:solidFill>
                  <a:srgbClr val="313131"/>
                </a:solidFill>
                <a:effectLst/>
              </a:rPr>
              <a:t>Golaknath</a:t>
            </a:r>
            <a:r>
              <a:rPr lang="en-US" b="0" i="0" dirty="0">
                <a:solidFill>
                  <a:srgbClr val="313131"/>
                </a:solidFill>
                <a:effectLst/>
              </a:rPr>
              <a:t> case, and the validity of the 24th, 25th, and the 29th amendment was questioned. Also, the apex court held that article 368 of the Constitution does not empower the Parliament to change, damage, or alter the basic structure of the Constitution of India. The Preamble is actually the basic structure of the Constitution of India</a:t>
            </a:r>
            <a:r>
              <a:rPr lang="en-US" b="0" i="0" dirty="0">
                <a:solidFill>
                  <a:srgbClr val="313131"/>
                </a:solidFill>
                <a:effectLst/>
                <a:latin typeface="Arial" panose="020B0604020202020204" pitchFamily="34" charset="0"/>
              </a:rPr>
              <a:t>.</a:t>
            </a:r>
            <a:endParaRPr lang="en-US"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74386" y="-577971"/>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147854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Historical Perspective of Constitution of India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Cabinet Mission or Cripps Mission </a:t>
            </a:r>
          </a:p>
          <a:p>
            <a:pPr marL="800100" lvl="1" indent="-342900" algn="just">
              <a:buFont typeface="Arial" panose="020B0604020202020204" pitchFamily="34" charset="0"/>
              <a:buChar char="•"/>
            </a:pPr>
            <a:r>
              <a:rPr lang="en-US" sz="2400" dirty="0"/>
              <a:t>Set up Constituent Assembly </a:t>
            </a:r>
          </a:p>
          <a:p>
            <a:pPr marL="800100" lvl="1" indent="-342900" algn="just">
              <a:buFont typeface="Arial" panose="020B0604020202020204" pitchFamily="34" charset="0"/>
              <a:buChar char="•"/>
            </a:pPr>
            <a:endParaRPr lang="en-US" sz="2400" dirty="0"/>
          </a:p>
          <a:p>
            <a:pPr marL="800100" lvl="1"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02678634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6370975"/>
          </a:xfrm>
          <a:prstGeom prst="rect">
            <a:avLst/>
          </a:prstGeom>
        </p:spPr>
        <p:txBody>
          <a:bodyPr wrap="square">
            <a:spAutoFit/>
          </a:bodyPr>
          <a:lstStyle/>
          <a:p>
            <a:r>
              <a:rPr lang="en-US" sz="2400" b="1" dirty="0">
                <a:solidFill>
                  <a:schemeClr val="accent2">
                    <a:lumMod val="75000"/>
                  </a:schemeClr>
                </a:solidFill>
              </a:rPr>
              <a:t>AMENDMENT OF CONSTITUTION </a:t>
            </a:r>
          </a:p>
          <a:p>
            <a:endParaRPr lang="en-US" sz="2400" b="1" dirty="0">
              <a:solidFill>
                <a:schemeClr val="accent2">
                  <a:lumMod val="75000"/>
                </a:schemeClr>
              </a:solidFill>
            </a:endParaRPr>
          </a:p>
          <a:p>
            <a:pPr algn="ctr"/>
            <a:endParaRPr lang="en-US" b="0" i="0" u="sng" dirty="0">
              <a:solidFill>
                <a:srgbClr val="313131"/>
              </a:solidFill>
              <a:effectLst/>
            </a:endParaRPr>
          </a:p>
          <a:p>
            <a:endParaRPr lang="en-US" b="0" i="0" u="sng" dirty="0">
              <a:solidFill>
                <a:srgbClr val="313131"/>
              </a:solidFill>
              <a:effectLst/>
            </a:endParaRPr>
          </a:p>
          <a:p>
            <a:pPr algn="just"/>
            <a:r>
              <a:rPr lang="en-US" b="0" i="0" dirty="0">
                <a:solidFill>
                  <a:srgbClr val="313131"/>
                </a:solidFill>
                <a:effectLst/>
              </a:rPr>
              <a:t>The same judgment was followed in the case of Indira Nehru Gandhi v. Raj Narayan.</a:t>
            </a:r>
          </a:p>
          <a:p>
            <a:pPr algn="just"/>
            <a:endParaRPr lang="en-US" b="0" i="0" dirty="0">
              <a:solidFill>
                <a:srgbClr val="313131"/>
              </a:solidFill>
              <a:effectLst/>
            </a:endParaRPr>
          </a:p>
          <a:p>
            <a:pPr algn="ctr"/>
            <a:r>
              <a:rPr lang="en-US" b="1" i="0" u="sng" dirty="0">
                <a:solidFill>
                  <a:srgbClr val="313131"/>
                </a:solidFill>
                <a:effectLst/>
              </a:rPr>
              <a:t>42nd Amendment</a:t>
            </a:r>
          </a:p>
          <a:p>
            <a:pPr algn="just"/>
            <a:endParaRPr lang="en-US" b="0" i="0" dirty="0">
              <a:solidFill>
                <a:srgbClr val="313131"/>
              </a:solidFill>
              <a:effectLst/>
            </a:endParaRPr>
          </a:p>
          <a:p>
            <a:pPr algn="just"/>
            <a:r>
              <a:rPr lang="en-US" b="0" i="0" dirty="0">
                <a:solidFill>
                  <a:srgbClr val="313131"/>
                </a:solidFill>
                <a:effectLst/>
              </a:rPr>
              <a:t>42nd Amendment to the Constitution of India added the words “secular” and “socialist” to the Constitution of India and added clause 4 and 5 to Article 368. This amendment recognized the ultimate power of the Parliament in amending the Constitution of India even after the Supreme Court judgments of </a:t>
            </a:r>
            <a:r>
              <a:rPr lang="en-US" b="0" i="0" dirty="0" err="1">
                <a:solidFill>
                  <a:srgbClr val="313131"/>
                </a:solidFill>
                <a:effectLst/>
              </a:rPr>
              <a:t>Keshvananda</a:t>
            </a:r>
            <a:r>
              <a:rPr lang="en-US" b="0" i="0" dirty="0">
                <a:solidFill>
                  <a:srgbClr val="313131"/>
                </a:solidFill>
                <a:effectLst/>
              </a:rPr>
              <a:t>. Bharati and Raj Narayan</a:t>
            </a:r>
          </a:p>
          <a:p>
            <a:pPr algn="just"/>
            <a:endParaRPr lang="en-US" dirty="0">
              <a:solidFill>
                <a:srgbClr val="313131"/>
              </a:solidFill>
            </a:endParaRPr>
          </a:p>
          <a:p>
            <a:pPr algn="just"/>
            <a:r>
              <a:rPr lang="en-US" b="0" i="0" dirty="0">
                <a:solidFill>
                  <a:srgbClr val="313131"/>
                </a:solidFill>
                <a:effectLst/>
              </a:rPr>
              <a:t>Article 368 of the Constitution of India provides for the procedure of Amendment to the Constitution of India. The Constitution is neither too rigid nor too flexible. As of March 2019, there have been 103 amendments to the Constitution of India since 1950</a:t>
            </a: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74386" y="-577971"/>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55056100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3416320"/>
          </a:xfrm>
          <a:prstGeom prst="rect">
            <a:avLst/>
          </a:prstGeom>
        </p:spPr>
        <p:txBody>
          <a:bodyPr wrap="square">
            <a:spAutoFit/>
          </a:bodyPr>
          <a:lstStyle/>
          <a:p>
            <a:r>
              <a:rPr lang="en-IN" sz="3600" b="1" dirty="0">
                <a:solidFill>
                  <a:schemeClr val="accent1">
                    <a:lumMod val="75000"/>
                  </a:schemeClr>
                </a:solidFill>
              </a:rPr>
              <a:t>THANK YOU</a:t>
            </a:r>
          </a:p>
          <a:p>
            <a:endParaRPr lang="en-IN" sz="3600" b="1" dirty="0">
              <a:solidFill>
                <a:schemeClr val="accent1">
                  <a:lumMod val="75000"/>
                </a:schemeClr>
              </a:solidFill>
            </a:endParaRPr>
          </a:p>
          <a:p>
            <a:endParaRPr lang="en-IN" sz="3600" b="1" dirty="0">
              <a:solidFill>
                <a:schemeClr val="accent1">
                  <a:lumMod val="75000"/>
                </a:schemeClr>
              </a:solidFill>
            </a:endParaRPr>
          </a:p>
          <a:p>
            <a:endParaRPr lang="en-IN" sz="3600" b="1" dirty="0">
              <a:solidFill>
                <a:schemeClr val="accent1">
                  <a:lumMod val="75000"/>
                </a:schemeClr>
              </a:solidFill>
            </a:endParaRPr>
          </a:p>
          <a:p>
            <a:endParaRPr lang="en-IN" sz="3600" b="1" dirty="0">
              <a:solidFill>
                <a:schemeClr val="accent1">
                  <a:lumMod val="75000"/>
                </a:schemeClr>
              </a:solidFill>
            </a:endParaRPr>
          </a:p>
          <a:p>
            <a:r>
              <a:rPr lang="en-IN" sz="3600" b="1">
                <a:solidFill>
                  <a:schemeClr val="accent1">
                    <a:lumMod val="75000"/>
                  </a:schemeClr>
                </a:solidFill>
              </a:rPr>
              <a:t>Faculty of Law</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3635341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Role of Constituent Assembly </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31149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Role of Constituent Assembly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3785652"/>
          </a:xfrm>
          <a:prstGeom prst="rect">
            <a:avLst/>
          </a:prstGeom>
          <a:noFill/>
        </p:spPr>
        <p:txBody>
          <a:bodyPr wrap="square" numCol="1" rtlCol="0">
            <a:spAutoFit/>
          </a:bodyPr>
          <a:lstStyle/>
          <a:p>
            <a:pPr marL="457200" indent="-457200">
              <a:buFont typeface="Arial" panose="020B0604020202020204" pitchFamily="34" charset="0"/>
              <a:buChar char="•"/>
            </a:pPr>
            <a:r>
              <a:rPr lang="en-US" sz="2400" dirty="0"/>
              <a:t>An idea for a Constituent Assembly was proposed in 1934 by M. N. Roy</a:t>
            </a:r>
          </a:p>
          <a:p>
            <a:pPr marL="457200" indent="-457200">
              <a:buFont typeface="Arial" panose="020B0604020202020204" pitchFamily="34" charset="0"/>
              <a:buChar char="•"/>
            </a:pPr>
            <a:r>
              <a:rPr lang="en-US" sz="2400" dirty="0"/>
              <a:t>August Offer and Cabinet Mission </a:t>
            </a:r>
          </a:p>
          <a:p>
            <a:pPr marL="914400" lvl="1" indent="-457200">
              <a:buFont typeface="Arial" panose="020B0604020202020204" pitchFamily="34" charset="0"/>
              <a:buChar char="•"/>
            </a:pPr>
            <a:r>
              <a:rPr lang="en-US" sz="2400" dirty="0"/>
              <a:t>1946: Election to Constituent Assembly </a:t>
            </a:r>
          </a:p>
          <a:p>
            <a:pPr marL="914400" lvl="1" indent="-457200">
              <a:buFont typeface="Arial" panose="020B0604020202020204" pitchFamily="34" charset="0"/>
              <a:buChar char="•"/>
            </a:pPr>
            <a:r>
              <a:rPr lang="en-US" sz="2400" dirty="0"/>
              <a:t>389 seats in total </a:t>
            </a:r>
          </a:p>
          <a:p>
            <a:pPr marL="1371600" lvl="2" indent="-457200">
              <a:buFont typeface="Arial" panose="020B0604020202020204" pitchFamily="34" charset="0"/>
              <a:buChar char="•"/>
            </a:pPr>
            <a:r>
              <a:rPr lang="en-US" sz="2400" dirty="0"/>
              <a:t>292 provinces </a:t>
            </a:r>
          </a:p>
          <a:p>
            <a:pPr marL="1371600" lvl="2" indent="-457200">
              <a:buFont typeface="Arial" panose="020B0604020202020204" pitchFamily="34" charset="0"/>
              <a:buChar char="•"/>
            </a:pPr>
            <a:r>
              <a:rPr lang="en-US" sz="2400" dirty="0"/>
              <a:t>93 Princely States </a:t>
            </a:r>
          </a:p>
          <a:p>
            <a:pPr marL="1371600" lvl="2" indent="-457200">
              <a:buFont typeface="Arial" panose="020B0604020202020204" pitchFamily="34" charset="0"/>
              <a:buChar char="•"/>
            </a:pPr>
            <a:r>
              <a:rPr lang="en-US" sz="2400" dirty="0"/>
              <a:t>4 from Chief Commissioner Provinces </a:t>
            </a:r>
          </a:p>
          <a:p>
            <a:pPr marL="914400" lvl="1" indent="-457200">
              <a:buFont typeface="Arial" panose="020B0604020202020204" pitchFamily="34" charset="0"/>
              <a:buChar char="•"/>
            </a:pPr>
            <a:r>
              <a:rPr lang="en-US" sz="2400" dirty="0"/>
              <a:t>United India </a:t>
            </a:r>
          </a:p>
          <a:p>
            <a:pPr marL="9144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53648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Role of Constituent Assembly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2677656"/>
          </a:xfrm>
          <a:prstGeom prst="rect">
            <a:avLst/>
          </a:prstGeom>
          <a:noFill/>
        </p:spPr>
        <p:txBody>
          <a:bodyPr wrap="square" numCol="1" rtlCol="0">
            <a:spAutoFit/>
          </a:bodyPr>
          <a:lstStyle/>
          <a:p>
            <a:pPr marL="457200" indent="-457200">
              <a:buFont typeface="Arial" panose="020B0604020202020204" pitchFamily="34" charset="0"/>
              <a:buChar char="•"/>
            </a:pPr>
            <a:r>
              <a:rPr lang="en-US" sz="2400" dirty="0"/>
              <a:t>Two Nation Theory </a:t>
            </a:r>
          </a:p>
          <a:p>
            <a:pPr marL="457200" indent="-457200">
              <a:buFont typeface="Arial" panose="020B0604020202020204" pitchFamily="34" charset="0"/>
              <a:buChar char="•"/>
            </a:pPr>
            <a:r>
              <a:rPr lang="en-US" sz="2400" dirty="0"/>
              <a:t>Indian Independence Act </a:t>
            </a:r>
          </a:p>
          <a:p>
            <a:pPr marL="914400" lvl="1" indent="-457200">
              <a:buFont typeface="Arial" panose="020B0604020202020204" pitchFamily="34" charset="0"/>
              <a:buChar char="•"/>
            </a:pPr>
            <a:r>
              <a:rPr lang="en-US" sz="2400" dirty="0"/>
              <a:t>18</a:t>
            </a:r>
            <a:r>
              <a:rPr lang="en-US" sz="2400" baseline="30000" dirty="0"/>
              <a:t>th</a:t>
            </a:r>
            <a:r>
              <a:rPr lang="en-US" sz="2400" dirty="0"/>
              <a:t> July 1947</a:t>
            </a:r>
          </a:p>
          <a:p>
            <a:pPr marL="457200" indent="-457200">
              <a:buFont typeface="Arial" panose="020B0604020202020204" pitchFamily="34" charset="0"/>
              <a:buChar char="•"/>
            </a:pPr>
            <a:r>
              <a:rPr lang="en-US" sz="2400" dirty="0"/>
              <a:t>Constituent Assembly redrawn </a:t>
            </a:r>
          </a:p>
          <a:p>
            <a:pPr marL="914400" lvl="1" indent="-457200">
              <a:buFont typeface="Arial" panose="020B0604020202020204" pitchFamily="34" charset="0"/>
              <a:buChar char="•"/>
            </a:pPr>
            <a:r>
              <a:rPr lang="en-US" sz="2400" dirty="0"/>
              <a:t>299 Delegates in Total </a:t>
            </a:r>
          </a:p>
          <a:p>
            <a:pPr marL="457200" indent="-457200">
              <a:buFont typeface="Arial" panose="020B0604020202020204" pitchFamily="34" charset="0"/>
              <a:buChar char="•"/>
            </a:pPr>
            <a:r>
              <a:rPr lang="en-IN" sz="2400" b="0" i="0" dirty="0">
                <a:solidFill>
                  <a:srgbClr val="202122"/>
                </a:solidFill>
                <a:effectLst/>
                <a:latin typeface="Arial" panose="020B0604020202020204" pitchFamily="34" charset="0"/>
              </a:rPr>
              <a:t>114 days spread over </a:t>
            </a:r>
            <a:r>
              <a:rPr lang="en-US" sz="2400" b="0" i="0" dirty="0">
                <a:solidFill>
                  <a:srgbClr val="333333"/>
                </a:solidFill>
                <a:effectLst/>
                <a:latin typeface="Roboto"/>
              </a:rPr>
              <a:t>2 Years, 11 Months, 18 Days</a:t>
            </a:r>
          </a:p>
          <a:p>
            <a:pPr marL="9144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910813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Role of Constituent Assembly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4524315"/>
          </a:xfrm>
          <a:prstGeom prst="rect">
            <a:avLst/>
          </a:prstGeom>
          <a:noFill/>
        </p:spPr>
        <p:txBody>
          <a:bodyPr wrap="square" numCol="1" rtlCol="0">
            <a:spAutoFit/>
          </a:bodyPr>
          <a:lstStyle/>
          <a:p>
            <a:pPr marL="914400" lvl="1" indent="-457200">
              <a:buFont typeface="Arial" panose="020B0604020202020204" pitchFamily="34" charset="0"/>
              <a:buChar char="•"/>
            </a:pPr>
            <a:r>
              <a:rPr lang="en-IN" sz="2400" b="0" i="0" dirty="0">
                <a:solidFill>
                  <a:srgbClr val="333333"/>
                </a:solidFill>
                <a:effectLst/>
              </a:rPr>
              <a:t>9 December 1946: CA met for the first time </a:t>
            </a:r>
          </a:p>
          <a:p>
            <a:pPr marL="914400" lvl="1" indent="-457200">
              <a:buFont typeface="Arial" panose="020B0604020202020204" pitchFamily="34" charset="0"/>
              <a:buChar char="•"/>
            </a:pPr>
            <a:r>
              <a:rPr lang="en-IN" sz="2400" dirty="0">
                <a:solidFill>
                  <a:srgbClr val="333333"/>
                </a:solidFill>
              </a:rPr>
              <a:t>13 December 1946: Objective Resolution </a:t>
            </a:r>
          </a:p>
          <a:p>
            <a:pPr marL="914400" lvl="1" indent="-457200">
              <a:buFont typeface="Arial" panose="020B0604020202020204" pitchFamily="34" charset="0"/>
              <a:buChar char="•"/>
            </a:pPr>
            <a:r>
              <a:rPr lang="en-US" sz="2400" dirty="0">
                <a:solidFill>
                  <a:srgbClr val="333333"/>
                </a:solidFill>
              </a:rPr>
              <a:t>22 July 1947: National flag adopted</a:t>
            </a:r>
          </a:p>
          <a:p>
            <a:pPr marL="914400" lvl="1" indent="-457200">
              <a:buFont typeface="Arial" panose="020B0604020202020204" pitchFamily="34" charset="0"/>
              <a:buChar char="•"/>
            </a:pPr>
            <a:r>
              <a:rPr lang="en-IN" sz="2400" dirty="0">
                <a:solidFill>
                  <a:srgbClr val="333333"/>
                </a:solidFill>
              </a:rPr>
              <a:t>29 August 1947: Drafting Committee appointed</a:t>
            </a:r>
          </a:p>
          <a:p>
            <a:pPr marL="1371600" lvl="2" indent="-457200">
              <a:buFont typeface="Arial" panose="020B0604020202020204" pitchFamily="34" charset="0"/>
              <a:buChar char="•"/>
            </a:pPr>
            <a:r>
              <a:rPr lang="en-IN" sz="2400" dirty="0" err="1">
                <a:solidFill>
                  <a:srgbClr val="333333"/>
                </a:solidFill>
              </a:rPr>
              <a:t>Dr.</a:t>
            </a:r>
            <a:r>
              <a:rPr lang="en-IN" sz="2400" dirty="0">
                <a:solidFill>
                  <a:srgbClr val="333333"/>
                </a:solidFill>
              </a:rPr>
              <a:t> B. R. Ambedkar as the Chairman</a:t>
            </a:r>
          </a:p>
          <a:p>
            <a:pPr marL="1371600" lvl="2" indent="-457200">
              <a:buFont typeface="Arial" panose="020B0604020202020204" pitchFamily="34" charset="0"/>
              <a:buChar char="•"/>
            </a:pPr>
            <a:r>
              <a:rPr lang="en-IN" sz="2400" dirty="0">
                <a:solidFill>
                  <a:srgbClr val="333333"/>
                </a:solidFill>
              </a:rPr>
              <a:t>6 members of committee </a:t>
            </a:r>
          </a:p>
          <a:p>
            <a:pPr marL="1371600" lvl="2" indent="-457200">
              <a:buFont typeface="Arial" panose="020B0604020202020204" pitchFamily="34" charset="0"/>
              <a:buChar char="•"/>
            </a:pPr>
            <a:r>
              <a:rPr lang="en-IN" sz="2400" dirty="0" err="1">
                <a:solidFill>
                  <a:srgbClr val="333333"/>
                </a:solidFill>
              </a:rPr>
              <a:t>K.M.Munshi</a:t>
            </a:r>
            <a:endParaRPr lang="en-IN" sz="2400" dirty="0">
              <a:solidFill>
                <a:srgbClr val="333333"/>
              </a:solidFill>
            </a:endParaRPr>
          </a:p>
          <a:p>
            <a:pPr marL="1371600" lvl="2" indent="-457200">
              <a:buFont typeface="Arial" panose="020B0604020202020204" pitchFamily="34" charset="0"/>
              <a:buChar char="•"/>
            </a:pPr>
            <a:r>
              <a:rPr lang="en-IN" sz="2400" dirty="0">
                <a:solidFill>
                  <a:srgbClr val="333333"/>
                </a:solidFill>
              </a:rPr>
              <a:t>Muhammed </a:t>
            </a:r>
            <a:r>
              <a:rPr lang="en-IN" sz="2400" dirty="0" err="1">
                <a:solidFill>
                  <a:srgbClr val="333333"/>
                </a:solidFill>
              </a:rPr>
              <a:t>Saadulah</a:t>
            </a:r>
            <a:endParaRPr lang="en-IN" sz="2400" dirty="0">
              <a:solidFill>
                <a:srgbClr val="333333"/>
              </a:solidFill>
            </a:endParaRPr>
          </a:p>
          <a:p>
            <a:pPr marL="1371600" lvl="2" indent="-457200">
              <a:buFont typeface="Arial" panose="020B0604020202020204" pitchFamily="34" charset="0"/>
              <a:buChar char="•"/>
            </a:pPr>
            <a:r>
              <a:rPr lang="en-IN" sz="2400" dirty="0" err="1">
                <a:solidFill>
                  <a:srgbClr val="333333"/>
                </a:solidFill>
              </a:rPr>
              <a:t>Alladi</a:t>
            </a:r>
            <a:r>
              <a:rPr lang="en-IN" sz="2400" dirty="0">
                <a:solidFill>
                  <a:srgbClr val="333333"/>
                </a:solidFill>
              </a:rPr>
              <a:t> Krishnaswamy </a:t>
            </a:r>
            <a:r>
              <a:rPr lang="en-IN" sz="2400" dirty="0" err="1">
                <a:solidFill>
                  <a:srgbClr val="333333"/>
                </a:solidFill>
              </a:rPr>
              <a:t>Iyer</a:t>
            </a:r>
            <a:endParaRPr lang="en-IN" sz="2400" dirty="0">
              <a:solidFill>
                <a:srgbClr val="333333"/>
              </a:solidFill>
            </a:endParaRPr>
          </a:p>
          <a:p>
            <a:pPr marL="1371600" lvl="2" indent="-457200">
              <a:buFont typeface="Arial" panose="020B0604020202020204" pitchFamily="34" charset="0"/>
              <a:buChar char="•"/>
            </a:pPr>
            <a:r>
              <a:rPr lang="en-IN" sz="2400" dirty="0">
                <a:solidFill>
                  <a:srgbClr val="333333"/>
                </a:solidFill>
              </a:rPr>
              <a:t>Gopala Swami </a:t>
            </a:r>
            <a:r>
              <a:rPr lang="en-IN" sz="2400" dirty="0" err="1">
                <a:solidFill>
                  <a:srgbClr val="333333"/>
                </a:solidFill>
              </a:rPr>
              <a:t>Ayyangar</a:t>
            </a:r>
            <a:endParaRPr lang="en-IN" sz="2400" dirty="0">
              <a:solidFill>
                <a:srgbClr val="333333"/>
              </a:solidFill>
            </a:endParaRPr>
          </a:p>
          <a:p>
            <a:pPr marL="1371600" lvl="2" indent="-457200">
              <a:buFont typeface="Arial" panose="020B0604020202020204" pitchFamily="34" charset="0"/>
              <a:buChar char="•"/>
            </a:pPr>
            <a:r>
              <a:rPr lang="en-IN" sz="2400" dirty="0">
                <a:solidFill>
                  <a:srgbClr val="333333"/>
                </a:solidFill>
              </a:rPr>
              <a:t>N. Madhava Rao</a:t>
            </a:r>
          </a:p>
          <a:p>
            <a:pPr marL="1371600" lvl="2" indent="-457200">
              <a:buFont typeface="Arial" panose="020B0604020202020204" pitchFamily="34" charset="0"/>
              <a:buChar char="•"/>
            </a:pPr>
            <a:r>
              <a:rPr lang="en-IN" sz="2400" dirty="0">
                <a:solidFill>
                  <a:srgbClr val="333333"/>
                </a:solidFill>
              </a:rPr>
              <a:t>T. T. </a:t>
            </a:r>
            <a:r>
              <a:rPr lang="en-IN" sz="2400" dirty="0" err="1">
                <a:solidFill>
                  <a:srgbClr val="333333"/>
                </a:solidFill>
              </a:rPr>
              <a:t>Krishnamachari</a:t>
            </a:r>
            <a:endParaRPr lang="en-US" sz="2400" dirty="0"/>
          </a:p>
        </p:txBody>
      </p:sp>
    </p:spTree>
    <p:extLst>
      <p:ext uri="{BB962C8B-B14F-4D97-AF65-F5344CB8AC3E}">
        <p14:creationId xmlns:p14="http://schemas.microsoft.com/office/powerpoint/2010/main" val="100039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Constitutionalism</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4087448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1200329"/>
          </a:xfrm>
          <a:prstGeom prst="rect">
            <a:avLst/>
          </a:prstGeom>
        </p:spPr>
        <p:txBody>
          <a:bodyPr wrap="square">
            <a:spAutoFit/>
          </a:bodyPr>
          <a:lstStyle/>
          <a:p>
            <a:r>
              <a:rPr lang="en-IN" sz="2400" b="1" dirty="0">
                <a:solidFill>
                  <a:schemeClr val="accent2">
                    <a:lumMod val="75000"/>
                  </a:schemeClr>
                </a:solidFill>
              </a:rPr>
              <a:t>Constitutionalism </a:t>
            </a:r>
          </a:p>
          <a:p>
            <a:endParaRPr lang="en-IN" sz="2400" b="1" dirty="0">
              <a:solidFill>
                <a:schemeClr val="accent2">
                  <a:lumMod val="75000"/>
                </a:schemeClr>
              </a:solidFill>
            </a:endParaRPr>
          </a:p>
          <a:p>
            <a:r>
              <a:rPr lang="en-IN" sz="2400" b="1" dirty="0">
                <a:solidFill>
                  <a:schemeClr val="accent2">
                    <a:lumMod val="75000"/>
                  </a:schemeClr>
                </a:solidFill>
              </a:rPr>
              <a: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An old concept but gained international traction in the last three to four decades </a:t>
            </a:r>
          </a:p>
          <a:p>
            <a:pPr marL="342900" indent="-342900" algn="just">
              <a:buFont typeface="Arial" panose="020B0604020202020204" pitchFamily="34" charset="0"/>
              <a:buChar char="•"/>
            </a:pPr>
            <a:r>
              <a:rPr lang="en-US" sz="2400" dirty="0"/>
              <a:t>Constitutionalism is the idea that government can and should be legally limited in its powers, and that its authority or legitimacy depends on its observing these limitations.  </a:t>
            </a:r>
          </a:p>
          <a:p>
            <a:pPr marL="800100" lvl="1" indent="-342900" algn="just">
              <a:buFont typeface="Arial" panose="020B0604020202020204" pitchFamily="34" charset="0"/>
              <a:buChar char="•"/>
            </a:pPr>
            <a:r>
              <a:rPr lang="en-US" sz="2400" dirty="0"/>
              <a:t>Concept of Rule of Law, Social Contract theory by John Locke </a:t>
            </a:r>
            <a:r>
              <a:rPr lang="en-US" sz="2400" dirty="0" err="1"/>
              <a:t>etc</a:t>
            </a:r>
            <a:r>
              <a:rPr lang="en-US" sz="2400" dirty="0"/>
              <a:t> </a:t>
            </a:r>
          </a:p>
        </p:txBody>
      </p:sp>
    </p:spTree>
    <p:extLst>
      <p:ext uri="{BB962C8B-B14F-4D97-AF65-F5344CB8AC3E}">
        <p14:creationId xmlns:p14="http://schemas.microsoft.com/office/powerpoint/2010/main" val="2807425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1200329"/>
          </a:xfrm>
          <a:prstGeom prst="rect">
            <a:avLst/>
          </a:prstGeom>
        </p:spPr>
        <p:txBody>
          <a:bodyPr wrap="square">
            <a:spAutoFit/>
          </a:bodyPr>
          <a:lstStyle/>
          <a:p>
            <a:r>
              <a:rPr lang="en-IN" sz="2400" b="1" dirty="0">
                <a:solidFill>
                  <a:schemeClr val="accent2">
                    <a:lumMod val="75000"/>
                  </a:schemeClr>
                </a:solidFill>
              </a:rPr>
              <a:t>Constitutionalism </a:t>
            </a:r>
          </a:p>
          <a:p>
            <a:endParaRPr lang="en-IN" sz="2400" b="1" dirty="0">
              <a:solidFill>
                <a:schemeClr val="accent2">
                  <a:lumMod val="75000"/>
                </a:schemeClr>
              </a:solidFill>
            </a:endParaRPr>
          </a:p>
          <a:p>
            <a:r>
              <a:rPr lang="en-IN" sz="2400" b="1" dirty="0">
                <a:solidFill>
                  <a:schemeClr val="accent2">
                    <a:lumMod val="75000"/>
                  </a:schemeClr>
                </a:solidFill>
              </a:rPr>
              <a: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Constitutionalism are those concepts and doctrines which puts a limitations on the government to promote governance </a:t>
            </a:r>
          </a:p>
          <a:p>
            <a:pPr marL="342900" indent="-342900" algn="just">
              <a:buFont typeface="Arial" panose="020B0604020202020204" pitchFamily="34" charset="0"/>
              <a:buChar char="•"/>
            </a:pPr>
            <a:r>
              <a:rPr lang="en-US" sz="2400" dirty="0"/>
              <a:t>Constitutionalism are those limitations which limit the government and maximizes governance</a:t>
            </a:r>
          </a:p>
          <a:p>
            <a:pPr marL="342900" indent="-342900" algn="just">
              <a:buFont typeface="Arial" panose="020B0604020202020204" pitchFamily="34" charset="0"/>
              <a:buChar char="•"/>
            </a:pPr>
            <a:r>
              <a:rPr lang="en-US" sz="2400" b="1" dirty="0"/>
              <a:t>Example</a:t>
            </a:r>
          </a:p>
          <a:p>
            <a:pPr marL="800100" lvl="1" indent="-342900" algn="just">
              <a:buFont typeface="Arial" panose="020B0604020202020204" pitchFamily="34" charset="0"/>
              <a:buChar char="•"/>
            </a:pPr>
            <a:r>
              <a:rPr lang="en-US" sz="2400" dirty="0"/>
              <a:t>Written Constitution , Independent Judiciary, Judicial Review, Rule of Law, Separation of Power   </a:t>
            </a:r>
            <a:r>
              <a:rPr lang="en-US" sz="2400" b="1" dirty="0"/>
              <a:t>  </a:t>
            </a:r>
          </a:p>
        </p:txBody>
      </p:sp>
    </p:spTree>
    <p:extLst>
      <p:ext uri="{BB962C8B-B14F-4D97-AF65-F5344CB8AC3E}">
        <p14:creationId xmlns:p14="http://schemas.microsoft.com/office/powerpoint/2010/main" val="2946375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393111" y="1868853"/>
            <a:ext cx="7898633" cy="2677656"/>
          </a:xfrm>
          <a:prstGeom prst="rect">
            <a:avLst/>
          </a:prstGeom>
          <a:noFill/>
        </p:spPr>
        <p:txBody>
          <a:bodyPr wrap="square" rtlCol="0">
            <a:spAutoFit/>
          </a:bodyPr>
          <a:lstStyle/>
          <a:p>
            <a:pPr marL="342900" indent="-342900">
              <a:buFont typeface="Arial" panose="020B0604020202020204" pitchFamily="34" charset="0"/>
              <a:buChar char="•"/>
            </a:pPr>
            <a:r>
              <a:rPr lang="en-US" sz="2800" dirty="0"/>
              <a:t>Constitutional Law is a public law </a:t>
            </a:r>
          </a:p>
          <a:p>
            <a:pPr marL="342900" indent="-342900">
              <a:buFont typeface="Arial" panose="020B0604020202020204" pitchFamily="34" charset="0"/>
              <a:buChar char="•"/>
            </a:pPr>
            <a:r>
              <a:rPr lang="en-US" sz="2800" dirty="0"/>
              <a:t>It is the source of power and exercise of power in itself</a:t>
            </a:r>
          </a:p>
          <a:p>
            <a:pPr marL="342900" indent="-342900">
              <a:buFont typeface="Arial" panose="020B0604020202020204" pitchFamily="34" charset="0"/>
              <a:buChar char="•"/>
            </a:pPr>
            <a:r>
              <a:rPr lang="en-US" sz="2800" dirty="0"/>
              <a:t>All laws in a countries legal regime is structured within the limits of the Constitutional law of the country  </a:t>
            </a:r>
          </a:p>
        </p:txBody>
      </p:sp>
    </p:spTree>
    <p:extLst>
      <p:ext uri="{BB962C8B-B14F-4D97-AF65-F5344CB8AC3E}">
        <p14:creationId xmlns:p14="http://schemas.microsoft.com/office/powerpoint/2010/main" val="732351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1200329"/>
          </a:xfrm>
          <a:prstGeom prst="rect">
            <a:avLst/>
          </a:prstGeom>
        </p:spPr>
        <p:txBody>
          <a:bodyPr wrap="square">
            <a:spAutoFit/>
          </a:bodyPr>
          <a:lstStyle/>
          <a:p>
            <a:r>
              <a:rPr lang="en-IN" sz="2400" b="1" dirty="0">
                <a:solidFill>
                  <a:schemeClr val="accent2">
                    <a:lumMod val="75000"/>
                  </a:schemeClr>
                </a:solidFill>
              </a:rPr>
              <a:t>Constitutionalism </a:t>
            </a:r>
          </a:p>
          <a:p>
            <a:endParaRPr lang="en-IN" sz="2400" b="1" dirty="0">
              <a:solidFill>
                <a:schemeClr val="accent2">
                  <a:lumMod val="75000"/>
                </a:schemeClr>
              </a:solidFill>
            </a:endParaRPr>
          </a:p>
          <a:p>
            <a:r>
              <a:rPr lang="en-IN" sz="2400" b="1" dirty="0">
                <a:solidFill>
                  <a:schemeClr val="accent2">
                    <a:lumMod val="75000"/>
                  </a:schemeClr>
                </a:solidFill>
              </a:rPr>
              <a: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156966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A country can have a constitution but may be void of constitutionalism </a:t>
            </a:r>
          </a:p>
          <a:p>
            <a:pPr marL="342900" indent="-342900" algn="just">
              <a:buFont typeface="Arial" panose="020B0604020202020204" pitchFamily="34" charset="0"/>
              <a:buChar char="•"/>
            </a:pPr>
            <a:r>
              <a:rPr lang="en-US" sz="2400" dirty="0"/>
              <a:t>A country may have no constitution but may have constitutionalism </a:t>
            </a:r>
          </a:p>
        </p:txBody>
      </p:sp>
    </p:spTree>
    <p:extLst>
      <p:ext uri="{BB962C8B-B14F-4D97-AF65-F5344CB8AC3E}">
        <p14:creationId xmlns:p14="http://schemas.microsoft.com/office/powerpoint/2010/main" val="4075931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1200329"/>
          </a:xfrm>
          <a:prstGeom prst="rect">
            <a:avLst/>
          </a:prstGeom>
        </p:spPr>
        <p:txBody>
          <a:bodyPr wrap="square">
            <a:spAutoFit/>
          </a:bodyPr>
          <a:lstStyle/>
          <a:p>
            <a:r>
              <a:rPr lang="en-IN" sz="2400" b="1" dirty="0">
                <a:solidFill>
                  <a:schemeClr val="accent2">
                    <a:lumMod val="75000"/>
                  </a:schemeClr>
                </a:solidFill>
              </a:rPr>
              <a:t>Constitutionalism </a:t>
            </a:r>
          </a:p>
          <a:p>
            <a:endParaRPr lang="en-IN" sz="2400" b="1" dirty="0">
              <a:solidFill>
                <a:schemeClr val="accent2">
                  <a:lumMod val="75000"/>
                </a:schemeClr>
              </a:solidFill>
            </a:endParaRPr>
          </a:p>
          <a:p>
            <a:r>
              <a:rPr lang="en-IN" sz="2400" b="1" dirty="0">
                <a:solidFill>
                  <a:schemeClr val="accent2">
                    <a:lumMod val="75000"/>
                  </a:schemeClr>
                </a:solidFill>
              </a:rPr>
              <a: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7478970"/>
          </a:xfrm>
          <a:prstGeom prst="rect">
            <a:avLst/>
          </a:prstGeom>
          <a:noFill/>
        </p:spPr>
        <p:txBody>
          <a:bodyPr wrap="square" numCol="2" rtlCol="0">
            <a:spAutoFit/>
          </a:bodyPr>
          <a:lstStyle/>
          <a:p>
            <a:pPr marL="457200" indent="-457200" algn="just">
              <a:buFont typeface="+mj-lt"/>
              <a:buAutoNum type="arabicPeriod"/>
            </a:pPr>
            <a:r>
              <a:rPr lang="en-US" sz="2400" dirty="0"/>
              <a:t>Written Constitution </a:t>
            </a:r>
          </a:p>
          <a:p>
            <a:pPr marL="457200" indent="-457200" algn="just">
              <a:buFont typeface="+mj-lt"/>
              <a:buAutoNum type="arabicPeriod"/>
            </a:pPr>
            <a:r>
              <a:rPr lang="en-US" sz="2400" dirty="0"/>
              <a:t>Supremacy of Constitution </a:t>
            </a:r>
          </a:p>
          <a:p>
            <a:pPr marL="457200" indent="-457200" algn="just">
              <a:buFont typeface="+mj-lt"/>
              <a:buAutoNum type="arabicPeriod"/>
            </a:pPr>
            <a:r>
              <a:rPr lang="en-US" sz="2400" dirty="0"/>
              <a:t>Rigid Constitutional Amendment Procedure </a:t>
            </a:r>
          </a:p>
          <a:p>
            <a:pPr marL="457200" indent="-457200" algn="just">
              <a:buFont typeface="+mj-lt"/>
              <a:buAutoNum type="arabicPeriod"/>
            </a:pPr>
            <a:r>
              <a:rPr lang="en-US" sz="2400" dirty="0"/>
              <a:t>Rule of Law</a:t>
            </a:r>
          </a:p>
          <a:p>
            <a:pPr marL="457200" indent="-457200" algn="just">
              <a:buFont typeface="+mj-lt"/>
              <a:buAutoNum type="arabicPeriod"/>
            </a:pPr>
            <a:r>
              <a:rPr lang="en-US" sz="2400" dirty="0"/>
              <a:t>Separation of Power </a:t>
            </a:r>
          </a:p>
          <a:p>
            <a:pPr marL="457200" indent="-457200" algn="just">
              <a:buFont typeface="+mj-lt"/>
              <a:buAutoNum type="arabicPeriod"/>
            </a:pPr>
            <a:r>
              <a:rPr lang="en-US" sz="2400" dirty="0"/>
              <a:t>Fundamental Rights </a:t>
            </a:r>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endParaRPr lang="en-US" sz="2400" dirty="0"/>
          </a:p>
          <a:p>
            <a:pPr marL="457200" indent="-457200" algn="just">
              <a:buFont typeface="+mj-lt"/>
              <a:buAutoNum type="arabicPeriod"/>
            </a:pPr>
            <a:r>
              <a:rPr lang="en-US" sz="2400" dirty="0"/>
              <a:t>Fundamental Duties </a:t>
            </a:r>
          </a:p>
          <a:p>
            <a:pPr marL="457200" indent="-457200" algn="just">
              <a:buFont typeface="+mj-lt"/>
              <a:buAutoNum type="arabicPeriod"/>
            </a:pPr>
            <a:r>
              <a:rPr lang="en-US" sz="2400" dirty="0"/>
              <a:t>Single Citizenship</a:t>
            </a:r>
          </a:p>
          <a:p>
            <a:pPr marL="457200" indent="-457200" algn="just">
              <a:buFont typeface="+mj-lt"/>
              <a:buAutoNum type="arabicPeriod"/>
            </a:pPr>
            <a:r>
              <a:rPr lang="en-US" sz="2400" dirty="0"/>
              <a:t>Judiciary</a:t>
            </a:r>
          </a:p>
          <a:p>
            <a:pPr marL="457200" indent="-457200" algn="just">
              <a:buFont typeface="+mj-lt"/>
              <a:buAutoNum type="arabicPeriod"/>
            </a:pPr>
            <a:r>
              <a:rPr lang="en-US" sz="2400" dirty="0"/>
              <a:t>Federalism</a:t>
            </a:r>
          </a:p>
          <a:p>
            <a:pPr marL="457200" indent="-457200" algn="just">
              <a:buFont typeface="+mj-lt"/>
              <a:buAutoNum type="arabicPeriod"/>
            </a:pPr>
            <a:r>
              <a:rPr lang="en-US" sz="2400" dirty="0"/>
              <a:t>Parliamentary Form of Government</a:t>
            </a:r>
          </a:p>
          <a:p>
            <a:pPr marL="457200" indent="-457200" algn="just">
              <a:buFont typeface="+mj-lt"/>
              <a:buAutoNum type="arabicPeriod"/>
            </a:pPr>
            <a:r>
              <a:rPr lang="en-US" sz="2400" dirty="0"/>
              <a:t>Universal Adult Suffrage   </a:t>
            </a:r>
          </a:p>
          <a:p>
            <a:pPr algn="just"/>
            <a:r>
              <a:rPr lang="en-US" sz="2400" dirty="0"/>
              <a:t> </a:t>
            </a:r>
          </a:p>
        </p:txBody>
      </p:sp>
    </p:spTree>
    <p:extLst>
      <p:ext uri="{BB962C8B-B14F-4D97-AF65-F5344CB8AC3E}">
        <p14:creationId xmlns:p14="http://schemas.microsoft.com/office/powerpoint/2010/main" val="433008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Salient Features of Indian Constitution</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119690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Salient Features of Indian Constitution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3" y="1868854"/>
            <a:ext cx="7771174" cy="4893647"/>
          </a:xfrm>
          <a:prstGeom prst="rect">
            <a:avLst/>
          </a:prstGeom>
          <a:noFill/>
        </p:spPr>
        <p:txBody>
          <a:bodyPr wrap="square" numCol="2" rtlCol="0">
            <a:spAutoFit/>
          </a:bodyPr>
          <a:lstStyle/>
          <a:p>
            <a:pPr marL="457200" indent="-457200">
              <a:buFont typeface="+mj-lt"/>
              <a:buAutoNum type="arabicPeriod"/>
            </a:pPr>
            <a:r>
              <a:rPr lang="en-US" sz="2400" b="1" dirty="0">
                <a:solidFill>
                  <a:srgbClr val="92D050"/>
                </a:solidFill>
              </a:rPr>
              <a:t>Written Constitution </a:t>
            </a:r>
          </a:p>
          <a:p>
            <a:pPr marL="457200" indent="-457200">
              <a:buFont typeface="+mj-lt"/>
              <a:buAutoNum type="arabicPeriod"/>
            </a:pPr>
            <a:r>
              <a:rPr lang="en-US" sz="2400" b="1" dirty="0">
                <a:solidFill>
                  <a:srgbClr val="92D050"/>
                </a:solidFill>
              </a:rPr>
              <a:t>Supremacy of Constitution </a:t>
            </a:r>
          </a:p>
          <a:p>
            <a:pPr marL="457200" indent="-457200">
              <a:buFont typeface="+mj-lt"/>
              <a:buAutoNum type="arabicPeriod"/>
            </a:pPr>
            <a:r>
              <a:rPr lang="en-US" sz="2400" b="1" dirty="0">
                <a:solidFill>
                  <a:srgbClr val="92D050"/>
                </a:solidFill>
              </a:rPr>
              <a:t>Rigid Constitutional Amendment Procedure </a:t>
            </a:r>
          </a:p>
          <a:p>
            <a:pPr marL="457200" indent="-457200">
              <a:buFont typeface="+mj-lt"/>
              <a:buAutoNum type="arabicPeriod"/>
            </a:pPr>
            <a:r>
              <a:rPr lang="en-US" sz="2400" b="1" dirty="0">
                <a:solidFill>
                  <a:srgbClr val="92D050"/>
                </a:solidFill>
              </a:rPr>
              <a:t>Rule of Law</a:t>
            </a:r>
          </a:p>
          <a:p>
            <a:pPr marL="457200" indent="-457200">
              <a:buFont typeface="+mj-lt"/>
              <a:buAutoNum type="arabicPeriod"/>
            </a:pPr>
            <a:r>
              <a:rPr lang="en-US" sz="2400" b="1" dirty="0"/>
              <a:t>Separation of Power </a:t>
            </a:r>
          </a:p>
          <a:p>
            <a:pPr marL="457200" indent="-457200">
              <a:buFont typeface="+mj-lt"/>
              <a:buAutoNum type="arabicPeriod"/>
            </a:pPr>
            <a:r>
              <a:rPr lang="en-US" sz="2400" b="1" dirty="0"/>
              <a:t>Parliamentary Form of Government</a:t>
            </a:r>
          </a:p>
          <a:p>
            <a:pPr marL="457200" indent="-457200">
              <a:buFont typeface="+mj-lt"/>
              <a:buAutoNum type="arabicPeriod"/>
            </a:pPr>
            <a:r>
              <a:rPr lang="en-US" sz="2400" b="1" dirty="0"/>
              <a:t>Single Citizenship</a:t>
            </a:r>
          </a:p>
          <a:p>
            <a:pPr marL="457200" indent="-457200">
              <a:buFont typeface="+mj-lt"/>
              <a:buAutoNum type="arabicPeriod"/>
            </a:pPr>
            <a:r>
              <a:rPr lang="en-US" sz="2400" b="1" dirty="0"/>
              <a:t>Single Judiciary</a:t>
            </a:r>
          </a:p>
          <a:p>
            <a:pPr marL="457200" indent="-457200">
              <a:buFont typeface="+mj-lt"/>
              <a:buAutoNum type="arabicPeriod"/>
            </a:pPr>
            <a:endParaRPr lang="en-US" sz="2400" dirty="0"/>
          </a:p>
          <a:p>
            <a:pPr marL="457200" indent="-457200">
              <a:buFont typeface="+mj-lt"/>
              <a:buAutoNum type="arabicPeriod"/>
            </a:pPr>
            <a:endParaRPr lang="en-US" sz="2400" dirty="0"/>
          </a:p>
          <a:p>
            <a:pPr marL="457200" indent="-457200">
              <a:buFont typeface="+mj-lt"/>
              <a:buAutoNum type="arabicPeriod"/>
            </a:pPr>
            <a:r>
              <a:rPr lang="en-US" sz="2400" dirty="0"/>
              <a:t>Secularism </a:t>
            </a:r>
          </a:p>
          <a:p>
            <a:pPr marL="457200" indent="-457200">
              <a:buFont typeface="+mj-lt"/>
              <a:buAutoNum type="arabicPeriod"/>
            </a:pPr>
            <a:r>
              <a:rPr lang="en-US" sz="2400" dirty="0"/>
              <a:t>Federalism</a:t>
            </a:r>
          </a:p>
          <a:p>
            <a:pPr marL="457200" indent="-457200">
              <a:buFont typeface="+mj-lt"/>
              <a:buAutoNum type="arabicPeriod"/>
            </a:pPr>
            <a:r>
              <a:rPr lang="en-US" sz="2400" dirty="0"/>
              <a:t>Universal Adult Suffrage   </a:t>
            </a:r>
          </a:p>
          <a:p>
            <a:pPr marL="457200" indent="-457200">
              <a:buFont typeface="+mj-lt"/>
              <a:buAutoNum type="arabicPeriod"/>
            </a:pPr>
            <a:r>
              <a:rPr lang="en-US" sz="2400" dirty="0"/>
              <a:t>Fundamental Rights </a:t>
            </a:r>
          </a:p>
          <a:p>
            <a:pPr marL="457200" indent="-457200">
              <a:buFont typeface="+mj-lt"/>
              <a:buAutoNum type="arabicPeriod"/>
            </a:pPr>
            <a:r>
              <a:rPr lang="en-US" sz="2400" dirty="0"/>
              <a:t>Directive Principles of State Policy </a:t>
            </a:r>
          </a:p>
          <a:p>
            <a:pPr marL="457200" indent="-457200">
              <a:buFont typeface="+mj-lt"/>
              <a:buAutoNum type="arabicPeriod"/>
            </a:pPr>
            <a:r>
              <a:rPr lang="en-US" sz="2400" dirty="0"/>
              <a:t>Fundamental Duties </a:t>
            </a:r>
          </a:p>
          <a:p>
            <a:pPr marL="457200" indent="-457200">
              <a:buFont typeface="+mj-lt"/>
              <a:buAutoNum type="arabicPeriod"/>
            </a:pPr>
            <a:r>
              <a:rPr lang="en-US" sz="2400" dirty="0"/>
              <a:t>Preamble </a:t>
            </a:r>
          </a:p>
        </p:txBody>
      </p:sp>
    </p:spTree>
    <p:extLst>
      <p:ext uri="{BB962C8B-B14F-4D97-AF65-F5344CB8AC3E}">
        <p14:creationId xmlns:p14="http://schemas.microsoft.com/office/powerpoint/2010/main" val="668811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Separation of Power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1938992"/>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Practical Application of Rule of Law </a:t>
            </a:r>
          </a:p>
          <a:p>
            <a:pPr marL="342900" indent="-342900" algn="just">
              <a:buFont typeface="Arial" panose="020B0604020202020204" pitchFamily="34" charset="0"/>
              <a:buChar char="•"/>
            </a:pPr>
            <a:r>
              <a:rPr lang="en-US" sz="2400" dirty="0"/>
              <a:t>Aristotle in his book </a:t>
            </a:r>
            <a:r>
              <a:rPr lang="en-US" sz="2400" i="1" dirty="0"/>
              <a:t>Politics</a:t>
            </a:r>
          </a:p>
          <a:p>
            <a:pPr marL="342900" indent="-342900" algn="just">
              <a:buFont typeface="Arial" panose="020B0604020202020204" pitchFamily="34" charset="0"/>
              <a:buChar char="•"/>
            </a:pPr>
            <a:r>
              <a:rPr lang="en-US" sz="2400" dirty="0"/>
              <a:t>Locke and </a:t>
            </a:r>
            <a:r>
              <a:rPr lang="en-US" sz="2400" b="1" dirty="0"/>
              <a:t>Montesquieu</a:t>
            </a:r>
            <a:r>
              <a:rPr lang="en-US" sz="2400" dirty="0"/>
              <a:t> [ </a:t>
            </a:r>
            <a:r>
              <a:rPr lang="en-US" sz="2400" i="1" dirty="0" err="1"/>
              <a:t>L’espirit</a:t>
            </a:r>
            <a:r>
              <a:rPr lang="en-US" sz="2400" i="1" dirty="0"/>
              <a:t> des </a:t>
            </a:r>
            <a:r>
              <a:rPr lang="en-US" sz="2400" i="1" dirty="0" err="1"/>
              <a:t>lois</a:t>
            </a:r>
            <a:r>
              <a:rPr lang="en-US" sz="2400" dirty="0"/>
              <a:t>]</a:t>
            </a:r>
          </a:p>
          <a:p>
            <a:pPr algn="just"/>
            <a:r>
              <a:rPr lang="en-US" sz="2400" i="1" dirty="0"/>
              <a:t> </a:t>
            </a:r>
            <a:r>
              <a:rPr lang="en-US" sz="2400" dirty="0"/>
              <a:t>  </a:t>
            </a:r>
          </a:p>
          <a:p>
            <a:pPr marL="342900" indent="-342900" algn="just">
              <a:buFont typeface="Arial" panose="020B0604020202020204" pitchFamily="34" charset="0"/>
              <a:buChar char="•"/>
            </a:pPr>
            <a:endParaRPr lang="en-US" sz="2400" dirty="0"/>
          </a:p>
        </p:txBody>
      </p:sp>
      <p:pic>
        <p:nvPicPr>
          <p:cNvPr id="2050" name="Picture 2" descr="Indian Polity - Separation of Powers - Tutorialspoint">
            <a:extLst>
              <a:ext uri="{FF2B5EF4-FFF2-40B4-BE49-F238E27FC236}">
                <a16:creationId xmlns:a16="http://schemas.microsoft.com/office/drawing/2014/main" id="{D418FF90-9F57-4DED-A03D-A2A546299D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42138"/>
          <a:stretch/>
        </p:blipFill>
        <p:spPr bwMode="auto">
          <a:xfrm>
            <a:off x="402442" y="3149470"/>
            <a:ext cx="8340902" cy="30566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0549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Separation of Power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7898633" cy="3046988"/>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Separation of Power </a:t>
            </a:r>
          </a:p>
          <a:p>
            <a:pPr marL="800100" lvl="1" indent="-342900" algn="just">
              <a:buFont typeface="Arial" panose="020B0604020202020204" pitchFamily="34" charset="0"/>
              <a:buChar char="•"/>
            </a:pPr>
            <a:r>
              <a:rPr lang="en-US" sz="2400" dirty="0"/>
              <a:t>Three Tenants</a:t>
            </a:r>
          </a:p>
          <a:p>
            <a:pPr marL="1257300" lvl="2" indent="-342900" algn="just">
              <a:buFont typeface="Arial" panose="020B0604020202020204" pitchFamily="34" charset="0"/>
              <a:buChar char="•"/>
            </a:pPr>
            <a:r>
              <a:rPr lang="en-US" sz="2400" dirty="0"/>
              <a:t>The same person should not form part of more than one of the three organs</a:t>
            </a:r>
          </a:p>
          <a:p>
            <a:pPr marL="1257300" lvl="2" indent="-342900" algn="just">
              <a:buFont typeface="Arial" panose="020B0604020202020204" pitchFamily="34" charset="0"/>
              <a:buChar char="•"/>
            </a:pPr>
            <a:r>
              <a:rPr lang="en-US" sz="2400" dirty="0"/>
              <a:t>One organ should not interfere with the other organ </a:t>
            </a:r>
          </a:p>
          <a:p>
            <a:pPr marL="1257300" lvl="2" indent="-342900" algn="just">
              <a:buFont typeface="Arial" panose="020B0604020202020204" pitchFamily="34" charset="0"/>
              <a:buChar char="•"/>
            </a:pPr>
            <a:r>
              <a:rPr lang="en-US" sz="2400" dirty="0"/>
              <a:t>One organ should not exercise the functions assigned to any other organs </a:t>
            </a:r>
            <a:r>
              <a:rPr lang="en-US" sz="2400" i="1" dirty="0"/>
              <a:t> </a:t>
            </a:r>
            <a:r>
              <a:rPr lang="en-US" sz="2400" dirty="0"/>
              <a:t>  </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899149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Separation of Power</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graphicFrame>
        <p:nvGraphicFramePr>
          <p:cNvPr id="4" name="Diagram 3">
            <a:extLst>
              <a:ext uri="{FF2B5EF4-FFF2-40B4-BE49-F238E27FC236}">
                <a16:creationId xmlns:a16="http://schemas.microsoft.com/office/drawing/2014/main" id="{B035E813-87DB-4BD7-869B-BF3A10DD7529}"/>
              </a:ext>
            </a:extLst>
          </p:cNvPr>
          <p:cNvGraphicFramePr/>
          <p:nvPr/>
        </p:nvGraphicFramePr>
        <p:xfrm>
          <a:off x="371880" y="1088302"/>
          <a:ext cx="8300052" cy="41680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5537DFCE-863D-463A-8275-6000BE937716}"/>
              </a:ext>
            </a:extLst>
          </p:cNvPr>
          <p:cNvSpPr txBox="1"/>
          <p:nvPr/>
        </p:nvSpPr>
        <p:spPr>
          <a:xfrm>
            <a:off x="755780" y="5256351"/>
            <a:ext cx="7916152" cy="584775"/>
          </a:xfrm>
          <a:prstGeom prst="rect">
            <a:avLst/>
          </a:prstGeom>
          <a:noFill/>
        </p:spPr>
        <p:txBody>
          <a:bodyPr wrap="square" rtlCol="0">
            <a:spAutoFit/>
          </a:bodyPr>
          <a:lstStyle/>
          <a:p>
            <a:pPr algn="ctr"/>
            <a:r>
              <a:rPr lang="en-US" sz="3200" dirty="0"/>
              <a:t>USA, UK, India </a:t>
            </a:r>
            <a:endParaRPr lang="en-IN" sz="3200" dirty="0"/>
          </a:p>
        </p:txBody>
      </p:sp>
    </p:spTree>
    <p:extLst>
      <p:ext uri="{BB962C8B-B14F-4D97-AF65-F5344CB8AC3E}">
        <p14:creationId xmlns:p14="http://schemas.microsoft.com/office/powerpoint/2010/main" val="7870837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Separation of Power: UK</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pic>
        <p:nvPicPr>
          <p:cNvPr id="2" name="Picture 1">
            <a:extLst>
              <a:ext uri="{FF2B5EF4-FFF2-40B4-BE49-F238E27FC236}">
                <a16:creationId xmlns:a16="http://schemas.microsoft.com/office/drawing/2014/main" id="{192D9035-D36B-471D-8CE5-6C48C09F35B4}"/>
              </a:ext>
            </a:extLst>
          </p:cNvPr>
          <p:cNvPicPr>
            <a:picLocks noChangeAspect="1"/>
          </p:cNvPicPr>
          <p:nvPr/>
        </p:nvPicPr>
        <p:blipFill rotWithShape="1">
          <a:blip r:embed="rId3"/>
          <a:srcRect t="21088" r="34260"/>
          <a:stretch/>
        </p:blipFill>
        <p:spPr>
          <a:xfrm>
            <a:off x="0" y="1446244"/>
            <a:ext cx="8014996" cy="5411755"/>
          </a:xfrm>
          <a:prstGeom prst="rect">
            <a:avLst/>
          </a:prstGeom>
        </p:spPr>
      </p:pic>
    </p:spTree>
    <p:extLst>
      <p:ext uri="{BB962C8B-B14F-4D97-AF65-F5344CB8AC3E}">
        <p14:creationId xmlns:p14="http://schemas.microsoft.com/office/powerpoint/2010/main" val="37501225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Separation of Power: USA</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pic>
        <p:nvPicPr>
          <p:cNvPr id="2" name="Picture 1">
            <a:extLst>
              <a:ext uri="{FF2B5EF4-FFF2-40B4-BE49-F238E27FC236}">
                <a16:creationId xmlns:a16="http://schemas.microsoft.com/office/drawing/2014/main" id="{5163265C-4DE3-4B2F-98F6-9D26E968671F}"/>
              </a:ext>
            </a:extLst>
          </p:cNvPr>
          <p:cNvPicPr>
            <a:picLocks noChangeAspect="1"/>
          </p:cNvPicPr>
          <p:nvPr/>
        </p:nvPicPr>
        <p:blipFill rotWithShape="1">
          <a:blip r:embed="rId3"/>
          <a:srcRect t="20272" r="17271"/>
          <a:stretch/>
        </p:blipFill>
        <p:spPr>
          <a:xfrm>
            <a:off x="0" y="1390260"/>
            <a:ext cx="10086392" cy="5467739"/>
          </a:xfrm>
          <a:prstGeom prst="rect">
            <a:avLst/>
          </a:prstGeom>
        </p:spPr>
      </p:pic>
    </p:spTree>
    <p:extLst>
      <p:ext uri="{BB962C8B-B14F-4D97-AF65-F5344CB8AC3E}">
        <p14:creationId xmlns:p14="http://schemas.microsoft.com/office/powerpoint/2010/main" val="1085245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Parliamentary Form of Government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7898633" cy="2308324"/>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Nominal Head of State</a:t>
            </a:r>
          </a:p>
          <a:p>
            <a:pPr marL="342900" indent="-342900" algn="just">
              <a:buFont typeface="Arial" panose="020B0604020202020204" pitchFamily="34" charset="0"/>
              <a:buChar char="•"/>
            </a:pPr>
            <a:r>
              <a:rPr lang="en-US" sz="2400" dirty="0"/>
              <a:t>Cabinet with Prime Minister </a:t>
            </a:r>
          </a:p>
          <a:p>
            <a:pPr marL="342900" indent="-342900" algn="just">
              <a:buFont typeface="Arial" panose="020B0604020202020204" pitchFamily="34" charset="0"/>
              <a:buChar char="•"/>
            </a:pPr>
            <a:r>
              <a:rPr lang="en-US" sz="2400" dirty="0"/>
              <a:t>Tenure at the Will of Legislature</a:t>
            </a:r>
          </a:p>
          <a:p>
            <a:pPr marL="342900" indent="-342900" algn="just">
              <a:buFont typeface="Arial" panose="020B0604020202020204" pitchFamily="34" charset="0"/>
              <a:buChar char="•"/>
            </a:pPr>
            <a:r>
              <a:rPr lang="en-US" sz="2400" dirty="0"/>
              <a:t>Collective Responsibility </a:t>
            </a:r>
          </a:p>
          <a:p>
            <a:pPr algn="just"/>
            <a:r>
              <a:rPr lang="en-US" sz="2400" dirty="0"/>
              <a:t>   </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770753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Constitution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181588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Constitution is  </a:t>
            </a:r>
            <a:r>
              <a:rPr lang="en-US" sz="2800" b="1" dirty="0"/>
              <a:t>legal document(s)</a:t>
            </a:r>
            <a:r>
              <a:rPr lang="en-US" sz="2800" dirty="0"/>
              <a:t> which has its roots </a:t>
            </a:r>
            <a:r>
              <a:rPr lang="en-US" sz="2800" b="1" dirty="0"/>
              <a:t>based on the socio-political history</a:t>
            </a:r>
            <a:r>
              <a:rPr lang="en-US" sz="2800" dirty="0"/>
              <a:t> of a nation which also </a:t>
            </a:r>
            <a:r>
              <a:rPr lang="en-US" sz="2800" b="1" dirty="0"/>
              <a:t>impacts the future of the nation</a:t>
            </a:r>
            <a:r>
              <a:rPr lang="en-US" sz="2800" dirty="0"/>
              <a:t> as well</a:t>
            </a:r>
            <a:r>
              <a:rPr lang="en-US" sz="2400" dirty="0"/>
              <a:t>. </a:t>
            </a:r>
          </a:p>
        </p:txBody>
      </p:sp>
    </p:spTree>
    <p:extLst>
      <p:ext uri="{BB962C8B-B14F-4D97-AF65-F5344CB8AC3E}">
        <p14:creationId xmlns:p14="http://schemas.microsoft.com/office/powerpoint/2010/main" val="3087646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Parliamentary Form of Government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7898633" cy="3046988"/>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Why Parliamentary and not Presidential ? </a:t>
            </a:r>
          </a:p>
          <a:p>
            <a:pPr marL="800100" lvl="1" indent="-342900" algn="just">
              <a:buFont typeface="Arial" panose="020B0604020202020204" pitchFamily="34" charset="0"/>
              <a:buChar char="•"/>
            </a:pPr>
            <a:r>
              <a:rPr lang="en-US" sz="2400" dirty="0"/>
              <a:t>Familiar </a:t>
            </a:r>
          </a:p>
          <a:p>
            <a:pPr marL="800100" lvl="1" indent="-342900" algn="just">
              <a:buFont typeface="Arial" panose="020B0604020202020204" pitchFamily="34" charset="0"/>
              <a:buChar char="•"/>
            </a:pPr>
            <a:r>
              <a:rPr lang="en-US" sz="2400" dirty="0"/>
              <a:t>Harmony between Legislature and Executive </a:t>
            </a:r>
          </a:p>
          <a:p>
            <a:pPr marL="800100" lvl="1" indent="-342900" algn="just">
              <a:buFont typeface="Arial" panose="020B0604020202020204" pitchFamily="34" charset="0"/>
              <a:buChar char="•"/>
            </a:pPr>
            <a:r>
              <a:rPr lang="en-US" sz="2400" dirty="0"/>
              <a:t>Responsibility </a:t>
            </a:r>
          </a:p>
          <a:p>
            <a:pPr marL="1257300" lvl="2" indent="-342900" algn="just">
              <a:buFont typeface="Arial" panose="020B0604020202020204" pitchFamily="34" charset="0"/>
              <a:buChar char="•"/>
            </a:pPr>
            <a:r>
              <a:rPr lang="en-US" sz="2400" dirty="0"/>
              <a:t>Assessment</a:t>
            </a:r>
          </a:p>
          <a:p>
            <a:pPr marL="1714500" lvl="3" indent="-342900" algn="just">
              <a:buFont typeface="Arial" panose="020B0604020202020204" pitchFamily="34" charset="0"/>
              <a:buChar char="•"/>
            </a:pPr>
            <a:r>
              <a:rPr lang="en-US" sz="2400" dirty="0"/>
              <a:t>Daily </a:t>
            </a:r>
          </a:p>
          <a:p>
            <a:pPr marL="1714500" lvl="3" indent="-342900" algn="just">
              <a:buFont typeface="Arial" panose="020B0604020202020204" pitchFamily="34" charset="0"/>
              <a:buChar char="•"/>
            </a:pPr>
            <a:r>
              <a:rPr lang="en-US" sz="2400" dirty="0"/>
              <a:t>Periodic </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37084498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Single Citizenship</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7898633" cy="1200329"/>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Constitution of India </a:t>
            </a:r>
          </a:p>
          <a:p>
            <a:pPr marL="342900" indent="-342900" algn="just">
              <a:buFont typeface="Arial" panose="020B0604020202020204" pitchFamily="34" charset="0"/>
              <a:buChar char="•"/>
            </a:pPr>
            <a:r>
              <a:rPr lang="en-US" sz="2400" dirty="0"/>
              <a:t>Single Citizenship and Single Constitution </a:t>
            </a:r>
          </a:p>
          <a:p>
            <a:pPr marL="342900" indent="-342900" algn="just">
              <a:buFont typeface="Arial" panose="020B0604020202020204" pitchFamily="34" charset="0"/>
              <a:buChar char="•"/>
            </a:pPr>
            <a:r>
              <a:rPr lang="en-US" sz="2400" dirty="0"/>
              <a:t>One of criticism against federal nature of the Constitution  </a:t>
            </a:r>
          </a:p>
        </p:txBody>
      </p:sp>
    </p:spTree>
    <p:extLst>
      <p:ext uri="{BB962C8B-B14F-4D97-AF65-F5344CB8AC3E}">
        <p14:creationId xmlns:p14="http://schemas.microsoft.com/office/powerpoint/2010/main" val="9054021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Single Judiciary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7898633" cy="830997"/>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Constitution of India </a:t>
            </a:r>
          </a:p>
          <a:p>
            <a:pPr marL="800100" lvl="1" indent="-342900" algn="just">
              <a:buFont typeface="Arial" panose="020B0604020202020204" pitchFamily="34" charset="0"/>
              <a:buChar char="•"/>
            </a:pPr>
            <a:r>
              <a:rPr lang="en-US" sz="2400" dirty="0"/>
              <a:t>Three Tier Unified Judiciary </a:t>
            </a:r>
          </a:p>
        </p:txBody>
      </p:sp>
      <p:pic>
        <p:nvPicPr>
          <p:cNvPr id="1026" name="Picture 2" descr="structure of courts in india">
            <a:extLst>
              <a:ext uri="{FF2B5EF4-FFF2-40B4-BE49-F238E27FC236}">
                <a16:creationId xmlns:a16="http://schemas.microsoft.com/office/drawing/2014/main" id="{0ED361EB-74E3-41F9-B40E-FDE8349EDC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416" y="2699850"/>
            <a:ext cx="5372100" cy="390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3770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Written Constitution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046988"/>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471 Articles and 12 Schedules (Original 395 and 8 Schedules)</a:t>
            </a:r>
          </a:p>
          <a:p>
            <a:pPr marL="342900" indent="-342900" algn="just">
              <a:buFont typeface="Arial" panose="020B0604020202020204" pitchFamily="34" charset="0"/>
              <a:buChar char="•"/>
            </a:pPr>
            <a:r>
              <a:rPr lang="en-US" sz="2400" dirty="0"/>
              <a:t>Longest Constitution in the world </a:t>
            </a:r>
          </a:p>
          <a:p>
            <a:pPr marL="342900" indent="-342900" algn="just">
              <a:buFont typeface="Arial" panose="020B0604020202020204" pitchFamily="34" charset="0"/>
              <a:buChar char="•"/>
            </a:pPr>
            <a:r>
              <a:rPr lang="en-US" sz="2400" dirty="0"/>
              <a:t>US Constitution </a:t>
            </a:r>
          </a:p>
          <a:p>
            <a:pPr marL="800100" lvl="1" indent="-342900" algn="just">
              <a:buFont typeface="Arial" panose="020B0604020202020204" pitchFamily="34" charset="0"/>
              <a:buChar char="•"/>
            </a:pPr>
            <a:r>
              <a:rPr lang="en-US" sz="2400" dirty="0"/>
              <a:t>Originally 7 Articles </a:t>
            </a:r>
          </a:p>
          <a:p>
            <a:pPr marL="800100" lvl="1" indent="-342900" algn="just">
              <a:buFont typeface="Arial" panose="020B0604020202020204" pitchFamily="34" charset="0"/>
              <a:buChar char="•"/>
            </a:pPr>
            <a:r>
              <a:rPr lang="en-US" sz="2400" dirty="0"/>
              <a:t>Added 27 articles through amendments </a:t>
            </a:r>
          </a:p>
          <a:p>
            <a:pPr marL="342900" indent="-342900" algn="just">
              <a:buFont typeface="Arial" panose="020B0604020202020204" pitchFamily="34" charset="0"/>
              <a:buChar char="•"/>
            </a:pPr>
            <a:r>
              <a:rPr lang="en-US" sz="2400" dirty="0"/>
              <a:t>Why written constitution is a salient feature ?</a:t>
            </a:r>
          </a:p>
          <a:p>
            <a:pPr marL="800100" lvl="1" indent="-342900" algn="just">
              <a:buFont typeface="Arial" panose="020B0604020202020204" pitchFamily="34" charset="0"/>
              <a:buChar char="•"/>
            </a:pPr>
            <a:r>
              <a:rPr lang="en-US" sz="2400" dirty="0"/>
              <a:t>Written constitution: clear and unambiguous </a:t>
            </a:r>
          </a:p>
        </p:txBody>
      </p:sp>
    </p:spTree>
    <p:extLst>
      <p:ext uri="{BB962C8B-B14F-4D97-AF65-F5344CB8AC3E}">
        <p14:creationId xmlns:p14="http://schemas.microsoft.com/office/powerpoint/2010/main" val="29549688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Written Constitution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046988"/>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Why such detailed Constitution ?</a:t>
            </a:r>
          </a:p>
          <a:p>
            <a:pPr marL="800100" lvl="1" indent="-342900" algn="just">
              <a:buFont typeface="Arial" panose="020B0604020202020204" pitchFamily="34" charset="0"/>
              <a:buChar char="•"/>
            </a:pPr>
            <a:r>
              <a:rPr lang="en-US" sz="2400" dirty="0"/>
              <a:t>Division of power between Center and State </a:t>
            </a:r>
          </a:p>
          <a:p>
            <a:pPr marL="800100" lvl="1" indent="-342900" algn="just">
              <a:buFont typeface="Arial" panose="020B0604020202020204" pitchFamily="34" charset="0"/>
              <a:buChar char="•"/>
            </a:pPr>
            <a:r>
              <a:rPr lang="en-US" sz="2400" dirty="0"/>
              <a:t>Responsibility of various organs of the state</a:t>
            </a:r>
          </a:p>
          <a:p>
            <a:pPr marL="800100" lvl="1" indent="-342900" algn="just">
              <a:buFont typeface="Arial" panose="020B0604020202020204" pitchFamily="34" charset="0"/>
              <a:buChar char="•"/>
            </a:pPr>
            <a:r>
              <a:rPr lang="en-US" sz="2400" dirty="0"/>
              <a:t>Relationship between Citizens and State </a:t>
            </a:r>
          </a:p>
          <a:p>
            <a:pPr marL="800100" lvl="1" indent="-342900" algn="just">
              <a:buFont typeface="Arial" panose="020B0604020202020204" pitchFamily="34" charset="0"/>
              <a:buChar char="•"/>
            </a:pPr>
            <a:r>
              <a:rPr lang="en-US" sz="2400" dirty="0"/>
              <a:t>Enforcement of Rights and Duties </a:t>
            </a:r>
          </a:p>
          <a:p>
            <a:pPr marL="800100" lvl="1" indent="-342900" algn="just">
              <a:buFont typeface="Arial" panose="020B0604020202020204" pitchFamily="34" charset="0"/>
              <a:buChar char="•"/>
            </a:pPr>
            <a:r>
              <a:rPr lang="en-US" sz="2400" dirty="0"/>
              <a:t>Details regarding official language, citizenship and civil servants etc. </a:t>
            </a:r>
          </a:p>
          <a:p>
            <a:pPr algn="just"/>
            <a:endParaRPr lang="en-US" sz="2400" dirty="0"/>
          </a:p>
        </p:txBody>
      </p:sp>
    </p:spTree>
    <p:extLst>
      <p:ext uri="{BB962C8B-B14F-4D97-AF65-F5344CB8AC3E}">
        <p14:creationId xmlns:p14="http://schemas.microsoft.com/office/powerpoint/2010/main" val="18404039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Supremacy of Constitution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416320"/>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Constitution of India provides framework in which authorities function </a:t>
            </a:r>
          </a:p>
          <a:p>
            <a:pPr marL="342900" indent="-342900" algn="just">
              <a:buFont typeface="Arial" panose="020B0604020202020204" pitchFamily="34" charset="0"/>
              <a:buChar char="•"/>
            </a:pPr>
            <a:r>
              <a:rPr lang="en-US" sz="2400" dirty="0"/>
              <a:t>Unlike unwritten constitution, written constitution will be the primary source of power </a:t>
            </a:r>
          </a:p>
          <a:p>
            <a:pPr marL="342900" indent="-342900" algn="just">
              <a:buFont typeface="Arial" panose="020B0604020202020204" pitchFamily="34" charset="0"/>
              <a:buChar char="•"/>
            </a:pPr>
            <a:r>
              <a:rPr lang="en-US" sz="2400" dirty="0"/>
              <a:t>UK : Supremacy of Parliament </a:t>
            </a:r>
          </a:p>
          <a:p>
            <a:pPr marL="342900" indent="-342900" algn="just">
              <a:buFont typeface="Arial" panose="020B0604020202020204" pitchFamily="34" charset="0"/>
              <a:buChar char="•"/>
            </a:pPr>
            <a:r>
              <a:rPr lang="en-US" sz="2400" dirty="0"/>
              <a:t>India: Supremacy of Constitution </a:t>
            </a:r>
          </a:p>
          <a:p>
            <a:pPr marL="800100" lvl="1" indent="-342900" algn="just">
              <a:buFont typeface="Arial" panose="020B0604020202020204" pitchFamily="34" charset="0"/>
              <a:buChar char="•"/>
            </a:pPr>
            <a:r>
              <a:rPr lang="en-US" sz="2400" dirty="0"/>
              <a:t>Limits of the powers, privileges etc. is given in clear cut terms in the Constitution of India  </a:t>
            </a:r>
          </a:p>
          <a:p>
            <a:pPr algn="just"/>
            <a:endParaRPr lang="en-US" sz="2400" dirty="0"/>
          </a:p>
        </p:txBody>
      </p:sp>
    </p:spTree>
    <p:extLst>
      <p:ext uri="{BB962C8B-B14F-4D97-AF65-F5344CB8AC3E}">
        <p14:creationId xmlns:p14="http://schemas.microsoft.com/office/powerpoint/2010/main" val="20513853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Rigid Constitutional Amendment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416320"/>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Having a consist and stable constitution ensures a stable legal system</a:t>
            </a:r>
          </a:p>
          <a:p>
            <a:pPr marL="342900" indent="-342900" algn="just">
              <a:buFont typeface="Arial" panose="020B0604020202020204" pitchFamily="34" charset="0"/>
              <a:buChar char="•"/>
            </a:pPr>
            <a:r>
              <a:rPr lang="en-US" sz="2400" dirty="0"/>
              <a:t>Rigid yet flexible amending process is required in ensuring constitutionalism </a:t>
            </a:r>
          </a:p>
          <a:p>
            <a:pPr marL="342900" indent="-342900" algn="just">
              <a:buFont typeface="Arial" panose="020B0604020202020204" pitchFamily="34" charset="0"/>
              <a:buChar char="•"/>
            </a:pPr>
            <a:r>
              <a:rPr lang="en-US" sz="2400" dirty="0"/>
              <a:t>Though Constitution of India have been amended 104 times in the last 70 years, the procedure of amendment is difficult</a:t>
            </a:r>
          </a:p>
          <a:p>
            <a:pPr algn="just"/>
            <a:r>
              <a:rPr lang="en-US" sz="2400" dirty="0"/>
              <a:t>  </a:t>
            </a:r>
          </a:p>
          <a:p>
            <a:pPr algn="just"/>
            <a:endParaRPr lang="en-US" sz="2400" dirty="0"/>
          </a:p>
        </p:txBody>
      </p:sp>
    </p:spTree>
    <p:extLst>
      <p:ext uri="{BB962C8B-B14F-4D97-AF65-F5344CB8AC3E}">
        <p14:creationId xmlns:p14="http://schemas.microsoft.com/office/powerpoint/2010/main" val="79595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Rigid Constitutional Amendment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2308324"/>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Article 368</a:t>
            </a:r>
          </a:p>
          <a:p>
            <a:pPr marL="800100" lvl="1" indent="-342900" algn="just">
              <a:buFont typeface="Arial" panose="020B0604020202020204" pitchFamily="34" charset="0"/>
              <a:buChar char="•"/>
            </a:pPr>
            <a:r>
              <a:rPr lang="en-US" sz="2400" dirty="0"/>
              <a:t>Majority </a:t>
            </a:r>
          </a:p>
          <a:p>
            <a:pPr marL="800100" lvl="1" indent="-342900" algn="just">
              <a:buFont typeface="Arial" panose="020B0604020202020204" pitchFamily="34" charset="0"/>
              <a:buChar char="•"/>
            </a:pPr>
            <a:r>
              <a:rPr lang="en-US" sz="2400" dirty="0"/>
              <a:t>Special Majority  </a:t>
            </a:r>
          </a:p>
          <a:p>
            <a:pPr marL="342900" indent="-342900" algn="just">
              <a:buFont typeface="Arial" panose="020B0604020202020204" pitchFamily="34" charset="0"/>
              <a:buChar char="•"/>
            </a:pPr>
            <a:endParaRPr lang="en-US" sz="2400" dirty="0"/>
          </a:p>
          <a:p>
            <a:pPr algn="just"/>
            <a:r>
              <a:rPr lang="en-US" sz="2400" dirty="0"/>
              <a:t>  </a:t>
            </a:r>
          </a:p>
          <a:p>
            <a:pPr algn="just"/>
            <a:endParaRPr lang="en-US" sz="2400" dirty="0"/>
          </a:p>
        </p:txBody>
      </p:sp>
    </p:spTree>
    <p:extLst>
      <p:ext uri="{BB962C8B-B14F-4D97-AF65-F5344CB8AC3E}">
        <p14:creationId xmlns:p14="http://schemas.microsoft.com/office/powerpoint/2010/main" val="1341979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Rule of Law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4524315"/>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French principle of “</a:t>
            </a:r>
            <a:r>
              <a:rPr lang="en-US" sz="2400" i="1" dirty="0"/>
              <a:t>la </a:t>
            </a:r>
            <a:r>
              <a:rPr lang="en-US" sz="2400" i="1" dirty="0" err="1"/>
              <a:t>principe</a:t>
            </a:r>
            <a:r>
              <a:rPr lang="en-US" sz="2400" i="1" dirty="0"/>
              <a:t> de </a:t>
            </a:r>
            <a:r>
              <a:rPr lang="en-US" sz="2400" i="1" dirty="0" err="1"/>
              <a:t>legalite</a:t>
            </a:r>
            <a:r>
              <a:rPr lang="en-US" sz="2400" i="1" dirty="0"/>
              <a:t>”</a:t>
            </a:r>
          </a:p>
          <a:p>
            <a:pPr marL="800100" lvl="1" indent="-342900" algn="just">
              <a:buFont typeface="Arial" panose="020B0604020202020204" pitchFamily="34" charset="0"/>
              <a:buChar char="•"/>
            </a:pPr>
            <a:r>
              <a:rPr lang="en-US" sz="2400" i="1" dirty="0"/>
              <a:t>Principle of Legality: </a:t>
            </a:r>
            <a:r>
              <a:rPr lang="en-US" sz="2400" dirty="0"/>
              <a:t>Government based on principle of law and not men </a:t>
            </a:r>
          </a:p>
          <a:p>
            <a:pPr marL="342900" indent="-342900" algn="just">
              <a:buFont typeface="Arial" panose="020B0604020202020204" pitchFamily="34" charset="0"/>
              <a:buChar char="•"/>
            </a:pPr>
            <a:r>
              <a:rPr lang="en-US" sz="2400" dirty="0"/>
              <a:t>Rule of Law</a:t>
            </a:r>
          </a:p>
          <a:p>
            <a:pPr marL="800100" lvl="1" indent="-342900" algn="just">
              <a:buFont typeface="Arial" panose="020B0604020202020204" pitchFamily="34" charset="0"/>
              <a:buChar char="•"/>
            </a:pPr>
            <a:r>
              <a:rPr lang="en-US" sz="2400" dirty="0"/>
              <a:t>Greek: Right Reason </a:t>
            </a:r>
          </a:p>
          <a:p>
            <a:pPr marL="800100" lvl="1" indent="-342900" algn="just">
              <a:buFont typeface="Arial" panose="020B0604020202020204" pitchFamily="34" charset="0"/>
              <a:buChar char="•"/>
            </a:pPr>
            <a:r>
              <a:rPr lang="en-US" sz="2400" dirty="0"/>
              <a:t>Aristotle: Moral  Justice</a:t>
            </a:r>
          </a:p>
          <a:p>
            <a:pPr marL="800100" lvl="1" indent="-342900" algn="just">
              <a:buFont typeface="Arial" panose="020B0604020202020204" pitchFamily="34" charset="0"/>
              <a:buChar char="•"/>
            </a:pPr>
            <a:r>
              <a:rPr lang="en-US" sz="2400" dirty="0"/>
              <a:t>St. Thomas Aquinas: Law of God </a:t>
            </a:r>
          </a:p>
          <a:p>
            <a:pPr marL="800100" lvl="1" indent="-342900" algn="just">
              <a:buFont typeface="Arial" panose="020B0604020202020204" pitchFamily="34" charset="0"/>
              <a:buChar char="•"/>
            </a:pPr>
            <a:r>
              <a:rPr lang="en-US" sz="2400" dirty="0"/>
              <a:t>Indian Philosophy: </a:t>
            </a:r>
            <a:r>
              <a:rPr lang="en-US" sz="2400" i="1" dirty="0" err="1"/>
              <a:t>Dandaniti</a:t>
            </a:r>
            <a:endParaRPr lang="en-US" sz="2400" dirty="0"/>
          </a:p>
          <a:p>
            <a:pPr algn="just"/>
            <a:r>
              <a:rPr lang="en-US" sz="2400" dirty="0"/>
              <a:t>  </a:t>
            </a:r>
            <a:r>
              <a:rPr lang="en-US" sz="2400" i="1" dirty="0"/>
              <a:t> </a:t>
            </a:r>
            <a:endParaRPr lang="en-US" sz="2400" dirty="0"/>
          </a:p>
          <a:p>
            <a:pPr marL="342900" indent="-342900" algn="just">
              <a:buFont typeface="Arial" panose="020B0604020202020204" pitchFamily="34" charset="0"/>
              <a:buChar char="•"/>
            </a:pPr>
            <a:endParaRPr lang="en-US" sz="2400" dirty="0"/>
          </a:p>
          <a:p>
            <a:pPr algn="just"/>
            <a:r>
              <a:rPr lang="en-US" sz="2400" dirty="0"/>
              <a:t>  </a:t>
            </a:r>
          </a:p>
          <a:p>
            <a:pPr algn="just"/>
            <a:endParaRPr lang="en-US" sz="2400" dirty="0"/>
          </a:p>
        </p:txBody>
      </p:sp>
    </p:spTree>
    <p:extLst>
      <p:ext uri="{BB962C8B-B14F-4D97-AF65-F5344CB8AC3E}">
        <p14:creationId xmlns:p14="http://schemas.microsoft.com/office/powerpoint/2010/main" val="1072634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Rule of Law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785652"/>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Rule of Law made famous by jurist AV Dicey </a:t>
            </a:r>
          </a:p>
          <a:p>
            <a:pPr marL="800100" lvl="1" indent="-342900" algn="just">
              <a:buFont typeface="Arial" panose="020B0604020202020204" pitchFamily="34" charset="0"/>
              <a:buChar char="•"/>
            </a:pPr>
            <a:r>
              <a:rPr lang="en-US" sz="2400" dirty="0"/>
              <a:t>3 Component </a:t>
            </a:r>
          </a:p>
          <a:p>
            <a:pPr marL="1257300" lvl="2" indent="-342900" algn="just">
              <a:buFont typeface="Arial" panose="020B0604020202020204" pitchFamily="34" charset="0"/>
              <a:buChar char="•"/>
            </a:pPr>
            <a:r>
              <a:rPr lang="en-US" sz="2400" dirty="0"/>
              <a:t>Absence of discretionary power </a:t>
            </a:r>
          </a:p>
          <a:p>
            <a:pPr marL="1257300" lvl="2" indent="-342900" algn="just">
              <a:buFont typeface="Arial" panose="020B0604020202020204" pitchFamily="34" charset="0"/>
              <a:buChar char="•"/>
            </a:pPr>
            <a:r>
              <a:rPr lang="en-US" sz="2400" dirty="0"/>
              <a:t>Equality before law </a:t>
            </a:r>
          </a:p>
          <a:p>
            <a:pPr marL="1257300" lvl="2" indent="-342900" algn="just">
              <a:buFont typeface="Arial" panose="020B0604020202020204" pitchFamily="34" charset="0"/>
              <a:buChar char="•"/>
            </a:pPr>
            <a:r>
              <a:rPr lang="en-US" sz="2400" dirty="0"/>
              <a:t>Independence of legal spirit protected by Court </a:t>
            </a:r>
          </a:p>
          <a:p>
            <a:pPr marL="800100" lvl="1" indent="-342900" algn="just">
              <a:buFont typeface="Arial" panose="020B0604020202020204" pitchFamily="34" charset="0"/>
              <a:buChar char="•"/>
            </a:pPr>
            <a:r>
              <a:rPr lang="en-US" sz="2400" dirty="0"/>
              <a:t>Propounded while comparing French Legal system and English Legal system </a:t>
            </a:r>
          </a:p>
          <a:p>
            <a:pPr marL="342900" indent="-342900" algn="just">
              <a:buFont typeface="Arial" panose="020B0604020202020204" pitchFamily="34" charset="0"/>
              <a:buChar char="•"/>
            </a:pPr>
            <a:endParaRPr lang="en-US" sz="2400" dirty="0"/>
          </a:p>
          <a:p>
            <a:pPr algn="just"/>
            <a:r>
              <a:rPr lang="en-US" sz="2400" dirty="0"/>
              <a:t>  </a:t>
            </a:r>
          </a:p>
          <a:p>
            <a:pPr algn="just"/>
            <a:endParaRPr lang="en-US" sz="2400" dirty="0"/>
          </a:p>
        </p:txBody>
      </p:sp>
    </p:spTree>
    <p:extLst>
      <p:ext uri="{BB962C8B-B14F-4D97-AF65-F5344CB8AC3E}">
        <p14:creationId xmlns:p14="http://schemas.microsoft.com/office/powerpoint/2010/main" val="177465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Constitution: Kinds of Constitutions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graphicFrame>
        <p:nvGraphicFramePr>
          <p:cNvPr id="4" name="Diagram 3">
            <a:extLst>
              <a:ext uri="{FF2B5EF4-FFF2-40B4-BE49-F238E27FC236}">
                <a16:creationId xmlns:a16="http://schemas.microsoft.com/office/drawing/2014/main" id="{5F042D9B-40CD-444E-B076-7057475DD345}"/>
              </a:ext>
            </a:extLst>
          </p:cNvPr>
          <p:cNvGraphicFramePr/>
          <p:nvPr>
            <p:extLst>
              <p:ext uri="{D42A27DB-BD31-4B8C-83A1-F6EECF244321}">
                <p14:modId xmlns:p14="http://schemas.microsoft.com/office/powerpoint/2010/main" val="3439419801"/>
              </p:ext>
            </p:extLst>
          </p:nvPr>
        </p:nvGraphicFramePr>
        <p:xfrm>
          <a:off x="1697111" y="2111449"/>
          <a:ext cx="5349296" cy="29737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89618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Rule of Law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5262979"/>
          </a:xfrm>
          <a:prstGeom prst="rect">
            <a:avLst/>
          </a:prstGeom>
          <a:noFill/>
        </p:spPr>
        <p:txBody>
          <a:bodyPr wrap="square" numCol="1" rtlCol="0">
            <a:spAutoFit/>
          </a:bodyPr>
          <a:lstStyle/>
          <a:p>
            <a:pPr marL="342900" indent="-342900" algn="just">
              <a:buFont typeface="Arial" panose="020B0604020202020204" pitchFamily="34" charset="0"/>
              <a:buChar char="•"/>
            </a:pPr>
            <a:endParaRPr lang="en-US" sz="2400" dirty="0"/>
          </a:p>
          <a:p>
            <a:pPr marL="342900" lvl="2" indent="-342900" algn="just">
              <a:buFont typeface="Arial" panose="020B0604020202020204" pitchFamily="34" charset="0"/>
              <a:buChar char="•"/>
            </a:pPr>
            <a:r>
              <a:rPr lang="en-US" sz="2400" dirty="0"/>
              <a:t>Rule of Law within the Constitution or above the Constitution ? </a:t>
            </a:r>
          </a:p>
          <a:p>
            <a:pPr marL="342900" lvl="2" indent="-342900" algn="just"/>
            <a:endParaRPr lang="en-US" sz="2400" dirty="0"/>
          </a:p>
          <a:p>
            <a:pPr marL="342900" indent="-342900" algn="just">
              <a:buFont typeface="Arial" panose="020B0604020202020204" pitchFamily="34" charset="0"/>
              <a:buChar char="•"/>
            </a:pPr>
            <a:r>
              <a:rPr lang="en-US" sz="2400" dirty="0"/>
              <a:t>Rule of Law and Constitution of India </a:t>
            </a:r>
          </a:p>
          <a:p>
            <a:pPr marL="800100" lvl="1" indent="-342900" algn="just">
              <a:buFont typeface="Arial" panose="020B0604020202020204" pitchFamily="34" charset="0"/>
              <a:buChar char="•"/>
            </a:pPr>
            <a:r>
              <a:rPr lang="en-US" sz="2400" dirty="0"/>
              <a:t>Judicial Review (Art. 13, 32 and 226)</a:t>
            </a:r>
          </a:p>
          <a:p>
            <a:pPr marL="800100" lvl="1" indent="-342900" algn="just">
              <a:buFont typeface="Arial" panose="020B0604020202020204" pitchFamily="34" charset="0"/>
              <a:buChar char="•"/>
            </a:pPr>
            <a:r>
              <a:rPr lang="en-US" sz="2400" dirty="0"/>
              <a:t>Independence of Judiciary (Article 50)</a:t>
            </a:r>
          </a:p>
          <a:p>
            <a:pPr marL="800100" lvl="1" indent="-342900" algn="just">
              <a:buFont typeface="Arial" panose="020B0604020202020204" pitchFamily="34" charset="0"/>
              <a:buChar char="•"/>
            </a:pPr>
            <a:r>
              <a:rPr lang="en-US" sz="2400" dirty="0"/>
              <a:t>Equality and Freedom (Art. 14 – 22)</a:t>
            </a:r>
          </a:p>
          <a:p>
            <a:pPr marL="800100" lvl="1" indent="-342900" algn="just">
              <a:buFont typeface="Arial" panose="020B0604020202020204" pitchFamily="34" charset="0"/>
              <a:buChar char="•"/>
            </a:pPr>
            <a:r>
              <a:rPr lang="en-US" sz="2400" dirty="0"/>
              <a:t>Preamble </a:t>
            </a:r>
          </a:p>
          <a:p>
            <a:pPr marL="800100" lvl="1" indent="-342900" algn="just">
              <a:buFont typeface="Arial" panose="020B0604020202020204" pitchFamily="34" charset="0"/>
              <a:buChar char="•"/>
            </a:pPr>
            <a:r>
              <a:rPr lang="en-US" sz="2400" dirty="0"/>
              <a:t>Democratic Government </a:t>
            </a:r>
          </a:p>
          <a:p>
            <a:pPr lvl="2" algn="just"/>
            <a:endParaRPr lang="en-US" sz="2400" dirty="0"/>
          </a:p>
          <a:p>
            <a:pPr marL="1257300" lvl="2" indent="-342900" algn="just">
              <a:buFont typeface="Arial" panose="020B0604020202020204" pitchFamily="34" charset="0"/>
              <a:buChar char="•"/>
            </a:pPr>
            <a:endParaRPr lang="en-US" sz="2400" dirty="0"/>
          </a:p>
          <a:p>
            <a:pPr algn="just"/>
            <a:r>
              <a:rPr lang="en-US" sz="2400" dirty="0"/>
              <a:t>  </a:t>
            </a:r>
          </a:p>
          <a:p>
            <a:pPr algn="just"/>
            <a:endParaRPr lang="en-US" sz="2400" dirty="0"/>
          </a:p>
        </p:txBody>
      </p:sp>
    </p:spTree>
    <p:extLst>
      <p:ext uri="{BB962C8B-B14F-4D97-AF65-F5344CB8AC3E}">
        <p14:creationId xmlns:p14="http://schemas.microsoft.com/office/powerpoint/2010/main" val="32997498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Secularism</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7898633" cy="1938992"/>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What is Secularism?</a:t>
            </a:r>
          </a:p>
          <a:p>
            <a:pPr marL="800100" lvl="1" indent="-342900" algn="just">
              <a:buFont typeface="Arial" panose="020B0604020202020204" pitchFamily="34" charset="0"/>
              <a:buChar char="•"/>
            </a:pPr>
            <a:r>
              <a:rPr lang="en-US" sz="2400" dirty="0"/>
              <a:t>Western Approach: separate religion and state</a:t>
            </a:r>
          </a:p>
          <a:p>
            <a:pPr marL="800100" lvl="1" indent="-342900" algn="just">
              <a:buFont typeface="Arial" panose="020B0604020202020204" pitchFamily="34" charset="0"/>
              <a:buChar char="•"/>
            </a:pPr>
            <a:r>
              <a:rPr lang="en-US" sz="2400" dirty="0"/>
              <a:t>Interpretation by Indian sources: equal respect for all religion </a:t>
            </a:r>
          </a:p>
          <a:p>
            <a:pPr marL="342900" indent="-342900" algn="just">
              <a:buFont typeface="Arial" panose="020B0604020202020204" pitchFamily="34" charset="0"/>
              <a:buChar char="•"/>
            </a:pPr>
            <a:r>
              <a:rPr lang="en-US" sz="2400" dirty="0"/>
              <a:t>42</a:t>
            </a:r>
            <a:r>
              <a:rPr lang="en-US" sz="2400" baseline="30000" dirty="0"/>
              <a:t>nd</a:t>
            </a:r>
            <a:r>
              <a:rPr lang="en-US" sz="2400" dirty="0"/>
              <a:t> Constitutional Amendment</a:t>
            </a:r>
          </a:p>
        </p:txBody>
      </p:sp>
    </p:spTree>
    <p:extLst>
      <p:ext uri="{BB962C8B-B14F-4D97-AF65-F5344CB8AC3E}">
        <p14:creationId xmlns:p14="http://schemas.microsoft.com/office/powerpoint/2010/main" val="19047785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Secularism</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1185830"/>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5" y="2046513"/>
            <a:ext cx="7547238" cy="4462760"/>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000" dirty="0"/>
              <a:t>But principle of secularism embodied in the Constitution </a:t>
            </a:r>
          </a:p>
          <a:p>
            <a:pPr marL="800100" lvl="1" indent="-342900" algn="just">
              <a:buFont typeface="Arial" panose="020B0604020202020204" pitchFamily="34" charset="0"/>
              <a:buChar char="•"/>
            </a:pPr>
            <a:r>
              <a:rPr lang="en-US" sz="2000" dirty="0"/>
              <a:t>Art. 25 to 28  ( Freedom of Conscience, freedom to manage religious affairs and freedom as to payment of taxes for promotion of particular religion)</a:t>
            </a:r>
          </a:p>
          <a:p>
            <a:pPr marL="800100" lvl="1" indent="-342900" algn="just">
              <a:buFont typeface="Arial" panose="020B0604020202020204" pitchFamily="34" charset="0"/>
              <a:buChar char="•"/>
            </a:pPr>
            <a:r>
              <a:rPr lang="en-US" sz="2000" dirty="0"/>
              <a:t>Art. 15(1), 15(2) (State shall not discriminate any citizen against religion, caste, race, sex and place of birth)</a:t>
            </a:r>
          </a:p>
          <a:p>
            <a:pPr marL="800100" lvl="1" indent="-342900" algn="just">
              <a:buFont typeface="Arial" panose="020B0604020202020204" pitchFamily="34" charset="0"/>
              <a:buChar char="•"/>
            </a:pPr>
            <a:r>
              <a:rPr lang="en-US" sz="2000" dirty="0"/>
              <a:t>Art. 16(2) (Equal opportunity in matters of public employment and prevents any sort of discrimination on grounds of religion, sex, caste, descent, place of birth and residence. </a:t>
            </a:r>
          </a:p>
          <a:p>
            <a:pPr marL="800100" lvl="1" indent="-342900" algn="just">
              <a:buFont typeface="Arial" panose="020B0604020202020204" pitchFamily="34" charset="0"/>
              <a:buChar char="•"/>
            </a:pPr>
            <a:r>
              <a:rPr lang="en-US" sz="2000" dirty="0"/>
              <a:t>Art. 29(2) (Protection of Interests of minorities)</a:t>
            </a:r>
          </a:p>
          <a:p>
            <a:pPr marL="800100" lvl="1" indent="-342900" algn="just">
              <a:buFont typeface="Arial" panose="020B0604020202020204" pitchFamily="34" charset="0"/>
              <a:buChar char="•"/>
            </a:pPr>
            <a:r>
              <a:rPr lang="en-US" sz="2000" dirty="0"/>
              <a:t>Art. 325 ( No person to be ineligible for inclusion in, or to claim to be included in special, electoral roll on grounds of religion, sex, caste and creed)</a:t>
            </a:r>
          </a:p>
          <a:p>
            <a:pPr algn="just"/>
            <a:endParaRPr lang="en-US" sz="2400" dirty="0"/>
          </a:p>
        </p:txBody>
      </p:sp>
    </p:spTree>
    <p:extLst>
      <p:ext uri="{BB962C8B-B14F-4D97-AF65-F5344CB8AC3E}">
        <p14:creationId xmlns:p14="http://schemas.microsoft.com/office/powerpoint/2010/main" val="17488949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Secularism</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5" y="1436915"/>
            <a:ext cx="7692382" cy="1569660"/>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SR </a:t>
            </a:r>
            <a:r>
              <a:rPr lang="en-US" sz="2400" dirty="0" err="1"/>
              <a:t>Bommai</a:t>
            </a:r>
            <a:r>
              <a:rPr lang="en-US" sz="2400" dirty="0"/>
              <a:t> v. Union of India (1994) 3 SCC 1 </a:t>
            </a:r>
          </a:p>
          <a:p>
            <a:pPr marL="800100" lvl="1" indent="-342900" algn="just">
              <a:buFont typeface="Arial" panose="020B0604020202020204" pitchFamily="34" charset="0"/>
              <a:buChar char="•"/>
            </a:pPr>
            <a:r>
              <a:rPr lang="en-US" sz="2400" dirty="0"/>
              <a:t>Secularism was held to be basic feature/basic structure of Constitution of India </a:t>
            </a:r>
          </a:p>
          <a:p>
            <a:pPr algn="just"/>
            <a:endParaRPr lang="en-US" sz="2400" dirty="0"/>
          </a:p>
        </p:txBody>
      </p:sp>
    </p:spTree>
    <p:extLst>
      <p:ext uri="{BB962C8B-B14F-4D97-AF65-F5344CB8AC3E}">
        <p14:creationId xmlns:p14="http://schemas.microsoft.com/office/powerpoint/2010/main" val="17488949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Federalism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7898633" cy="2677656"/>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Federalism: </a:t>
            </a:r>
          </a:p>
          <a:p>
            <a:pPr marL="800100" lvl="1" indent="-342900" algn="just">
              <a:buFont typeface="Arial" panose="020B0604020202020204" pitchFamily="34" charset="0"/>
              <a:buChar char="•"/>
            </a:pPr>
            <a:r>
              <a:rPr lang="en-US" sz="2400" b="1" dirty="0"/>
              <a:t>mode of political organization</a:t>
            </a:r>
            <a:r>
              <a:rPr lang="en-US" sz="2400" dirty="0"/>
              <a:t> that </a:t>
            </a:r>
            <a:r>
              <a:rPr lang="en-US" sz="2400" b="1" dirty="0"/>
              <a:t>unites separate states or other polities</a:t>
            </a:r>
            <a:r>
              <a:rPr lang="en-US" sz="2400" dirty="0"/>
              <a:t> within an overarching political system in a way that </a:t>
            </a:r>
            <a:r>
              <a:rPr lang="en-US" sz="2400" b="1" dirty="0"/>
              <a:t>allows each to maintain its own integrity</a:t>
            </a:r>
            <a:endParaRPr lang="en-US" sz="2400" dirty="0"/>
          </a:p>
          <a:p>
            <a:pPr algn="just"/>
            <a:r>
              <a:rPr lang="en-US" sz="2400" dirty="0"/>
              <a:t> </a:t>
            </a:r>
          </a:p>
          <a:p>
            <a:pPr algn="just"/>
            <a:endParaRPr lang="en-US" sz="2400" dirty="0"/>
          </a:p>
        </p:txBody>
      </p:sp>
    </p:spTree>
    <p:extLst>
      <p:ext uri="{BB962C8B-B14F-4D97-AF65-F5344CB8AC3E}">
        <p14:creationId xmlns:p14="http://schemas.microsoft.com/office/powerpoint/2010/main" val="18150848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Federalism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7898633" cy="4893647"/>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Features of Federal Constitution</a:t>
            </a:r>
          </a:p>
          <a:p>
            <a:pPr marL="800100" lvl="1" indent="-342900" algn="just">
              <a:buFont typeface="Arial" panose="020B0604020202020204" pitchFamily="34" charset="0"/>
              <a:buChar char="•"/>
            </a:pPr>
            <a:r>
              <a:rPr lang="en-US" sz="2400" dirty="0"/>
              <a:t>Written Constitution </a:t>
            </a:r>
          </a:p>
          <a:p>
            <a:pPr marL="800100" lvl="1" indent="-342900" algn="just">
              <a:buFont typeface="Arial" panose="020B0604020202020204" pitchFamily="34" charset="0"/>
              <a:buChar char="•"/>
            </a:pPr>
            <a:r>
              <a:rPr lang="en-US" sz="2400" dirty="0"/>
              <a:t>Supremacy of Constitution </a:t>
            </a:r>
          </a:p>
          <a:p>
            <a:pPr marL="800100" lvl="1" indent="-342900" algn="just">
              <a:buFont typeface="Arial" panose="020B0604020202020204" pitchFamily="34" charset="0"/>
              <a:buChar char="•"/>
            </a:pPr>
            <a:r>
              <a:rPr lang="en-US" sz="2400" dirty="0"/>
              <a:t>Division of Power</a:t>
            </a:r>
          </a:p>
          <a:p>
            <a:pPr marL="800100" lvl="1" indent="-342900" algn="just">
              <a:buFont typeface="Arial" panose="020B0604020202020204" pitchFamily="34" charset="0"/>
              <a:buChar char="•"/>
            </a:pPr>
            <a:r>
              <a:rPr lang="en-US" sz="2400" dirty="0"/>
              <a:t>Rigidity of Constitution </a:t>
            </a:r>
          </a:p>
          <a:p>
            <a:pPr marL="800100" lvl="1" indent="-342900" algn="just">
              <a:buFont typeface="Arial" panose="020B0604020202020204" pitchFamily="34" charset="0"/>
              <a:buChar char="•"/>
            </a:pPr>
            <a:r>
              <a:rPr lang="en-US" sz="2400" dirty="0"/>
              <a:t>Independent Judiciary </a:t>
            </a:r>
          </a:p>
          <a:p>
            <a:pPr marL="800100" lvl="1" indent="-342900" algn="just"/>
            <a:endParaRPr lang="en-US" sz="2400" dirty="0"/>
          </a:p>
          <a:p>
            <a:pPr marL="342900" indent="-342900" algn="just">
              <a:buFont typeface="Arial" panose="020B0604020202020204" pitchFamily="34" charset="0"/>
              <a:buChar char="•"/>
            </a:pPr>
            <a:r>
              <a:rPr lang="en-US" sz="2400" dirty="0"/>
              <a:t>SR </a:t>
            </a:r>
            <a:r>
              <a:rPr lang="en-US" sz="2400" dirty="0" err="1"/>
              <a:t>Bommai</a:t>
            </a:r>
            <a:r>
              <a:rPr lang="en-US" sz="2400" dirty="0"/>
              <a:t> v. Union of India (1994) 3 SCC 1 </a:t>
            </a:r>
          </a:p>
          <a:p>
            <a:pPr marL="800100" lvl="1" indent="-342900" algn="just">
              <a:buFont typeface="Arial" panose="020B0604020202020204" pitchFamily="34" charset="0"/>
              <a:buChar char="•"/>
            </a:pPr>
            <a:r>
              <a:rPr lang="en-US" sz="2400" dirty="0"/>
              <a:t>Federalism  was held to be basic feature/basic structure of Constitution of India </a:t>
            </a:r>
          </a:p>
          <a:p>
            <a:pPr algn="just"/>
            <a:endParaRPr lang="en-US" sz="2400" dirty="0"/>
          </a:p>
          <a:p>
            <a:pPr algn="just"/>
            <a:r>
              <a:rPr lang="en-US" sz="2400" dirty="0"/>
              <a:t> </a:t>
            </a:r>
          </a:p>
          <a:p>
            <a:pPr algn="just"/>
            <a:endParaRPr lang="en-US" sz="2400" dirty="0"/>
          </a:p>
        </p:txBody>
      </p:sp>
    </p:spTree>
    <p:extLst>
      <p:ext uri="{BB962C8B-B14F-4D97-AF65-F5344CB8AC3E}">
        <p14:creationId xmlns:p14="http://schemas.microsoft.com/office/powerpoint/2010/main" val="8165217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Universal Adult Suffrage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7898633" cy="3046988"/>
          </a:xfrm>
          <a:prstGeom prst="rect">
            <a:avLst/>
          </a:prstGeom>
          <a:noFill/>
        </p:spPr>
        <p:txBody>
          <a:bodyPr wrap="square" numCol="1" rtlCol="0">
            <a:spAutoFit/>
          </a:bodyPr>
          <a:lstStyle/>
          <a:p>
            <a:pPr marL="342900" indent="-342900" algn="just">
              <a:buFont typeface="Arial" panose="020B0604020202020204" pitchFamily="34" charset="0"/>
              <a:buChar char="•"/>
            </a:pPr>
            <a:r>
              <a:rPr lang="en-US" sz="2400" dirty="0"/>
              <a:t>Right to free and fair election </a:t>
            </a:r>
          </a:p>
          <a:p>
            <a:pPr marL="342900" indent="-342900" algn="just">
              <a:buFont typeface="Arial" panose="020B0604020202020204" pitchFamily="34" charset="0"/>
              <a:buChar char="•"/>
            </a:pPr>
            <a:r>
              <a:rPr lang="en-US" sz="2400" dirty="0"/>
              <a:t>Art. 326</a:t>
            </a:r>
          </a:p>
          <a:p>
            <a:pPr marL="800100" lvl="1" indent="-342900" algn="just">
              <a:buFont typeface="Arial" panose="020B0604020202020204" pitchFamily="34" charset="0"/>
              <a:buChar char="•"/>
            </a:pPr>
            <a:r>
              <a:rPr lang="en-US" sz="2400" dirty="0"/>
              <a:t>Age 21</a:t>
            </a:r>
          </a:p>
          <a:p>
            <a:pPr marL="800100" lvl="1" indent="-342900" algn="just">
              <a:buFont typeface="Arial" panose="020B0604020202020204" pitchFamily="34" charset="0"/>
              <a:buChar char="•"/>
            </a:pPr>
            <a:r>
              <a:rPr lang="en-US" sz="2400" dirty="0"/>
              <a:t>Age 18 after 61</a:t>
            </a:r>
            <a:r>
              <a:rPr lang="en-US" sz="2400" baseline="30000" dirty="0"/>
              <a:t>st</a:t>
            </a:r>
            <a:r>
              <a:rPr lang="en-US" sz="2400" dirty="0"/>
              <a:t> Constitutional Amendment, 1988 </a:t>
            </a:r>
          </a:p>
          <a:p>
            <a:pPr lvl="1" algn="just"/>
            <a:endParaRPr lang="en-US" sz="2400" dirty="0"/>
          </a:p>
          <a:p>
            <a:pPr algn="just"/>
            <a:endParaRPr lang="en-US" sz="2400" dirty="0"/>
          </a:p>
          <a:p>
            <a:pPr algn="just"/>
            <a:r>
              <a:rPr lang="en-US" sz="2400" dirty="0"/>
              <a:t> </a:t>
            </a:r>
          </a:p>
          <a:p>
            <a:pPr algn="just"/>
            <a:endParaRPr lang="en-US" sz="2400" dirty="0"/>
          </a:p>
        </p:txBody>
      </p:sp>
    </p:spTree>
    <p:extLst>
      <p:ext uri="{BB962C8B-B14F-4D97-AF65-F5344CB8AC3E}">
        <p14:creationId xmlns:p14="http://schemas.microsoft.com/office/powerpoint/2010/main" val="19951161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487985"/>
            <a:ext cx="7999758" cy="830997"/>
          </a:xfrm>
          <a:prstGeom prst="rect">
            <a:avLst/>
          </a:prstGeom>
        </p:spPr>
        <p:txBody>
          <a:bodyPr wrap="square">
            <a:spAutoFit/>
          </a:bodyPr>
          <a:lstStyle/>
          <a:p>
            <a:r>
              <a:rPr lang="en-US" sz="2400" b="1" dirty="0">
                <a:solidFill>
                  <a:schemeClr val="accent2">
                    <a:lumMod val="75000"/>
                  </a:schemeClr>
                </a:solidFill>
              </a:rPr>
              <a:t>Fundamental Rights, Directive Principles of State Policy &amp; Fundamental Duties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8107076" cy="4154984"/>
          </a:xfrm>
          <a:prstGeom prst="rect">
            <a:avLst/>
          </a:prstGeom>
          <a:noFill/>
        </p:spPr>
        <p:txBody>
          <a:bodyPr wrap="square" numCol="1" rtlCol="0">
            <a:spAutoFit/>
          </a:bodyPr>
          <a:lstStyle/>
          <a:p>
            <a:pPr marL="457200" indent="-457200">
              <a:buFont typeface="Arial" panose="020B0604020202020204" pitchFamily="34" charset="0"/>
              <a:buChar char="•"/>
            </a:pPr>
            <a:r>
              <a:rPr lang="en-US" sz="2400" b="1" dirty="0"/>
              <a:t>Fundamental Rights: Part III  </a:t>
            </a:r>
          </a:p>
          <a:p>
            <a:pPr marL="914400" lvl="1" indent="-457200">
              <a:buFont typeface="Arial" panose="020B0604020202020204" pitchFamily="34" charset="0"/>
              <a:buChar char="•"/>
            </a:pPr>
            <a:r>
              <a:rPr lang="en-US" sz="2400" dirty="0"/>
              <a:t>Art. 12 to 35</a:t>
            </a:r>
          </a:p>
          <a:p>
            <a:pPr marL="914400" lvl="1" indent="-457200">
              <a:buFont typeface="Arial" panose="020B0604020202020204" pitchFamily="34" charset="0"/>
              <a:buChar char="•"/>
            </a:pPr>
            <a:r>
              <a:rPr lang="en-US" sz="2400" dirty="0"/>
              <a:t>Bill of Rights of USA Model </a:t>
            </a:r>
          </a:p>
          <a:p>
            <a:pPr marL="457200" indent="-457200">
              <a:buFont typeface="Arial" panose="020B0604020202020204" pitchFamily="34" charset="0"/>
              <a:buChar char="•"/>
            </a:pPr>
            <a:r>
              <a:rPr lang="en-US" sz="2400" b="1" dirty="0"/>
              <a:t>Directive Principles of State Policy: Part IV </a:t>
            </a:r>
          </a:p>
          <a:p>
            <a:pPr marL="914400" lvl="1" indent="-457200">
              <a:buFont typeface="Arial" panose="020B0604020202020204" pitchFamily="34" charset="0"/>
              <a:buChar char="•"/>
            </a:pPr>
            <a:r>
              <a:rPr lang="en-US" sz="2400" dirty="0"/>
              <a:t>Non-enforceable guiding principles for the Government   </a:t>
            </a:r>
          </a:p>
          <a:p>
            <a:pPr marL="914400" lvl="1" indent="-457200">
              <a:buFont typeface="Arial" panose="020B0604020202020204" pitchFamily="34" charset="0"/>
              <a:buChar char="•"/>
            </a:pPr>
            <a:r>
              <a:rPr lang="en-US" sz="2400" dirty="0"/>
              <a:t>Irish Constitution </a:t>
            </a:r>
          </a:p>
          <a:p>
            <a:pPr marL="457200" indent="-457200">
              <a:buFont typeface="Arial" panose="020B0604020202020204" pitchFamily="34" charset="0"/>
              <a:buChar char="•"/>
            </a:pPr>
            <a:r>
              <a:rPr lang="en-US" sz="2400" b="1" dirty="0"/>
              <a:t>Fundamental Duties: Part IV-A</a:t>
            </a:r>
          </a:p>
          <a:p>
            <a:pPr marL="914400" lvl="1" indent="-457200">
              <a:buFont typeface="Arial" panose="020B0604020202020204" pitchFamily="34" charset="0"/>
              <a:buChar char="•"/>
            </a:pPr>
            <a:r>
              <a:rPr lang="en-US" sz="2400" dirty="0"/>
              <a:t>42</a:t>
            </a:r>
            <a:r>
              <a:rPr lang="en-US" sz="2400" baseline="30000" dirty="0"/>
              <a:t>nd</a:t>
            </a:r>
            <a:r>
              <a:rPr lang="en-US" sz="2400" dirty="0"/>
              <a:t> Constitutional Amendment </a:t>
            </a:r>
          </a:p>
          <a:p>
            <a:pPr marL="914400" lvl="1" indent="-457200">
              <a:buFont typeface="Arial" panose="020B0604020202020204" pitchFamily="34" charset="0"/>
              <a:buChar char="•"/>
            </a:pPr>
            <a:r>
              <a:rPr lang="en-US" sz="2400" dirty="0"/>
              <a:t>Result of </a:t>
            </a:r>
            <a:r>
              <a:rPr lang="en-US" sz="2400" dirty="0" err="1"/>
              <a:t>Swaran</a:t>
            </a:r>
            <a:r>
              <a:rPr lang="en-US" sz="2400" dirty="0"/>
              <a:t> Singh Committee Report </a:t>
            </a:r>
          </a:p>
          <a:p>
            <a:pPr marL="914400" lvl="1" indent="-457200">
              <a:buFont typeface="Arial" panose="020B0604020202020204" pitchFamily="34" charset="0"/>
              <a:buChar char="•"/>
            </a:pPr>
            <a:r>
              <a:rPr lang="en-US" sz="2400" dirty="0"/>
              <a:t>Japanese Constitution    </a:t>
            </a:r>
          </a:p>
          <a:p>
            <a:pPr marL="342900" indent="-3429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27693158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Preamble</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40029952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Preamble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3919300" cy="1938992"/>
          </a:xfrm>
          <a:prstGeom prst="rect">
            <a:avLst/>
          </a:prstGeom>
          <a:noFill/>
        </p:spPr>
        <p:txBody>
          <a:bodyPr wrap="square" numCol="1" rtlCol="0">
            <a:spAutoFit/>
          </a:bodyPr>
          <a:lstStyle/>
          <a:p>
            <a:pPr marL="457200" indent="-457200">
              <a:buFont typeface="Arial" panose="020B0604020202020204" pitchFamily="34" charset="0"/>
              <a:buChar char="•"/>
            </a:pPr>
            <a:r>
              <a:rPr lang="en-US" sz="2400" dirty="0"/>
              <a:t>Modified version of the Objective Resolution</a:t>
            </a:r>
          </a:p>
          <a:p>
            <a:pPr marL="914400" lvl="1" indent="-457200">
              <a:buFont typeface="Arial" panose="020B0604020202020204" pitchFamily="34" charset="0"/>
              <a:buChar char="•"/>
            </a:pPr>
            <a:r>
              <a:rPr lang="en-US" sz="2400" dirty="0"/>
              <a:t>13</a:t>
            </a:r>
            <a:r>
              <a:rPr lang="en-US" sz="2400" baseline="30000" dirty="0"/>
              <a:t>TH</a:t>
            </a:r>
            <a:r>
              <a:rPr lang="en-US" sz="2400" dirty="0"/>
              <a:t> December 1946</a:t>
            </a:r>
          </a:p>
          <a:p>
            <a:pPr marL="914400" lvl="1" indent="-457200">
              <a:buFont typeface="Arial" panose="020B0604020202020204" pitchFamily="34" charset="0"/>
              <a:buChar char="•"/>
            </a:pPr>
            <a:r>
              <a:rPr lang="en-US" sz="2400" dirty="0"/>
              <a:t>All objectives for CA</a:t>
            </a:r>
          </a:p>
          <a:p>
            <a:pPr lvl="1"/>
            <a:endParaRPr lang="en-US" sz="2400" dirty="0"/>
          </a:p>
        </p:txBody>
      </p:sp>
      <p:pic>
        <p:nvPicPr>
          <p:cNvPr id="3" name="Picture 2">
            <a:extLst>
              <a:ext uri="{FF2B5EF4-FFF2-40B4-BE49-F238E27FC236}">
                <a16:creationId xmlns:a16="http://schemas.microsoft.com/office/drawing/2014/main" id="{AF374B0A-7380-480E-BF6C-A4F106570C88}"/>
              </a:ext>
            </a:extLst>
          </p:cNvPr>
          <p:cNvPicPr>
            <a:picLocks noChangeAspect="1"/>
          </p:cNvPicPr>
          <p:nvPr/>
        </p:nvPicPr>
        <p:blipFill rotWithShape="1">
          <a:blip r:embed="rId3"/>
          <a:srcRect r="60217"/>
          <a:stretch/>
        </p:blipFill>
        <p:spPr>
          <a:xfrm>
            <a:off x="4717418" y="1316458"/>
            <a:ext cx="3919300" cy="5541541"/>
          </a:xfrm>
          <a:prstGeom prst="rect">
            <a:avLst/>
          </a:prstGeom>
        </p:spPr>
      </p:pic>
    </p:spTree>
    <p:extLst>
      <p:ext uri="{BB962C8B-B14F-4D97-AF65-F5344CB8AC3E}">
        <p14:creationId xmlns:p14="http://schemas.microsoft.com/office/powerpoint/2010/main" val="70917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Constitution: Written Constitution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2442" y="1598265"/>
            <a:ext cx="7898633" cy="3046988"/>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Written</a:t>
            </a:r>
          </a:p>
          <a:p>
            <a:pPr marL="800100" lvl="1" indent="-342900" algn="just">
              <a:buFont typeface="Arial" panose="020B0604020202020204" pitchFamily="34" charset="0"/>
              <a:buChar char="•"/>
            </a:pPr>
            <a:r>
              <a:rPr lang="en-US" sz="2800" dirty="0"/>
              <a:t>Formal source of all constitutional powers in the country </a:t>
            </a:r>
          </a:p>
          <a:p>
            <a:pPr marL="800100" lvl="1" indent="-342900" algn="just">
              <a:buFont typeface="Arial" panose="020B0604020202020204" pitchFamily="34" charset="0"/>
              <a:buChar char="•"/>
            </a:pPr>
            <a:r>
              <a:rPr lang="en-US" sz="2800" dirty="0"/>
              <a:t>Supreme or Fundamental law of the country </a:t>
            </a:r>
          </a:p>
          <a:p>
            <a:pPr marL="800100" lvl="1" indent="-342900" algn="just">
              <a:buFont typeface="Arial" panose="020B0604020202020204" pitchFamily="34" charset="0"/>
              <a:buChar char="•"/>
            </a:pPr>
            <a:r>
              <a:rPr lang="en-US" sz="2800" dirty="0"/>
              <a:t>Government or organs of the state is creation of the Constitution  </a:t>
            </a:r>
          </a:p>
          <a:p>
            <a:pPr lvl="2" algn="just"/>
            <a:endParaRPr lang="en-US" sz="2400" dirty="0"/>
          </a:p>
        </p:txBody>
      </p:sp>
    </p:spTree>
    <p:extLst>
      <p:ext uri="{BB962C8B-B14F-4D97-AF65-F5344CB8AC3E}">
        <p14:creationId xmlns:p14="http://schemas.microsoft.com/office/powerpoint/2010/main" val="221541222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Preamble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21104" y="1868853"/>
            <a:ext cx="3951340" cy="3785652"/>
          </a:xfrm>
          <a:prstGeom prst="rect">
            <a:avLst/>
          </a:prstGeom>
          <a:noFill/>
        </p:spPr>
        <p:txBody>
          <a:bodyPr wrap="square" numCol="1" rtlCol="0">
            <a:spAutoFit/>
          </a:bodyPr>
          <a:lstStyle/>
          <a:p>
            <a:pPr marL="457200" indent="-457200">
              <a:buFont typeface="Arial" panose="020B0604020202020204" pitchFamily="34" charset="0"/>
              <a:buChar char="•"/>
            </a:pPr>
            <a:r>
              <a:rPr lang="en-US" sz="2400" dirty="0"/>
              <a:t>Purpose of Preamble</a:t>
            </a:r>
          </a:p>
          <a:p>
            <a:pPr marL="914400" lvl="1" indent="-457200">
              <a:buFont typeface="Arial" panose="020B0604020202020204" pitchFamily="34" charset="0"/>
              <a:buChar char="•"/>
            </a:pPr>
            <a:r>
              <a:rPr lang="en-US" sz="2400" dirty="0"/>
              <a:t>Who made the Constitution? </a:t>
            </a:r>
          </a:p>
          <a:p>
            <a:pPr marL="914400" lvl="1" indent="-457200">
              <a:buFont typeface="Arial" panose="020B0604020202020204" pitchFamily="34" charset="0"/>
              <a:buChar char="•"/>
            </a:pPr>
            <a:r>
              <a:rPr lang="en-US" sz="2400" dirty="0"/>
              <a:t>What is its source ? </a:t>
            </a:r>
          </a:p>
          <a:p>
            <a:pPr marL="914400" lvl="1" indent="-457200">
              <a:buFont typeface="Arial" panose="020B0604020202020204" pitchFamily="34" charset="0"/>
              <a:buChar char="•"/>
            </a:pPr>
            <a:r>
              <a:rPr lang="en-US" sz="2400" dirty="0"/>
              <a:t>Ultimate Sanction </a:t>
            </a:r>
          </a:p>
          <a:p>
            <a:pPr marL="914400" lvl="1" indent="-457200">
              <a:buFont typeface="Arial" panose="020B0604020202020204" pitchFamily="34" charset="0"/>
              <a:buChar char="•"/>
            </a:pPr>
            <a:r>
              <a:rPr lang="en-US" sz="2400" dirty="0"/>
              <a:t>Nature of Polity </a:t>
            </a:r>
          </a:p>
          <a:p>
            <a:pPr marL="914400" lvl="1" indent="-457200">
              <a:buFont typeface="Arial" panose="020B0604020202020204" pitchFamily="34" charset="0"/>
              <a:buChar char="•"/>
            </a:pPr>
            <a:r>
              <a:rPr lang="en-US" sz="2400" dirty="0"/>
              <a:t>Goals &amp; Objectives</a:t>
            </a:r>
          </a:p>
          <a:p>
            <a:pPr marL="457200" indent="-457200">
              <a:buFont typeface="Arial" panose="020B0604020202020204" pitchFamily="34" charset="0"/>
              <a:buChar char="•"/>
            </a:pPr>
            <a:r>
              <a:rPr lang="en-US" sz="2400" dirty="0"/>
              <a:t>Three Parts of the Preamble</a:t>
            </a:r>
          </a:p>
          <a:p>
            <a:r>
              <a:rPr lang="en-US" sz="2400" dirty="0"/>
              <a:t>  </a:t>
            </a:r>
          </a:p>
        </p:txBody>
      </p:sp>
      <p:pic>
        <p:nvPicPr>
          <p:cNvPr id="4" name="Picture 3">
            <a:extLst>
              <a:ext uri="{FF2B5EF4-FFF2-40B4-BE49-F238E27FC236}">
                <a16:creationId xmlns:a16="http://schemas.microsoft.com/office/drawing/2014/main" id="{FFAEAF69-C83A-4CBA-A894-2B6F5600F70A}"/>
              </a:ext>
            </a:extLst>
          </p:cNvPr>
          <p:cNvPicPr>
            <a:picLocks noChangeAspect="1"/>
          </p:cNvPicPr>
          <p:nvPr/>
        </p:nvPicPr>
        <p:blipFill rotWithShape="1">
          <a:blip r:embed="rId3"/>
          <a:srcRect r="60217"/>
          <a:stretch/>
        </p:blipFill>
        <p:spPr>
          <a:xfrm>
            <a:off x="4717418" y="1316458"/>
            <a:ext cx="3919300" cy="5541541"/>
          </a:xfrm>
          <a:prstGeom prst="rect">
            <a:avLst/>
          </a:prstGeom>
        </p:spPr>
      </p:pic>
    </p:spTree>
    <p:extLst>
      <p:ext uri="{BB962C8B-B14F-4D97-AF65-F5344CB8AC3E}">
        <p14:creationId xmlns:p14="http://schemas.microsoft.com/office/powerpoint/2010/main" val="256434227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Preamble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4" name="TextBox 3">
            <a:extLst>
              <a:ext uri="{FF2B5EF4-FFF2-40B4-BE49-F238E27FC236}">
                <a16:creationId xmlns:a16="http://schemas.microsoft.com/office/drawing/2014/main" id="{C3277007-7B89-4AD7-978B-B49E6AE0AB7A}"/>
              </a:ext>
            </a:extLst>
          </p:cNvPr>
          <p:cNvSpPr txBox="1"/>
          <p:nvPr/>
        </p:nvSpPr>
        <p:spPr>
          <a:xfrm>
            <a:off x="421104" y="1262743"/>
            <a:ext cx="3962210" cy="5632311"/>
          </a:xfrm>
          <a:prstGeom prst="rect">
            <a:avLst/>
          </a:prstGeom>
          <a:noFill/>
        </p:spPr>
        <p:txBody>
          <a:bodyPr wrap="square" numCol="1" rtlCol="0">
            <a:spAutoFit/>
          </a:bodyPr>
          <a:lstStyle/>
          <a:p>
            <a:pPr marL="457200" indent="-457200">
              <a:buFont typeface="Arial" panose="020B0604020202020204" pitchFamily="34" charset="0"/>
              <a:buChar char="•"/>
            </a:pPr>
            <a:r>
              <a:rPr lang="en-US" sz="2400" dirty="0"/>
              <a:t>Union of the trinity </a:t>
            </a:r>
          </a:p>
          <a:p>
            <a:pPr marL="914400" lvl="1" indent="-457200">
              <a:buFont typeface="Arial" panose="020B0604020202020204" pitchFamily="34" charset="0"/>
              <a:buChar char="•"/>
            </a:pPr>
            <a:r>
              <a:rPr lang="en-US" sz="2400" dirty="0"/>
              <a:t>Liberty, Equality and Fraternity </a:t>
            </a:r>
          </a:p>
          <a:p>
            <a:pPr marL="457200" indent="-457200">
              <a:buFont typeface="Arial" panose="020B0604020202020204" pitchFamily="34" charset="0"/>
              <a:buChar char="•"/>
            </a:pPr>
            <a:r>
              <a:rPr lang="en-US" sz="2400" dirty="0"/>
              <a:t>Preamble has no power </a:t>
            </a:r>
          </a:p>
          <a:p>
            <a:pPr marL="914400" lvl="1" indent="-457200">
              <a:buFont typeface="Arial" panose="020B0604020202020204" pitchFamily="34" charset="0"/>
              <a:buChar char="•"/>
            </a:pPr>
            <a:r>
              <a:rPr lang="en-US" sz="2400" dirty="0"/>
              <a:t>Guiding Principles only </a:t>
            </a:r>
          </a:p>
          <a:p>
            <a:pPr marL="457200" indent="-457200">
              <a:buFont typeface="Arial" panose="020B0604020202020204" pitchFamily="34" charset="0"/>
              <a:buChar char="•"/>
            </a:pPr>
            <a:r>
              <a:rPr lang="en-US" sz="2400" dirty="0"/>
              <a:t>Whether Preamble part of Constitution or not? </a:t>
            </a:r>
          </a:p>
          <a:p>
            <a:pPr marL="914400" lvl="1" indent="-457200">
              <a:buFont typeface="Arial" panose="020B0604020202020204" pitchFamily="34" charset="0"/>
              <a:buChar char="•"/>
            </a:pPr>
            <a:r>
              <a:rPr lang="en-US" sz="2400" dirty="0"/>
              <a:t>In Re </a:t>
            </a:r>
            <a:r>
              <a:rPr lang="en-US" sz="2400" dirty="0" err="1"/>
              <a:t>Beruberi</a:t>
            </a:r>
            <a:r>
              <a:rPr lang="en-US" sz="2400" dirty="0"/>
              <a:t>  AIR 1960 SC845 (Preamble not part of the constitution)</a:t>
            </a:r>
          </a:p>
          <a:p>
            <a:pPr marL="914400" lvl="1" indent="-457200">
              <a:buFont typeface="Arial" panose="020B0604020202020204" pitchFamily="34" charset="0"/>
              <a:buChar char="•"/>
            </a:pPr>
            <a:r>
              <a:rPr lang="en-US" sz="2400" dirty="0" err="1"/>
              <a:t>Kesavanada</a:t>
            </a:r>
            <a:r>
              <a:rPr lang="en-US" sz="2400" dirty="0"/>
              <a:t> </a:t>
            </a:r>
            <a:r>
              <a:rPr lang="en-US" sz="2400" dirty="0" err="1"/>
              <a:t>Bharati</a:t>
            </a:r>
            <a:r>
              <a:rPr lang="en-US" sz="2400" dirty="0"/>
              <a:t> Case (It is part of the constitution)</a:t>
            </a:r>
          </a:p>
          <a:p>
            <a:r>
              <a:rPr lang="en-US" sz="2400" dirty="0"/>
              <a:t>  </a:t>
            </a:r>
          </a:p>
        </p:txBody>
      </p:sp>
      <p:pic>
        <p:nvPicPr>
          <p:cNvPr id="3" name="Picture 2">
            <a:extLst>
              <a:ext uri="{FF2B5EF4-FFF2-40B4-BE49-F238E27FC236}">
                <a16:creationId xmlns:a16="http://schemas.microsoft.com/office/drawing/2014/main" id="{8AEF293E-01C9-4FF5-A41C-C56ECC182CE6}"/>
              </a:ext>
            </a:extLst>
          </p:cNvPr>
          <p:cNvPicPr>
            <a:picLocks noChangeAspect="1"/>
          </p:cNvPicPr>
          <p:nvPr/>
        </p:nvPicPr>
        <p:blipFill rotWithShape="1">
          <a:blip r:embed="rId3"/>
          <a:srcRect r="60217"/>
          <a:stretch/>
        </p:blipFill>
        <p:spPr>
          <a:xfrm>
            <a:off x="4717418" y="1316458"/>
            <a:ext cx="3919300" cy="5541541"/>
          </a:xfrm>
          <a:prstGeom prst="rect">
            <a:avLst/>
          </a:prstGeom>
        </p:spPr>
      </p:pic>
    </p:spTree>
    <p:extLst>
      <p:ext uri="{BB962C8B-B14F-4D97-AF65-F5344CB8AC3E}">
        <p14:creationId xmlns:p14="http://schemas.microsoft.com/office/powerpoint/2010/main" val="13136636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Citizenship</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42551228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Citizenship</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1938992"/>
          </a:xfrm>
          <a:prstGeom prst="rect">
            <a:avLst/>
          </a:prstGeom>
          <a:noFill/>
        </p:spPr>
        <p:txBody>
          <a:bodyPr wrap="square" numCol="1" rtlCol="0">
            <a:spAutoFit/>
          </a:bodyPr>
          <a:lstStyle/>
          <a:p>
            <a:pPr marL="457200" indent="-457200">
              <a:buFont typeface="Arial" panose="020B0604020202020204" pitchFamily="34" charset="0"/>
              <a:buChar char="•"/>
            </a:pPr>
            <a:r>
              <a:rPr lang="en-US" sz="2400" dirty="0"/>
              <a:t>Constitution of India refers to two kinds of entities in Part III</a:t>
            </a:r>
          </a:p>
          <a:p>
            <a:pPr marL="914400" lvl="1" indent="-457200">
              <a:buFont typeface="Arial" panose="020B0604020202020204" pitchFamily="34" charset="0"/>
              <a:buChar char="•"/>
            </a:pPr>
            <a:r>
              <a:rPr lang="en-US" sz="2400" b="1" dirty="0"/>
              <a:t>Persons</a:t>
            </a:r>
            <a:r>
              <a:rPr lang="en-US" sz="2400" dirty="0"/>
              <a:t>: Art. 14 </a:t>
            </a:r>
          </a:p>
          <a:p>
            <a:pPr marL="914400" lvl="1" indent="-457200">
              <a:buFont typeface="Arial" panose="020B0604020202020204" pitchFamily="34" charset="0"/>
              <a:buChar char="•"/>
            </a:pPr>
            <a:r>
              <a:rPr lang="en-US" sz="2400" b="1" dirty="0"/>
              <a:t>Citizens </a:t>
            </a:r>
            <a:r>
              <a:rPr lang="en-US" sz="2400" dirty="0"/>
              <a:t>:Art. 19 </a:t>
            </a:r>
          </a:p>
          <a:p>
            <a:pPr marL="914400" lvl="1"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19328805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Citizenship</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29097"/>
            <a:ext cx="7870640" cy="1200329"/>
          </a:xfrm>
          <a:prstGeom prst="rect">
            <a:avLst/>
          </a:prstGeom>
          <a:noFill/>
        </p:spPr>
        <p:txBody>
          <a:bodyPr wrap="square" numCol="1" rtlCol="0">
            <a:spAutoFit/>
          </a:bodyPr>
          <a:lstStyle/>
          <a:p>
            <a:pPr marL="457200" indent="-457200">
              <a:buFont typeface="Arial" panose="020B0604020202020204" pitchFamily="34" charset="0"/>
              <a:buChar char="•"/>
            </a:pPr>
            <a:r>
              <a:rPr lang="en-US" sz="2400" dirty="0"/>
              <a:t>Citizenship governed by </a:t>
            </a:r>
          </a:p>
          <a:p>
            <a:pPr marL="914400" lvl="1" indent="-457200">
              <a:buFont typeface="Arial" panose="020B0604020202020204" pitchFamily="34" charset="0"/>
              <a:buChar char="•"/>
            </a:pPr>
            <a:r>
              <a:rPr lang="en-US" sz="2400" dirty="0"/>
              <a:t>Part II of the Constitution (Art. 5 to 11) </a:t>
            </a:r>
          </a:p>
          <a:p>
            <a:pPr marL="914400" lvl="1" indent="-457200">
              <a:buFont typeface="Arial" panose="020B0604020202020204" pitchFamily="34" charset="0"/>
              <a:buChar char="•"/>
            </a:pPr>
            <a:r>
              <a:rPr lang="en-US" sz="2400" dirty="0"/>
              <a:t>Citizenship Act, 1955 (Act No. 57 of 1955) </a:t>
            </a:r>
          </a:p>
        </p:txBody>
      </p:sp>
    </p:spTree>
    <p:extLst>
      <p:ext uri="{BB962C8B-B14F-4D97-AF65-F5344CB8AC3E}">
        <p14:creationId xmlns:p14="http://schemas.microsoft.com/office/powerpoint/2010/main" val="10170315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Citizenship</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425658"/>
            <a:ext cx="7870640" cy="5262979"/>
          </a:xfrm>
          <a:prstGeom prst="rect">
            <a:avLst/>
          </a:prstGeom>
          <a:noFill/>
        </p:spPr>
        <p:txBody>
          <a:bodyPr wrap="square" numCol="1" rtlCol="0">
            <a:spAutoFit/>
          </a:bodyPr>
          <a:lstStyle/>
          <a:p>
            <a:pPr marL="457200" indent="-457200" algn="just">
              <a:buFont typeface="Arial" panose="020B0604020202020204" pitchFamily="34" charset="0"/>
              <a:buChar char="•"/>
            </a:pPr>
            <a:r>
              <a:rPr lang="en-US" sz="2400" dirty="0"/>
              <a:t>Part II of the Constitution </a:t>
            </a:r>
          </a:p>
          <a:p>
            <a:pPr marL="914400" lvl="1" indent="-457200" algn="just">
              <a:buFont typeface="Arial" panose="020B0604020202020204" pitchFamily="34" charset="0"/>
              <a:buChar char="•"/>
            </a:pPr>
            <a:r>
              <a:rPr lang="en-US" sz="2400" dirty="0">
                <a:solidFill>
                  <a:srgbClr val="00B0F0"/>
                </a:solidFill>
              </a:rPr>
              <a:t>Article 5: Citizenship at the commencement of the Constitution (Domicile) (Born/Any of Parents born/Residing in India for 5 years immediately before 26-01-1950)</a:t>
            </a:r>
          </a:p>
          <a:p>
            <a:pPr lvl="1" algn="just"/>
            <a:endParaRPr lang="en-US" sz="2400" dirty="0">
              <a:solidFill>
                <a:srgbClr val="00B0F0"/>
              </a:solidFill>
            </a:endParaRPr>
          </a:p>
          <a:p>
            <a:pPr marL="914400" lvl="1" indent="-457200" algn="just">
              <a:buFont typeface="Arial" panose="020B0604020202020204" pitchFamily="34" charset="0"/>
              <a:buChar char="•"/>
            </a:pPr>
            <a:r>
              <a:rPr lang="en-US" sz="2400" dirty="0">
                <a:solidFill>
                  <a:schemeClr val="accent2"/>
                </a:solidFill>
              </a:rPr>
              <a:t>Article 6: Rights of citizenship of certain persons who have migrated to India from Pakistan (Before 19/7/1948 and after 19/7/1948- Permit System) (Before 19/7/1948 : He/His parents/Grandparents either of them were born in India or he should have resided in India since the migration)</a:t>
            </a:r>
          </a:p>
          <a:p>
            <a:pPr lvl="1" algn="just"/>
            <a:endParaRPr lang="en-US" sz="2400" dirty="0">
              <a:solidFill>
                <a:schemeClr val="accent2"/>
              </a:solidFill>
            </a:endParaRPr>
          </a:p>
          <a:p>
            <a:pPr lvl="1" algn="just"/>
            <a:endParaRPr lang="en-US" sz="2400" dirty="0"/>
          </a:p>
        </p:txBody>
      </p:sp>
    </p:spTree>
    <p:extLst>
      <p:ext uri="{BB962C8B-B14F-4D97-AF65-F5344CB8AC3E}">
        <p14:creationId xmlns:p14="http://schemas.microsoft.com/office/powerpoint/2010/main" val="3660302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Citizenship</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506549" y="834162"/>
            <a:ext cx="7870640" cy="4154984"/>
          </a:xfrm>
          <a:prstGeom prst="rect">
            <a:avLst/>
          </a:prstGeom>
          <a:noFill/>
        </p:spPr>
        <p:txBody>
          <a:bodyPr wrap="square" numCol="1" rtlCol="0">
            <a:spAutoFit/>
          </a:bodyPr>
          <a:lstStyle/>
          <a:p>
            <a:pPr algn="just"/>
            <a:endParaRPr lang="en-US" sz="2400" dirty="0">
              <a:solidFill>
                <a:srgbClr val="00B0F0"/>
              </a:solidFill>
            </a:endParaRPr>
          </a:p>
          <a:p>
            <a:pPr lvl="1" algn="just"/>
            <a:endParaRPr lang="en-US" sz="2400" dirty="0">
              <a:solidFill>
                <a:srgbClr val="00B0F0"/>
              </a:solidFill>
            </a:endParaRPr>
          </a:p>
          <a:p>
            <a:pPr marL="914400" lvl="1" indent="-457200" algn="just">
              <a:buFont typeface="Arial" panose="020B0604020202020204" pitchFamily="34" charset="0"/>
              <a:buChar char="•"/>
            </a:pPr>
            <a:r>
              <a:rPr lang="en-US" sz="2400" dirty="0">
                <a:solidFill>
                  <a:schemeClr val="accent2"/>
                </a:solidFill>
              </a:rPr>
              <a:t>Article 6: (After 19/7/1948 : He/His parents/Grandparents either of them were born in India or he should have resided in India since the re-migration for 6 months/ Returned to India under a permit for resettlement/ Submitted application for Registration to the officer/ He has been registered as citizen under such officer)</a:t>
            </a:r>
          </a:p>
          <a:p>
            <a:pPr lvl="1" algn="just"/>
            <a:endParaRPr lang="en-US" sz="2400" dirty="0">
              <a:solidFill>
                <a:schemeClr val="accent2"/>
              </a:solidFill>
            </a:endParaRPr>
          </a:p>
          <a:p>
            <a:pPr lvl="1" algn="just"/>
            <a:endParaRPr lang="en-US" sz="2400" dirty="0"/>
          </a:p>
        </p:txBody>
      </p:sp>
    </p:spTree>
    <p:extLst>
      <p:ext uri="{BB962C8B-B14F-4D97-AF65-F5344CB8AC3E}">
        <p14:creationId xmlns:p14="http://schemas.microsoft.com/office/powerpoint/2010/main" val="32040008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Citizenship</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425658"/>
            <a:ext cx="7870640" cy="4462760"/>
          </a:xfrm>
          <a:prstGeom prst="rect">
            <a:avLst/>
          </a:prstGeom>
          <a:noFill/>
        </p:spPr>
        <p:txBody>
          <a:bodyPr wrap="square" numCol="1" rtlCol="0">
            <a:spAutoFit/>
          </a:bodyPr>
          <a:lstStyle/>
          <a:p>
            <a:pPr marL="457200" indent="-457200" algn="just">
              <a:buFont typeface="Arial" panose="020B0604020202020204" pitchFamily="34" charset="0"/>
              <a:buChar char="•"/>
            </a:pPr>
            <a:r>
              <a:rPr lang="en-US" sz="2000" dirty="0"/>
              <a:t>Part II of the Constitution </a:t>
            </a:r>
          </a:p>
          <a:p>
            <a:pPr marL="914400" lvl="1" indent="-457200" algn="just">
              <a:buFont typeface="Arial" panose="020B0604020202020204" pitchFamily="34" charset="0"/>
              <a:buChar char="•"/>
            </a:pPr>
            <a:r>
              <a:rPr lang="en-US" sz="2000" dirty="0">
                <a:solidFill>
                  <a:schemeClr val="accent2"/>
                </a:solidFill>
              </a:rPr>
              <a:t>Article 7: Rights of citizenship of certain migrants to Pakistan. (Overriding effect) (India to Pakistan after 1</a:t>
            </a:r>
            <a:r>
              <a:rPr lang="en-US" sz="2000" baseline="30000" dirty="0">
                <a:solidFill>
                  <a:schemeClr val="accent2"/>
                </a:solidFill>
              </a:rPr>
              <a:t>st</a:t>
            </a:r>
            <a:r>
              <a:rPr lang="en-US" sz="2000" dirty="0">
                <a:solidFill>
                  <a:schemeClr val="accent2"/>
                </a:solidFill>
              </a:rPr>
              <a:t> March 1947 and re-migrated)</a:t>
            </a:r>
            <a:endParaRPr lang="en-US" sz="2000" dirty="0">
              <a:solidFill>
                <a:schemeClr val="accent6"/>
              </a:solidFill>
            </a:endParaRPr>
          </a:p>
          <a:p>
            <a:pPr marL="914400" lvl="1" indent="-457200" algn="just">
              <a:buFont typeface="Arial" panose="020B0604020202020204" pitchFamily="34" charset="0"/>
              <a:buChar char="•"/>
            </a:pPr>
            <a:r>
              <a:rPr lang="en-US" sz="2000" dirty="0">
                <a:solidFill>
                  <a:schemeClr val="accent6"/>
                </a:solidFill>
              </a:rPr>
              <a:t>Article 8: Rights of citizenship of certain persons of Indian origin residing outside India. (He/Parents/Grand Parents born in undivided India/ Registered as citizen of India by the diplomat of the country he/she is residing) </a:t>
            </a:r>
          </a:p>
          <a:p>
            <a:pPr marL="914400" lvl="1" indent="-457200" algn="just">
              <a:buFont typeface="Arial" panose="020B0604020202020204" pitchFamily="34" charset="0"/>
              <a:buChar char="•"/>
            </a:pPr>
            <a:r>
              <a:rPr lang="en-US" sz="2000" dirty="0">
                <a:solidFill>
                  <a:srgbClr val="7030A0"/>
                </a:solidFill>
              </a:rPr>
              <a:t>Article 9: Persons voluntarily acquiring citizenship of a foreign State not to be citizens.</a:t>
            </a:r>
          </a:p>
          <a:p>
            <a:pPr marL="914400" lvl="1" indent="-457200" algn="just">
              <a:buFont typeface="Arial" panose="020B0604020202020204" pitchFamily="34" charset="0"/>
              <a:buChar char="•"/>
            </a:pPr>
            <a:r>
              <a:rPr lang="en-US" sz="2000" dirty="0">
                <a:solidFill>
                  <a:schemeClr val="accent4">
                    <a:lumMod val="75000"/>
                  </a:schemeClr>
                </a:solidFill>
              </a:rPr>
              <a:t>Article 10:Continuance of the rights of citizenship. (Citizenship continues subject to the laws passed by parliament)</a:t>
            </a:r>
          </a:p>
          <a:p>
            <a:pPr marL="914400" lvl="1" indent="-457200" algn="just">
              <a:buFont typeface="Arial" panose="020B0604020202020204" pitchFamily="34" charset="0"/>
              <a:buChar char="•"/>
            </a:pPr>
            <a:r>
              <a:rPr lang="en-US" sz="2000" dirty="0">
                <a:solidFill>
                  <a:schemeClr val="accent4">
                    <a:lumMod val="75000"/>
                  </a:schemeClr>
                </a:solidFill>
              </a:rPr>
              <a:t>Article 11: Parliament to regulate the right of citizenship by law.</a:t>
            </a:r>
          </a:p>
          <a:p>
            <a:pPr marL="914400" lvl="1" indent="-457200" algn="just">
              <a:buFont typeface="Arial" panose="020B0604020202020204" pitchFamily="34" charset="0"/>
              <a:buChar char="•"/>
            </a:pPr>
            <a:endParaRPr lang="en-US" sz="2400" dirty="0"/>
          </a:p>
        </p:txBody>
      </p:sp>
    </p:spTree>
    <p:extLst>
      <p:ext uri="{BB962C8B-B14F-4D97-AF65-F5344CB8AC3E}">
        <p14:creationId xmlns:p14="http://schemas.microsoft.com/office/powerpoint/2010/main" val="16384801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Short Overview of Fundamental Rights </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211817619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3046988"/>
          </a:xfrm>
          <a:prstGeom prst="rect">
            <a:avLst/>
          </a:prstGeom>
          <a:noFill/>
        </p:spPr>
        <p:txBody>
          <a:bodyPr wrap="square" numCol="1" rtlCol="0">
            <a:spAutoFit/>
          </a:bodyPr>
          <a:lstStyle/>
          <a:p>
            <a:pPr marL="457200" indent="-457200">
              <a:buFont typeface="Arial" panose="020B0604020202020204" pitchFamily="34" charset="0"/>
              <a:buChar char="•"/>
            </a:pPr>
            <a:r>
              <a:rPr lang="en-US" sz="2400" dirty="0"/>
              <a:t>The protection of socio-political rights</a:t>
            </a:r>
          </a:p>
          <a:p>
            <a:pPr marL="457200" indent="-457200">
              <a:buFont typeface="Arial" panose="020B0604020202020204" pitchFamily="34" charset="0"/>
              <a:buChar char="•"/>
            </a:pPr>
            <a:r>
              <a:rPr lang="en-US" sz="2400" dirty="0"/>
              <a:t>Modeled on US Bill of Rights(Amendments) </a:t>
            </a:r>
          </a:p>
          <a:p>
            <a:pPr marL="457200" indent="-457200">
              <a:buFont typeface="Arial" panose="020B0604020202020204" pitchFamily="34" charset="0"/>
              <a:buChar char="•"/>
            </a:pPr>
            <a:r>
              <a:rPr lang="en-US" sz="2400" dirty="0"/>
              <a:t>Modified for Indian Context</a:t>
            </a:r>
          </a:p>
          <a:p>
            <a:pPr marL="914400" lvl="1" indent="-457200">
              <a:buFont typeface="Arial" panose="020B0604020202020204" pitchFamily="34" charset="0"/>
              <a:buChar char="•"/>
            </a:pPr>
            <a:r>
              <a:rPr lang="en-US" sz="2400" dirty="0"/>
              <a:t>Positive and Negative Rights </a:t>
            </a:r>
          </a:p>
          <a:p>
            <a:pPr marL="457200" indent="-457200">
              <a:buFont typeface="Arial" panose="020B0604020202020204" pitchFamily="34" charset="0"/>
              <a:buChar char="•"/>
            </a:pPr>
            <a:r>
              <a:rPr lang="en-US" sz="2400" dirty="0"/>
              <a:t>Rights specified for classes</a:t>
            </a:r>
          </a:p>
          <a:p>
            <a:pPr marL="914400" lvl="1" indent="-457200">
              <a:buFont typeface="Arial" panose="020B0604020202020204" pitchFamily="34" charset="0"/>
              <a:buChar char="•"/>
            </a:pPr>
            <a:r>
              <a:rPr lang="en-US" sz="2400" dirty="0"/>
              <a:t>Citizens </a:t>
            </a:r>
          </a:p>
          <a:p>
            <a:pPr marL="914400" lvl="1" indent="-457200">
              <a:buFont typeface="Arial" panose="020B0604020202020204" pitchFamily="34" charset="0"/>
              <a:buChar char="•"/>
            </a:pPr>
            <a:r>
              <a:rPr lang="en-US" sz="2400" dirty="0"/>
              <a:t>Persons  </a:t>
            </a:r>
          </a:p>
          <a:p>
            <a:endParaRPr lang="en-US" sz="2400" dirty="0"/>
          </a:p>
        </p:txBody>
      </p:sp>
    </p:spTree>
    <p:extLst>
      <p:ext uri="{BB962C8B-B14F-4D97-AF65-F5344CB8AC3E}">
        <p14:creationId xmlns:p14="http://schemas.microsoft.com/office/powerpoint/2010/main" val="162356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Constitution</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46166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Example</a:t>
            </a:r>
          </a:p>
        </p:txBody>
      </p:sp>
      <p:pic>
        <p:nvPicPr>
          <p:cNvPr id="2" name="Picture 1">
            <a:extLst>
              <a:ext uri="{FF2B5EF4-FFF2-40B4-BE49-F238E27FC236}">
                <a16:creationId xmlns:a16="http://schemas.microsoft.com/office/drawing/2014/main" id="{CA4570A5-E362-4BA5-93B4-D739E5A9448D}"/>
              </a:ext>
            </a:extLst>
          </p:cNvPr>
          <p:cNvPicPr>
            <a:picLocks noChangeAspect="1"/>
          </p:cNvPicPr>
          <p:nvPr/>
        </p:nvPicPr>
        <p:blipFill rotWithShape="1">
          <a:blip r:embed="rId3"/>
          <a:srcRect t="33483" r="27276" b="-905"/>
          <a:stretch/>
        </p:blipFill>
        <p:spPr>
          <a:xfrm>
            <a:off x="159846" y="2447841"/>
            <a:ext cx="9030807" cy="4709466"/>
          </a:xfrm>
          <a:prstGeom prst="rect">
            <a:avLst/>
          </a:prstGeom>
        </p:spPr>
      </p:pic>
    </p:spTree>
    <p:extLst>
      <p:ext uri="{BB962C8B-B14F-4D97-AF65-F5344CB8AC3E}">
        <p14:creationId xmlns:p14="http://schemas.microsoft.com/office/powerpoint/2010/main" val="428284332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3908762"/>
          </a:xfrm>
          <a:prstGeom prst="rect">
            <a:avLst/>
          </a:prstGeom>
          <a:noFill/>
        </p:spPr>
        <p:txBody>
          <a:bodyPr wrap="square" numCol="1" rtlCol="0">
            <a:spAutoFit/>
          </a:bodyPr>
          <a:lstStyle/>
          <a:p>
            <a:r>
              <a:rPr lang="en-US" sz="2400" dirty="0"/>
              <a:t>Part III: 28 provisions</a:t>
            </a:r>
            <a:endParaRPr lang="en-IN" sz="2400" dirty="0"/>
          </a:p>
          <a:p>
            <a:r>
              <a:rPr lang="en-IN" sz="2400" dirty="0"/>
              <a:t>Eight Headings </a:t>
            </a:r>
          </a:p>
          <a:p>
            <a:pPr lvl="1"/>
            <a:r>
              <a:rPr lang="en-IN" sz="2400" b="1" dirty="0"/>
              <a:t>General</a:t>
            </a:r>
            <a:r>
              <a:rPr lang="en-IN" sz="2400" dirty="0"/>
              <a:t>: Art. 12 &amp; 13</a:t>
            </a:r>
          </a:p>
          <a:p>
            <a:pPr lvl="1"/>
            <a:r>
              <a:rPr lang="en-IN" sz="2400" b="1" dirty="0"/>
              <a:t>Right to Equality</a:t>
            </a:r>
            <a:r>
              <a:rPr lang="en-IN" sz="2400" dirty="0"/>
              <a:t>: Art. 14, 15, 16, 17, 18</a:t>
            </a:r>
          </a:p>
          <a:p>
            <a:pPr lvl="1"/>
            <a:r>
              <a:rPr lang="en-IN" sz="2400" b="1" dirty="0"/>
              <a:t>Right to Freedom</a:t>
            </a:r>
            <a:r>
              <a:rPr lang="en-IN" sz="2400" dirty="0"/>
              <a:t>: Art. 19, 20, 21, 21A, 22</a:t>
            </a:r>
          </a:p>
          <a:p>
            <a:pPr lvl="1"/>
            <a:r>
              <a:rPr lang="en-IN" sz="2400" b="1" dirty="0"/>
              <a:t>Right against Exploitation</a:t>
            </a:r>
            <a:r>
              <a:rPr lang="en-IN" sz="2400" dirty="0"/>
              <a:t>: Art. 23, 24</a:t>
            </a:r>
          </a:p>
          <a:p>
            <a:pPr lvl="1"/>
            <a:r>
              <a:rPr lang="en-IN" sz="2400" b="1" dirty="0"/>
              <a:t>Right to Freedom of Religion</a:t>
            </a:r>
            <a:r>
              <a:rPr lang="en-IN" sz="2400" dirty="0"/>
              <a:t>: Art. 25, 26, 27, 28</a:t>
            </a:r>
          </a:p>
          <a:p>
            <a:pPr lvl="1"/>
            <a:r>
              <a:rPr lang="en-IN" sz="2400" b="1" dirty="0"/>
              <a:t>Cultural and Education Right</a:t>
            </a:r>
            <a:r>
              <a:rPr lang="en-IN" sz="2400" dirty="0"/>
              <a:t>: Art. 29, 30</a:t>
            </a:r>
          </a:p>
          <a:p>
            <a:pPr lvl="1"/>
            <a:r>
              <a:rPr lang="en-IN" sz="2400" b="1" dirty="0"/>
              <a:t>Saving of Certain Laws</a:t>
            </a:r>
            <a:r>
              <a:rPr lang="en-IN" sz="2400" dirty="0"/>
              <a:t>: Art. 31A, 31B, 31C</a:t>
            </a:r>
          </a:p>
          <a:p>
            <a:pPr lvl="1"/>
            <a:r>
              <a:rPr lang="en-IN" sz="2400" b="1" dirty="0"/>
              <a:t>Right to Constitution Remedies</a:t>
            </a:r>
            <a:r>
              <a:rPr lang="en-IN" sz="2400" dirty="0"/>
              <a:t>: Art. 32, 33, 34,35</a:t>
            </a:r>
            <a:endParaRPr lang="en-US" sz="2400" dirty="0"/>
          </a:p>
        </p:txBody>
      </p:sp>
    </p:spTree>
    <p:extLst>
      <p:ext uri="{BB962C8B-B14F-4D97-AF65-F5344CB8AC3E}">
        <p14:creationId xmlns:p14="http://schemas.microsoft.com/office/powerpoint/2010/main" val="15661666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4524315"/>
          </a:xfrm>
          <a:prstGeom prst="rect">
            <a:avLst/>
          </a:prstGeom>
          <a:noFill/>
        </p:spPr>
        <p:txBody>
          <a:bodyPr wrap="square" numCol="1" rtlCol="0">
            <a:spAutoFit/>
          </a:bodyPr>
          <a:lstStyle/>
          <a:p>
            <a:pPr algn="just"/>
            <a:r>
              <a:rPr lang="en-US" sz="2400" b="1" dirty="0"/>
              <a:t>WHAT IS STATE? (Magna Carta- Bill of Rights- Fundamental Rights)</a:t>
            </a:r>
          </a:p>
          <a:p>
            <a:pPr algn="just"/>
            <a:endParaRPr lang="en-US" sz="2400" b="1" dirty="0"/>
          </a:p>
          <a:p>
            <a:pPr algn="just"/>
            <a:r>
              <a:rPr lang="en-US" sz="2400" dirty="0"/>
              <a:t>The meaning of State is only applicable to Part-III and Part- IV of the Constitution</a:t>
            </a:r>
          </a:p>
          <a:p>
            <a:pPr algn="just"/>
            <a:endParaRPr lang="en-US" sz="2400" b="1" dirty="0"/>
          </a:p>
          <a:p>
            <a:pPr algn="just"/>
            <a:r>
              <a:rPr lang="en-US" sz="2400" b="1" dirty="0"/>
              <a:t>Article 12: Definition: </a:t>
            </a:r>
            <a:r>
              <a:rPr lang="en-US" sz="2400" dirty="0"/>
              <a:t>In this part, unless the context otherwise requires, the State includes the Government and Parliament of India and the Government and the Legislature of each of the States and all local or other authorities within the territory of India or under the control of the Government of India. </a:t>
            </a:r>
          </a:p>
        </p:txBody>
      </p:sp>
    </p:spTree>
    <p:extLst>
      <p:ext uri="{BB962C8B-B14F-4D97-AF65-F5344CB8AC3E}">
        <p14:creationId xmlns:p14="http://schemas.microsoft.com/office/powerpoint/2010/main" val="19011152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2677656"/>
          </a:xfrm>
          <a:prstGeom prst="rect">
            <a:avLst/>
          </a:prstGeom>
          <a:noFill/>
        </p:spPr>
        <p:txBody>
          <a:bodyPr wrap="square" numCol="1" rtlCol="0">
            <a:spAutoFit/>
          </a:bodyPr>
          <a:lstStyle/>
          <a:p>
            <a:pPr algn="just"/>
            <a:r>
              <a:rPr lang="en-US" sz="2400" dirty="0"/>
              <a:t>Article 12 includes:</a:t>
            </a:r>
          </a:p>
          <a:p>
            <a:pPr algn="just"/>
            <a:endParaRPr lang="en-US" sz="2400" dirty="0"/>
          </a:p>
          <a:p>
            <a:pPr marL="457200" indent="-457200" algn="just">
              <a:buAutoNum type="alphaLcParenR"/>
            </a:pPr>
            <a:r>
              <a:rPr lang="en-US" sz="2400" dirty="0"/>
              <a:t>Government and Parliament of India</a:t>
            </a:r>
          </a:p>
          <a:p>
            <a:pPr marL="457200" indent="-457200" algn="just">
              <a:buAutoNum type="alphaLcParenR"/>
            </a:pPr>
            <a:r>
              <a:rPr lang="en-US" sz="2400" dirty="0"/>
              <a:t>Government and Legislature of State</a:t>
            </a:r>
          </a:p>
          <a:p>
            <a:pPr marL="457200" indent="-457200" algn="just">
              <a:buAutoNum type="alphaLcParenR"/>
            </a:pPr>
            <a:r>
              <a:rPr lang="en-US" sz="2400" dirty="0"/>
              <a:t>Local Authority (Municipalities, District Boards, Village Panchayats)</a:t>
            </a:r>
          </a:p>
          <a:p>
            <a:pPr marL="457200" indent="-457200" algn="just">
              <a:buAutoNum type="alphaLcParenR"/>
            </a:pPr>
            <a:r>
              <a:rPr lang="en-US" sz="2400" dirty="0"/>
              <a:t>Other Authority. </a:t>
            </a:r>
          </a:p>
        </p:txBody>
      </p:sp>
    </p:spTree>
    <p:extLst>
      <p:ext uri="{BB962C8B-B14F-4D97-AF65-F5344CB8AC3E}">
        <p14:creationId xmlns:p14="http://schemas.microsoft.com/office/powerpoint/2010/main" val="27975331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4893647"/>
          </a:xfrm>
          <a:prstGeom prst="rect">
            <a:avLst/>
          </a:prstGeom>
          <a:noFill/>
        </p:spPr>
        <p:txBody>
          <a:bodyPr wrap="square" numCol="1" rtlCol="0">
            <a:spAutoFit/>
          </a:bodyPr>
          <a:lstStyle/>
          <a:p>
            <a:pPr algn="just"/>
            <a:r>
              <a:rPr lang="en-US" sz="2400" dirty="0"/>
              <a:t>Article 13: 4 principles of Fundamental Rights</a:t>
            </a:r>
          </a:p>
          <a:p>
            <a:pPr algn="just"/>
            <a:endParaRPr lang="en-US" sz="2400" dirty="0"/>
          </a:p>
          <a:p>
            <a:pPr marL="342900" indent="-342900" algn="just">
              <a:buFont typeface="Arial" panose="020B0604020202020204" pitchFamily="34" charset="0"/>
              <a:buChar char="•"/>
            </a:pPr>
            <a:r>
              <a:rPr lang="en-US" sz="2400" dirty="0"/>
              <a:t>Fundamental Rights became operative only after 26-01-1950</a:t>
            </a:r>
          </a:p>
          <a:p>
            <a:pPr marL="342900" indent="-342900" algn="just">
              <a:buFont typeface="Arial" panose="020B0604020202020204" pitchFamily="34" charset="0"/>
              <a:buChar char="•"/>
            </a:pPr>
            <a:r>
              <a:rPr lang="en-US" sz="2400" b="1" dirty="0"/>
              <a:t>Article 13 (1) : </a:t>
            </a:r>
            <a:r>
              <a:rPr lang="en-US" sz="2400" dirty="0">
                <a:effectLst/>
                <a:ea typeface="Calibri" panose="020F0502020204030204" pitchFamily="34" charset="0"/>
                <a:cs typeface="Times New Roman" panose="02020603050405020304" pitchFamily="18" charset="0"/>
              </a:rPr>
              <a:t>All laws in force in the territory of India immediately before the commencement of this Constitution, in so far as they are inconsistent with the provisions of this Part, shall, to the extent of such inconsistency, be void</a:t>
            </a:r>
          </a:p>
          <a:p>
            <a:pPr algn="just"/>
            <a:endParaRPr lang="en-US" sz="2400" dirty="0"/>
          </a:p>
          <a:p>
            <a:pPr algn="just"/>
            <a:r>
              <a:rPr lang="en-US" sz="2400" dirty="0"/>
              <a:t>(Pre-Constitutional Laws: Laws which existed before 26-01-1950, which are not in par with the Fundamental Rights of Constitution of India is considered to be void)</a:t>
            </a:r>
          </a:p>
        </p:txBody>
      </p:sp>
    </p:spTree>
    <p:extLst>
      <p:ext uri="{BB962C8B-B14F-4D97-AF65-F5344CB8AC3E}">
        <p14:creationId xmlns:p14="http://schemas.microsoft.com/office/powerpoint/2010/main" val="30118033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4154984"/>
          </a:xfrm>
          <a:prstGeom prst="rect">
            <a:avLst/>
          </a:prstGeom>
          <a:noFill/>
        </p:spPr>
        <p:txBody>
          <a:bodyPr wrap="square" numCol="1" rtlCol="0">
            <a:spAutoFit/>
          </a:bodyPr>
          <a:lstStyle/>
          <a:p>
            <a:pPr algn="just"/>
            <a:r>
              <a:rPr lang="en-US" sz="2400" b="1" dirty="0"/>
              <a:t>Article 13(2): </a:t>
            </a:r>
            <a:r>
              <a:rPr lang="en-US" sz="2400" dirty="0">
                <a:effectLst/>
                <a:ea typeface="Calibri" panose="020F0502020204030204" pitchFamily="34" charset="0"/>
                <a:cs typeface="Times New Roman" panose="02020603050405020304" pitchFamily="18" charset="0"/>
              </a:rPr>
              <a:t>The State shall not make any law which takes away or abridges the rights conferred by this Part and any law made in contravention of this clause shall, to the extent of the contravention, be void</a:t>
            </a:r>
          </a:p>
          <a:p>
            <a:pPr algn="just"/>
            <a:endParaRPr lang="en-US" sz="2400" dirty="0">
              <a:ea typeface="Calibri" panose="020F0502020204030204" pitchFamily="34" charset="0"/>
              <a:cs typeface="Times New Roman" panose="02020603050405020304" pitchFamily="18" charset="0"/>
            </a:endParaRPr>
          </a:p>
          <a:p>
            <a:pPr algn="just"/>
            <a:r>
              <a:rPr lang="en-US" sz="2400" dirty="0">
                <a:effectLst/>
                <a:ea typeface="Calibri" panose="020F0502020204030204" pitchFamily="34" charset="0"/>
                <a:cs typeface="Times New Roman" panose="02020603050405020304" pitchFamily="18" charset="0"/>
              </a:rPr>
              <a:t>Post Constitutional Laws (After 26-01-1950, the state is prohibited from making any laws which are against the Fundamental Rights.) If incase such laws which are inconsistent to the Fundamental Rights are done it wont apply to the citizens. </a:t>
            </a:r>
          </a:p>
          <a:p>
            <a:pPr algn="just"/>
            <a:r>
              <a:rPr lang="en-US" sz="2400" dirty="0"/>
              <a:t> </a:t>
            </a:r>
          </a:p>
        </p:txBody>
      </p:sp>
    </p:spTree>
    <p:extLst>
      <p:ext uri="{BB962C8B-B14F-4D97-AF65-F5344CB8AC3E}">
        <p14:creationId xmlns:p14="http://schemas.microsoft.com/office/powerpoint/2010/main" val="26783635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5" name="TextBox 4">
            <a:extLst>
              <a:ext uri="{FF2B5EF4-FFF2-40B4-BE49-F238E27FC236}">
                <a16:creationId xmlns:a16="http://schemas.microsoft.com/office/drawing/2014/main" id="{465E0547-EFDE-4302-A877-9626B2152FB2}"/>
              </a:ext>
            </a:extLst>
          </p:cNvPr>
          <p:cNvSpPr txBox="1"/>
          <p:nvPr/>
        </p:nvSpPr>
        <p:spPr>
          <a:xfrm>
            <a:off x="421104" y="1868853"/>
            <a:ext cx="7870640" cy="4154984"/>
          </a:xfrm>
          <a:prstGeom prst="rect">
            <a:avLst/>
          </a:prstGeom>
          <a:noFill/>
        </p:spPr>
        <p:txBody>
          <a:bodyPr wrap="square" numCol="1" rtlCol="0">
            <a:spAutoFit/>
          </a:bodyPr>
          <a:lstStyle/>
          <a:p>
            <a:pPr algn="just"/>
            <a:r>
              <a:rPr lang="en-US" sz="2400" dirty="0"/>
              <a:t>What do you mean by Law/Laws? </a:t>
            </a:r>
          </a:p>
          <a:p>
            <a:pPr algn="just"/>
            <a:r>
              <a:rPr lang="en-US" sz="2400" b="1" dirty="0"/>
              <a:t>Article 13(3): </a:t>
            </a:r>
            <a:r>
              <a:rPr lang="en-US" sz="2400" dirty="0">
                <a:effectLst/>
                <a:ea typeface="Calibri" panose="020F0502020204030204" pitchFamily="34" charset="0"/>
                <a:cs typeface="Times New Roman" panose="02020603050405020304" pitchFamily="18" charset="0"/>
              </a:rPr>
              <a:t>law includes any Ordinance, order, bye law, rule, regulation, notification, custom or usages having in the territory of India the force of law. (except for administrative directions if only instructions it wont come under the ambit of ‘Law’ under Article 13(3) and second exception to this is personal laws)</a:t>
            </a:r>
          </a:p>
          <a:p>
            <a:pPr algn="just"/>
            <a:endParaRPr lang="en-US" sz="2400" dirty="0">
              <a:cs typeface="Times New Roman" panose="02020603050405020304" pitchFamily="18" charset="0"/>
            </a:endParaRPr>
          </a:p>
          <a:p>
            <a:pPr algn="just"/>
            <a:r>
              <a:rPr lang="en-US" sz="2400" b="1" dirty="0">
                <a:cs typeface="Times New Roman" panose="02020603050405020304" pitchFamily="18" charset="0"/>
              </a:rPr>
              <a:t>Article 13(4) </a:t>
            </a:r>
            <a:r>
              <a:rPr lang="en-US" sz="2400" dirty="0">
                <a:cs typeface="Times New Roman" panose="02020603050405020304" pitchFamily="18" charset="0"/>
              </a:rPr>
              <a:t>: </a:t>
            </a:r>
            <a:r>
              <a:rPr lang="en-US" sz="2400" dirty="0">
                <a:effectLst/>
                <a:ea typeface="Calibri" panose="020F0502020204030204" pitchFamily="34" charset="0"/>
                <a:cs typeface="Times New Roman" panose="02020603050405020304" pitchFamily="18" charset="0"/>
              </a:rPr>
              <a:t>Nothing in this article shall apply to any amendment of this Constitution made under Article 368. </a:t>
            </a:r>
            <a:endParaRPr lang="en-IN" sz="2400" dirty="0">
              <a:effectLst/>
              <a:ea typeface="Calibri" panose="020F0502020204030204" pitchFamily="34" charset="0"/>
              <a:cs typeface="Times New Roman" panose="02020603050405020304" pitchFamily="18" charset="0"/>
            </a:endParaRPr>
          </a:p>
          <a:p>
            <a:pPr algn="just"/>
            <a:endParaRPr lang="en-US" sz="2400" dirty="0"/>
          </a:p>
        </p:txBody>
      </p:sp>
    </p:spTree>
    <p:extLst>
      <p:ext uri="{BB962C8B-B14F-4D97-AF65-F5344CB8AC3E}">
        <p14:creationId xmlns:p14="http://schemas.microsoft.com/office/powerpoint/2010/main" val="34039832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pic>
        <p:nvPicPr>
          <p:cNvPr id="7" name="Content Placeholder 4">
            <a:extLst>
              <a:ext uri="{FF2B5EF4-FFF2-40B4-BE49-F238E27FC236}">
                <a16:creationId xmlns:a16="http://schemas.microsoft.com/office/drawing/2014/main" id="{47474444-BAA7-4516-AA21-8BD1CBAEDD34}"/>
              </a:ext>
            </a:extLst>
          </p:cNvPr>
          <p:cNvPicPr>
            <a:picLocks noGrp="1" noChangeAspect="1"/>
          </p:cNvPicPr>
          <p:nvPr>
            <p:ph idx="1"/>
          </p:nvPr>
        </p:nvPicPr>
        <p:blipFill>
          <a:blip r:embed="rId3"/>
          <a:stretch>
            <a:fillRect/>
          </a:stretch>
        </p:blipFill>
        <p:spPr>
          <a:xfrm>
            <a:off x="598883" y="1667548"/>
            <a:ext cx="5346655" cy="5029636"/>
          </a:xfrm>
        </p:spPr>
      </p:pic>
    </p:spTree>
    <p:extLst>
      <p:ext uri="{BB962C8B-B14F-4D97-AF65-F5344CB8AC3E}">
        <p14:creationId xmlns:p14="http://schemas.microsoft.com/office/powerpoint/2010/main" val="398970025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838200" y="1825625"/>
            <a:ext cx="7372739" cy="4351338"/>
          </a:xfrm>
        </p:spPr>
        <p:txBody>
          <a:bodyPr>
            <a:normAutofit lnSpcReduction="10000"/>
          </a:bodyPr>
          <a:lstStyle/>
          <a:p>
            <a:pPr marL="164592" indent="0" algn="just">
              <a:spcBef>
                <a:spcPts val="0"/>
              </a:spcBef>
              <a:buNone/>
            </a:pPr>
            <a:r>
              <a:rPr lang="en-US" sz="2400" b="1" dirty="0">
                <a:effectLst/>
                <a:ea typeface="Calibri" panose="020F0502020204030204" pitchFamily="34" charset="0"/>
                <a:cs typeface="Times New Roman" panose="02020603050405020304" pitchFamily="18" charset="0"/>
              </a:rPr>
              <a:t>14. Equality before law : </a:t>
            </a:r>
            <a:r>
              <a:rPr lang="en-US" sz="2400" dirty="0">
                <a:effectLst/>
                <a:ea typeface="Calibri" panose="020F0502020204030204" pitchFamily="34" charset="0"/>
                <a:cs typeface="Times New Roman" panose="02020603050405020304" pitchFamily="18" charset="0"/>
              </a:rPr>
              <a:t>The State shall not deny to any person equality before the law or the equal protection of the laws within the territory of India</a:t>
            </a:r>
          </a:p>
          <a:p>
            <a:pPr marL="164592" indent="0" algn="just">
              <a:spcBef>
                <a:spcPts val="0"/>
              </a:spcBef>
              <a:buNone/>
            </a:pPr>
            <a:endParaRPr lang="en-US" sz="2400" dirty="0">
              <a:ea typeface="Calibri" panose="020F0502020204030204" pitchFamily="34" charset="0"/>
              <a:cs typeface="Times New Roman" panose="02020603050405020304" pitchFamily="18" charset="0"/>
            </a:endParaRPr>
          </a:p>
          <a:p>
            <a:pPr marL="507492" indent="-342900" algn="just">
              <a:spcBef>
                <a:spcPts val="0"/>
              </a:spcBef>
            </a:pPr>
            <a:r>
              <a:rPr lang="en-US" sz="2400" dirty="0">
                <a:effectLst/>
                <a:ea typeface="Calibri" panose="020F0502020204030204" pitchFamily="34" charset="0"/>
                <a:cs typeface="Times New Roman" panose="02020603050405020304" pitchFamily="18" charset="0"/>
              </a:rPr>
              <a:t>AV Dicey in his book “ The constitution of England” had developed the concept of Rule of Law. As per rule of law, no man is superior but the LAW is. </a:t>
            </a:r>
          </a:p>
          <a:p>
            <a:pPr marL="507492" indent="-342900" algn="just">
              <a:spcBef>
                <a:spcPts val="0"/>
              </a:spcBef>
            </a:pPr>
            <a:r>
              <a:rPr lang="en-US" sz="2400" dirty="0">
                <a:ea typeface="Calibri" panose="020F0502020204030204" pitchFamily="34" charset="0"/>
                <a:cs typeface="Times New Roman" panose="02020603050405020304" pitchFamily="18" charset="0"/>
              </a:rPr>
              <a:t>Article 14 emphasizes on prohibition of unequal treatment (Equality before Law) and we have to demand laws which gives equal treatment to all. (Equal Protection of Law) (Positive approach and Negative approach) </a:t>
            </a:r>
          </a:p>
          <a:p>
            <a:pPr marL="507492" indent="-342900" algn="just">
              <a:spcBef>
                <a:spcPts val="0"/>
              </a:spcBef>
            </a:pPr>
            <a:r>
              <a:rPr lang="en-US" sz="2400" dirty="0">
                <a:effectLst/>
                <a:ea typeface="Calibri" panose="020F0502020204030204" pitchFamily="34" charset="0"/>
                <a:cs typeface="Times New Roman" panose="02020603050405020304" pitchFamily="18" charset="0"/>
              </a:rPr>
              <a:t>No action of state to be arbitrary. Natural Justice and Rule of Law is basic crux. </a:t>
            </a:r>
          </a:p>
          <a:p>
            <a:endParaRPr lang="en-IN" dirty="0"/>
          </a:p>
        </p:txBody>
      </p:sp>
    </p:spTree>
    <p:extLst>
      <p:ext uri="{BB962C8B-B14F-4D97-AF65-F5344CB8AC3E}">
        <p14:creationId xmlns:p14="http://schemas.microsoft.com/office/powerpoint/2010/main" val="40747521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19270" y="1316458"/>
            <a:ext cx="8070573" cy="5541542"/>
          </a:xfrm>
        </p:spPr>
        <p:txBody>
          <a:bodyPr>
            <a:normAutofit lnSpcReduction="10000"/>
          </a:bodyPr>
          <a:lstStyle/>
          <a:p>
            <a:pPr marL="164592" indent="0" algn="just">
              <a:spcBef>
                <a:spcPts val="0"/>
              </a:spcBef>
              <a:buNone/>
            </a:pPr>
            <a:r>
              <a:rPr lang="en-US" sz="2000" b="1" dirty="0">
                <a:cs typeface="Times New Roman" panose="02020603050405020304" pitchFamily="18" charset="0"/>
              </a:rPr>
              <a:t>Article 15: </a:t>
            </a:r>
            <a:r>
              <a:rPr lang="en-US" sz="2000" b="0" i="0" dirty="0">
                <a:solidFill>
                  <a:srgbClr val="000000"/>
                </a:solidFill>
                <a:effectLst/>
              </a:rPr>
              <a:t>Prohibition of discrimination on grounds of religion, race, caste, sex or place of birth</a:t>
            </a:r>
            <a:endParaRPr lang="en-US" sz="2000" b="1" i="0" dirty="0">
              <a:solidFill>
                <a:srgbClr val="000000"/>
              </a:solidFill>
              <a:cs typeface="Times New Roman" panose="02020603050405020304" pitchFamily="18" charset="0"/>
            </a:endParaRPr>
          </a:p>
          <a:p>
            <a:pPr marL="678942" indent="-514350" algn="just">
              <a:spcBef>
                <a:spcPts val="0"/>
              </a:spcBef>
              <a:buAutoNum type="arabicParenBoth"/>
            </a:pPr>
            <a:r>
              <a:rPr lang="en-US" sz="2000" b="0" i="0" dirty="0">
                <a:solidFill>
                  <a:srgbClr val="000000"/>
                </a:solidFill>
                <a:effectLst/>
              </a:rPr>
              <a:t>The State shall not discriminate against any citizen on grounds only of religion, race, caste, sex, place of birth or any of them</a:t>
            </a:r>
          </a:p>
          <a:p>
            <a:pPr marL="678942" indent="-514350" algn="just">
              <a:spcBef>
                <a:spcPts val="0"/>
              </a:spcBef>
              <a:buAutoNum type="arabicParenBoth"/>
            </a:pPr>
            <a:r>
              <a:rPr lang="en-US" sz="2000" b="0" i="0" dirty="0">
                <a:solidFill>
                  <a:srgbClr val="000000"/>
                </a:solidFill>
                <a:effectLst/>
              </a:rPr>
              <a:t>No citizen shall, on grounds only of religion, race, caste, sex, place of birth or any of them, be subject to any disability, liability, restriction or condition with regard to</a:t>
            </a:r>
          </a:p>
          <a:p>
            <a:pPr marL="0" indent="0" algn="l">
              <a:buNone/>
            </a:pPr>
            <a:r>
              <a:rPr lang="en-US" sz="2000" b="0" i="0" dirty="0">
                <a:solidFill>
                  <a:srgbClr val="000000"/>
                </a:solidFill>
                <a:effectLst/>
              </a:rPr>
              <a:t> (a) access to shops, public restaurants, hotels and palaces of public entertainment; or</a:t>
            </a:r>
          </a:p>
          <a:p>
            <a:pPr marL="0" indent="0" algn="l">
              <a:buNone/>
            </a:pPr>
            <a:r>
              <a:rPr lang="en-US" sz="2000" dirty="0"/>
              <a:t>(b)</a:t>
            </a:r>
            <a:r>
              <a:rPr lang="en-US" sz="2000" b="0" i="0" dirty="0">
                <a:solidFill>
                  <a:srgbClr val="000000"/>
                </a:solidFill>
                <a:effectLst/>
              </a:rPr>
              <a:t> the use of wells, tanks, bathing ghats, roads and places of public resort maintained wholly or partly out of State funds or dedicated to the use of the general public</a:t>
            </a:r>
            <a:endParaRPr lang="en-IN" sz="2000" b="0" i="0" dirty="0">
              <a:solidFill>
                <a:srgbClr val="000000"/>
              </a:solidFill>
              <a:effectLst/>
            </a:endParaRPr>
          </a:p>
          <a:p>
            <a:pPr marL="0" indent="0" algn="l">
              <a:buNone/>
            </a:pPr>
            <a:r>
              <a:rPr lang="en-US" sz="2000" b="0" i="0" dirty="0">
                <a:solidFill>
                  <a:srgbClr val="000000"/>
                </a:solidFill>
                <a:effectLst/>
              </a:rPr>
              <a:t> (3) Nothing in this article shall prevent the State from making any special provision for women and children. </a:t>
            </a:r>
          </a:p>
          <a:p>
            <a:pPr marL="0" indent="0" algn="l">
              <a:buNone/>
            </a:pPr>
            <a:r>
              <a:rPr lang="en-US" sz="2000" b="0" i="0" dirty="0">
                <a:solidFill>
                  <a:srgbClr val="000000"/>
                </a:solidFill>
                <a:effectLst/>
              </a:rPr>
              <a:t>(4) Nothing in this article or in clause ( 2 ) of Article 29 shall prevent the State from making any special provision for the advancement of any socially </a:t>
            </a:r>
            <a:r>
              <a:rPr lang="en-US" sz="2200" b="0" i="0" dirty="0">
                <a:solidFill>
                  <a:srgbClr val="000000"/>
                </a:solidFill>
                <a:effectLst/>
              </a:rPr>
              <a:t>and educationally backward classes of citizens or for the Scheduled Castes and the Scheduled Tribes</a:t>
            </a:r>
          </a:p>
          <a:p>
            <a:pPr marL="0" indent="0" algn="l">
              <a:buNone/>
            </a:pPr>
            <a:endParaRPr lang="en-US" sz="2200" b="0" i="0" dirty="0">
              <a:solidFill>
                <a:srgbClr val="000000"/>
              </a:solidFill>
              <a:effectLst/>
            </a:endParaRPr>
          </a:p>
          <a:p>
            <a:pPr marL="0" indent="0" algn="l">
              <a:buNone/>
            </a:pPr>
            <a:endParaRPr lang="en-US" sz="2200" dirty="0">
              <a:solidFill>
                <a:srgbClr val="000000"/>
              </a:solidFill>
            </a:endParaRPr>
          </a:p>
          <a:p>
            <a:pPr marL="0" indent="0" algn="l">
              <a:buNone/>
            </a:pPr>
            <a:endParaRPr lang="en-US" sz="2200" b="0" i="0" dirty="0">
              <a:solidFill>
                <a:srgbClr val="000000"/>
              </a:solidFill>
              <a:effectLst/>
            </a:endParaRPr>
          </a:p>
        </p:txBody>
      </p:sp>
    </p:spTree>
    <p:extLst>
      <p:ext uri="{BB962C8B-B14F-4D97-AF65-F5344CB8AC3E}">
        <p14:creationId xmlns:p14="http://schemas.microsoft.com/office/powerpoint/2010/main" val="12867739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19270" y="1316458"/>
            <a:ext cx="8070573" cy="5541542"/>
          </a:xfrm>
        </p:spPr>
        <p:txBody>
          <a:bodyPr>
            <a:normAutofit/>
          </a:bodyPr>
          <a:lstStyle/>
          <a:p>
            <a:pPr marL="507492" indent="-342900" algn="just">
              <a:spcBef>
                <a:spcPts val="0"/>
              </a:spcBef>
            </a:pPr>
            <a:r>
              <a:rPr lang="en-US" sz="2000" b="1" dirty="0">
                <a:cs typeface="Times New Roman" panose="02020603050405020304" pitchFamily="18" charset="0"/>
              </a:rPr>
              <a:t>Article 15: </a:t>
            </a:r>
            <a:r>
              <a:rPr lang="en-US" sz="2000" dirty="0">
                <a:cs typeface="Times New Roman" panose="02020603050405020304" pitchFamily="18" charset="0"/>
              </a:rPr>
              <a:t>No discrimination on these 5 grounds (Religion, Race, Caste, Sex and Place and Birth)</a:t>
            </a:r>
          </a:p>
          <a:p>
            <a:pPr marL="164592" indent="0" algn="just">
              <a:spcBef>
                <a:spcPts val="0"/>
              </a:spcBef>
              <a:buNone/>
            </a:pPr>
            <a:endParaRPr lang="en-US" sz="2000" dirty="0">
              <a:cs typeface="Times New Roman" panose="02020603050405020304" pitchFamily="18" charset="0"/>
            </a:endParaRPr>
          </a:p>
          <a:p>
            <a:pPr marL="507492" indent="-342900" algn="just">
              <a:spcBef>
                <a:spcPts val="0"/>
              </a:spcBef>
            </a:pPr>
            <a:r>
              <a:rPr lang="en-US" sz="2000" dirty="0">
                <a:cs typeface="Times New Roman" panose="02020603050405020304" pitchFamily="18" charset="0"/>
              </a:rPr>
              <a:t>(Example Steel Industry and Nurse Industry)</a:t>
            </a:r>
          </a:p>
          <a:p>
            <a:pPr marL="164592" indent="0" algn="just">
              <a:spcBef>
                <a:spcPts val="0"/>
              </a:spcBef>
              <a:buNone/>
            </a:pPr>
            <a:endParaRPr lang="en-US" sz="2000" dirty="0">
              <a:cs typeface="Times New Roman" panose="02020603050405020304" pitchFamily="18" charset="0"/>
            </a:endParaRPr>
          </a:p>
          <a:p>
            <a:pPr marL="507492" indent="-342900" algn="just">
              <a:spcBef>
                <a:spcPts val="0"/>
              </a:spcBef>
            </a:pPr>
            <a:r>
              <a:rPr lang="en-US" sz="2000" dirty="0">
                <a:cs typeface="Times New Roman" panose="02020603050405020304" pitchFamily="18" charset="0"/>
              </a:rPr>
              <a:t>Who are not supposed to discriminated on the basis of the 5 grounds? – Both the State and the Citizens. </a:t>
            </a:r>
          </a:p>
          <a:p>
            <a:pPr marL="164592" indent="0" algn="just">
              <a:spcBef>
                <a:spcPts val="0"/>
              </a:spcBef>
              <a:buNone/>
            </a:pPr>
            <a:endParaRPr lang="en-US" sz="2000" dirty="0">
              <a:cs typeface="Times New Roman" panose="02020603050405020304" pitchFamily="18" charset="0"/>
            </a:endParaRPr>
          </a:p>
          <a:p>
            <a:pPr marL="507492" indent="-342900" algn="just">
              <a:spcBef>
                <a:spcPts val="0"/>
              </a:spcBef>
            </a:pPr>
            <a:r>
              <a:rPr lang="en-US" sz="2000" dirty="0">
                <a:cs typeface="Times New Roman" panose="02020603050405020304" pitchFamily="18" charset="0"/>
              </a:rPr>
              <a:t>State has power to make specific laws for women and children. (Positive Discrimination)</a:t>
            </a: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r>
              <a:rPr lang="en-US" sz="2000" dirty="0">
                <a:cs typeface="Times New Roman" panose="02020603050405020304" pitchFamily="18" charset="0"/>
              </a:rPr>
              <a:t>Special laws can be made to SEBC, SC and ST( Defined under Article 341 and 342. SEBC isn’t defined in the Constitution of India.)</a:t>
            </a: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r>
              <a:rPr lang="en-US" sz="2000" dirty="0">
                <a:cs typeface="Times New Roman" panose="02020603050405020304" pitchFamily="18" charset="0"/>
              </a:rPr>
              <a:t>Article 15(5) was added in 93</a:t>
            </a:r>
            <a:r>
              <a:rPr lang="en-US" sz="2000" baseline="30000" dirty="0">
                <a:cs typeface="Times New Roman" panose="02020603050405020304" pitchFamily="18" charset="0"/>
              </a:rPr>
              <a:t>rd</a:t>
            </a:r>
            <a:r>
              <a:rPr lang="en-US" sz="2000" dirty="0">
                <a:cs typeface="Times New Roman" panose="02020603050405020304" pitchFamily="18" charset="0"/>
              </a:rPr>
              <a:t> Amendment, wherein it emphasized that state can make special provisions for advancement of SEBC, ST and SC in the educational sector and included reservation to be done in both private aided and unaided institutes. </a:t>
            </a: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164592" indent="0" algn="just">
              <a:spcBef>
                <a:spcPts val="0"/>
              </a:spcBef>
              <a:buNone/>
            </a:pPr>
            <a:endParaRPr lang="en-US" sz="2000" dirty="0">
              <a:cs typeface="Times New Roman" panose="02020603050405020304" pitchFamily="18" charset="0"/>
            </a:endParaRPr>
          </a:p>
          <a:p>
            <a:pPr marL="164592" indent="0" algn="just">
              <a:spcBef>
                <a:spcPts val="0"/>
              </a:spcBef>
              <a:buNone/>
            </a:pPr>
            <a:endParaRPr lang="en-US" sz="2000" dirty="0">
              <a:cs typeface="Times New Roman" panose="02020603050405020304" pitchFamily="18" charset="0"/>
            </a:endParaRPr>
          </a:p>
          <a:p>
            <a:pPr marL="164592" indent="0" algn="just">
              <a:spcBef>
                <a:spcPts val="0"/>
              </a:spcBef>
              <a:buNone/>
            </a:pPr>
            <a:endParaRPr lang="en-US" sz="2000" b="1" i="0" dirty="0">
              <a:solidFill>
                <a:srgbClr val="000000"/>
              </a:solidFill>
              <a:effectLst/>
              <a:cs typeface="Times New Roman" panose="02020603050405020304" pitchFamily="18" charset="0"/>
            </a:endParaRPr>
          </a:p>
          <a:p>
            <a:pPr marL="164592" indent="0" algn="just">
              <a:spcBef>
                <a:spcPts val="0"/>
              </a:spcBef>
              <a:buNone/>
            </a:pPr>
            <a:endParaRPr lang="en-US" sz="2200" b="0" i="0" dirty="0">
              <a:solidFill>
                <a:srgbClr val="000000"/>
              </a:solidFill>
              <a:effectLst/>
            </a:endParaRPr>
          </a:p>
          <a:p>
            <a:pPr marL="0" indent="0" algn="l">
              <a:buNone/>
            </a:pPr>
            <a:endParaRPr lang="en-US" sz="2200" dirty="0">
              <a:solidFill>
                <a:srgbClr val="000000"/>
              </a:solidFill>
            </a:endParaRPr>
          </a:p>
          <a:p>
            <a:pPr marL="0" indent="0" algn="l">
              <a:buNone/>
            </a:pPr>
            <a:endParaRPr lang="en-US" sz="2200" b="0" i="0" dirty="0">
              <a:solidFill>
                <a:srgbClr val="000000"/>
              </a:solidFill>
              <a:effectLst/>
            </a:endParaRPr>
          </a:p>
        </p:txBody>
      </p:sp>
    </p:spTree>
    <p:extLst>
      <p:ext uri="{BB962C8B-B14F-4D97-AF65-F5344CB8AC3E}">
        <p14:creationId xmlns:p14="http://schemas.microsoft.com/office/powerpoint/2010/main" val="306831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Constitution: Unwritten Constitution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371880" y="1598265"/>
            <a:ext cx="7898633" cy="3908762"/>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Unwritten  Constitution </a:t>
            </a:r>
          </a:p>
          <a:p>
            <a:pPr marL="800100" lvl="1" indent="-342900" algn="just">
              <a:buFont typeface="Arial" panose="020B0604020202020204" pitchFamily="34" charset="0"/>
              <a:buChar char="•"/>
            </a:pPr>
            <a:r>
              <a:rPr lang="en-US" sz="2800" dirty="0"/>
              <a:t>Combination of regular legislations, conventions </a:t>
            </a:r>
          </a:p>
          <a:p>
            <a:pPr marL="800100" lvl="1" indent="-342900" algn="just">
              <a:buFont typeface="Arial" panose="020B0604020202020204" pitchFamily="34" charset="0"/>
              <a:buChar char="•"/>
            </a:pPr>
            <a:r>
              <a:rPr lang="en-US" sz="2800" dirty="0"/>
              <a:t>The Parliament or Legislature is sovereign</a:t>
            </a:r>
          </a:p>
          <a:p>
            <a:pPr marL="800100" lvl="1" indent="-342900" algn="just">
              <a:buFont typeface="Arial" panose="020B0604020202020204" pitchFamily="34" charset="0"/>
              <a:buChar char="•"/>
            </a:pPr>
            <a:r>
              <a:rPr lang="en-US" sz="2800" dirty="0"/>
              <a:t>United Kingdoms has unwritten constitution</a:t>
            </a:r>
          </a:p>
          <a:p>
            <a:pPr marL="1257300" lvl="2" indent="-342900" algn="just">
              <a:buFont typeface="Arial" panose="020B0604020202020204" pitchFamily="34" charset="0"/>
              <a:buChar char="•"/>
            </a:pPr>
            <a:r>
              <a:rPr lang="en-US" sz="2800" dirty="0"/>
              <a:t>Magna Carta, 1215; Provisions of Oxford, 1258; Petition of Right, 1628; Bill of Rights, 1689 </a:t>
            </a:r>
          </a:p>
          <a:p>
            <a:pPr lvl="1" algn="just"/>
            <a:endParaRPr lang="en-US" sz="2400" dirty="0"/>
          </a:p>
        </p:txBody>
      </p:sp>
    </p:spTree>
    <p:extLst>
      <p:ext uri="{BB962C8B-B14F-4D97-AF65-F5344CB8AC3E}">
        <p14:creationId xmlns:p14="http://schemas.microsoft.com/office/powerpoint/2010/main" val="30147531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19270" y="1316458"/>
            <a:ext cx="8172474" cy="5541542"/>
          </a:xfrm>
        </p:spPr>
        <p:txBody>
          <a:bodyPr>
            <a:normAutofit lnSpcReduction="10000"/>
          </a:bodyPr>
          <a:lstStyle/>
          <a:p>
            <a:pPr marL="507492" indent="-342900" algn="just">
              <a:spcBef>
                <a:spcPts val="0"/>
              </a:spcBef>
            </a:pPr>
            <a:r>
              <a:rPr lang="en-US" sz="1800" b="1" dirty="0">
                <a:cs typeface="Times New Roman" panose="02020603050405020304" pitchFamily="18" charset="0"/>
              </a:rPr>
              <a:t>Article 16: </a:t>
            </a:r>
            <a:r>
              <a:rPr lang="en-US" sz="1800" b="0" i="0" dirty="0">
                <a:solidFill>
                  <a:srgbClr val="000000"/>
                </a:solidFill>
                <a:effectLst/>
              </a:rPr>
              <a:t>Equality of opportunity in matters of public employment</a:t>
            </a:r>
          </a:p>
          <a:p>
            <a:pPr marL="507492" indent="-342900" algn="just">
              <a:spcBef>
                <a:spcPts val="0"/>
              </a:spcBef>
            </a:pPr>
            <a:endParaRPr lang="en-US" sz="1800" dirty="0">
              <a:solidFill>
                <a:srgbClr val="000000"/>
              </a:solidFill>
              <a:cs typeface="Times New Roman" panose="02020603050405020304" pitchFamily="18" charset="0"/>
            </a:endParaRPr>
          </a:p>
          <a:p>
            <a:pPr marL="507492" indent="-342900" algn="just">
              <a:spcBef>
                <a:spcPts val="0"/>
              </a:spcBef>
              <a:buAutoNum type="arabicParenBoth"/>
            </a:pPr>
            <a:r>
              <a:rPr lang="en-US" sz="1800" b="0" i="0" dirty="0">
                <a:solidFill>
                  <a:srgbClr val="000000"/>
                </a:solidFill>
                <a:effectLst/>
              </a:rPr>
              <a:t>There shall be </a:t>
            </a:r>
            <a:r>
              <a:rPr lang="en-US" sz="1800" b="1" i="0" dirty="0">
                <a:solidFill>
                  <a:srgbClr val="000000"/>
                </a:solidFill>
                <a:effectLst/>
              </a:rPr>
              <a:t>equality of opportunity for all citizens </a:t>
            </a:r>
            <a:r>
              <a:rPr lang="en-US" sz="1800" b="0" i="0" dirty="0">
                <a:solidFill>
                  <a:srgbClr val="000000"/>
                </a:solidFill>
                <a:effectLst/>
              </a:rPr>
              <a:t>in matters relating to employment or appointment to any office under the State</a:t>
            </a:r>
          </a:p>
          <a:p>
            <a:pPr marL="164592" indent="0" algn="just">
              <a:spcBef>
                <a:spcPts val="0"/>
              </a:spcBef>
              <a:buNone/>
            </a:pPr>
            <a:endParaRPr lang="en-US" sz="1800" b="0" i="0" dirty="0">
              <a:solidFill>
                <a:srgbClr val="000000"/>
              </a:solidFill>
              <a:effectLst/>
            </a:endParaRPr>
          </a:p>
          <a:p>
            <a:pPr marL="164592" indent="0" algn="just">
              <a:spcBef>
                <a:spcPts val="0"/>
              </a:spcBef>
              <a:buNone/>
            </a:pPr>
            <a:r>
              <a:rPr lang="en-US" sz="1800" dirty="0"/>
              <a:t>(2) </a:t>
            </a:r>
            <a:r>
              <a:rPr lang="en-US" sz="1800" b="0" i="0" dirty="0">
                <a:solidFill>
                  <a:srgbClr val="000000"/>
                </a:solidFill>
                <a:effectLst/>
              </a:rPr>
              <a:t>No citizen shall, on grounds only of religion, race, caste, sex, descent, place of birth, residence or any of them, be ineligible for, or discriminated against in respect or, any </a:t>
            </a:r>
            <a:r>
              <a:rPr lang="en-US" sz="1800" b="1" i="0" dirty="0">
                <a:solidFill>
                  <a:srgbClr val="000000"/>
                </a:solidFill>
                <a:effectLst/>
              </a:rPr>
              <a:t>employment or office </a:t>
            </a:r>
            <a:r>
              <a:rPr lang="en-US" sz="1800" b="0" i="0" dirty="0">
                <a:solidFill>
                  <a:srgbClr val="000000"/>
                </a:solidFill>
                <a:effectLst/>
              </a:rPr>
              <a:t>under the State</a:t>
            </a:r>
          </a:p>
          <a:p>
            <a:pPr marL="164592" indent="0" algn="just">
              <a:spcBef>
                <a:spcPts val="0"/>
              </a:spcBef>
              <a:buNone/>
            </a:pPr>
            <a:endParaRPr lang="en-US" sz="1800" dirty="0">
              <a:solidFill>
                <a:srgbClr val="000000"/>
              </a:solidFill>
            </a:endParaRPr>
          </a:p>
          <a:p>
            <a:pPr marL="164592" indent="0" algn="just">
              <a:spcBef>
                <a:spcPts val="0"/>
              </a:spcBef>
              <a:buNone/>
            </a:pPr>
            <a:r>
              <a:rPr lang="en-US" sz="1800" b="0" i="0" dirty="0">
                <a:effectLst/>
              </a:rPr>
              <a:t>(3)</a:t>
            </a:r>
            <a:r>
              <a:rPr lang="en-US" sz="1800" b="0" i="0" dirty="0">
                <a:solidFill>
                  <a:srgbClr val="000000"/>
                </a:solidFill>
                <a:effectLst/>
              </a:rPr>
              <a:t> Nothing in this article shall prevent Parliament from making any law prescribing, in regard to a class or classes of employment or appointment to an office under the Government of, or any local or other authority within, a State or Union territory, any requirement as to residence within that State or Union territory prior to such employment or appointment</a:t>
            </a:r>
          </a:p>
          <a:p>
            <a:pPr marL="164592" indent="0" algn="just">
              <a:spcBef>
                <a:spcPts val="0"/>
              </a:spcBef>
              <a:buNone/>
            </a:pPr>
            <a:endParaRPr lang="en-US" sz="1800" b="0" i="0" dirty="0">
              <a:solidFill>
                <a:srgbClr val="000000"/>
              </a:solidFill>
              <a:effectLst/>
            </a:endParaRPr>
          </a:p>
          <a:p>
            <a:pPr marL="164592" indent="0" algn="just">
              <a:spcBef>
                <a:spcPts val="0"/>
              </a:spcBef>
              <a:buNone/>
            </a:pPr>
            <a:r>
              <a:rPr lang="en-US" sz="1800" dirty="0"/>
              <a:t>(4) </a:t>
            </a:r>
            <a:r>
              <a:rPr lang="en-US" sz="1800" b="0" i="0" dirty="0">
                <a:solidFill>
                  <a:srgbClr val="000000"/>
                </a:solidFill>
                <a:effectLst/>
              </a:rPr>
              <a:t>Nothing in this article shall prevent the State from making any provision for the reservation of appointments or posts in favor of any backward class of citizens which, in the opinion of the State, is not adequately represented in the services under the State</a:t>
            </a:r>
          </a:p>
          <a:p>
            <a:pPr marL="164592" indent="0" algn="just">
              <a:spcBef>
                <a:spcPts val="0"/>
              </a:spcBef>
              <a:buNone/>
            </a:pPr>
            <a:endParaRPr lang="en-US" sz="1800" dirty="0">
              <a:cs typeface="Times New Roman" panose="02020603050405020304" pitchFamily="18" charset="0"/>
            </a:endParaRPr>
          </a:p>
          <a:p>
            <a:pPr marL="164592" indent="0" algn="just">
              <a:spcBef>
                <a:spcPts val="0"/>
              </a:spcBef>
              <a:buNone/>
            </a:pPr>
            <a:r>
              <a:rPr lang="en-US" sz="1800" dirty="0"/>
              <a:t>(5)</a:t>
            </a:r>
            <a:r>
              <a:rPr lang="en-US" sz="1800" b="0" i="0" dirty="0">
                <a:solidFill>
                  <a:srgbClr val="000000"/>
                </a:solidFill>
                <a:effectLst/>
              </a:rPr>
              <a:t> Nothing in this article shall affect the operation of any law which provides that the incumbent of an office in connection with the affairs of any religious or denominational institution or any member of the governing body thereof shall be a person professing a particular religion or belonging to a particular denomination</a:t>
            </a:r>
            <a:endParaRPr lang="en-US" sz="18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164592" indent="0" algn="just">
              <a:spcBef>
                <a:spcPts val="0"/>
              </a:spcBef>
              <a:buNone/>
            </a:pPr>
            <a:endParaRPr lang="en-US" sz="2000" dirty="0">
              <a:cs typeface="Times New Roman" panose="02020603050405020304" pitchFamily="18" charset="0"/>
            </a:endParaRPr>
          </a:p>
          <a:p>
            <a:pPr marL="164592" indent="0" algn="just">
              <a:spcBef>
                <a:spcPts val="0"/>
              </a:spcBef>
              <a:buNone/>
            </a:pPr>
            <a:endParaRPr lang="en-US" sz="2000" dirty="0">
              <a:cs typeface="Times New Roman" panose="02020603050405020304" pitchFamily="18" charset="0"/>
            </a:endParaRPr>
          </a:p>
          <a:p>
            <a:pPr marL="164592" indent="0" algn="just">
              <a:spcBef>
                <a:spcPts val="0"/>
              </a:spcBef>
              <a:buNone/>
            </a:pPr>
            <a:endParaRPr lang="en-US" sz="2000" b="1" i="0" dirty="0">
              <a:solidFill>
                <a:srgbClr val="000000"/>
              </a:solidFill>
              <a:effectLst/>
              <a:cs typeface="Times New Roman" panose="02020603050405020304" pitchFamily="18" charset="0"/>
            </a:endParaRPr>
          </a:p>
          <a:p>
            <a:pPr marL="164592" indent="0" algn="just">
              <a:spcBef>
                <a:spcPts val="0"/>
              </a:spcBef>
              <a:buNone/>
            </a:pPr>
            <a:endParaRPr lang="en-US" sz="2200" b="0" i="0" dirty="0">
              <a:solidFill>
                <a:srgbClr val="000000"/>
              </a:solidFill>
              <a:effectLst/>
            </a:endParaRPr>
          </a:p>
          <a:p>
            <a:pPr marL="0" indent="0" algn="l">
              <a:buNone/>
            </a:pPr>
            <a:endParaRPr lang="en-US" sz="2200" dirty="0">
              <a:solidFill>
                <a:srgbClr val="000000"/>
              </a:solidFill>
            </a:endParaRPr>
          </a:p>
          <a:p>
            <a:pPr marL="0" indent="0" algn="l">
              <a:buNone/>
            </a:pPr>
            <a:endParaRPr lang="en-US" sz="2200" b="0" i="0" dirty="0">
              <a:solidFill>
                <a:srgbClr val="000000"/>
              </a:solidFill>
              <a:effectLst/>
            </a:endParaRPr>
          </a:p>
        </p:txBody>
      </p:sp>
    </p:spTree>
    <p:extLst>
      <p:ext uri="{BB962C8B-B14F-4D97-AF65-F5344CB8AC3E}">
        <p14:creationId xmlns:p14="http://schemas.microsoft.com/office/powerpoint/2010/main" val="595571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19270" y="1316458"/>
            <a:ext cx="8172474" cy="5541542"/>
          </a:xfrm>
        </p:spPr>
        <p:txBody>
          <a:bodyPr>
            <a:normAutofit lnSpcReduction="10000"/>
          </a:bodyPr>
          <a:lstStyle/>
          <a:p>
            <a:pPr marL="507492" indent="-342900" algn="just">
              <a:spcBef>
                <a:spcPts val="0"/>
              </a:spcBef>
            </a:pPr>
            <a:r>
              <a:rPr lang="en-US" sz="1900" b="1" dirty="0">
                <a:cs typeface="Times New Roman" panose="02020603050405020304" pitchFamily="18" charset="0"/>
              </a:rPr>
              <a:t>Article 16 </a:t>
            </a:r>
            <a:r>
              <a:rPr lang="en-US" sz="1900" dirty="0">
                <a:cs typeface="Times New Roman" panose="02020603050405020304" pitchFamily="18" charset="0"/>
              </a:rPr>
              <a:t>is only available to citizens of India</a:t>
            </a:r>
          </a:p>
          <a:p>
            <a:pPr marL="164592" indent="0" algn="just">
              <a:spcBef>
                <a:spcPts val="0"/>
              </a:spcBef>
              <a:buNone/>
            </a:pPr>
            <a:endParaRPr lang="en-US" sz="1900" dirty="0">
              <a:cs typeface="Times New Roman" panose="02020603050405020304" pitchFamily="18" charset="0"/>
            </a:endParaRPr>
          </a:p>
          <a:p>
            <a:pPr marL="507492" indent="-342900" algn="just">
              <a:spcBef>
                <a:spcPts val="0"/>
              </a:spcBef>
            </a:pPr>
            <a:r>
              <a:rPr lang="en-US" sz="1900" dirty="0">
                <a:cs typeface="Times New Roman" panose="02020603050405020304" pitchFamily="18" charset="0"/>
              </a:rPr>
              <a:t>Article 16 emphasizes on 7 grounds (Religion, race, caste, descent, POB, Sex, Residence) </a:t>
            </a:r>
          </a:p>
          <a:p>
            <a:pPr marL="164592" indent="0" algn="just">
              <a:spcBef>
                <a:spcPts val="0"/>
              </a:spcBef>
              <a:buNone/>
            </a:pPr>
            <a:endParaRPr lang="en-US" sz="1900" dirty="0">
              <a:cs typeface="Times New Roman" panose="02020603050405020304" pitchFamily="18" charset="0"/>
            </a:endParaRPr>
          </a:p>
          <a:p>
            <a:pPr marL="507492" indent="-342900" algn="just">
              <a:spcBef>
                <a:spcPts val="0"/>
              </a:spcBef>
            </a:pPr>
            <a:r>
              <a:rPr lang="en-US" sz="1900" dirty="0">
                <a:cs typeface="Times New Roman" panose="02020603050405020304" pitchFamily="18" charset="0"/>
              </a:rPr>
              <a:t>Article 16(3) states that Parliament has power to reservation on basis of the Residence of a person. </a:t>
            </a:r>
          </a:p>
          <a:p>
            <a:pPr marL="507492" indent="-342900" algn="just">
              <a:spcBef>
                <a:spcPts val="0"/>
              </a:spcBef>
            </a:pPr>
            <a:r>
              <a:rPr lang="en-US" sz="1900" dirty="0">
                <a:cs typeface="Times New Roman" panose="02020603050405020304" pitchFamily="18" charset="0"/>
              </a:rPr>
              <a:t>State has the power to reserve some posts for Backward classes in jobs (includes jobs for SC and ST). A person to qualify must be socially and educationally backward and there is no adequate representation in services under state.  No carry forward rule. Seal limit is (50%)</a:t>
            </a:r>
          </a:p>
          <a:p>
            <a:pPr marL="507492" indent="-342900" algn="just">
              <a:spcBef>
                <a:spcPts val="0"/>
              </a:spcBef>
            </a:pPr>
            <a:endParaRPr lang="en-US" sz="1900" dirty="0">
              <a:cs typeface="Times New Roman" panose="02020603050405020304" pitchFamily="18" charset="0"/>
            </a:endParaRPr>
          </a:p>
          <a:p>
            <a:pPr marL="507492" indent="-342900" algn="just">
              <a:spcBef>
                <a:spcPts val="0"/>
              </a:spcBef>
            </a:pPr>
            <a:r>
              <a:rPr lang="en-US" sz="1900" dirty="0">
                <a:cs typeface="Times New Roman" panose="02020603050405020304" pitchFamily="18" charset="0"/>
              </a:rPr>
              <a:t>Indra Sawney case ( 27% Reservation for SEBC, Confined to appointments and not promotion and total reservation cannot exceed 50%). Later parliament realized that this judgment was not appropriate and through 77</a:t>
            </a:r>
            <a:r>
              <a:rPr lang="en-US" sz="1900" baseline="30000" dirty="0">
                <a:cs typeface="Times New Roman" panose="02020603050405020304" pitchFamily="18" charset="0"/>
              </a:rPr>
              <a:t>th</a:t>
            </a:r>
            <a:r>
              <a:rPr lang="en-US" sz="1900" dirty="0">
                <a:cs typeface="Times New Roman" panose="02020603050405020304" pitchFamily="18" charset="0"/>
              </a:rPr>
              <a:t> Amendment it included Article 16 (4A) which enables reservation in promotion as well). </a:t>
            </a:r>
          </a:p>
          <a:p>
            <a:pPr marL="507492" indent="-342900" algn="just">
              <a:spcBef>
                <a:spcPts val="0"/>
              </a:spcBef>
            </a:pPr>
            <a:endParaRPr lang="en-US" sz="1900" dirty="0">
              <a:cs typeface="Times New Roman" panose="02020603050405020304" pitchFamily="18" charset="0"/>
            </a:endParaRPr>
          </a:p>
          <a:p>
            <a:pPr marL="507492" indent="-342900" algn="just">
              <a:spcBef>
                <a:spcPts val="0"/>
              </a:spcBef>
            </a:pPr>
            <a:r>
              <a:rPr lang="en-US" sz="1900" dirty="0">
                <a:cs typeface="Times New Roman" panose="02020603050405020304" pitchFamily="18" charset="0"/>
              </a:rPr>
              <a:t>Further 81</a:t>
            </a:r>
            <a:r>
              <a:rPr lang="en-US" sz="1900" baseline="30000" dirty="0">
                <a:cs typeface="Times New Roman" panose="02020603050405020304" pitchFamily="18" charset="0"/>
              </a:rPr>
              <a:t>st</a:t>
            </a:r>
            <a:r>
              <a:rPr lang="en-US" sz="1900" dirty="0">
                <a:cs typeface="Times New Roman" panose="02020603050405020304" pitchFamily="18" charset="0"/>
              </a:rPr>
              <a:t> amendment act incorporate Article 16 (4B) They removed the celling limit of 50%. </a:t>
            </a:r>
          </a:p>
          <a:p>
            <a:pPr marL="507492" indent="-342900" algn="just">
              <a:spcBef>
                <a:spcPts val="0"/>
              </a:spcBef>
            </a:pPr>
            <a:endParaRPr lang="en-US" sz="1900" dirty="0">
              <a:cs typeface="Times New Roman" panose="02020603050405020304" pitchFamily="18" charset="0"/>
            </a:endParaRPr>
          </a:p>
          <a:p>
            <a:pPr marL="507492" indent="-342900" algn="just">
              <a:spcBef>
                <a:spcPts val="0"/>
              </a:spcBef>
            </a:pPr>
            <a:r>
              <a:rPr lang="en-US" sz="1900" dirty="0">
                <a:cs typeface="Times New Roman" panose="02020603050405020304" pitchFamily="18" charset="0"/>
              </a:rPr>
              <a:t>Article 16(5) Reservation in Religious Places (Offices) is allowed and not violative. </a:t>
            </a: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507492" indent="-342900" algn="just">
              <a:spcBef>
                <a:spcPts val="0"/>
              </a:spcBef>
            </a:pPr>
            <a:endParaRPr lang="en-US" sz="2000" dirty="0">
              <a:cs typeface="Times New Roman" panose="02020603050405020304" pitchFamily="18" charset="0"/>
            </a:endParaRPr>
          </a:p>
          <a:p>
            <a:pPr marL="164592" indent="0" algn="just">
              <a:spcBef>
                <a:spcPts val="0"/>
              </a:spcBef>
              <a:buNone/>
            </a:pPr>
            <a:endParaRPr lang="en-US" sz="2000" dirty="0">
              <a:cs typeface="Times New Roman" panose="02020603050405020304" pitchFamily="18" charset="0"/>
            </a:endParaRPr>
          </a:p>
          <a:p>
            <a:pPr marL="164592" indent="0" algn="just">
              <a:spcBef>
                <a:spcPts val="0"/>
              </a:spcBef>
              <a:buNone/>
            </a:pPr>
            <a:endParaRPr lang="en-US" sz="2000" dirty="0">
              <a:cs typeface="Times New Roman" panose="02020603050405020304" pitchFamily="18" charset="0"/>
            </a:endParaRPr>
          </a:p>
          <a:p>
            <a:pPr marL="164592" indent="0" algn="just">
              <a:spcBef>
                <a:spcPts val="0"/>
              </a:spcBef>
              <a:buNone/>
            </a:pPr>
            <a:endParaRPr lang="en-US" sz="2000" b="1" i="0" dirty="0">
              <a:solidFill>
                <a:srgbClr val="000000"/>
              </a:solidFill>
              <a:effectLst/>
              <a:cs typeface="Times New Roman" panose="02020603050405020304" pitchFamily="18" charset="0"/>
            </a:endParaRPr>
          </a:p>
          <a:p>
            <a:pPr marL="164592" indent="0" algn="just">
              <a:spcBef>
                <a:spcPts val="0"/>
              </a:spcBef>
              <a:buNone/>
            </a:pPr>
            <a:endParaRPr lang="en-US" sz="2200" b="0" i="0" dirty="0">
              <a:solidFill>
                <a:srgbClr val="000000"/>
              </a:solidFill>
              <a:effectLst/>
            </a:endParaRPr>
          </a:p>
          <a:p>
            <a:pPr marL="0" indent="0" algn="l">
              <a:buNone/>
            </a:pPr>
            <a:endParaRPr lang="en-US" sz="2200" dirty="0">
              <a:solidFill>
                <a:srgbClr val="000000"/>
              </a:solidFill>
            </a:endParaRPr>
          </a:p>
          <a:p>
            <a:pPr marL="0" indent="0" algn="l">
              <a:buNone/>
            </a:pPr>
            <a:endParaRPr lang="en-US" sz="2200" b="0" i="0" dirty="0">
              <a:solidFill>
                <a:srgbClr val="000000"/>
              </a:solidFill>
              <a:effectLst/>
            </a:endParaRPr>
          </a:p>
        </p:txBody>
      </p:sp>
    </p:spTree>
    <p:extLst>
      <p:ext uri="{BB962C8B-B14F-4D97-AF65-F5344CB8AC3E}">
        <p14:creationId xmlns:p14="http://schemas.microsoft.com/office/powerpoint/2010/main" val="31354107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98304" y="1416085"/>
            <a:ext cx="7943161" cy="4760878"/>
          </a:xfrm>
        </p:spPr>
        <p:txBody>
          <a:bodyPr>
            <a:normAutofit/>
          </a:bodyPr>
          <a:lstStyle/>
          <a:p>
            <a:pPr marL="342900" marR="0" lvl="0" indent="-342900">
              <a:spcBef>
                <a:spcPts val="0"/>
              </a:spcBef>
              <a:buFont typeface="Wingdings" panose="05000000000000000000" pitchFamily="2" charset="2"/>
              <a:buChar char=""/>
            </a:pPr>
            <a:r>
              <a:rPr lang="en-US" sz="2000" b="1" dirty="0">
                <a:ea typeface="Calibri" panose="020F0502020204030204" pitchFamily="34" charset="0"/>
                <a:cs typeface="Times New Roman" panose="02020603050405020304" pitchFamily="18" charset="0"/>
              </a:rPr>
              <a:t>Article 17 : Abolition of Untouchability</a:t>
            </a:r>
          </a:p>
          <a:p>
            <a:pPr marL="342900" marR="0" lvl="0" indent="-342900">
              <a:spcBef>
                <a:spcPts val="0"/>
              </a:spcBef>
              <a:buFont typeface="Wingdings" panose="05000000000000000000" pitchFamily="2" charset="2"/>
              <a:buChar char=""/>
            </a:pPr>
            <a:endParaRPr lang="en-US" sz="2000" dirty="0">
              <a:ea typeface="Calibri" panose="020F0502020204030204" pitchFamily="34" charset="0"/>
              <a:cs typeface="Times New Roman" panose="02020603050405020304" pitchFamily="18" charset="0"/>
            </a:endParaRPr>
          </a:p>
          <a:p>
            <a:pPr marL="0" marR="0" lvl="0" indent="0">
              <a:spcBef>
                <a:spcPts val="0"/>
              </a:spcBef>
              <a:buNone/>
            </a:pPr>
            <a:r>
              <a:rPr lang="en-US" sz="2000" dirty="0">
                <a:ea typeface="Calibri" panose="020F0502020204030204" pitchFamily="34" charset="0"/>
                <a:cs typeface="Times New Roman" panose="02020603050405020304" pitchFamily="18" charset="0"/>
              </a:rPr>
              <a:t>Untouchability is abolished and its practice is </a:t>
            </a:r>
            <a:r>
              <a:rPr lang="en-US" sz="2000" b="1" dirty="0">
                <a:ea typeface="Calibri" panose="020F0502020204030204" pitchFamily="34" charset="0"/>
                <a:cs typeface="Times New Roman" panose="02020603050405020304" pitchFamily="18" charset="0"/>
              </a:rPr>
              <a:t>forbidden</a:t>
            </a:r>
            <a:r>
              <a:rPr lang="en-US" sz="2000" dirty="0">
                <a:ea typeface="Calibri" panose="020F0502020204030204" pitchFamily="34" charset="0"/>
                <a:cs typeface="Times New Roman" panose="02020603050405020304" pitchFamily="18" charset="0"/>
              </a:rPr>
              <a:t> in any form</a:t>
            </a:r>
          </a:p>
          <a:p>
            <a:pPr marL="0" marR="0" lvl="0" indent="0">
              <a:spcBef>
                <a:spcPts val="0"/>
              </a:spcBef>
              <a:buNone/>
            </a:pPr>
            <a:endParaRPr lang="en-US" sz="2000" dirty="0">
              <a:ea typeface="Calibri" panose="020F0502020204030204" pitchFamily="34" charset="0"/>
              <a:cs typeface="Times New Roman" panose="02020603050405020304" pitchFamily="18" charset="0"/>
            </a:endParaRPr>
          </a:p>
          <a:p>
            <a:pPr marL="0" marR="0" lvl="0" indent="0">
              <a:spcBef>
                <a:spcPts val="0"/>
              </a:spcBef>
              <a:buNone/>
            </a:pPr>
            <a:r>
              <a:rPr lang="en-US" sz="2000" dirty="0">
                <a:ea typeface="Calibri" panose="020F0502020204030204" pitchFamily="34" charset="0"/>
                <a:cs typeface="Times New Roman" panose="02020603050405020304" pitchFamily="18" charset="0"/>
              </a:rPr>
              <a:t>Untouchability is an offence which is </a:t>
            </a:r>
            <a:r>
              <a:rPr lang="en-US" sz="2000" b="1" dirty="0">
                <a:ea typeface="Calibri" panose="020F0502020204030204" pitchFamily="34" charset="0"/>
                <a:cs typeface="Times New Roman" panose="02020603050405020304" pitchFamily="18" charset="0"/>
              </a:rPr>
              <a:t>punishable</a:t>
            </a:r>
            <a:r>
              <a:rPr lang="en-US" sz="2000" dirty="0">
                <a:ea typeface="Calibri" panose="020F0502020204030204" pitchFamily="34" charset="0"/>
                <a:cs typeface="Times New Roman" panose="02020603050405020304" pitchFamily="18" charset="0"/>
              </a:rPr>
              <a:t> in accordance with law.</a:t>
            </a:r>
          </a:p>
          <a:p>
            <a:pPr marL="0" marR="0" lvl="0" indent="0">
              <a:spcBef>
                <a:spcPts val="0"/>
              </a:spcBef>
              <a:buNone/>
            </a:pPr>
            <a:endParaRPr lang="en-US" sz="2000" dirty="0">
              <a:ea typeface="Calibri" panose="020F0502020204030204" pitchFamily="34" charset="0"/>
              <a:cs typeface="Times New Roman" panose="02020603050405020304" pitchFamily="18" charset="0"/>
            </a:endParaRPr>
          </a:p>
          <a:p>
            <a:pPr marL="0" marR="0" lvl="0" indent="0">
              <a:spcBef>
                <a:spcPts val="0"/>
              </a:spcBef>
              <a:buNone/>
            </a:pPr>
            <a:r>
              <a:rPr lang="en-US" sz="2000" dirty="0">
                <a:ea typeface="Calibri" panose="020F0502020204030204" pitchFamily="34" charset="0"/>
                <a:cs typeface="Times New Roman" panose="02020603050405020304" pitchFamily="18" charset="0"/>
              </a:rPr>
              <a:t>Protection of Civil Rights, 1955 (Article 17 and Article 35)</a:t>
            </a:r>
          </a:p>
          <a:p>
            <a:pPr marL="0" marR="0" lvl="0" indent="0">
              <a:spcBef>
                <a:spcPts val="0"/>
              </a:spcBef>
              <a:buNone/>
            </a:pPr>
            <a:endParaRPr lang="en-US" sz="2000" dirty="0">
              <a:ea typeface="Calibri" panose="020F0502020204030204" pitchFamily="34" charset="0"/>
              <a:cs typeface="Times New Roman" panose="02020603050405020304" pitchFamily="18" charset="0"/>
            </a:endParaRPr>
          </a:p>
          <a:p>
            <a:pPr marR="0" lvl="0">
              <a:spcBef>
                <a:spcPts val="0"/>
              </a:spcBef>
              <a:buFont typeface="Wingdings" panose="05000000000000000000" pitchFamily="2" charset="2"/>
              <a:buChar char="Ø"/>
            </a:pPr>
            <a:r>
              <a:rPr lang="en-US" sz="2000" b="1" dirty="0">
                <a:ea typeface="Calibri" panose="020F0502020204030204" pitchFamily="34" charset="0"/>
                <a:cs typeface="Times New Roman" panose="02020603050405020304" pitchFamily="18" charset="0"/>
              </a:rPr>
              <a:t>Article 18: Abolition of Titles (</a:t>
            </a:r>
            <a:r>
              <a:rPr lang="en-US" sz="2000" b="1" dirty="0" err="1">
                <a:ea typeface="Calibri" panose="020F0502020204030204" pitchFamily="34" charset="0"/>
                <a:cs typeface="Times New Roman" panose="02020603050405020304" pitchFamily="18" charset="0"/>
              </a:rPr>
              <a:t>Rajabahudur</a:t>
            </a:r>
            <a:r>
              <a:rPr lang="en-US" sz="2000" b="1" dirty="0">
                <a:ea typeface="Calibri" panose="020F0502020204030204" pitchFamily="34" charset="0"/>
                <a:cs typeface="Times New Roman" panose="02020603050405020304" pitchFamily="18" charset="0"/>
              </a:rPr>
              <a:t>, Diwan </a:t>
            </a:r>
            <a:r>
              <a:rPr lang="en-US" sz="2000" b="1" dirty="0" err="1">
                <a:ea typeface="Calibri" panose="020F0502020204030204" pitchFamily="34" charset="0"/>
                <a:cs typeface="Times New Roman" panose="02020603050405020304" pitchFamily="18" charset="0"/>
              </a:rPr>
              <a:t>etc</a:t>
            </a:r>
            <a:r>
              <a:rPr lang="en-US" sz="2000" b="1" dirty="0">
                <a:ea typeface="Calibri" panose="020F0502020204030204" pitchFamily="34" charset="0"/>
                <a:cs typeface="Times New Roman" panose="02020603050405020304" pitchFamily="18" charset="0"/>
              </a:rPr>
              <a:t>)</a:t>
            </a:r>
          </a:p>
          <a:p>
            <a:pPr marL="0" marR="0" lvl="0" indent="0">
              <a:spcBef>
                <a:spcPts val="0"/>
              </a:spcBef>
              <a:buNone/>
            </a:pPr>
            <a:endParaRPr lang="en-US" sz="2400" dirty="0">
              <a:ea typeface="Calibri" panose="020F0502020204030204" pitchFamily="34" charset="0"/>
              <a:cs typeface="Times New Roman" panose="02020603050405020304" pitchFamily="18" charset="0"/>
            </a:endParaRPr>
          </a:p>
          <a:p>
            <a:pPr marL="342900" marR="0" lvl="0" indent="-342900">
              <a:spcBef>
                <a:spcPts val="0"/>
              </a:spcBef>
              <a:buFont typeface="Wingdings" panose="05000000000000000000" pitchFamily="2" charset="2"/>
              <a:buChar char=""/>
            </a:pPr>
            <a:endParaRPr lang="en-US" sz="2400" dirty="0">
              <a:ea typeface="Calibri" panose="020F0502020204030204" pitchFamily="34" charset="0"/>
              <a:cs typeface="Times New Roman" panose="02020603050405020304" pitchFamily="18" charset="0"/>
            </a:endParaRPr>
          </a:p>
          <a:p>
            <a:pPr marL="0" marR="0" lvl="0" indent="0">
              <a:spcBef>
                <a:spcPts val="0"/>
              </a:spcBef>
              <a:buNone/>
            </a:pP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553812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88135" y="1667548"/>
            <a:ext cx="8203609" cy="4509415"/>
          </a:xfrm>
        </p:spPr>
        <p:txBody>
          <a:bodyPr>
            <a:normAutofit/>
          </a:bodyPr>
          <a:lstStyle/>
          <a:p>
            <a:pPr marL="342900" marR="0" lvl="0" indent="-342900">
              <a:spcBef>
                <a:spcPts val="0"/>
              </a:spcBef>
              <a:buFont typeface="Wingdings" panose="05000000000000000000" pitchFamily="2" charset="2"/>
              <a:buChar char=""/>
            </a:pPr>
            <a:r>
              <a:rPr lang="en-US" sz="2000" dirty="0">
                <a:effectLst/>
                <a:ea typeface="Calibri" panose="020F0502020204030204" pitchFamily="34" charset="0"/>
                <a:cs typeface="Times New Roman" panose="02020603050405020304" pitchFamily="18" charset="0"/>
              </a:rPr>
              <a:t>Article 19 </a:t>
            </a:r>
            <a:r>
              <a:rPr lang="en-US" sz="2000" dirty="0">
                <a:ea typeface="Calibri" panose="020F0502020204030204" pitchFamily="34" charset="0"/>
                <a:cs typeface="Times New Roman" panose="02020603050405020304" pitchFamily="18" charset="0"/>
              </a:rPr>
              <a:t>( It gives rights to the citizens and also gives restrictions that can be imposed by the state to the citizens). </a:t>
            </a:r>
            <a:r>
              <a:rPr lang="en-US" sz="2000" dirty="0">
                <a:effectLst/>
                <a:ea typeface="Calibri" panose="020F0502020204030204" pitchFamily="34" charset="0"/>
                <a:cs typeface="Times New Roman" panose="02020603050405020304" pitchFamily="18" charset="0"/>
              </a:rPr>
              <a:t>It is available only for citizens</a:t>
            </a:r>
          </a:p>
          <a:p>
            <a:pPr marL="342900" marR="0" lvl="0" indent="-342900">
              <a:spcBef>
                <a:spcPts val="0"/>
              </a:spcBef>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Article 19 can be exercised against the state only. </a:t>
            </a:r>
          </a:p>
          <a:p>
            <a:pPr marL="342900" marR="0" lvl="0" indent="-342900">
              <a:spcBef>
                <a:spcPts val="0"/>
              </a:spcBef>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Article 19 (1) gives 6 freedoms to the citizens</a:t>
            </a:r>
          </a:p>
          <a:p>
            <a:pPr marL="342900" marR="0" lvl="0" indent="-342900">
              <a:spcBef>
                <a:spcPts val="0"/>
              </a:spcBef>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Article 19(2) to 19(6) gives rights to the State to formulate restrictions against freedom granted to the citizens. </a:t>
            </a:r>
          </a:p>
          <a:p>
            <a:pPr marL="342900" marR="0" lvl="0" indent="-342900">
              <a:spcBef>
                <a:spcPts val="0"/>
              </a:spcBef>
              <a:buFont typeface="Wingdings" panose="05000000000000000000" pitchFamily="2" charset="2"/>
              <a:buChar char=""/>
            </a:pPr>
            <a:r>
              <a:rPr lang="en-US" sz="2000" dirty="0">
                <a:ea typeface="Calibri" panose="020F0502020204030204" pitchFamily="34" charset="0"/>
                <a:cs typeface="Times New Roman" panose="02020603050405020304" pitchFamily="18" charset="0"/>
              </a:rPr>
              <a:t>It is considered as backbone of Part III of the Constitution</a:t>
            </a:r>
          </a:p>
          <a:p>
            <a:pPr marL="818388" lvl="2" indent="-342900">
              <a:spcBef>
                <a:spcPts val="0"/>
              </a:spcBef>
            </a:pPr>
            <a:r>
              <a:rPr lang="en-US" b="1" dirty="0">
                <a:ea typeface="Calibri" panose="020F0502020204030204" pitchFamily="34" charset="0"/>
                <a:cs typeface="Times New Roman" panose="02020603050405020304" pitchFamily="18" charset="0"/>
              </a:rPr>
              <a:t>Article 19(1) (a) </a:t>
            </a:r>
            <a:r>
              <a:rPr lang="en-US" dirty="0">
                <a:ea typeface="Calibri" panose="020F0502020204030204" pitchFamily="34" charset="0"/>
                <a:cs typeface="Times New Roman" panose="02020603050405020304" pitchFamily="18" charset="0"/>
              </a:rPr>
              <a:t>Freedom of Speech and Expression (Its not absolute curtailed by 8 restrictions)</a:t>
            </a:r>
          </a:p>
          <a:p>
            <a:pPr marL="932688" lvl="2" indent="-457200">
              <a:spcBef>
                <a:spcPts val="0"/>
              </a:spcBef>
              <a:buAutoNum type="alphaLcParenR"/>
            </a:pPr>
            <a:r>
              <a:rPr lang="en-US" dirty="0">
                <a:ea typeface="Calibri" panose="020F0502020204030204" pitchFamily="34" charset="0"/>
                <a:cs typeface="Times New Roman" panose="02020603050405020304" pitchFamily="18" charset="0"/>
              </a:rPr>
              <a:t>Sovereignty and Integrity of India</a:t>
            </a:r>
          </a:p>
          <a:p>
            <a:pPr marL="932688" lvl="2" indent="-457200">
              <a:spcBef>
                <a:spcPts val="0"/>
              </a:spcBef>
              <a:buAutoNum type="alphaLcParenR"/>
            </a:pPr>
            <a:r>
              <a:rPr lang="en-US" dirty="0">
                <a:ea typeface="Calibri" panose="020F0502020204030204" pitchFamily="34" charset="0"/>
                <a:cs typeface="Times New Roman" panose="02020603050405020304" pitchFamily="18" charset="0"/>
              </a:rPr>
              <a:t>Security of State</a:t>
            </a:r>
          </a:p>
          <a:p>
            <a:pPr marL="932688" lvl="2" indent="-457200">
              <a:spcBef>
                <a:spcPts val="0"/>
              </a:spcBef>
              <a:buAutoNum type="alphaLcParenR"/>
            </a:pPr>
            <a:r>
              <a:rPr lang="en-US" dirty="0">
                <a:ea typeface="Calibri" panose="020F0502020204030204" pitchFamily="34" charset="0"/>
                <a:cs typeface="Times New Roman" panose="02020603050405020304" pitchFamily="18" charset="0"/>
              </a:rPr>
              <a:t>Friendly relations with foreign states</a:t>
            </a:r>
          </a:p>
          <a:p>
            <a:pPr marL="932688" lvl="2" indent="-457200">
              <a:spcBef>
                <a:spcPts val="0"/>
              </a:spcBef>
              <a:buAutoNum type="alphaLcParenR"/>
            </a:pPr>
            <a:r>
              <a:rPr lang="en-US" dirty="0">
                <a:ea typeface="Calibri" panose="020F0502020204030204" pitchFamily="34" charset="0"/>
                <a:cs typeface="Times New Roman" panose="02020603050405020304" pitchFamily="18" charset="0"/>
              </a:rPr>
              <a:t>Public Order</a:t>
            </a:r>
          </a:p>
          <a:p>
            <a:pPr marL="932688" lvl="2" indent="-457200">
              <a:spcBef>
                <a:spcPts val="0"/>
              </a:spcBef>
              <a:buAutoNum type="alphaLcParenR"/>
            </a:pPr>
            <a:r>
              <a:rPr lang="en-US" dirty="0">
                <a:ea typeface="Calibri" panose="020F0502020204030204" pitchFamily="34" charset="0"/>
                <a:cs typeface="Times New Roman" panose="02020603050405020304" pitchFamily="18" charset="0"/>
              </a:rPr>
              <a:t>Decency/Morality</a:t>
            </a:r>
          </a:p>
          <a:p>
            <a:pPr marL="932688" lvl="2" indent="-457200">
              <a:spcBef>
                <a:spcPts val="0"/>
              </a:spcBef>
              <a:buAutoNum type="alphaLcParenR"/>
            </a:pPr>
            <a:r>
              <a:rPr lang="en-US" dirty="0">
                <a:ea typeface="Calibri" panose="020F0502020204030204" pitchFamily="34" charset="0"/>
                <a:cs typeface="Times New Roman" panose="02020603050405020304" pitchFamily="18" charset="0"/>
              </a:rPr>
              <a:t>Defamation</a:t>
            </a:r>
          </a:p>
          <a:p>
            <a:pPr marL="932688" lvl="2" indent="-457200">
              <a:spcBef>
                <a:spcPts val="0"/>
              </a:spcBef>
              <a:buAutoNum type="alphaLcParenR"/>
            </a:pPr>
            <a:r>
              <a:rPr lang="en-US" dirty="0">
                <a:ea typeface="Calibri" panose="020F0502020204030204" pitchFamily="34" charset="0"/>
                <a:cs typeface="Times New Roman" panose="02020603050405020304" pitchFamily="18" charset="0"/>
              </a:rPr>
              <a:t>Incitement to offence</a:t>
            </a:r>
          </a:p>
          <a:p>
            <a:pPr marL="818388" lvl="2" indent="-342900">
              <a:spcBef>
                <a:spcPts val="0"/>
              </a:spcBef>
              <a:buFont typeface="Wingdings" panose="05000000000000000000" pitchFamily="2" charset="2"/>
              <a:buChar char=""/>
            </a:pP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20467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209320" y="1567921"/>
            <a:ext cx="8300053" cy="4609041"/>
          </a:xfrm>
        </p:spPr>
        <p:txBody>
          <a:bodyPr>
            <a:normAutofit fontScale="92500" lnSpcReduction="20000"/>
          </a:bodyPr>
          <a:lstStyle/>
          <a:p>
            <a:pPr marL="475488" lvl="2" indent="0">
              <a:spcBef>
                <a:spcPts val="0"/>
              </a:spcBef>
              <a:buNone/>
            </a:pPr>
            <a:r>
              <a:rPr lang="en-US" b="1" dirty="0">
                <a:ea typeface="Calibri" panose="020F0502020204030204" pitchFamily="34" charset="0"/>
                <a:cs typeface="Times New Roman" panose="02020603050405020304" pitchFamily="18" charset="0"/>
              </a:rPr>
              <a:t>Article 19 1 (b) Freedom of Assembly: </a:t>
            </a:r>
            <a:r>
              <a:rPr lang="en-US" dirty="0">
                <a:ea typeface="Calibri" panose="020F0502020204030204" pitchFamily="34" charset="0"/>
                <a:cs typeface="Times New Roman" panose="02020603050405020304" pitchFamily="18" charset="0"/>
              </a:rPr>
              <a:t>All citizens have right to assemble without arms and peacefully. This right is regulated under </a:t>
            </a:r>
            <a:r>
              <a:rPr lang="en-US" b="1" dirty="0">
                <a:ea typeface="Calibri" panose="020F0502020204030204" pitchFamily="34" charset="0"/>
                <a:cs typeface="Times New Roman" panose="02020603050405020304" pitchFamily="18" charset="0"/>
              </a:rPr>
              <a:t>Article 19(3</a:t>
            </a:r>
            <a:r>
              <a:rPr lang="en-US" dirty="0">
                <a:ea typeface="Calibri" panose="020F0502020204030204" pitchFamily="34" charset="0"/>
                <a:cs typeface="Times New Roman" panose="02020603050405020304" pitchFamily="18" charset="0"/>
              </a:rPr>
              <a:t>) by state if it violates Sovereignty, Integrity and Public Order of the State. </a:t>
            </a:r>
          </a:p>
          <a:p>
            <a:pPr marL="475488" lvl="2" indent="0">
              <a:spcBef>
                <a:spcPts val="0"/>
              </a:spcBef>
              <a:buNone/>
            </a:pPr>
            <a:endParaRPr lang="en-US" dirty="0">
              <a:ea typeface="Calibri" panose="020F0502020204030204" pitchFamily="34" charset="0"/>
              <a:cs typeface="Times New Roman" panose="02020603050405020304" pitchFamily="18" charset="0"/>
            </a:endParaRPr>
          </a:p>
          <a:p>
            <a:pPr marL="475488" lvl="2" indent="0">
              <a:spcBef>
                <a:spcPts val="0"/>
              </a:spcBef>
              <a:buNone/>
            </a:pPr>
            <a:r>
              <a:rPr lang="en-US" dirty="0">
                <a:ea typeface="Calibri" panose="020F0502020204030204" pitchFamily="34" charset="0"/>
                <a:cs typeface="Times New Roman" panose="02020603050405020304" pitchFamily="18" charset="0"/>
              </a:rPr>
              <a:t>Assembly becomes unlawful (Legal Process, Criminal Trespass, Criminal Force, Use Force, Possession of Property. </a:t>
            </a:r>
          </a:p>
          <a:p>
            <a:pPr marL="475488" lvl="2" indent="0">
              <a:spcBef>
                <a:spcPts val="0"/>
              </a:spcBef>
              <a:buNone/>
            </a:pPr>
            <a:endParaRPr lang="en-US" dirty="0">
              <a:ea typeface="Calibri" panose="020F0502020204030204" pitchFamily="34" charset="0"/>
              <a:cs typeface="Times New Roman" panose="02020603050405020304" pitchFamily="18" charset="0"/>
            </a:endParaRPr>
          </a:p>
          <a:p>
            <a:pPr marL="475488" lvl="2" indent="0">
              <a:spcBef>
                <a:spcPts val="0"/>
              </a:spcBef>
              <a:buNone/>
            </a:pPr>
            <a:r>
              <a:rPr lang="en-US" b="1" dirty="0">
                <a:ea typeface="Calibri" panose="020F0502020204030204" pitchFamily="34" charset="0"/>
                <a:cs typeface="Times New Roman" panose="02020603050405020304" pitchFamily="18" charset="0"/>
              </a:rPr>
              <a:t>Article 19(1) (C): Freedom of Association: </a:t>
            </a:r>
            <a:r>
              <a:rPr lang="en-US" dirty="0">
                <a:ea typeface="Calibri" panose="020F0502020204030204" pitchFamily="34" charset="0"/>
                <a:cs typeface="Times New Roman" panose="02020603050405020304" pitchFamily="18" charset="0"/>
              </a:rPr>
              <a:t>This right is regulated under Article 19(4) Sovereignty, Integrity, Public Order and Morality. </a:t>
            </a:r>
          </a:p>
          <a:p>
            <a:pPr marL="475488" lvl="2" indent="0">
              <a:spcBef>
                <a:spcPts val="0"/>
              </a:spcBef>
              <a:buNone/>
            </a:pPr>
            <a:endParaRPr lang="en-US" b="1" dirty="0">
              <a:ea typeface="Calibri" panose="020F0502020204030204" pitchFamily="34" charset="0"/>
              <a:cs typeface="Times New Roman" panose="02020603050405020304" pitchFamily="18" charset="0"/>
            </a:endParaRPr>
          </a:p>
          <a:p>
            <a:pPr marL="475488" lvl="2" indent="0">
              <a:spcBef>
                <a:spcPts val="0"/>
              </a:spcBef>
              <a:buNone/>
            </a:pPr>
            <a:r>
              <a:rPr lang="en-US" b="1" dirty="0">
                <a:ea typeface="Calibri" panose="020F0502020204030204" pitchFamily="34" charset="0"/>
                <a:cs typeface="Times New Roman" panose="02020603050405020304" pitchFamily="18" charset="0"/>
              </a:rPr>
              <a:t>Article 19(1) (d): Freedom of Movement: </a:t>
            </a:r>
            <a:r>
              <a:rPr lang="en-US" dirty="0">
                <a:ea typeface="Calibri" panose="020F0502020204030204" pitchFamily="34" charset="0"/>
                <a:cs typeface="Times New Roman" panose="02020603050405020304" pitchFamily="18" charset="0"/>
              </a:rPr>
              <a:t>This right has 2 restrictions under Article 19(4) a) In the interest of the General Public the movement can be curtailed b) For the protection of Interest of Scheduled Tribes. </a:t>
            </a:r>
          </a:p>
          <a:p>
            <a:pPr marL="475488" lvl="2" indent="0">
              <a:spcBef>
                <a:spcPts val="0"/>
              </a:spcBef>
              <a:buNone/>
            </a:pPr>
            <a:endParaRPr lang="en-US" b="1" dirty="0">
              <a:ea typeface="Calibri" panose="020F0502020204030204" pitchFamily="34" charset="0"/>
              <a:cs typeface="Times New Roman" panose="02020603050405020304" pitchFamily="18" charset="0"/>
            </a:endParaRPr>
          </a:p>
          <a:p>
            <a:pPr marL="475488" lvl="2" indent="0">
              <a:spcBef>
                <a:spcPts val="0"/>
              </a:spcBef>
              <a:buNone/>
            </a:pPr>
            <a:r>
              <a:rPr lang="en-US" b="1" dirty="0">
                <a:ea typeface="Calibri" panose="020F0502020204030204" pitchFamily="34" charset="0"/>
                <a:cs typeface="Times New Roman" panose="02020603050405020304" pitchFamily="18" charset="0"/>
              </a:rPr>
              <a:t>Article 19 (1) (e) : Freedom of Residence: </a:t>
            </a:r>
            <a:r>
              <a:rPr lang="en-US" dirty="0">
                <a:ea typeface="Calibri" panose="020F0502020204030204" pitchFamily="34" charset="0"/>
                <a:cs typeface="Times New Roman" panose="02020603050405020304" pitchFamily="18" charset="0"/>
              </a:rPr>
              <a:t>This right has 2 restrictions under Article 19(5) a) In the interest of the General Public the movement can be curtailed b) For the protection of Interest of Scheduled Tribes. </a:t>
            </a:r>
          </a:p>
          <a:p>
            <a:pPr marL="475488" lvl="2" indent="0">
              <a:spcBef>
                <a:spcPts val="0"/>
              </a:spcBef>
              <a:buNone/>
            </a:pPr>
            <a:endParaRPr lang="en-US" b="1" dirty="0">
              <a:ea typeface="Calibri" panose="020F0502020204030204" pitchFamily="34" charset="0"/>
              <a:cs typeface="Times New Roman" panose="02020603050405020304" pitchFamily="18" charset="0"/>
            </a:endParaRPr>
          </a:p>
          <a:p>
            <a:pPr marL="475488" lvl="2" indent="0">
              <a:spcBef>
                <a:spcPts val="0"/>
              </a:spcBef>
              <a:buNone/>
            </a:pPr>
            <a:r>
              <a:rPr lang="en-US" b="1" dirty="0">
                <a:ea typeface="Calibri" panose="020F0502020204030204" pitchFamily="34" charset="0"/>
                <a:cs typeface="Times New Roman" panose="02020603050405020304" pitchFamily="18" charset="0"/>
              </a:rPr>
              <a:t>Article 19(1) (g): Freedom of Profession, Occupation, Trade or Business: </a:t>
            </a:r>
            <a:r>
              <a:rPr lang="en-US" dirty="0">
                <a:ea typeface="Calibri" panose="020F0502020204030204" pitchFamily="34" charset="0"/>
                <a:cs typeface="Times New Roman" panose="02020603050405020304" pitchFamily="18" charset="0"/>
              </a:rPr>
              <a:t>They are regulated by Article 19(6) a) General Public Interest- Reasonable Restrictions like technical/Professional knowledge is required and State has power to monopolize any trade or business</a:t>
            </a:r>
            <a:endParaRPr lang="en-US" b="1" dirty="0">
              <a:ea typeface="Calibri" panose="020F0502020204030204" pitchFamily="34" charset="0"/>
              <a:cs typeface="Times New Roman" panose="02020603050405020304" pitchFamily="18" charset="0"/>
            </a:endParaRPr>
          </a:p>
          <a:p>
            <a:pPr marL="475488" lvl="2" indent="0">
              <a:spcBef>
                <a:spcPts val="0"/>
              </a:spcBef>
              <a:buNone/>
            </a:pPr>
            <a:endParaRPr lang="en-US" b="1" dirty="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sz="24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1749249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838200" y="1825625"/>
            <a:ext cx="7372739" cy="4351338"/>
          </a:xfrm>
        </p:spPr>
        <p:txBody>
          <a:bodyPr>
            <a:normAutofit/>
          </a:bodyPr>
          <a:lstStyle/>
          <a:p>
            <a:pPr marL="342900" marR="0" lvl="0" indent="-342900">
              <a:spcBef>
                <a:spcPts val="0"/>
              </a:spcBef>
              <a:buFont typeface="Wingdings" panose="05000000000000000000" pitchFamily="2" charset="2"/>
              <a:buChar char=""/>
            </a:pPr>
            <a:r>
              <a:rPr lang="en-US" sz="1800" dirty="0">
                <a:effectLst/>
                <a:ea typeface="Calibri" panose="020F0502020204030204" pitchFamily="34" charset="0"/>
                <a:cs typeface="Times New Roman" panose="02020603050405020304" pitchFamily="18" charset="0"/>
              </a:rPr>
              <a:t>Article </a:t>
            </a:r>
            <a:r>
              <a:rPr lang="en-US" sz="1800" dirty="0">
                <a:ea typeface="Calibri" panose="020F0502020204030204" pitchFamily="34" charset="0"/>
                <a:cs typeface="Times New Roman" panose="02020603050405020304" pitchFamily="18" charset="0"/>
              </a:rPr>
              <a:t>20 : </a:t>
            </a:r>
          </a:p>
          <a:p>
            <a:pPr marL="0" marR="0" lvl="0" indent="0">
              <a:spcBef>
                <a:spcPts val="0"/>
              </a:spcBef>
              <a:buNone/>
            </a:pPr>
            <a:endParaRPr lang="en-US" sz="1800" dirty="0">
              <a:effectLst/>
              <a:ea typeface="Calibri" panose="020F0502020204030204" pitchFamily="34" charset="0"/>
              <a:cs typeface="Times New Roman" panose="02020603050405020304" pitchFamily="18" charset="0"/>
            </a:endParaRPr>
          </a:p>
          <a:p>
            <a:pPr marL="635508" lvl="1" indent="-342900">
              <a:spcBef>
                <a:spcPts val="0"/>
              </a:spcBef>
              <a:buFont typeface="Wingdings" panose="05000000000000000000" pitchFamily="2" charset="2"/>
              <a:buChar char=""/>
            </a:pPr>
            <a:r>
              <a:rPr lang="en-US" sz="1800" dirty="0">
                <a:ea typeface="Calibri" panose="020F0502020204030204" pitchFamily="34" charset="0"/>
                <a:cs typeface="Times New Roman" panose="02020603050405020304" pitchFamily="18" charset="0"/>
              </a:rPr>
              <a:t>Three Protection</a:t>
            </a:r>
          </a:p>
          <a:p>
            <a:pPr marL="818388" lvl="2" indent="-342900">
              <a:spcBef>
                <a:spcPts val="0"/>
              </a:spcBef>
              <a:buFont typeface="Wingdings" panose="05000000000000000000" pitchFamily="2" charset="2"/>
              <a:buChar char=""/>
            </a:pPr>
            <a:r>
              <a:rPr lang="en-US" sz="1800" b="1" dirty="0">
                <a:ea typeface="Calibri" panose="020F0502020204030204" pitchFamily="34" charset="0"/>
                <a:cs typeface="Times New Roman" panose="02020603050405020304" pitchFamily="18" charset="0"/>
              </a:rPr>
              <a:t>Protection against ex-post facto law </a:t>
            </a:r>
            <a:r>
              <a:rPr lang="en-US" sz="1800" dirty="0">
                <a:ea typeface="Calibri" panose="020F0502020204030204" pitchFamily="34" charset="0"/>
                <a:cs typeface="Times New Roman" panose="02020603050405020304" pitchFamily="18" charset="0"/>
              </a:rPr>
              <a:t>(Prospective and Retrospective laws) however, Article 20(1) protects you from getting punished in criminal offences retrospectively. Only laws which are in effect at the time of commission of the offence, the punishment will be accordingly. (Offense and Penalty)</a:t>
            </a:r>
          </a:p>
          <a:p>
            <a:pPr marL="475488" lvl="2" indent="0">
              <a:spcBef>
                <a:spcPts val="0"/>
              </a:spcBef>
              <a:buNone/>
            </a:pPr>
            <a:endParaRPr lang="en-US" sz="2400" dirty="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r>
              <a:rPr lang="en-US" b="1" dirty="0">
                <a:ea typeface="Calibri" panose="020F0502020204030204" pitchFamily="34" charset="0"/>
                <a:cs typeface="Times New Roman" panose="02020603050405020304" pitchFamily="18" charset="0"/>
              </a:rPr>
              <a:t>Protection against double jeopardy: </a:t>
            </a:r>
            <a:r>
              <a:rPr lang="en-US" dirty="0">
                <a:ea typeface="Calibri" panose="020F0502020204030204" pitchFamily="34" charset="0"/>
                <a:cs typeface="Times New Roman" panose="02020603050405020304" pitchFamily="18" charset="0"/>
              </a:rPr>
              <a:t>A person cannot be punished for 2 offences</a:t>
            </a:r>
            <a:endParaRPr lang="en-US" b="1" dirty="0">
              <a:ea typeface="Calibri" panose="020F0502020204030204" pitchFamily="34" charset="0"/>
              <a:cs typeface="Times New Roman" panose="02020603050405020304" pitchFamily="18" charset="0"/>
            </a:endParaRPr>
          </a:p>
          <a:p>
            <a:pPr marL="475488" lvl="2" indent="0">
              <a:spcBef>
                <a:spcPts val="0"/>
              </a:spcBef>
              <a:buNone/>
            </a:pPr>
            <a:endParaRPr lang="en-US" sz="2400" dirty="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r>
              <a:rPr lang="en-US" b="1" dirty="0">
                <a:ea typeface="Calibri" panose="020F0502020204030204" pitchFamily="34" charset="0"/>
                <a:cs typeface="Times New Roman" panose="02020603050405020304" pitchFamily="18" charset="0"/>
              </a:rPr>
              <a:t>Protection against self incrimination: </a:t>
            </a:r>
            <a:r>
              <a:rPr lang="en-US" dirty="0">
                <a:ea typeface="Calibri" panose="020F0502020204030204" pitchFamily="34" charset="0"/>
                <a:cs typeface="Times New Roman" panose="02020603050405020304" pitchFamily="18" charset="0"/>
              </a:rPr>
              <a:t>A person should not be forced to be a witness/ evidence against himself. </a:t>
            </a:r>
            <a:endParaRPr lang="en-US" b="1" dirty="0">
              <a:ea typeface="Calibri" panose="020F0502020204030204" pitchFamily="34" charset="0"/>
              <a:cs typeface="Times New Roman" panose="02020603050405020304" pitchFamily="18" charset="0"/>
            </a:endParaRPr>
          </a:p>
          <a:p>
            <a:pPr marL="292608" lvl="1" indent="0">
              <a:spcBef>
                <a:spcPts val="0"/>
              </a:spcBef>
              <a:buNone/>
            </a:pPr>
            <a:endParaRPr lang="en-US" sz="3200" dirty="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sz="2800" dirty="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sz="28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6134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265044" y="1567922"/>
            <a:ext cx="7945896" cy="4609041"/>
          </a:xfrm>
        </p:spPr>
        <p:txBody>
          <a:bodyPr>
            <a:normAutofit/>
          </a:bodyPr>
          <a:lstStyle/>
          <a:p>
            <a:pPr marL="0" indent="0" algn="just">
              <a:spcBef>
                <a:spcPts val="0"/>
              </a:spcBef>
              <a:buNone/>
            </a:pPr>
            <a:r>
              <a:rPr lang="en-US" sz="2000" dirty="0">
                <a:ea typeface="Calibri" panose="020F0502020204030204" pitchFamily="34" charset="0"/>
                <a:cs typeface="Times New Roman" panose="02020603050405020304" pitchFamily="18" charset="0"/>
              </a:rPr>
              <a:t>Article 21: Protection of life and personal liberty: No person shall be deprived of his life or personal liberty </a:t>
            </a:r>
            <a:r>
              <a:rPr lang="en-US" sz="2000" b="1" dirty="0">
                <a:ea typeface="Calibri" panose="020F0502020204030204" pitchFamily="34" charset="0"/>
                <a:cs typeface="Times New Roman" panose="02020603050405020304" pitchFamily="18" charset="0"/>
              </a:rPr>
              <a:t>except according to procedure established by law</a:t>
            </a:r>
          </a:p>
          <a:p>
            <a:pPr marL="0" indent="0" algn="just">
              <a:spcBef>
                <a:spcPts val="0"/>
              </a:spcBef>
              <a:buNone/>
            </a:pPr>
            <a:endParaRPr lang="en-US" sz="2000" dirty="0">
              <a:ea typeface="Calibri" panose="020F0502020204030204" pitchFamily="34" charset="0"/>
              <a:cs typeface="Times New Roman" panose="02020603050405020304" pitchFamily="18" charset="0"/>
            </a:endParaRPr>
          </a:p>
          <a:p>
            <a:pPr marL="0" indent="0" algn="just">
              <a:spcBef>
                <a:spcPts val="0"/>
              </a:spcBef>
              <a:buNone/>
            </a:pPr>
            <a:r>
              <a:rPr lang="en-US" sz="2000" dirty="0">
                <a:ea typeface="Calibri" panose="020F0502020204030204" pitchFamily="34" charset="0"/>
                <a:cs typeface="Times New Roman" panose="02020603050405020304" pitchFamily="18" charset="0"/>
              </a:rPr>
              <a:t>It is available for both citizens and non-citizens. This article is inspired by American Constitution</a:t>
            </a:r>
          </a:p>
          <a:p>
            <a:pPr marL="0" indent="0" algn="just">
              <a:spcBef>
                <a:spcPts val="0"/>
              </a:spcBef>
              <a:buNone/>
            </a:pPr>
            <a:endParaRPr lang="en-US" sz="2000" dirty="0">
              <a:ea typeface="Calibri" panose="020F0502020204030204" pitchFamily="34" charset="0"/>
              <a:cs typeface="Times New Roman" panose="02020603050405020304" pitchFamily="18" charset="0"/>
            </a:endParaRPr>
          </a:p>
          <a:p>
            <a:pPr marL="0" indent="0" algn="just">
              <a:spcBef>
                <a:spcPts val="0"/>
              </a:spcBef>
              <a:buNone/>
            </a:pPr>
            <a:r>
              <a:rPr lang="en-US" sz="2000" dirty="0">
                <a:ea typeface="Calibri" panose="020F0502020204030204" pitchFamily="34" charset="0"/>
                <a:cs typeface="Times New Roman" panose="02020603050405020304" pitchFamily="18" charset="0"/>
              </a:rPr>
              <a:t>Procedure established by law: Any action which is arbitrary, executive and legislative action which are not just, fair and reasonable can be questioned under Article 21. </a:t>
            </a:r>
          </a:p>
          <a:p>
            <a:pPr marL="0" indent="0" algn="just">
              <a:spcBef>
                <a:spcPts val="0"/>
              </a:spcBef>
              <a:buNone/>
            </a:pPr>
            <a:endParaRPr lang="en-US" sz="2000" dirty="0">
              <a:ea typeface="Calibri" panose="020F0502020204030204" pitchFamily="34" charset="0"/>
              <a:cs typeface="Times New Roman" panose="02020603050405020304" pitchFamily="18" charset="0"/>
            </a:endParaRPr>
          </a:p>
          <a:p>
            <a:pPr marL="0" indent="0" algn="just">
              <a:spcBef>
                <a:spcPts val="0"/>
              </a:spcBef>
              <a:buNone/>
            </a:pPr>
            <a:r>
              <a:rPr lang="en-US" sz="2000" dirty="0">
                <a:ea typeface="Calibri" panose="020F0502020204030204" pitchFamily="34" charset="0"/>
                <a:cs typeface="Times New Roman" panose="02020603050405020304" pitchFamily="18" charset="0"/>
              </a:rPr>
              <a:t>Personal Liberty: </a:t>
            </a:r>
            <a:r>
              <a:rPr lang="en-US" sz="2000" dirty="0" err="1">
                <a:ea typeface="Calibri" panose="020F0502020204030204" pitchFamily="34" charset="0"/>
                <a:cs typeface="Times New Roman" panose="02020603050405020304" pitchFamily="18" charset="0"/>
              </a:rPr>
              <a:t>Maneka</a:t>
            </a:r>
            <a:r>
              <a:rPr lang="en-US" sz="2000" dirty="0">
                <a:ea typeface="Calibri" panose="020F0502020204030204" pitchFamily="34" charset="0"/>
                <a:cs typeface="Times New Roman" panose="02020603050405020304" pitchFamily="18" charset="0"/>
              </a:rPr>
              <a:t> </a:t>
            </a:r>
            <a:r>
              <a:rPr lang="en-US" sz="2000" dirty="0" err="1">
                <a:ea typeface="Calibri" panose="020F0502020204030204" pitchFamily="34" charset="0"/>
                <a:cs typeface="Times New Roman" panose="02020603050405020304" pitchFamily="18" charset="0"/>
              </a:rPr>
              <a:t>Ganidhi</a:t>
            </a:r>
            <a:r>
              <a:rPr lang="en-US" sz="2000" dirty="0">
                <a:ea typeface="Calibri" panose="020F0502020204030204" pitchFamily="34" charset="0"/>
                <a:cs typeface="Times New Roman" panose="02020603050405020304" pitchFamily="18" charset="0"/>
              </a:rPr>
              <a:t> case, wider meaning to personal liberty. Test of Reasonability(Just fait and reasonable)</a:t>
            </a:r>
          </a:p>
          <a:p>
            <a:pPr marL="0" indent="0" algn="just">
              <a:spcBef>
                <a:spcPts val="0"/>
              </a:spcBef>
              <a:buNone/>
            </a:pPr>
            <a:endParaRPr lang="en-US" sz="2000" dirty="0">
              <a:ea typeface="Calibri" panose="020F0502020204030204" pitchFamily="34" charset="0"/>
              <a:cs typeface="Times New Roman" panose="02020603050405020304" pitchFamily="18" charset="0"/>
            </a:endParaRPr>
          </a:p>
          <a:p>
            <a:pPr marL="0" indent="0" algn="just">
              <a:spcBef>
                <a:spcPts val="0"/>
              </a:spcBef>
              <a:buNone/>
            </a:pPr>
            <a:r>
              <a:rPr lang="en-US" sz="2000" b="1" dirty="0">
                <a:ea typeface="Calibri" panose="020F0502020204030204" pitchFamily="34" charset="0"/>
                <a:cs typeface="Times New Roman" panose="02020603050405020304" pitchFamily="18" charset="0"/>
              </a:rPr>
              <a:t>Life includes: </a:t>
            </a:r>
            <a:r>
              <a:rPr lang="en-US" sz="2000" dirty="0">
                <a:ea typeface="Calibri" panose="020F0502020204030204" pitchFamily="34" charset="0"/>
                <a:cs typeface="Times New Roman" panose="02020603050405020304" pitchFamily="18" charset="0"/>
              </a:rPr>
              <a:t>Environment, livelihood, health, dignity, privacy , education. </a:t>
            </a:r>
          </a:p>
          <a:p>
            <a:pPr marL="475488" lvl="2" indent="0" algn="just">
              <a:spcBef>
                <a:spcPts val="0"/>
              </a:spcBef>
              <a:buNone/>
            </a:pPr>
            <a:endParaRPr lang="en-US" sz="2000" dirty="0">
              <a:ea typeface="Calibri" panose="020F0502020204030204" pitchFamily="34" charset="0"/>
              <a:cs typeface="Times New Roman" panose="02020603050405020304" pitchFamily="18" charset="0"/>
            </a:endParaRPr>
          </a:p>
          <a:p>
            <a:pPr marL="818388" lvl="2" indent="-342900" algn="just">
              <a:spcBef>
                <a:spcPts val="0"/>
              </a:spcBef>
              <a:buFont typeface="Wingdings" panose="05000000000000000000" pitchFamily="2" charset="2"/>
              <a:buChar char=""/>
            </a:pP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94073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75846" y="1567922"/>
            <a:ext cx="8088923" cy="4609041"/>
          </a:xfrm>
        </p:spPr>
        <p:txBody>
          <a:bodyPr>
            <a:normAutofit fontScale="85000" lnSpcReduction="20000"/>
          </a:bodyPr>
          <a:lstStyle/>
          <a:p>
            <a:pPr marL="342900" indent="-342900">
              <a:spcBef>
                <a:spcPts val="0"/>
              </a:spcBef>
              <a:buFont typeface="Wingdings" panose="05000000000000000000" pitchFamily="2" charset="2"/>
              <a:buChar char=""/>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Article 22:  Protection from arrest and detention. (</a:t>
            </a:r>
            <a:r>
              <a:rPr lang="en-US" sz="2400" dirty="0">
                <a:latin typeface="Calibri" panose="020F0502020204030204" pitchFamily="34" charset="0"/>
                <a:ea typeface="Calibri" panose="020F0502020204030204" pitchFamily="34" charset="0"/>
                <a:cs typeface="Times New Roman" panose="02020603050405020304" pitchFamily="18" charset="0"/>
              </a:rPr>
              <a:t>Punitive Action)</a:t>
            </a:r>
          </a:p>
          <a:p>
            <a:pPr marL="0" indent="0">
              <a:spcBef>
                <a:spcPts val="0"/>
              </a:spcBef>
              <a:buNone/>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a:spcBef>
                <a:spcPts val="0"/>
              </a:spcBef>
            </a:pPr>
            <a:r>
              <a:rPr lang="en-US" sz="2400" b="1" dirty="0">
                <a:effectLst/>
                <a:latin typeface="Calibri" panose="020F0502020204030204" pitchFamily="34" charset="0"/>
                <a:ea typeface="Calibri" panose="020F0502020204030204" pitchFamily="34" charset="0"/>
                <a:cs typeface="Times New Roman" panose="02020603050405020304" pitchFamily="18" charset="0"/>
              </a:rPr>
              <a:t>Article 22(1) – </a:t>
            </a:r>
            <a:r>
              <a:rPr lang="en-US" sz="2400" dirty="0">
                <a:latin typeface="Calibri" panose="020F0502020204030204" pitchFamily="34" charset="0"/>
                <a:ea typeface="Calibri" panose="020F0502020204030204" pitchFamily="34" charset="0"/>
                <a:cs typeface="Times New Roman" panose="02020603050405020304" pitchFamily="18" charset="0"/>
              </a:rPr>
              <a:t>Right to be informed the grounds of arrest and Right to consult a legal </a:t>
            </a:r>
            <a:r>
              <a:rPr lang="en-US" sz="2400" dirty="0" err="1">
                <a:latin typeface="Calibri" panose="020F0502020204030204" pitchFamily="34" charset="0"/>
                <a:ea typeface="Calibri" panose="020F0502020204030204" pitchFamily="34" charset="0"/>
                <a:cs typeface="Times New Roman" panose="02020603050405020304" pitchFamily="18" charset="0"/>
              </a:rPr>
              <a:t>practioner</a:t>
            </a:r>
            <a:r>
              <a:rPr lang="en-US" sz="2400" dirty="0">
                <a:latin typeface="Calibri" panose="020F0502020204030204" pitchFamily="34" charset="0"/>
                <a:ea typeface="Calibri" panose="020F0502020204030204" pitchFamily="34" charset="0"/>
                <a:cs typeface="Times New Roman" panose="02020603050405020304" pitchFamily="18" charset="0"/>
              </a:rPr>
              <a:t>.</a:t>
            </a:r>
          </a:p>
          <a:p>
            <a:pPr>
              <a:spcBef>
                <a:spcPts val="0"/>
              </a:spcBef>
            </a:pPr>
            <a:r>
              <a:rPr lang="en-US" sz="2400" b="1" dirty="0">
                <a:latin typeface="Calibri" panose="020F0502020204030204" pitchFamily="34" charset="0"/>
                <a:ea typeface="Calibri" panose="020F0502020204030204" pitchFamily="34" charset="0"/>
                <a:cs typeface="Times New Roman" panose="02020603050405020304" pitchFamily="18" charset="0"/>
              </a:rPr>
              <a:t>Article 22 (2) </a:t>
            </a:r>
            <a:r>
              <a:rPr lang="en-US" sz="2400" dirty="0">
                <a:latin typeface="Calibri" panose="020F0502020204030204" pitchFamily="34" charset="0"/>
                <a:ea typeface="Calibri" panose="020F0502020204030204" pitchFamily="34" charset="0"/>
                <a:cs typeface="Times New Roman" panose="02020603050405020304" pitchFamily="18" charset="0"/>
              </a:rPr>
              <a:t>– Right to be produced before a magistrate and No detention beyond 24 hours.  </a:t>
            </a:r>
          </a:p>
          <a:p>
            <a:pPr marL="0" indent="0">
              <a:spcBef>
                <a:spcPts val="0"/>
              </a:spcBef>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2400" dirty="0">
                <a:latin typeface="Calibri" panose="020F0502020204030204" pitchFamily="34" charset="0"/>
                <a:ea typeface="Calibri" panose="020F0502020204030204" pitchFamily="34" charset="0"/>
                <a:cs typeface="Times New Roman" panose="02020603050405020304" pitchFamily="18" charset="0"/>
              </a:rPr>
              <a:t>Preventive Action : Centre has the power to frame laws for preventive detention with respect to (Defense, Foreign Affairs and Security of India) whereas State has the power to make laws under (Maintenance of public order, Security of State and Maintenance of Essential Services)</a:t>
            </a:r>
          </a:p>
          <a:p>
            <a:pPr marL="0" indent="0">
              <a:spcBef>
                <a:spcPts val="0"/>
              </a:spcBef>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2400" b="1" dirty="0">
                <a:latin typeface="Calibri" panose="020F0502020204030204" pitchFamily="34" charset="0"/>
                <a:ea typeface="Calibri" panose="020F0502020204030204" pitchFamily="34" charset="0"/>
                <a:cs typeface="Times New Roman" panose="02020603050405020304" pitchFamily="18" charset="0"/>
              </a:rPr>
              <a:t>Article 22(4) : </a:t>
            </a:r>
            <a:r>
              <a:rPr lang="en-US" sz="2400" dirty="0">
                <a:latin typeface="Calibri" panose="020F0502020204030204" pitchFamily="34" charset="0"/>
                <a:ea typeface="Calibri" panose="020F0502020204030204" pitchFamily="34" charset="0"/>
                <a:cs typeface="Times New Roman" panose="02020603050405020304" pitchFamily="18" charset="0"/>
              </a:rPr>
              <a:t>No detention more than 3 months, that can be done only if the advisory board has agreed and maximum time cannot be extended. </a:t>
            </a:r>
          </a:p>
          <a:p>
            <a:pPr marL="0" indent="0">
              <a:spcBef>
                <a:spcPts val="0"/>
              </a:spcBef>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2400" b="1" dirty="0">
                <a:latin typeface="Calibri" panose="020F0502020204030204" pitchFamily="34" charset="0"/>
                <a:ea typeface="Calibri" panose="020F0502020204030204" pitchFamily="34" charset="0"/>
                <a:cs typeface="Times New Roman" panose="02020603050405020304" pitchFamily="18" charset="0"/>
              </a:rPr>
              <a:t>Article 22(5) : </a:t>
            </a:r>
            <a:r>
              <a:rPr lang="en-US" sz="2400" dirty="0">
                <a:latin typeface="Calibri" panose="020F0502020204030204" pitchFamily="34" charset="0"/>
                <a:ea typeface="Calibri" panose="020F0502020204030204" pitchFamily="34" charset="0"/>
                <a:cs typeface="Times New Roman" panose="02020603050405020304" pitchFamily="18" charset="0"/>
              </a:rPr>
              <a:t>Right to be informed and Right for representation (Preventive). </a:t>
            </a:r>
          </a:p>
          <a:p>
            <a:pPr marL="0" indent="0">
              <a:spcBef>
                <a:spcPts val="0"/>
              </a:spcBef>
              <a:buNone/>
            </a:pPr>
            <a:endParaRPr lang="en-US" sz="2400" dirty="0">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r>
              <a:rPr lang="en-US" sz="2400" dirty="0">
                <a:latin typeface="Calibri" panose="020F0502020204030204" pitchFamily="34" charset="0"/>
                <a:ea typeface="Calibri" panose="020F0502020204030204" pitchFamily="34" charset="0"/>
                <a:cs typeface="Times New Roman" panose="02020603050405020304" pitchFamily="18" charset="0"/>
              </a:rPr>
              <a:t>Information which is against public interest that need not be given- </a:t>
            </a:r>
            <a:r>
              <a:rPr lang="en-US" sz="2400" b="1" dirty="0">
                <a:latin typeface="Calibri" panose="020F0502020204030204" pitchFamily="34" charset="0"/>
                <a:ea typeface="Calibri" panose="020F0502020204030204" pitchFamily="34" charset="0"/>
                <a:cs typeface="Times New Roman" panose="02020603050405020304" pitchFamily="18" charset="0"/>
              </a:rPr>
              <a:t>Article 22(6)</a:t>
            </a:r>
          </a:p>
          <a:p>
            <a:pPr>
              <a:spcBef>
                <a:spcPts val="0"/>
              </a:spcBef>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dirty="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494627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75846" y="1652954"/>
            <a:ext cx="8088923" cy="4524009"/>
          </a:xfrm>
        </p:spPr>
        <p:txBody>
          <a:bodyPr>
            <a:normAutofit/>
          </a:bodyPr>
          <a:lstStyle/>
          <a:p>
            <a:pPr marL="342900" indent="-342900">
              <a:spcBef>
                <a:spcPts val="0"/>
              </a:spcBef>
              <a:buFont typeface="Wingdings" panose="05000000000000000000" pitchFamily="2" charset="2"/>
              <a:buChar char=""/>
            </a:pPr>
            <a:r>
              <a:rPr lang="en-US" sz="2000" b="1" dirty="0">
                <a:effectLst/>
                <a:ea typeface="Calibri" panose="020F0502020204030204" pitchFamily="34" charset="0"/>
                <a:cs typeface="Times New Roman" panose="02020603050405020304" pitchFamily="18" charset="0"/>
              </a:rPr>
              <a:t>Right against Exploitation: Article 23: </a:t>
            </a:r>
            <a:r>
              <a:rPr lang="en-US" sz="2000" b="0" i="0" dirty="0">
                <a:solidFill>
                  <a:srgbClr val="000000"/>
                </a:solidFill>
                <a:effectLst/>
              </a:rPr>
              <a:t>Traffic in human beings and </a:t>
            </a:r>
            <a:r>
              <a:rPr lang="en-US" sz="2000" b="0" i="0" dirty="0" err="1">
                <a:solidFill>
                  <a:srgbClr val="000000"/>
                </a:solidFill>
                <a:effectLst/>
              </a:rPr>
              <a:t>begar</a:t>
            </a:r>
            <a:r>
              <a:rPr lang="en-US" sz="2000" b="0" i="0" dirty="0">
                <a:solidFill>
                  <a:srgbClr val="000000"/>
                </a:solidFill>
                <a:effectLst/>
              </a:rPr>
              <a:t> and other similar forms of forced </a:t>
            </a:r>
            <a:r>
              <a:rPr lang="en-US" sz="2000" b="0" i="0" dirty="0" err="1">
                <a:solidFill>
                  <a:srgbClr val="000000"/>
                </a:solidFill>
                <a:effectLst/>
              </a:rPr>
              <a:t>labour</a:t>
            </a:r>
            <a:r>
              <a:rPr lang="en-US" sz="2000" b="0" i="0" dirty="0">
                <a:solidFill>
                  <a:srgbClr val="000000"/>
                </a:solidFill>
                <a:effectLst/>
              </a:rPr>
              <a:t> are prohibited and any contravention of this provision shall be an offence punishable in accordance with law</a:t>
            </a:r>
          </a:p>
          <a:p>
            <a:pPr marL="342900" indent="-342900">
              <a:spcBef>
                <a:spcPts val="0"/>
              </a:spcBef>
              <a:buFont typeface="Wingdings" panose="05000000000000000000" pitchFamily="2" charset="2"/>
              <a:buChar char=""/>
            </a:pPr>
            <a:endParaRPr lang="en-US" sz="2000" dirty="0">
              <a:solidFill>
                <a:srgbClr val="000000"/>
              </a:solidFill>
            </a:endParaRPr>
          </a:p>
          <a:p>
            <a:pPr marL="342900" indent="-342900">
              <a:spcBef>
                <a:spcPts val="0"/>
              </a:spcBef>
              <a:buFont typeface="Wingdings" panose="05000000000000000000" pitchFamily="2" charset="2"/>
              <a:buChar char=""/>
            </a:pPr>
            <a:r>
              <a:rPr lang="en-US" sz="2000" b="1" i="0" dirty="0">
                <a:solidFill>
                  <a:srgbClr val="000000"/>
                </a:solidFill>
                <a:effectLst/>
              </a:rPr>
              <a:t>Article 24: </a:t>
            </a:r>
            <a:r>
              <a:rPr lang="en-US" sz="2000" b="0" i="0" dirty="0">
                <a:solidFill>
                  <a:srgbClr val="000000"/>
                </a:solidFill>
                <a:effectLst/>
              </a:rPr>
              <a:t>No child below the age of fourteen years shall be employed to work in any factory or mine or engaged in any other hazardous employment</a:t>
            </a:r>
          </a:p>
          <a:p>
            <a:pPr marL="342900" indent="-342900">
              <a:spcBef>
                <a:spcPts val="0"/>
              </a:spcBef>
              <a:buFont typeface="Wingdings" panose="05000000000000000000" pitchFamily="2" charset="2"/>
              <a:buChar char=""/>
            </a:pPr>
            <a:endParaRPr lang="en-US" sz="2000" dirty="0">
              <a:solidFill>
                <a:srgbClr val="000000"/>
              </a:solidFill>
              <a:cs typeface="Times New Roman" panose="02020603050405020304" pitchFamily="18" charset="0"/>
            </a:endParaRPr>
          </a:p>
          <a:p>
            <a:pPr marL="342900" indent="-342900">
              <a:spcBef>
                <a:spcPts val="0"/>
              </a:spcBef>
              <a:buFont typeface="Wingdings" panose="05000000000000000000" pitchFamily="2" charset="2"/>
              <a:buChar char=""/>
            </a:pPr>
            <a:r>
              <a:rPr lang="en-US" sz="2000" b="1" i="0" dirty="0">
                <a:solidFill>
                  <a:srgbClr val="000000"/>
                </a:solidFill>
                <a:effectLst/>
                <a:cs typeface="Times New Roman" panose="02020603050405020304" pitchFamily="18" charset="0"/>
              </a:rPr>
              <a:t>Article 25: </a:t>
            </a:r>
            <a:r>
              <a:rPr lang="en-US" sz="1400" b="0" i="0" dirty="0">
                <a:solidFill>
                  <a:srgbClr val="000000"/>
                </a:solidFill>
                <a:effectLst/>
                <a:latin typeface="Times New Roman" panose="02020603050405020304" pitchFamily="18" charset="0"/>
              </a:rPr>
              <a:t> </a:t>
            </a:r>
            <a:r>
              <a:rPr lang="en-US" sz="2000" b="1" i="0" dirty="0">
                <a:solidFill>
                  <a:srgbClr val="000000"/>
                </a:solidFill>
                <a:effectLst/>
              </a:rPr>
              <a:t>Freedom of conscience and free profession, practice and propagation of religion:</a:t>
            </a:r>
            <a:r>
              <a:rPr lang="en-US" sz="2000" b="1" i="0" dirty="0">
                <a:solidFill>
                  <a:srgbClr val="000000"/>
                </a:solidFill>
                <a:effectLst/>
                <a:cs typeface="Times New Roman" panose="02020603050405020304" pitchFamily="18" charset="0"/>
              </a:rPr>
              <a:t> </a:t>
            </a:r>
            <a:r>
              <a:rPr lang="en-US" sz="2000" b="0" i="0" dirty="0">
                <a:solidFill>
                  <a:srgbClr val="000000"/>
                </a:solidFill>
                <a:effectLst/>
              </a:rPr>
              <a:t>Article 25 of Indian Constitution grants freedom to every citizen of India to profess, practice and propagate his own religion public order, morality and health and to the other provisions of this Part. </a:t>
            </a:r>
          </a:p>
          <a:p>
            <a:pPr marL="342900" indent="-342900">
              <a:spcBef>
                <a:spcPts val="0"/>
              </a:spcBef>
              <a:buFont typeface="Wingdings" panose="05000000000000000000" pitchFamily="2" charset="2"/>
              <a:buChar char=""/>
            </a:pPr>
            <a:endParaRPr lang="en-US" sz="2000" dirty="0">
              <a:solidFill>
                <a:srgbClr val="000000"/>
              </a:solidFill>
              <a:cs typeface="Times New Roman" panose="02020603050405020304" pitchFamily="18" charset="0"/>
            </a:endParaRPr>
          </a:p>
          <a:p>
            <a:pPr marL="342900" indent="-342900">
              <a:spcBef>
                <a:spcPts val="0"/>
              </a:spcBef>
              <a:buFont typeface="Wingdings" panose="05000000000000000000" pitchFamily="2" charset="2"/>
              <a:buChar char=""/>
            </a:pPr>
            <a:endParaRPr lang="en-US" sz="2000" b="1" i="0" dirty="0">
              <a:solidFill>
                <a:srgbClr val="000000"/>
              </a:solidFill>
              <a:effectLst/>
              <a:cs typeface="Times New Roman" panose="02020603050405020304" pitchFamily="18" charset="0"/>
            </a:endParaRPr>
          </a:p>
          <a:p>
            <a:pPr marL="0" indent="0">
              <a:spcBef>
                <a:spcPts val="0"/>
              </a:spcBef>
              <a:buNone/>
            </a:pPr>
            <a:endPar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dirty="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112872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75846" y="1416085"/>
            <a:ext cx="7995139" cy="5441911"/>
          </a:xfrm>
        </p:spPr>
        <p:txBody>
          <a:bodyPr>
            <a:normAutofit fontScale="92500" lnSpcReduction="10000"/>
          </a:bodyPr>
          <a:lstStyle/>
          <a:p>
            <a:pPr marL="342900" indent="-342900" algn="just">
              <a:spcBef>
                <a:spcPts val="0"/>
              </a:spcBef>
              <a:buFont typeface="Wingdings" panose="05000000000000000000" pitchFamily="2" charset="2"/>
              <a:buChar char=""/>
            </a:pPr>
            <a:r>
              <a:rPr lang="en-US" sz="2000" b="1" i="0" dirty="0">
                <a:solidFill>
                  <a:srgbClr val="000000"/>
                </a:solidFill>
                <a:effectLst/>
              </a:rPr>
              <a:t>Article 26: </a:t>
            </a:r>
            <a:r>
              <a:rPr lang="en-US" sz="2000" b="0" i="0" dirty="0">
                <a:solidFill>
                  <a:srgbClr val="000000"/>
                </a:solidFill>
                <a:effectLst/>
              </a:rPr>
              <a:t>Freedom to manage religious affairs Subject to public order, morality and health, every religious denomination or any section thereof shall have the right (a) to establish and maintain institutions for religious and charitable purposes, to manage its own affairs in matters of religion, to own and acquire movable and immovable property, to administer such property in accordance with law.  </a:t>
            </a:r>
          </a:p>
          <a:p>
            <a:pPr marL="342900" indent="-342900" algn="just">
              <a:spcBef>
                <a:spcPts val="0"/>
              </a:spcBef>
              <a:buFont typeface="Wingdings" panose="05000000000000000000" pitchFamily="2" charset="2"/>
              <a:buChar char=""/>
            </a:pPr>
            <a:endParaRPr lang="en-US" sz="2000" dirty="0">
              <a:solidFill>
                <a:srgbClr val="000000"/>
              </a:solidFill>
            </a:endParaRPr>
          </a:p>
          <a:p>
            <a:pPr marL="342900" indent="-342900" algn="just">
              <a:spcBef>
                <a:spcPts val="0"/>
              </a:spcBef>
              <a:buFont typeface="Wingdings" panose="05000000000000000000" pitchFamily="2" charset="2"/>
              <a:buChar char=""/>
            </a:pPr>
            <a:r>
              <a:rPr lang="en-US" sz="2000" b="1" i="0" dirty="0">
                <a:solidFill>
                  <a:srgbClr val="000000"/>
                </a:solidFill>
                <a:effectLst/>
              </a:rPr>
              <a:t>Article 27: Freedom as to payment of taxes for promotion of any particular religion: </a:t>
            </a:r>
            <a:r>
              <a:rPr lang="en-US" sz="2000" b="0" i="0" dirty="0">
                <a:solidFill>
                  <a:srgbClr val="000000"/>
                </a:solidFill>
                <a:effectLst/>
              </a:rPr>
              <a:t>No person shall be compelled to pay any taxes, the proceeds of which are specifically appropriated in payment of expenses for the promotion or maintenance of any particular religion or religions denomination</a:t>
            </a:r>
          </a:p>
          <a:p>
            <a:pPr marL="342900" indent="-342900" algn="just">
              <a:spcBef>
                <a:spcPts val="0"/>
              </a:spcBef>
              <a:buFont typeface="Wingdings" panose="05000000000000000000" pitchFamily="2" charset="2"/>
              <a:buChar char=""/>
            </a:pPr>
            <a:endParaRPr lang="en-US" sz="2000" b="1" dirty="0">
              <a:solidFill>
                <a:srgbClr val="000000"/>
              </a:solidFill>
            </a:endParaRPr>
          </a:p>
          <a:p>
            <a:pPr marL="342900" indent="-342900">
              <a:spcBef>
                <a:spcPts val="0"/>
              </a:spcBef>
              <a:buFont typeface="Wingdings" panose="05000000000000000000" pitchFamily="2" charset="2"/>
              <a:buChar char=""/>
            </a:pPr>
            <a:r>
              <a:rPr lang="en-US" sz="2000" b="1" i="0" dirty="0">
                <a:solidFill>
                  <a:srgbClr val="000000"/>
                </a:solidFill>
                <a:effectLst/>
              </a:rPr>
              <a:t>Article 28: Freedom as to attendance at religious instruction or religious worship in certain educational institutions</a:t>
            </a:r>
            <a:r>
              <a:rPr lang="en-US" sz="2000" b="0" i="0" dirty="0">
                <a:solidFill>
                  <a:srgbClr val="000000"/>
                </a:solidFill>
                <a:effectLst/>
              </a:rPr>
              <a:t>: </a:t>
            </a:r>
            <a:r>
              <a:rPr lang="en-US" sz="2200" b="0" i="0" dirty="0">
                <a:solidFill>
                  <a:srgbClr val="000000"/>
                </a:solidFill>
                <a:effectLst/>
              </a:rPr>
              <a:t>No person attending any educational institution recognized by the State or receiving aid out of State funds shall be required to take part in any religious instruction that may be imparted in such institution or to attend any religious worship that may be conducted in such institution or in any premises attached thereto unless such person or, if such person is a minor, his guardian has given his consent thereto Cultural and Educational Rights</a:t>
            </a:r>
            <a:endParaRPr lang="en-US" sz="2200" dirty="0">
              <a:solidFill>
                <a:srgbClr val="000000"/>
              </a:solidFill>
              <a:cs typeface="Times New Roman" panose="02020603050405020304" pitchFamily="18" charset="0"/>
            </a:endParaRPr>
          </a:p>
          <a:p>
            <a:pPr marL="342900" indent="-342900">
              <a:spcBef>
                <a:spcPts val="0"/>
              </a:spcBef>
              <a:buFont typeface="Wingdings" panose="05000000000000000000" pitchFamily="2" charset="2"/>
              <a:buChar char=""/>
            </a:pPr>
            <a:endParaRPr lang="en-US" sz="2000" b="1" i="0" dirty="0">
              <a:solidFill>
                <a:srgbClr val="000000"/>
              </a:solidFill>
              <a:effectLst/>
              <a:cs typeface="Times New Roman" panose="02020603050405020304" pitchFamily="18" charset="0"/>
            </a:endParaRPr>
          </a:p>
          <a:p>
            <a:pPr marL="0" indent="0">
              <a:spcBef>
                <a:spcPts val="0"/>
              </a:spcBef>
              <a:buNone/>
            </a:pPr>
            <a:endPar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dirty="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1033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Historical Perspective of Constitution of India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3108543"/>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t>Constitution of India </a:t>
            </a:r>
          </a:p>
          <a:p>
            <a:pPr marL="800100" lvl="1" indent="-342900" algn="just">
              <a:buFont typeface="Arial" panose="020B0604020202020204" pitchFamily="34" charset="0"/>
              <a:buChar char="•"/>
            </a:pPr>
            <a:r>
              <a:rPr lang="en-US" sz="2800" dirty="0"/>
              <a:t>came into force on 26</a:t>
            </a:r>
            <a:r>
              <a:rPr lang="en-US" sz="2800" baseline="30000" dirty="0"/>
              <a:t>th</a:t>
            </a:r>
            <a:r>
              <a:rPr lang="en-US" sz="2800" dirty="0"/>
              <a:t>  January 1950</a:t>
            </a:r>
          </a:p>
          <a:p>
            <a:pPr marL="800100" lvl="1" indent="-342900" algn="just">
              <a:buFont typeface="Arial" panose="020B0604020202020204" pitchFamily="34" charset="0"/>
              <a:buChar char="•"/>
            </a:pPr>
            <a:r>
              <a:rPr lang="en-US" sz="2800" dirty="0"/>
              <a:t>adopted on 26</a:t>
            </a:r>
            <a:r>
              <a:rPr lang="en-US" sz="2800" baseline="30000" dirty="0"/>
              <a:t>th</a:t>
            </a:r>
            <a:r>
              <a:rPr lang="en-US" sz="2800" dirty="0"/>
              <a:t> November 1949</a:t>
            </a:r>
          </a:p>
          <a:p>
            <a:pPr marL="342900" indent="-342900" algn="just">
              <a:buFont typeface="Arial" panose="020B0604020202020204" pitchFamily="34" charset="0"/>
              <a:buChar char="•"/>
            </a:pPr>
            <a:r>
              <a:rPr lang="en-US" sz="2800" dirty="0"/>
              <a:t>Legal history of Constitution of India</a:t>
            </a:r>
          </a:p>
          <a:p>
            <a:pPr marL="800100" lvl="1" indent="-342900" algn="just">
              <a:buFont typeface="Arial" panose="020B0604020202020204" pitchFamily="34" charset="0"/>
              <a:buChar char="•"/>
            </a:pPr>
            <a:r>
              <a:rPr lang="en-US" sz="2800" dirty="0"/>
              <a:t>Traced back to</a:t>
            </a:r>
          </a:p>
          <a:p>
            <a:pPr marL="1257300" lvl="2" indent="-342900" algn="just">
              <a:buFont typeface="Arial" panose="020B0604020202020204" pitchFamily="34" charset="0"/>
              <a:buChar char="•"/>
            </a:pPr>
            <a:r>
              <a:rPr lang="en-US" sz="2800" dirty="0"/>
              <a:t>Government of India Act 1919</a:t>
            </a:r>
          </a:p>
          <a:p>
            <a:pPr marL="1257300" lvl="2" indent="-342900" algn="just">
              <a:buFont typeface="Arial" panose="020B0604020202020204" pitchFamily="34" charset="0"/>
              <a:buChar char="•"/>
            </a:pPr>
            <a:r>
              <a:rPr lang="en-US" sz="2800" dirty="0"/>
              <a:t>Government of India Act 1935</a:t>
            </a:r>
          </a:p>
        </p:txBody>
      </p:sp>
    </p:spTree>
    <p:extLst>
      <p:ext uri="{BB962C8B-B14F-4D97-AF65-F5344CB8AC3E}">
        <p14:creationId xmlns:p14="http://schemas.microsoft.com/office/powerpoint/2010/main" val="413017904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75846" y="1416085"/>
            <a:ext cx="7995139" cy="5441911"/>
          </a:xfrm>
        </p:spPr>
        <p:txBody>
          <a:bodyPr>
            <a:normAutofit/>
          </a:bodyPr>
          <a:lstStyle/>
          <a:p>
            <a:pPr marL="342900" indent="-342900" algn="just">
              <a:spcBef>
                <a:spcPts val="0"/>
              </a:spcBef>
              <a:buFont typeface="Wingdings" panose="05000000000000000000" pitchFamily="2" charset="2"/>
              <a:buChar char=""/>
            </a:pPr>
            <a:r>
              <a:rPr lang="en-US" sz="2000" b="1" i="0" dirty="0">
                <a:solidFill>
                  <a:srgbClr val="000000"/>
                </a:solidFill>
                <a:effectLst/>
              </a:rPr>
              <a:t>Article 29: </a:t>
            </a:r>
            <a:r>
              <a:rPr lang="en-US" sz="2000" b="0" i="0" dirty="0">
                <a:solidFill>
                  <a:srgbClr val="000000"/>
                </a:solidFill>
                <a:effectLst/>
              </a:rPr>
              <a:t> </a:t>
            </a:r>
            <a:r>
              <a:rPr lang="en-US" sz="2000" b="1" i="0" dirty="0">
                <a:solidFill>
                  <a:srgbClr val="000000"/>
                </a:solidFill>
                <a:effectLst/>
              </a:rPr>
              <a:t>Protection of interests of minorities: </a:t>
            </a:r>
            <a:r>
              <a:rPr lang="en-US" sz="2000" b="0" i="0" dirty="0">
                <a:solidFill>
                  <a:srgbClr val="000000"/>
                </a:solidFill>
                <a:effectLst/>
              </a:rPr>
              <a:t>Any section of the citizens residing in the territory of India or any part thereof having a distinct language, script or culture of its own shall have the right to conserve the same. No citizen shall be denied admission into any educational institution maintained by the State or receiving aid out of State funds on grounds only of religion, race, caste, language or any of them</a:t>
            </a:r>
          </a:p>
          <a:p>
            <a:pPr marL="342900" indent="-342900" algn="just">
              <a:spcBef>
                <a:spcPts val="0"/>
              </a:spcBef>
              <a:buFont typeface="Wingdings" panose="05000000000000000000" pitchFamily="2" charset="2"/>
              <a:buChar char=""/>
            </a:pPr>
            <a:endParaRPr lang="en-US" sz="2000" dirty="0">
              <a:solidFill>
                <a:srgbClr val="000000"/>
              </a:solidFill>
              <a:cs typeface="Times New Roman" panose="02020603050405020304" pitchFamily="18" charset="0"/>
            </a:endParaRPr>
          </a:p>
          <a:p>
            <a:pPr marL="342900" indent="-342900" algn="just">
              <a:spcBef>
                <a:spcPts val="0"/>
              </a:spcBef>
              <a:buFont typeface="Wingdings" panose="05000000000000000000" pitchFamily="2" charset="2"/>
              <a:buChar char=""/>
            </a:pPr>
            <a:r>
              <a:rPr lang="en-US" sz="2000" b="1" i="0" dirty="0">
                <a:solidFill>
                  <a:srgbClr val="000000"/>
                </a:solidFill>
                <a:effectLst/>
                <a:cs typeface="Times New Roman" panose="02020603050405020304" pitchFamily="18" charset="0"/>
              </a:rPr>
              <a:t>Article 30: </a:t>
            </a:r>
            <a:r>
              <a:rPr lang="en-US" sz="2000" b="1" i="0" dirty="0">
                <a:solidFill>
                  <a:srgbClr val="000000"/>
                </a:solidFill>
                <a:effectLst/>
              </a:rPr>
              <a:t>Right of minorities to establish and administer educational institutions: </a:t>
            </a:r>
            <a:r>
              <a:rPr lang="en-US" sz="2000" b="0" i="0" dirty="0">
                <a:solidFill>
                  <a:srgbClr val="000000"/>
                </a:solidFill>
                <a:effectLst/>
              </a:rPr>
              <a:t>All minorities, whether based on religion or language, shall have the right to establish and administer educational institutions of their choice. The state shall not, in granting aid to educational institutions, discriminate against any educational institution on the ground that it is under the management of a minority, whether based on religion or language</a:t>
            </a:r>
            <a:endParaRPr lang="en-US" sz="2000" b="1" i="0" dirty="0">
              <a:solidFill>
                <a:srgbClr val="000000"/>
              </a:solidFill>
              <a:effectLst/>
              <a:cs typeface="Times New Roman" panose="02020603050405020304" pitchFamily="18" charset="0"/>
            </a:endParaRPr>
          </a:p>
          <a:p>
            <a:pPr marL="0" indent="0">
              <a:spcBef>
                <a:spcPts val="0"/>
              </a:spcBef>
              <a:buNone/>
            </a:pPr>
            <a:endParaRPr lang="en-US" sz="2400" b="1" dirty="0">
              <a:solidFill>
                <a:srgbClr val="000000"/>
              </a:solidFill>
              <a:latin typeface="Calibri" panose="020F0502020204030204" pitchFamily="34" charset="0"/>
              <a:ea typeface="Calibri" panose="020F0502020204030204" pitchFamily="34" charset="0"/>
              <a:cs typeface="Times New Roman" panose="02020603050405020304" pitchFamily="18" charset="0"/>
            </a:endParaRPr>
          </a:p>
          <a:p>
            <a:pPr marL="0" indent="0">
              <a:spcBef>
                <a:spcPts val="0"/>
              </a:spcBef>
              <a:buNone/>
            </a:pPr>
            <a:endParaRPr lang="en-US" sz="2400" b="1" dirty="0">
              <a:effectLst/>
              <a:latin typeface="Calibri" panose="020F0502020204030204" pitchFamily="34" charset="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dirty="0">
              <a:ea typeface="Calibri" panose="020F0502020204030204" pitchFamily="34" charset="0"/>
              <a:cs typeface="Times New Roman" panose="02020603050405020304" pitchFamily="18" charset="0"/>
            </a:endParaRPr>
          </a:p>
          <a:p>
            <a:pPr marL="818388" lvl="2" indent="-342900">
              <a:spcBef>
                <a:spcPts val="0"/>
              </a:spcBef>
              <a:buFont typeface="Wingdings" panose="05000000000000000000" pitchFamily="2" charset="2"/>
              <a:buChar char=""/>
            </a:pPr>
            <a:endParaRPr lang="en-US"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348574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421104" y="603330"/>
            <a:ext cx="7999758" cy="461665"/>
          </a:xfrm>
          <a:prstGeom prst="rect">
            <a:avLst/>
          </a:prstGeom>
        </p:spPr>
        <p:txBody>
          <a:bodyPr wrap="square">
            <a:spAutoFit/>
          </a:bodyPr>
          <a:lstStyle/>
          <a:p>
            <a:r>
              <a:rPr lang="en-US" sz="2400" b="1" dirty="0">
                <a:solidFill>
                  <a:schemeClr val="accent2">
                    <a:lumMod val="75000"/>
                  </a:schemeClr>
                </a:solidFill>
              </a:rPr>
              <a:t>Short Overview of Fundamental Rights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Content Placeholder 2">
            <a:extLst>
              <a:ext uri="{FF2B5EF4-FFF2-40B4-BE49-F238E27FC236}">
                <a16:creationId xmlns:a16="http://schemas.microsoft.com/office/drawing/2014/main" id="{95046DA6-FFB9-45F8-B986-55B755CD9029}"/>
              </a:ext>
            </a:extLst>
          </p:cNvPr>
          <p:cNvSpPr>
            <a:spLocks noGrp="1"/>
          </p:cNvSpPr>
          <p:nvPr>
            <p:ph idx="1"/>
          </p:nvPr>
        </p:nvSpPr>
        <p:spPr>
          <a:xfrm>
            <a:off x="199292" y="1416086"/>
            <a:ext cx="7373817" cy="5312954"/>
          </a:xfrm>
        </p:spPr>
        <p:txBody>
          <a:bodyPr>
            <a:noAutofit/>
          </a:bodyPr>
          <a:lstStyle/>
          <a:p>
            <a:pPr marL="0" indent="0" algn="just">
              <a:spcBef>
                <a:spcPts val="0"/>
              </a:spcBef>
              <a:buNone/>
            </a:pPr>
            <a:r>
              <a:rPr lang="en-US" sz="2000" b="1" dirty="0">
                <a:ea typeface="Calibri" panose="020F0502020204030204" pitchFamily="34" charset="0"/>
                <a:cs typeface="Times New Roman" panose="02020603050405020304" pitchFamily="18" charset="0"/>
              </a:rPr>
              <a:t>Constitutional Remedies Art. 32: </a:t>
            </a:r>
            <a:r>
              <a:rPr lang="en-US" sz="2000" b="0" i="0" dirty="0">
                <a:solidFill>
                  <a:srgbClr val="000000"/>
                </a:solidFill>
                <a:effectLst/>
              </a:rPr>
              <a:t>Remedies for enforcement of rights conferred by this Part. </a:t>
            </a:r>
          </a:p>
          <a:p>
            <a:pPr algn="just">
              <a:spcBef>
                <a:spcPts val="0"/>
              </a:spcBef>
            </a:pPr>
            <a:endParaRPr lang="en-US" sz="2000" dirty="0">
              <a:solidFill>
                <a:srgbClr val="000000"/>
              </a:solidFill>
              <a:ea typeface="Calibri" panose="020F0502020204030204" pitchFamily="34" charset="0"/>
              <a:cs typeface="Times New Roman" panose="02020603050405020304" pitchFamily="18" charset="0"/>
            </a:endParaRPr>
          </a:p>
          <a:p>
            <a:pPr algn="just">
              <a:spcBef>
                <a:spcPts val="0"/>
              </a:spcBef>
            </a:pPr>
            <a:r>
              <a:rPr lang="en-US" sz="2000" b="0" i="0" dirty="0">
                <a:solidFill>
                  <a:srgbClr val="000000"/>
                </a:solidFill>
                <a:effectLst/>
              </a:rPr>
              <a:t>The right to move the Supreme Court by appropriate proceedings for the enforcement of the rights conferred by this Part is guaranteed</a:t>
            </a:r>
            <a:endParaRPr lang="en-US" sz="2000" b="0" i="0" dirty="0">
              <a:solidFill>
                <a:srgbClr val="000000"/>
              </a:solidFill>
              <a:effectLst/>
              <a:cs typeface="Times New Roman" panose="02020603050405020304" pitchFamily="18" charset="0"/>
            </a:endParaRPr>
          </a:p>
          <a:p>
            <a:pPr algn="just">
              <a:spcBef>
                <a:spcPts val="0"/>
              </a:spcBef>
            </a:pPr>
            <a:endParaRPr lang="en-US" sz="2000" dirty="0">
              <a:solidFill>
                <a:srgbClr val="000000"/>
              </a:solidFill>
              <a:ea typeface="Calibri" panose="020F0502020204030204" pitchFamily="34" charset="0"/>
              <a:cs typeface="Times New Roman" panose="02020603050405020304" pitchFamily="18" charset="0"/>
            </a:endParaRPr>
          </a:p>
          <a:p>
            <a:pPr algn="just">
              <a:spcBef>
                <a:spcPts val="0"/>
              </a:spcBef>
            </a:pPr>
            <a:r>
              <a:rPr lang="en-US" sz="2000" dirty="0">
                <a:ea typeface="Calibri" panose="020F0502020204030204" pitchFamily="34" charset="0"/>
                <a:cs typeface="Times New Roman" panose="02020603050405020304" pitchFamily="18" charset="0"/>
              </a:rPr>
              <a:t>The Constitution guarantees remedies if citizens’ fundamental rights are violated. </a:t>
            </a:r>
          </a:p>
          <a:p>
            <a:pPr algn="just">
              <a:spcBef>
                <a:spcPts val="0"/>
              </a:spcBef>
            </a:pPr>
            <a:endParaRPr lang="en-US" sz="2000" dirty="0">
              <a:ea typeface="Calibri" panose="020F0502020204030204" pitchFamily="34" charset="0"/>
              <a:cs typeface="Times New Roman" panose="02020603050405020304" pitchFamily="18" charset="0"/>
            </a:endParaRPr>
          </a:p>
          <a:p>
            <a:pPr algn="just">
              <a:spcBef>
                <a:spcPts val="0"/>
              </a:spcBef>
            </a:pPr>
            <a:r>
              <a:rPr lang="en-US" sz="2000" dirty="0">
                <a:ea typeface="Calibri" panose="020F0502020204030204" pitchFamily="34" charset="0"/>
                <a:cs typeface="Times New Roman" panose="02020603050405020304" pitchFamily="18" charset="0"/>
              </a:rPr>
              <a:t>When these rights are violated, the aggrieved party can approach the courts. </a:t>
            </a:r>
          </a:p>
          <a:p>
            <a:pPr algn="just">
              <a:spcBef>
                <a:spcPts val="0"/>
              </a:spcBef>
            </a:pPr>
            <a:endParaRPr lang="en-US" sz="2000" dirty="0">
              <a:ea typeface="Calibri" panose="020F0502020204030204" pitchFamily="34" charset="0"/>
              <a:cs typeface="Times New Roman" panose="02020603050405020304" pitchFamily="18" charset="0"/>
            </a:endParaRPr>
          </a:p>
          <a:p>
            <a:pPr algn="just">
              <a:spcBef>
                <a:spcPts val="0"/>
              </a:spcBef>
            </a:pPr>
            <a:r>
              <a:rPr lang="en-US" sz="2000" dirty="0">
                <a:ea typeface="Calibri" panose="020F0502020204030204" pitchFamily="34" charset="0"/>
                <a:cs typeface="Times New Roman" panose="02020603050405020304" pitchFamily="18" charset="0"/>
              </a:rPr>
              <a:t>Supreme Court can issue writs for enforcing fundamental </a:t>
            </a:r>
            <a:r>
              <a:rPr lang="en-US" sz="2000">
                <a:ea typeface="Calibri" panose="020F0502020204030204" pitchFamily="34" charset="0"/>
                <a:cs typeface="Times New Roman" panose="02020603050405020304" pitchFamily="18" charset="0"/>
              </a:rPr>
              <a:t>rights (</a:t>
            </a:r>
            <a:r>
              <a:rPr lang="en-US" sz="2000" b="0" i="0">
                <a:solidFill>
                  <a:srgbClr val="000000"/>
                </a:solidFill>
                <a:effectLst/>
              </a:rPr>
              <a:t>habeas </a:t>
            </a:r>
            <a:r>
              <a:rPr lang="en-US" sz="2000" b="0" i="0" dirty="0">
                <a:solidFill>
                  <a:srgbClr val="000000"/>
                </a:solidFill>
                <a:effectLst/>
              </a:rPr>
              <a:t>corpus, mandamus, prohibition, quo warranto and certiorari, whichever may be appropriate)</a:t>
            </a:r>
            <a:endParaRPr lang="en-US" sz="20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027748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FUNDAMENTAL DUTIES</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157685951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6824870" cy="7017306"/>
          </a:xfrm>
          <a:prstGeom prst="rect">
            <a:avLst/>
          </a:prstGeom>
        </p:spPr>
        <p:txBody>
          <a:bodyPr wrap="square">
            <a:spAutoFit/>
          </a:bodyPr>
          <a:lstStyle/>
          <a:p>
            <a:r>
              <a:rPr lang="en-US" sz="2400" b="1" dirty="0">
                <a:solidFill>
                  <a:schemeClr val="accent2">
                    <a:lumMod val="75000"/>
                  </a:schemeClr>
                </a:solidFill>
              </a:rPr>
              <a:t>FUNDAMENTAL DUTIES</a:t>
            </a:r>
          </a:p>
          <a:p>
            <a:endParaRPr lang="en-US" sz="2400" b="1" dirty="0">
              <a:solidFill>
                <a:schemeClr val="accent2">
                  <a:lumMod val="75000"/>
                </a:schemeClr>
              </a:solidFill>
            </a:endParaRPr>
          </a:p>
          <a:p>
            <a:pPr algn="just"/>
            <a:endParaRPr lang="en-US" dirty="0">
              <a:solidFill>
                <a:srgbClr val="000000"/>
              </a:solidFill>
            </a:endParaRPr>
          </a:p>
          <a:p>
            <a:pPr marL="342900" indent="-342900" algn="just">
              <a:buFont typeface="Wingdings" panose="05000000000000000000" pitchFamily="2" charset="2"/>
              <a:buChar char="§"/>
            </a:pPr>
            <a:r>
              <a:rPr lang="en-US" dirty="0">
                <a:solidFill>
                  <a:srgbClr val="000000"/>
                </a:solidFill>
              </a:rPr>
              <a:t>The Constitution of India is the father of all the laws and legislations in the country. In other words, it is the supreme law of the land and hence, each legal provision existing in the country by the virtue of any statue, legislation, act or code had to be in conformity with the constitutional values. </a:t>
            </a:r>
          </a:p>
          <a:p>
            <a:pPr marL="342900" indent="-342900" algn="just">
              <a:buFont typeface="Wingdings" panose="05000000000000000000" pitchFamily="2" charset="2"/>
              <a:buChar char="§"/>
            </a:pPr>
            <a:endParaRPr lang="en-US" dirty="0">
              <a:solidFill>
                <a:srgbClr val="000000"/>
              </a:solidFill>
            </a:endParaRPr>
          </a:p>
          <a:p>
            <a:pPr marL="342900" indent="-342900" algn="just">
              <a:buFont typeface="Wingdings" panose="05000000000000000000" pitchFamily="2" charset="2"/>
              <a:buChar char="§"/>
            </a:pPr>
            <a:r>
              <a:rPr lang="en-US" dirty="0">
                <a:solidFill>
                  <a:srgbClr val="000000"/>
                </a:solidFill>
              </a:rPr>
              <a:t>Constitution of India is the most prominent legal document in our country.</a:t>
            </a:r>
          </a:p>
          <a:p>
            <a:pPr marL="342900" indent="-342900" algn="just">
              <a:buFont typeface="Wingdings" panose="05000000000000000000" pitchFamily="2" charset="2"/>
              <a:buChar char="§"/>
            </a:pPr>
            <a:endParaRPr lang="en-US" dirty="0">
              <a:solidFill>
                <a:srgbClr val="000000"/>
              </a:solidFill>
            </a:endParaRPr>
          </a:p>
          <a:p>
            <a:pPr marL="342900" indent="-342900" algn="just">
              <a:buFont typeface="Wingdings" panose="05000000000000000000" pitchFamily="2" charset="2"/>
              <a:buChar char="§"/>
            </a:pPr>
            <a:r>
              <a:rPr lang="en-US" b="0" i="0" dirty="0">
                <a:solidFill>
                  <a:srgbClr val="000000"/>
                </a:solidFill>
                <a:effectLst/>
              </a:rPr>
              <a:t>Rights and duties are correlative. According to </a:t>
            </a:r>
            <a:r>
              <a:rPr lang="en-US" b="1" i="1" dirty="0">
                <a:solidFill>
                  <a:srgbClr val="000000"/>
                </a:solidFill>
                <a:effectLst/>
              </a:rPr>
              <a:t>Salmond</a:t>
            </a:r>
            <a:r>
              <a:rPr lang="en-US" b="0" i="0" dirty="0">
                <a:solidFill>
                  <a:srgbClr val="000000"/>
                </a:solidFill>
                <a:effectLst/>
              </a:rPr>
              <a:t>, “there can be no right, without a corresponding duty.”</a:t>
            </a:r>
          </a:p>
          <a:p>
            <a:pPr marL="342900" indent="-342900" algn="just">
              <a:buFont typeface="Wingdings" panose="05000000000000000000" pitchFamily="2" charset="2"/>
              <a:buChar char="§"/>
            </a:pPr>
            <a:endParaRPr lang="en-US" dirty="0">
              <a:solidFill>
                <a:srgbClr val="000000"/>
              </a:solidFill>
            </a:endParaRPr>
          </a:p>
          <a:p>
            <a:pPr marL="342900" indent="-342900" algn="just">
              <a:buFont typeface="Wingdings" panose="05000000000000000000" pitchFamily="2" charset="2"/>
              <a:buChar char="§"/>
            </a:pPr>
            <a:r>
              <a:rPr lang="en-US" b="0" i="0" dirty="0">
                <a:solidFill>
                  <a:srgbClr val="000000"/>
                </a:solidFill>
                <a:effectLst/>
              </a:rPr>
              <a:t>We cannot have a right without a corresponding duty or a duty without corresponding right and when one speaks of a right, we in reality refer to a ‘right and duty’ relationship between two persons. </a:t>
            </a:r>
          </a:p>
          <a:p>
            <a:pPr algn="just"/>
            <a:r>
              <a:rPr lang="en-US" dirty="0">
                <a:solidFill>
                  <a:srgbClr val="000000"/>
                </a:solidFill>
              </a:rPr>
              <a:t> </a:t>
            </a: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5" name="Picture 4" descr="A picture containing text&#10;&#10;Description automatically generated">
            <a:extLst>
              <a:ext uri="{FF2B5EF4-FFF2-40B4-BE49-F238E27FC236}">
                <a16:creationId xmlns:a16="http://schemas.microsoft.com/office/drawing/2014/main" id="{BD5772AF-2F4A-4212-AEB6-F97F6B4035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5214" y="1915812"/>
            <a:ext cx="4547903" cy="3073327"/>
          </a:xfrm>
          <a:prstGeom prst="rect">
            <a:avLst/>
          </a:prstGeom>
        </p:spPr>
      </p:pic>
    </p:spTree>
    <p:extLst>
      <p:ext uri="{BB962C8B-B14F-4D97-AF65-F5344CB8AC3E}">
        <p14:creationId xmlns:p14="http://schemas.microsoft.com/office/powerpoint/2010/main" val="9537386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7" y="861390"/>
            <a:ext cx="7832035" cy="8032968"/>
          </a:xfrm>
          <a:prstGeom prst="rect">
            <a:avLst/>
          </a:prstGeom>
        </p:spPr>
        <p:txBody>
          <a:bodyPr wrap="square">
            <a:spAutoFit/>
          </a:bodyPr>
          <a:lstStyle/>
          <a:p>
            <a:r>
              <a:rPr lang="en-US" sz="2400" b="1" dirty="0">
                <a:solidFill>
                  <a:schemeClr val="accent2">
                    <a:lumMod val="75000"/>
                  </a:schemeClr>
                </a:solidFill>
              </a:rPr>
              <a:t>FUNDAMENTAL DUTIES</a:t>
            </a:r>
          </a:p>
          <a:p>
            <a:pPr algn="just"/>
            <a:endParaRPr lang="en-US" dirty="0">
              <a:solidFill>
                <a:srgbClr val="000000"/>
              </a:solidFill>
            </a:endParaRPr>
          </a:p>
          <a:p>
            <a:pPr marL="342900" indent="-342900" algn="just">
              <a:buFont typeface="Wingdings" panose="05000000000000000000" pitchFamily="2" charset="2"/>
              <a:buChar char="§"/>
            </a:pPr>
            <a:r>
              <a:rPr lang="en-US" b="0" i="0" dirty="0">
                <a:solidFill>
                  <a:srgbClr val="000000"/>
                </a:solidFill>
                <a:effectLst/>
              </a:rPr>
              <a:t>Every legal system is made up of both rights and duties and for the smooth working of every country both rights and duty are essential, in the same light in our India also there are, fundamental rights and fundamental duties enumerated in the constitution.</a:t>
            </a:r>
          </a:p>
          <a:p>
            <a:pPr marL="342900" indent="-342900" algn="just">
              <a:buFont typeface="Wingdings" panose="05000000000000000000" pitchFamily="2" charset="2"/>
              <a:buChar char="§"/>
            </a:pPr>
            <a:endParaRPr lang="en-US" dirty="0">
              <a:solidFill>
                <a:srgbClr val="000000"/>
              </a:solidFill>
            </a:endParaRPr>
          </a:p>
          <a:p>
            <a:pPr marL="342900" indent="-342900" algn="just">
              <a:buFont typeface="Wingdings" panose="05000000000000000000" pitchFamily="2" charset="2"/>
              <a:buChar char="§"/>
            </a:pPr>
            <a:r>
              <a:rPr lang="en-US" b="0" i="0" dirty="0">
                <a:solidFill>
                  <a:srgbClr val="000000"/>
                </a:solidFill>
                <a:effectLst/>
              </a:rPr>
              <a:t>Our constitution guarantees to its citizen’s variety of rights in part III of the constitution and in Part IV-A . </a:t>
            </a:r>
            <a:endParaRPr lang="en-US" dirty="0">
              <a:solidFill>
                <a:srgbClr val="000000"/>
              </a:solidFill>
            </a:endParaRPr>
          </a:p>
          <a:p>
            <a:pPr marL="342900" indent="-342900" algn="just">
              <a:buFont typeface="Wingdings" panose="05000000000000000000" pitchFamily="2" charset="2"/>
              <a:buChar char="§"/>
            </a:pPr>
            <a:endParaRPr lang="en-US" dirty="0">
              <a:solidFill>
                <a:srgbClr val="000000"/>
              </a:solidFill>
            </a:endParaRPr>
          </a:p>
          <a:p>
            <a:pPr marL="285750" indent="-285750" algn="just">
              <a:buFont typeface="Wingdings" panose="05000000000000000000" pitchFamily="2" charset="2"/>
              <a:buChar char="§"/>
            </a:pPr>
            <a:r>
              <a:rPr lang="en-US" b="0" i="0" dirty="0">
                <a:solidFill>
                  <a:srgbClr val="000000"/>
                </a:solidFill>
                <a:effectLst/>
              </a:rPr>
              <a:t>The preamble of our constitution secures to all the citizens “Liberty of thoughts, expression, belief, faith and worship.” There are fundamental rights of the citizens. The rest of the preamble emphasizes only the duties, “justice, and social economic and political”.</a:t>
            </a:r>
          </a:p>
          <a:p>
            <a:pPr algn="just"/>
            <a:endParaRPr lang="en-US" b="0" i="0" dirty="0">
              <a:solidFill>
                <a:srgbClr val="000000"/>
              </a:solidFill>
              <a:effectLst/>
            </a:endParaRPr>
          </a:p>
          <a:p>
            <a:pPr marL="285750" indent="-285750" algn="just">
              <a:buFont typeface="Wingdings" panose="05000000000000000000" pitchFamily="2" charset="2"/>
              <a:buChar char="§"/>
            </a:pPr>
            <a:r>
              <a:rPr lang="en-US" b="0" i="0" dirty="0">
                <a:solidFill>
                  <a:srgbClr val="000000"/>
                </a:solidFill>
                <a:effectLst/>
              </a:rPr>
              <a:t>Part IV-A fundamental duties containing only one Article 51-A, has been inserted by the Constitution (Forty-Second Amendment) Act, 1976 with effect from 1977. The inspiration for the Part IV A is the constitution of USSR (Russia)</a:t>
            </a:r>
            <a:endParaRPr lang="en-US" dirty="0">
              <a:solidFill>
                <a:srgbClr val="000000"/>
              </a:solidFill>
            </a:endParaRPr>
          </a:p>
          <a:p>
            <a:pPr marL="342900" indent="-342900" algn="just">
              <a:buFont typeface="Wingdings" panose="05000000000000000000" pitchFamily="2" charset="2"/>
              <a:buChar char="§"/>
            </a:pPr>
            <a:endParaRPr lang="en-US" b="0" i="0" dirty="0">
              <a:effectLst/>
              <a:cs typeface="Arial" panose="020B0604020202020204" pitchFamily="34" charset="0"/>
            </a:endParaRPr>
          </a:p>
          <a:p>
            <a:pPr marL="342900" indent="-342900" algn="just">
              <a:buFont typeface="Wingdings" panose="05000000000000000000" pitchFamily="2" charset="2"/>
              <a:buChar char="§"/>
            </a:pPr>
            <a:endParaRPr lang="en-US" dirty="0">
              <a:cs typeface="Arial" panose="020B0604020202020204" pitchFamily="34" charset="0"/>
            </a:endParaRPr>
          </a:p>
          <a:p>
            <a:pPr marL="342900" indent="-342900" algn="just">
              <a:buFont typeface="Wingdings" panose="05000000000000000000" pitchFamily="2" charset="2"/>
              <a:buChar char="§"/>
            </a:pPr>
            <a:endParaRPr lang="en-US" b="0" i="0" dirty="0">
              <a:effectLst/>
              <a:cs typeface="Arial" panose="020B0604020202020204" pitchFamily="34" charset="0"/>
            </a:endParaRPr>
          </a:p>
          <a:p>
            <a:pPr marL="342900" indent="-342900" algn="just">
              <a:buFont typeface="Wingdings" panose="05000000000000000000" pitchFamily="2" charset="2"/>
              <a:buChar char="§"/>
            </a:pPr>
            <a:endParaRPr lang="en-US" dirty="0">
              <a:solidFill>
                <a:srgbClr val="000000"/>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66500106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7" y="742134"/>
            <a:ext cx="8057322" cy="5909734"/>
          </a:xfrm>
          <a:prstGeom prst="rect">
            <a:avLst/>
          </a:prstGeom>
        </p:spPr>
        <p:txBody>
          <a:bodyPr wrap="square">
            <a:spAutoFit/>
          </a:bodyPr>
          <a:lstStyle/>
          <a:p>
            <a:r>
              <a:rPr lang="en-US" sz="2400" b="1" dirty="0">
                <a:solidFill>
                  <a:schemeClr val="accent2">
                    <a:lumMod val="75000"/>
                  </a:schemeClr>
                </a:solidFill>
              </a:rPr>
              <a:t>FUNDAMENTAL DUTIES</a:t>
            </a:r>
          </a:p>
          <a:p>
            <a:pPr algn="just"/>
            <a:endParaRPr lang="en-US" dirty="0">
              <a:solidFill>
                <a:srgbClr val="000000"/>
              </a:solidFill>
            </a:endParaRPr>
          </a:p>
          <a:p>
            <a:pPr marL="285750" indent="-285750" algn="just">
              <a:buFont typeface="Wingdings" panose="05000000000000000000" pitchFamily="2" charset="2"/>
              <a:buChar char="§"/>
            </a:pPr>
            <a:r>
              <a:rPr lang="en-US" b="0" i="0" dirty="0">
                <a:solidFill>
                  <a:srgbClr val="000000"/>
                </a:solidFill>
                <a:effectLst/>
              </a:rPr>
              <a:t>Such fundamental duties are not seen in the constitution of the U.S.A., Australia, Canada among the democratic constitution of world we find mention of certain duties of the citizens in the Japanese constitution otherwise it is rare in any other constitution. </a:t>
            </a:r>
          </a:p>
          <a:p>
            <a:pPr marL="285750" indent="-285750" algn="just">
              <a:buFont typeface="Wingdings" panose="05000000000000000000" pitchFamily="2" charset="2"/>
              <a:buChar char="§"/>
            </a:pPr>
            <a:endParaRPr lang="en-US" dirty="0"/>
          </a:p>
          <a:p>
            <a:pPr marL="285750" indent="-285750" algn="just">
              <a:buFont typeface="Wingdings" panose="05000000000000000000" pitchFamily="2" charset="2"/>
              <a:buChar char="§"/>
            </a:pPr>
            <a:r>
              <a:rPr lang="en-US" b="0" i="0" dirty="0">
                <a:effectLst/>
              </a:rPr>
              <a:t>Originally, there were only 10 fundamental duties, the 11th was added by the 86th Amendment in 2002, which states that every parent or guardian to ensure that their child or ward was provided opportunities for education between the ages of six and fourteen years</a:t>
            </a:r>
            <a:r>
              <a:rPr lang="en-US" b="0" i="0" dirty="0">
                <a:effectLst/>
                <a:latin typeface="roboto"/>
              </a:rPr>
              <a:t>.</a:t>
            </a:r>
            <a:endParaRPr lang="en-US" b="0" i="0" dirty="0">
              <a:effectLst/>
            </a:endParaRPr>
          </a:p>
          <a:p>
            <a:pPr algn="just"/>
            <a:endParaRPr lang="en-US" b="0" i="0" dirty="0">
              <a:solidFill>
                <a:srgbClr val="000000"/>
              </a:solidFill>
              <a:effectLst/>
            </a:endParaRPr>
          </a:p>
          <a:p>
            <a:pPr marL="285750" indent="-285750" algn="just">
              <a:buFont typeface="Wingdings" panose="05000000000000000000" pitchFamily="2" charset="2"/>
              <a:buChar char="§"/>
            </a:pPr>
            <a:r>
              <a:rPr lang="en-US" b="1" i="0" dirty="0">
                <a:solidFill>
                  <a:srgbClr val="000000"/>
                </a:solidFill>
                <a:effectLst/>
              </a:rPr>
              <a:t>Article 51-A lays down ten duties, which shall be followed by every citizen of India.</a:t>
            </a:r>
          </a:p>
          <a:p>
            <a:pPr algn="just"/>
            <a:endParaRPr lang="en-US" dirty="0">
              <a:solidFill>
                <a:srgbClr val="000000"/>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3" name="Picture 2" descr="Diagram&#10;&#10;Description automatically generated">
            <a:extLst>
              <a:ext uri="{FF2B5EF4-FFF2-40B4-BE49-F238E27FC236}">
                <a16:creationId xmlns:a16="http://schemas.microsoft.com/office/drawing/2014/main" id="{4E7197E0-9F67-4BA8-8A90-E7D9CDB74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22" y="4744284"/>
            <a:ext cx="7858946" cy="2113700"/>
          </a:xfrm>
          <a:prstGeom prst="rect">
            <a:avLst/>
          </a:prstGeom>
        </p:spPr>
      </p:pic>
    </p:spTree>
    <p:extLst>
      <p:ext uri="{BB962C8B-B14F-4D97-AF65-F5344CB8AC3E}">
        <p14:creationId xmlns:p14="http://schemas.microsoft.com/office/powerpoint/2010/main" val="234336612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7" y="861390"/>
            <a:ext cx="7832035" cy="7848302"/>
          </a:xfrm>
          <a:prstGeom prst="rect">
            <a:avLst/>
          </a:prstGeom>
        </p:spPr>
        <p:txBody>
          <a:bodyPr wrap="square">
            <a:spAutoFit/>
          </a:bodyPr>
          <a:lstStyle/>
          <a:p>
            <a:r>
              <a:rPr lang="en-US" sz="2400" b="1" dirty="0">
                <a:solidFill>
                  <a:schemeClr val="accent2">
                    <a:lumMod val="75000"/>
                  </a:schemeClr>
                </a:solidFill>
              </a:rPr>
              <a:t>FUNDAMENTAL DUTIES</a:t>
            </a:r>
          </a:p>
          <a:p>
            <a:endParaRPr lang="en-US" sz="2400" b="1" dirty="0">
              <a:solidFill>
                <a:schemeClr val="accent2">
                  <a:lumMod val="75000"/>
                </a:schemeClr>
              </a:solidFill>
            </a:endParaRPr>
          </a:p>
          <a:p>
            <a:pPr marL="342900" indent="-342900" algn="just">
              <a:buFont typeface="+mj-lt"/>
              <a:buAutoNum type="alphaLcParenR"/>
            </a:pPr>
            <a:r>
              <a:rPr lang="en-US" b="0" i="0" dirty="0">
                <a:solidFill>
                  <a:srgbClr val="000000"/>
                </a:solidFill>
                <a:effectLst/>
              </a:rPr>
              <a:t>To abide by constitution and respect its ideal and institution, the National flag and National Anthem.</a:t>
            </a:r>
          </a:p>
          <a:p>
            <a:pPr marL="342900" indent="-342900" algn="just">
              <a:buFont typeface="+mj-lt"/>
              <a:buAutoNum type="alphaLcParenR"/>
            </a:pPr>
            <a:r>
              <a:rPr lang="en-US" b="0" i="0" dirty="0">
                <a:solidFill>
                  <a:srgbClr val="000000"/>
                </a:solidFill>
                <a:effectLst/>
              </a:rPr>
              <a:t>To cherish and follow the noble ideals which inspired our national struggle for freedom.</a:t>
            </a:r>
          </a:p>
          <a:p>
            <a:pPr marL="342900" indent="-342900" algn="just">
              <a:buFont typeface="+mj-lt"/>
              <a:buAutoNum type="alphaLcParenR"/>
            </a:pPr>
            <a:r>
              <a:rPr lang="en-US" b="0" i="0" dirty="0">
                <a:solidFill>
                  <a:srgbClr val="000000"/>
                </a:solidFill>
                <a:effectLst/>
              </a:rPr>
              <a:t>To uphold and protect the sovereignty, unity and integrity of India.</a:t>
            </a:r>
          </a:p>
          <a:p>
            <a:pPr marL="342900" indent="-342900" algn="just">
              <a:buFont typeface="+mj-lt"/>
              <a:buAutoNum type="alphaLcParenR"/>
            </a:pPr>
            <a:r>
              <a:rPr lang="en-US" b="0" i="0" dirty="0">
                <a:solidFill>
                  <a:srgbClr val="000000"/>
                </a:solidFill>
                <a:effectLst/>
              </a:rPr>
              <a:t>To defend the country and render national service when called upon do so.</a:t>
            </a:r>
          </a:p>
          <a:p>
            <a:pPr marL="342900" indent="-342900" algn="just">
              <a:buFont typeface="+mj-lt"/>
              <a:buAutoNum type="alphaLcParenR"/>
            </a:pPr>
            <a:r>
              <a:rPr lang="en-US" b="0" i="0" dirty="0">
                <a:solidFill>
                  <a:srgbClr val="000000"/>
                </a:solidFill>
                <a:effectLst/>
              </a:rPr>
              <a:t>To promote harmony and spirit of common brotherhood amongst all the people of India transcending religious, linguistic and regional or sectional diversities to renounce practices derogatory to the dignity of women.</a:t>
            </a:r>
          </a:p>
          <a:p>
            <a:pPr marL="342900" indent="-342900" algn="just">
              <a:buFont typeface="+mj-lt"/>
              <a:buAutoNum type="alphaLcParenR"/>
            </a:pPr>
            <a:r>
              <a:rPr lang="en-US" b="0" i="0" dirty="0">
                <a:solidFill>
                  <a:srgbClr val="000000"/>
                </a:solidFill>
                <a:effectLst/>
              </a:rPr>
              <a:t>To value and preserve the bright heritage of our composite culture</a:t>
            </a:r>
          </a:p>
          <a:p>
            <a:pPr marL="342900" indent="-342900" algn="just">
              <a:buFont typeface="+mj-lt"/>
              <a:buAutoNum type="alphaLcParenR"/>
            </a:pPr>
            <a:r>
              <a:rPr lang="en-US" b="0" i="0" dirty="0">
                <a:solidFill>
                  <a:srgbClr val="000000"/>
                </a:solidFill>
                <a:effectLst/>
              </a:rPr>
              <a:t>To protect and improve the natural environment including forests, lakes, rivers and wildlife and to have compassion for living creatures.</a:t>
            </a:r>
          </a:p>
          <a:p>
            <a:pPr marL="342900" indent="-342900" algn="just">
              <a:buFont typeface="+mj-lt"/>
              <a:buAutoNum type="alphaLcParenR"/>
            </a:pPr>
            <a:r>
              <a:rPr lang="en-US" b="0" i="0" dirty="0">
                <a:solidFill>
                  <a:srgbClr val="000000"/>
                </a:solidFill>
                <a:effectLst/>
              </a:rPr>
              <a:t>To develop the scientific temper, humanism and the spirit of inquiry and reform.</a:t>
            </a:r>
          </a:p>
          <a:p>
            <a:pPr marL="342900" indent="-342900" algn="just">
              <a:buFont typeface="+mj-lt"/>
              <a:buAutoNum type="alphaLcParenR"/>
            </a:pPr>
            <a:r>
              <a:rPr lang="en-US" b="0" i="0" dirty="0">
                <a:solidFill>
                  <a:srgbClr val="000000"/>
                </a:solidFill>
                <a:effectLst/>
              </a:rPr>
              <a:t>To safeguard public property and to abjure violence. </a:t>
            </a:r>
          </a:p>
          <a:p>
            <a:pPr marL="342900" indent="-342900" algn="just">
              <a:buFont typeface="+mj-lt"/>
              <a:buAutoNum type="alphaLcParenR"/>
            </a:pPr>
            <a:r>
              <a:rPr lang="en-US" b="0" i="0" dirty="0">
                <a:solidFill>
                  <a:srgbClr val="000000"/>
                </a:solidFill>
                <a:effectLst/>
              </a:rPr>
              <a:t>To strive towards excellence in all spheres of individual and collective activity so that the nation constantly rises of higher Endeavour and achievement</a:t>
            </a:r>
            <a:r>
              <a:rPr lang="en-US" b="0" i="0" dirty="0">
                <a:solidFill>
                  <a:srgbClr val="000000"/>
                </a:solidFill>
                <a:effectLst/>
                <a:latin typeface="Arial" panose="020B0604020202020204" pitchFamily="34" charset="0"/>
              </a:rPr>
              <a:t>.</a:t>
            </a:r>
          </a:p>
          <a:p>
            <a:pPr marL="342900" indent="-342900" algn="just">
              <a:buFont typeface="+mj-lt"/>
              <a:buAutoNum type="alphaLcParenR"/>
            </a:pPr>
            <a:endParaRPr lang="en-US" b="0" i="0" dirty="0">
              <a:solidFill>
                <a:srgbClr val="000000"/>
              </a:solidFill>
              <a:effectLst/>
            </a:endParaRPr>
          </a:p>
          <a:p>
            <a:pPr algn="just"/>
            <a:endParaRPr lang="en-US" b="1" i="0" dirty="0">
              <a:solidFill>
                <a:srgbClr val="000000"/>
              </a:solidFill>
              <a:effectLst/>
            </a:endParaRPr>
          </a:p>
          <a:p>
            <a:pPr algn="just"/>
            <a:endParaRPr lang="en-US" dirty="0">
              <a:solidFill>
                <a:srgbClr val="000000"/>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357011905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649378"/>
            <a:ext cx="6639340" cy="7967982"/>
          </a:xfrm>
          <a:prstGeom prst="rect">
            <a:avLst/>
          </a:prstGeom>
        </p:spPr>
        <p:txBody>
          <a:bodyPr wrap="square">
            <a:spAutoFit/>
          </a:bodyPr>
          <a:lstStyle/>
          <a:p>
            <a:r>
              <a:rPr lang="en-US" sz="2400" b="1" dirty="0">
                <a:solidFill>
                  <a:schemeClr val="accent2">
                    <a:lumMod val="75000"/>
                  </a:schemeClr>
                </a:solidFill>
              </a:rPr>
              <a:t>FUNDAMENTAL DUTIES</a:t>
            </a:r>
          </a:p>
          <a:p>
            <a:pPr algn="just"/>
            <a:endParaRPr lang="en-US" b="0" i="0" dirty="0">
              <a:solidFill>
                <a:srgbClr val="000000"/>
              </a:solidFill>
              <a:effectLst/>
            </a:endParaRPr>
          </a:p>
          <a:p>
            <a:pPr marL="285750" indent="-285750" algn="just">
              <a:buFont typeface="Wingdings" panose="05000000000000000000" pitchFamily="2" charset="2"/>
              <a:buChar char="§"/>
            </a:pPr>
            <a:r>
              <a:rPr lang="en-US" b="0" i="0" dirty="0">
                <a:solidFill>
                  <a:srgbClr val="000000"/>
                </a:solidFill>
                <a:effectLst/>
              </a:rPr>
              <a:t>Out of above ten duties only, clauses (a), (g) and (</a:t>
            </a:r>
            <a:r>
              <a:rPr lang="en-US" b="0" i="0" dirty="0" err="1">
                <a:solidFill>
                  <a:srgbClr val="000000"/>
                </a:solidFill>
                <a:effectLst/>
              </a:rPr>
              <a:t>i</a:t>
            </a:r>
            <a:r>
              <a:rPr lang="en-US" b="0" i="0" dirty="0">
                <a:solidFill>
                  <a:srgbClr val="000000"/>
                </a:solidFill>
                <a:effectLst/>
              </a:rPr>
              <a:t>) have been put in force in several statutes, and to make the people to abide them compulsory. These clauses ar</a:t>
            </a:r>
            <a:r>
              <a:rPr lang="en-US" dirty="0">
                <a:solidFill>
                  <a:srgbClr val="000000"/>
                </a:solidFill>
              </a:rPr>
              <a:t>e legally enforceable. However, </a:t>
            </a:r>
            <a:r>
              <a:rPr lang="en-US" b="0" i="0" dirty="0">
                <a:solidFill>
                  <a:srgbClr val="000000"/>
                </a:solidFill>
                <a:effectLst/>
              </a:rPr>
              <a:t>remaining duties enunciated in clauses (b), (f), (h) and (g) are merely ‘directory’ in nature and cannot be legally enforceable. </a:t>
            </a:r>
          </a:p>
          <a:p>
            <a:pPr marL="285750" indent="-285750" algn="just">
              <a:buFont typeface="Wingdings" panose="05000000000000000000" pitchFamily="2" charset="2"/>
              <a:buChar char="§"/>
            </a:pPr>
            <a:endParaRPr lang="en-US" dirty="0">
              <a:solidFill>
                <a:srgbClr val="000000"/>
              </a:solidFill>
            </a:endParaRPr>
          </a:p>
          <a:p>
            <a:pPr marL="285750" indent="-285750" algn="just" fontAlgn="base">
              <a:buFont typeface="Wingdings" panose="05000000000000000000" pitchFamily="2" charset="2"/>
              <a:buChar char="§"/>
            </a:pPr>
            <a:r>
              <a:rPr lang="en-US" b="1" i="1" dirty="0" err="1">
                <a:solidFill>
                  <a:srgbClr val="000000"/>
                </a:solidFill>
                <a:effectLst/>
              </a:rPr>
              <a:t>Bijoe</a:t>
            </a:r>
            <a:r>
              <a:rPr lang="en-US" b="1" i="1" dirty="0">
                <a:solidFill>
                  <a:srgbClr val="000000"/>
                </a:solidFill>
                <a:effectLst/>
              </a:rPr>
              <a:t> </a:t>
            </a:r>
            <a:r>
              <a:rPr lang="en-US" b="1" i="1" dirty="0" err="1">
                <a:solidFill>
                  <a:srgbClr val="000000"/>
                </a:solidFill>
                <a:effectLst/>
              </a:rPr>
              <a:t>Emmanual</a:t>
            </a:r>
            <a:r>
              <a:rPr lang="en-US" b="1" i="1" dirty="0">
                <a:solidFill>
                  <a:srgbClr val="000000"/>
                </a:solidFill>
                <a:effectLst/>
              </a:rPr>
              <a:t> v. State of Kerala 1986 (3) SCC 615 </a:t>
            </a:r>
            <a:r>
              <a:rPr lang="en-US" b="0" dirty="0">
                <a:solidFill>
                  <a:srgbClr val="000000"/>
                </a:solidFill>
                <a:effectLst/>
              </a:rPr>
              <a:t>(Popularly known as National Anthem case) In this case a question arose that whether a citizen can refuse to stand and sing National Anthem (which is duty to respect National Anthem) on grounds of personal faith and religion?</a:t>
            </a:r>
          </a:p>
          <a:p>
            <a:pPr algn="just" fontAlgn="base"/>
            <a:endParaRPr lang="en-US" b="0" dirty="0">
              <a:solidFill>
                <a:srgbClr val="000000"/>
              </a:solidFill>
              <a:effectLst/>
            </a:endParaRPr>
          </a:p>
          <a:p>
            <a:pPr marL="285750" indent="-285750" algn="just" fontAlgn="base">
              <a:buFont typeface="Wingdings" panose="05000000000000000000" pitchFamily="2" charset="2"/>
              <a:buChar char="§"/>
            </a:pPr>
            <a:r>
              <a:rPr lang="en-US" b="0" dirty="0">
                <a:solidFill>
                  <a:srgbClr val="000000"/>
                </a:solidFill>
                <a:effectLst/>
              </a:rPr>
              <a:t>In this case, the Director of Public Instructions, Kerala issued a circular, according to which the students of all the schools should sing National Anthem at their school (because it is your fundamental duty to respect our National Flag and Anthem). Three children belonging to </a:t>
            </a:r>
            <a:r>
              <a:rPr lang="en-US" b="0" dirty="0" err="1">
                <a:solidFill>
                  <a:srgbClr val="000000"/>
                </a:solidFill>
                <a:effectLst/>
              </a:rPr>
              <a:t>jehovan’s</a:t>
            </a:r>
            <a:r>
              <a:rPr lang="en-US" b="0" dirty="0">
                <a:solidFill>
                  <a:srgbClr val="000000"/>
                </a:solidFill>
                <a:effectLst/>
              </a:rPr>
              <a:t> stood in the line, while the national anthem was sung at their school, but they did not sing.</a:t>
            </a:r>
          </a:p>
          <a:p>
            <a:pPr marL="285750" indent="-285750" algn="just">
              <a:buFont typeface="Wingdings" panose="05000000000000000000" pitchFamily="2" charset="2"/>
              <a:buChar char="§"/>
            </a:pPr>
            <a:endParaRPr lang="en-US" dirty="0">
              <a:solidFill>
                <a:srgbClr val="000000"/>
              </a:solidFill>
            </a:endParaRPr>
          </a:p>
          <a:p>
            <a:pPr algn="just"/>
            <a:endParaRPr lang="en-US" b="1" i="0" dirty="0">
              <a:solidFill>
                <a:srgbClr val="000000"/>
              </a:solidFill>
              <a:effectLst/>
            </a:endParaRPr>
          </a:p>
          <a:p>
            <a:pPr algn="just"/>
            <a:endParaRPr lang="en-US" dirty="0">
              <a:solidFill>
                <a:srgbClr val="000000"/>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3" name="Picture 2" descr="A picture containing sitting, box, pink&#10;&#10;Description automatically generated">
            <a:extLst>
              <a:ext uri="{FF2B5EF4-FFF2-40B4-BE49-F238E27FC236}">
                <a16:creationId xmlns:a16="http://schemas.microsoft.com/office/drawing/2014/main" id="{FADF2661-12EC-4D5D-A9D9-AA735EB22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5358" y="2093848"/>
            <a:ext cx="5209820" cy="3034740"/>
          </a:xfrm>
          <a:prstGeom prst="rect">
            <a:avLst/>
          </a:prstGeom>
        </p:spPr>
      </p:pic>
    </p:spTree>
    <p:extLst>
      <p:ext uri="{BB962C8B-B14F-4D97-AF65-F5344CB8AC3E}">
        <p14:creationId xmlns:p14="http://schemas.microsoft.com/office/powerpoint/2010/main" val="4597993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7" y="901153"/>
            <a:ext cx="7341705" cy="7716206"/>
          </a:xfrm>
          <a:prstGeom prst="rect">
            <a:avLst/>
          </a:prstGeom>
        </p:spPr>
        <p:txBody>
          <a:bodyPr wrap="square">
            <a:spAutoFit/>
          </a:bodyPr>
          <a:lstStyle/>
          <a:p>
            <a:r>
              <a:rPr lang="en-US" sz="2400" b="1" dirty="0">
                <a:solidFill>
                  <a:schemeClr val="accent2">
                    <a:lumMod val="75000"/>
                  </a:schemeClr>
                </a:solidFill>
              </a:rPr>
              <a:t>FUNDAMENTAL DUTIES</a:t>
            </a:r>
          </a:p>
          <a:p>
            <a:pPr algn="just"/>
            <a:endParaRPr lang="en-US" b="0" i="0" dirty="0">
              <a:solidFill>
                <a:srgbClr val="000000"/>
              </a:solidFill>
              <a:effectLst/>
            </a:endParaRPr>
          </a:p>
          <a:p>
            <a:pPr marL="285750" indent="-285750" algn="just">
              <a:buFont typeface="Wingdings" panose="05000000000000000000" pitchFamily="2" charset="2"/>
              <a:buChar char="§"/>
            </a:pPr>
            <a:r>
              <a:rPr lang="en-US" b="0" i="0" dirty="0">
                <a:solidFill>
                  <a:srgbClr val="000000"/>
                </a:solidFill>
                <a:effectLst/>
              </a:rPr>
              <a:t>The Head Mistress of the school asked them to give in writing that they will respect the National Anthem, and instructed them until such assurance was not received; she shall not allow them to the classes. The children refused to do so.</a:t>
            </a:r>
          </a:p>
          <a:p>
            <a:pPr marL="285750" indent="-285750" algn="just">
              <a:buFont typeface="Wingdings" panose="05000000000000000000" pitchFamily="2" charset="2"/>
              <a:buChar char="§"/>
            </a:pPr>
            <a:endParaRPr lang="en-US" dirty="0">
              <a:solidFill>
                <a:srgbClr val="000000"/>
              </a:solidFill>
            </a:endParaRPr>
          </a:p>
          <a:p>
            <a:pPr marL="285750" indent="-285750" algn="just">
              <a:buFont typeface="Wingdings" panose="05000000000000000000" pitchFamily="2" charset="2"/>
              <a:buChar char="§"/>
            </a:pPr>
            <a:r>
              <a:rPr lang="en-US" b="0" i="0" dirty="0">
                <a:solidFill>
                  <a:srgbClr val="000000"/>
                </a:solidFill>
                <a:effectLst/>
              </a:rPr>
              <a:t>As a result, the school management expelled those three children contending that they did not sing National Anthem and so they had acted against their fundamental duties. A writ was filed by </a:t>
            </a:r>
            <a:r>
              <a:rPr lang="en-US" b="0" i="0" dirty="0" err="1">
                <a:solidFill>
                  <a:srgbClr val="000000"/>
                </a:solidFill>
                <a:effectLst/>
              </a:rPr>
              <a:t>Bijoe</a:t>
            </a:r>
            <a:r>
              <a:rPr lang="en-US" b="0" i="0" dirty="0">
                <a:solidFill>
                  <a:srgbClr val="000000"/>
                </a:solidFill>
                <a:effectLst/>
              </a:rPr>
              <a:t> </a:t>
            </a:r>
            <a:r>
              <a:rPr lang="en-US" b="0" i="0" dirty="0" err="1">
                <a:solidFill>
                  <a:srgbClr val="000000"/>
                </a:solidFill>
                <a:effectLst/>
              </a:rPr>
              <a:t>Emmanual</a:t>
            </a:r>
            <a:r>
              <a:rPr lang="en-US" b="0" i="0" dirty="0">
                <a:solidFill>
                  <a:srgbClr val="000000"/>
                </a:solidFill>
                <a:effectLst/>
              </a:rPr>
              <a:t>, on behalf of the three children, before the Kerala High Court.</a:t>
            </a:r>
          </a:p>
          <a:p>
            <a:pPr marL="285750" indent="-285750" algn="just">
              <a:buFont typeface="Wingdings" panose="05000000000000000000" pitchFamily="2" charset="2"/>
              <a:buChar char="§"/>
            </a:pPr>
            <a:endParaRPr lang="en-US" dirty="0">
              <a:solidFill>
                <a:srgbClr val="000000"/>
              </a:solidFill>
            </a:endParaRPr>
          </a:p>
          <a:p>
            <a:pPr marL="285750" indent="-285750" algn="just">
              <a:buFont typeface="Wingdings" panose="05000000000000000000" pitchFamily="2" charset="2"/>
              <a:buChar char="§"/>
            </a:pPr>
            <a:r>
              <a:rPr lang="en-US" b="0" i="0" dirty="0">
                <a:solidFill>
                  <a:srgbClr val="000000"/>
                </a:solidFill>
                <a:effectLst/>
              </a:rPr>
              <a:t>The Kerala High Court dismissed the writ petition and upheld the expulsion. It held that it is every citizen’s fundamental duty to respect the national integrity and to sing the national anthem, against the High Court order. The appellant appealed to the Supreme Court. The Supreme Court reversed the judgment of Kerala High Court. It gave judgment in </a:t>
            </a:r>
            <a:r>
              <a:rPr lang="en-US" b="0" i="0" dirty="0" err="1">
                <a:solidFill>
                  <a:srgbClr val="000000"/>
                </a:solidFill>
                <a:effectLst/>
              </a:rPr>
              <a:t>favour</a:t>
            </a:r>
            <a:r>
              <a:rPr lang="en-US" b="0" i="0" dirty="0">
                <a:solidFill>
                  <a:srgbClr val="000000"/>
                </a:solidFill>
                <a:effectLst/>
              </a:rPr>
              <a:t> of the appellant. It held that they did not commit any offence under National </a:t>
            </a:r>
            <a:r>
              <a:rPr lang="en-US" b="0" i="0" dirty="0" err="1">
                <a:solidFill>
                  <a:srgbClr val="000000"/>
                </a:solidFill>
                <a:effectLst/>
              </a:rPr>
              <a:t>Honour</a:t>
            </a:r>
            <a:r>
              <a:rPr lang="en-US" b="0" i="0" dirty="0">
                <a:solidFill>
                  <a:srgbClr val="000000"/>
                </a:solidFill>
                <a:effectLst/>
              </a:rPr>
              <a:t> Act, 1971.</a:t>
            </a:r>
          </a:p>
          <a:p>
            <a:pPr marL="285750" indent="-285750" algn="just">
              <a:buFont typeface="Wingdings" panose="05000000000000000000" pitchFamily="2" charset="2"/>
              <a:buChar char="§"/>
            </a:pPr>
            <a:endParaRPr lang="en-US" dirty="0">
              <a:solidFill>
                <a:srgbClr val="000000"/>
              </a:solidFill>
            </a:endParaRPr>
          </a:p>
          <a:p>
            <a:pPr algn="just"/>
            <a:endParaRPr lang="en-US" b="1" i="0" dirty="0">
              <a:solidFill>
                <a:srgbClr val="000000"/>
              </a:solidFill>
              <a:effectLst/>
            </a:endParaRPr>
          </a:p>
          <a:p>
            <a:pPr algn="just"/>
            <a:endParaRPr lang="en-US" dirty="0">
              <a:solidFill>
                <a:srgbClr val="000000"/>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pic>
        <p:nvPicPr>
          <p:cNvPr id="3" name="Picture 2" descr="A picture containing hammer&#10;&#10;Description automatically generated">
            <a:extLst>
              <a:ext uri="{FF2B5EF4-FFF2-40B4-BE49-F238E27FC236}">
                <a16:creationId xmlns:a16="http://schemas.microsoft.com/office/drawing/2014/main" id="{8C7DC5F9-4A8F-495B-A07B-DC35F35B9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7722" y="2027588"/>
            <a:ext cx="4376580" cy="3061244"/>
          </a:xfrm>
          <a:prstGeom prst="rect">
            <a:avLst/>
          </a:prstGeom>
        </p:spPr>
      </p:pic>
    </p:spTree>
    <p:extLst>
      <p:ext uri="{BB962C8B-B14F-4D97-AF65-F5344CB8AC3E}">
        <p14:creationId xmlns:p14="http://schemas.microsoft.com/office/powerpoint/2010/main" val="82224193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92765" y="861390"/>
            <a:ext cx="7832035" cy="6278642"/>
          </a:xfrm>
          <a:prstGeom prst="rect">
            <a:avLst/>
          </a:prstGeom>
        </p:spPr>
        <p:txBody>
          <a:bodyPr wrap="square">
            <a:spAutoFit/>
          </a:bodyPr>
          <a:lstStyle/>
          <a:p>
            <a:r>
              <a:rPr lang="en-US" sz="2400" b="1" dirty="0">
                <a:solidFill>
                  <a:schemeClr val="accent2">
                    <a:lumMod val="75000"/>
                  </a:schemeClr>
                </a:solidFill>
              </a:rPr>
              <a:t>FUNDAMENTAL DUTIES</a:t>
            </a:r>
          </a:p>
          <a:p>
            <a:pPr algn="just"/>
            <a:endParaRPr lang="en-US" b="0" i="0" dirty="0">
              <a:solidFill>
                <a:srgbClr val="000000"/>
              </a:solidFill>
              <a:effectLst/>
            </a:endParaRPr>
          </a:p>
          <a:p>
            <a:pPr marL="285750" indent="-285750" algn="just">
              <a:buFont typeface="Arial" panose="020B0604020202020204" pitchFamily="34" charset="0"/>
              <a:buChar char="•"/>
            </a:pPr>
            <a:r>
              <a:rPr lang="en-US" b="0" i="0" dirty="0">
                <a:solidFill>
                  <a:srgbClr val="000000"/>
                </a:solidFill>
                <a:effectLst/>
              </a:rPr>
              <a:t>Because they stood up respectfully when the National Anthem was being sung. The decision of Supreme Court caused annoyance in India. The decision was severely criticized by the press and public, it is criticized that because of such decisions, the binding force behind fundamental duties are only ornamental and there is need to implement duties properly.</a:t>
            </a:r>
            <a:endParaRPr lang="en-US" dirty="0">
              <a:solidFill>
                <a:srgbClr val="000000"/>
              </a:solidFill>
            </a:endParaRPr>
          </a:p>
          <a:p>
            <a:pPr algn="just"/>
            <a:endParaRPr lang="en-US" b="1" i="0" dirty="0">
              <a:solidFill>
                <a:srgbClr val="000000"/>
              </a:solidFill>
              <a:effectLst/>
            </a:endParaRPr>
          </a:p>
          <a:p>
            <a:pPr marL="285750" indent="-285750" algn="just">
              <a:buFont typeface="Arial" panose="020B0604020202020204" pitchFamily="34" charset="0"/>
              <a:buChar char="•"/>
            </a:pPr>
            <a:r>
              <a:rPr lang="en-US" b="0" i="0" dirty="0">
                <a:solidFill>
                  <a:srgbClr val="000000"/>
                </a:solidFill>
                <a:effectLst/>
              </a:rPr>
              <a:t>In </a:t>
            </a:r>
            <a:r>
              <a:rPr lang="en-US" b="1" i="1" dirty="0">
                <a:solidFill>
                  <a:srgbClr val="000000"/>
                </a:solidFill>
                <a:effectLst/>
              </a:rPr>
              <a:t>M.C. Mehta v. Union of India, (1983) 1 SCC 47 </a:t>
            </a:r>
            <a:r>
              <a:rPr lang="en-US" b="0" i="0" dirty="0">
                <a:solidFill>
                  <a:srgbClr val="000000"/>
                </a:solidFill>
                <a:effectLst/>
              </a:rPr>
              <a:t>Held that under Article 51-A (g) it is the duty of the Central Government to introduce compulsory teaching of lesson at least for one hour in week on protection and improvement of natural environment in all the educational institutions of the country and also aware the people about consciousness of cleanliness of environment, finally it is concluded that Right without duties is nothing but a thing.</a:t>
            </a:r>
            <a:endParaRPr lang="en-US" b="1" i="0" dirty="0">
              <a:solidFill>
                <a:srgbClr val="000000"/>
              </a:solidFill>
              <a:effectLst/>
            </a:endParaRPr>
          </a:p>
          <a:p>
            <a:pPr algn="just"/>
            <a:endParaRPr lang="en-US" dirty="0">
              <a:solidFill>
                <a:srgbClr val="000000"/>
              </a:solidFill>
            </a:endParaRPr>
          </a:p>
          <a:p>
            <a:pPr marL="342900" indent="-342900">
              <a:buFont typeface="Arial" panose="020B0604020202020204" pitchFamily="34" charset="0"/>
              <a:buChar char="•"/>
            </a:pPr>
            <a:r>
              <a:rPr lang="en-US" b="0" i="0" dirty="0">
                <a:solidFill>
                  <a:srgbClr val="222222"/>
                </a:solidFill>
                <a:effectLst/>
              </a:rPr>
              <a:t>The National Commission to Review the Working of the Constitution, 2002, recommended addition of the following fundamental duties in Article 51A of the Constitution:</a:t>
            </a:r>
            <a:endParaRPr lang="en-US"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3372440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Historical Perspective of Constitution of India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10" name="Rectangle 9">
            <a:extLst>
              <a:ext uri="{FF2B5EF4-FFF2-40B4-BE49-F238E27FC236}">
                <a16:creationId xmlns:a16="http://schemas.microsoft.com/office/drawing/2014/main"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Constitutional Law, Cyber Law and Professional Ethics</a:t>
            </a:r>
          </a:p>
        </p:txBody>
      </p:sp>
      <p:sp>
        <p:nvSpPr>
          <p:cNvPr id="3" name="TextBox 2">
            <a:extLst>
              <a:ext uri="{FF2B5EF4-FFF2-40B4-BE49-F238E27FC236}">
                <a16:creationId xmlns:a16="http://schemas.microsoft.com/office/drawing/2014/main" id="{DADC3F1F-DD13-422E-9450-2895A8B993A1}"/>
              </a:ext>
            </a:extLst>
          </p:cNvPr>
          <p:cNvSpPr txBox="1"/>
          <p:nvPr/>
        </p:nvSpPr>
        <p:spPr>
          <a:xfrm>
            <a:off x="402442" y="1868853"/>
            <a:ext cx="7898633" cy="4524315"/>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Before Government of India Act, 1919</a:t>
            </a:r>
          </a:p>
          <a:p>
            <a:pPr marL="800100" lvl="1" indent="-342900" algn="just">
              <a:buFont typeface="Arial" panose="020B0604020202020204" pitchFamily="34" charset="0"/>
              <a:buChar char="•"/>
            </a:pPr>
            <a:r>
              <a:rPr lang="en-US" sz="2400" dirty="0"/>
              <a:t> Acts of 1773 and 1784 were designed to establish a regular system of administration and justice under the </a:t>
            </a:r>
            <a:r>
              <a:rPr lang="en-US" sz="2400" dirty="0" err="1"/>
              <a:t>Honourable</a:t>
            </a:r>
            <a:r>
              <a:rPr lang="en-US" sz="2400" dirty="0"/>
              <a:t> East India Company</a:t>
            </a:r>
          </a:p>
          <a:p>
            <a:pPr marL="800100" lvl="1" indent="-342900" algn="just">
              <a:buFont typeface="Arial" panose="020B0604020202020204" pitchFamily="34" charset="0"/>
              <a:buChar char="•"/>
            </a:pPr>
            <a:r>
              <a:rPr lang="en-US" sz="2400" dirty="0"/>
              <a:t>The Act of 1833 opened the door for Indians to public office and employment. </a:t>
            </a:r>
          </a:p>
          <a:p>
            <a:pPr marL="800100" lvl="1" indent="-342900" algn="just">
              <a:buFont typeface="Arial" panose="020B0604020202020204" pitchFamily="34" charset="0"/>
              <a:buChar char="•"/>
            </a:pPr>
            <a:r>
              <a:rPr lang="en-US" sz="2400" dirty="0"/>
              <a:t>The Act of 1858 transferred the administration from the Company to the Crown and laid the foundations of public life which exist in India today. </a:t>
            </a:r>
          </a:p>
          <a:p>
            <a:pPr marL="800100" lvl="1" indent="-342900" algn="just">
              <a:buFont typeface="Arial" panose="020B0604020202020204" pitchFamily="34" charset="0"/>
              <a:buChar char="•"/>
            </a:pPr>
            <a:r>
              <a:rPr lang="en-US" sz="2400" dirty="0"/>
              <a:t>The Act of 1861 sowed the seed of representative institutions, and the seed was quickened into life by the Act of 1909(Minto-Morley Reforms) </a:t>
            </a:r>
          </a:p>
        </p:txBody>
      </p:sp>
    </p:spTree>
    <p:extLst>
      <p:ext uri="{BB962C8B-B14F-4D97-AF65-F5344CB8AC3E}">
        <p14:creationId xmlns:p14="http://schemas.microsoft.com/office/powerpoint/2010/main" val="31555192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92765" y="861390"/>
            <a:ext cx="7832035" cy="3508653"/>
          </a:xfrm>
          <a:prstGeom prst="rect">
            <a:avLst/>
          </a:prstGeom>
        </p:spPr>
        <p:txBody>
          <a:bodyPr wrap="square">
            <a:spAutoFit/>
          </a:bodyPr>
          <a:lstStyle/>
          <a:p>
            <a:r>
              <a:rPr lang="en-US" sz="2400" b="1" dirty="0">
                <a:solidFill>
                  <a:schemeClr val="accent2">
                    <a:lumMod val="75000"/>
                  </a:schemeClr>
                </a:solidFill>
              </a:rPr>
              <a:t>FUNDAMENTAL DUTIES</a:t>
            </a:r>
          </a:p>
          <a:p>
            <a:pPr algn="just"/>
            <a:endParaRPr lang="en-US" b="0" i="0" dirty="0">
              <a:solidFill>
                <a:srgbClr val="000000"/>
              </a:solidFill>
              <a:effectLst/>
            </a:endParaRPr>
          </a:p>
          <a:p>
            <a:pPr marL="342900" indent="-342900" algn="l">
              <a:buFont typeface="Wingdings" panose="05000000000000000000" pitchFamily="2" charset="2"/>
              <a:buChar char="v"/>
            </a:pPr>
            <a:r>
              <a:rPr lang="en-US" b="0" i="0" dirty="0">
                <a:solidFill>
                  <a:srgbClr val="222222"/>
                </a:solidFill>
                <a:effectLst/>
              </a:rPr>
              <a:t>Duty to vote at elections</a:t>
            </a:r>
          </a:p>
          <a:p>
            <a:pPr marL="342900" indent="-342900" algn="l">
              <a:buFont typeface="Wingdings" panose="05000000000000000000" pitchFamily="2" charset="2"/>
              <a:buChar char="v"/>
            </a:pPr>
            <a:r>
              <a:rPr lang="en-US" b="0" i="0" dirty="0">
                <a:solidFill>
                  <a:srgbClr val="222222"/>
                </a:solidFill>
                <a:effectLst/>
              </a:rPr>
              <a:t>Duty to actively participate in the democratic process of governance</a:t>
            </a:r>
          </a:p>
          <a:p>
            <a:pPr marL="342900" indent="-342900" algn="l">
              <a:buFont typeface="Wingdings" panose="05000000000000000000" pitchFamily="2" charset="2"/>
              <a:buChar char="v"/>
            </a:pPr>
            <a:r>
              <a:rPr lang="en-US" b="0" i="0" dirty="0">
                <a:solidFill>
                  <a:srgbClr val="222222"/>
                </a:solidFill>
                <a:effectLst/>
              </a:rPr>
              <a:t>Duty to pay taxes</a:t>
            </a:r>
          </a:p>
          <a:p>
            <a:pPr marL="342900" indent="-342900" algn="l">
              <a:buFont typeface="Wingdings" panose="05000000000000000000" pitchFamily="2" charset="2"/>
              <a:buChar char="v"/>
            </a:pPr>
            <a:r>
              <a:rPr lang="en-US" b="0" i="0" dirty="0">
                <a:solidFill>
                  <a:srgbClr val="222222"/>
                </a:solidFill>
                <a:effectLst/>
              </a:rPr>
              <a:t>Duty to foster family values and responsible parenthood</a:t>
            </a:r>
          </a:p>
          <a:p>
            <a:pPr marL="342900" indent="-342900" algn="l">
              <a:buFont typeface="Wingdings" panose="05000000000000000000" pitchFamily="2" charset="2"/>
              <a:buChar char="v"/>
            </a:pPr>
            <a:r>
              <a:rPr lang="en-US" b="0" i="0" dirty="0">
                <a:solidFill>
                  <a:srgbClr val="222222"/>
                </a:solidFill>
                <a:effectLst/>
              </a:rPr>
              <a:t>Duty of industrial organizations to provide education to children of their employee</a:t>
            </a: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152049564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DFE3490-CF8C-4FDE-9D71-2170861F2A61}"/>
              </a:ext>
            </a:extLst>
          </p:cNvPr>
          <p:cNvSpPr/>
          <p:nvPr/>
        </p:nvSpPr>
        <p:spPr>
          <a:xfrm>
            <a:off x="598883" y="1465030"/>
            <a:ext cx="7497214" cy="1200329"/>
          </a:xfrm>
          <a:prstGeom prst="rect">
            <a:avLst/>
          </a:prstGeom>
        </p:spPr>
        <p:txBody>
          <a:bodyPr wrap="square">
            <a:spAutoFit/>
          </a:bodyPr>
          <a:lstStyle/>
          <a:p>
            <a:r>
              <a:rPr lang="en-US" sz="3600" b="1" cap="all" dirty="0"/>
              <a:t>Constitutional Law, Cyber Law and Professional Ethics</a:t>
            </a:r>
          </a:p>
        </p:txBody>
      </p:sp>
      <p:sp>
        <p:nvSpPr>
          <p:cNvPr id="13" name="Rectangle 12">
            <a:extLst>
              <a:ext uri="{FF2B5EF4-FFF2-40B4-BE49-F238E27FC236}">
                <a16:creationId xmlns:a16="http://schemas.microsoft.com/office/drawing/2014/main" id="{34CEFAD4-E477-4E46-B5A6-ADB26E6A2863}"/>
              </a:ext>
            </a:extLst>
          </p:cNvPr>
          <p:cNvSpPr/>
          <p:nvPr/>
        </p:nvSpPr>
        <p:spPr>
          <a:xfrm>
            <a:off x="598883" y="2888778"/>
            <a:ext cx="7497214" cy="1200329"/>
          </a:xfrm>
          <a:prstGeom prst="rect">
            <a:avLst/>
          </a:prstGeom>
        </p:spPr>
        <p:txBody>
          <a:bodyPr wrap="square">
            <a:spAutoFit/>
          </a:bodyPr>
          <a:lstStyle/>
          <a:p>
            <a:r>
              <a:rPr lang="en-US" sz="3600" b="1" dirty="0">
                <a:solidFill>
                  <a:schemeClr val="accent1">
                    <a:lumMod val="75000"/>
                  </a:schemeClr>
                </a:solidFill>
              </a:rPr>
              <a:t>DIRECTIVE PRINCIPLES OF STATE POLICY</a:t>
            </a:r>
            <a:endParaRPr lang="en-IN" sz="3600" b="1" dirty="0">
              <a:solidFill>
                <a:schemeClr val="accent1">
                  <a:lumMod val="75000"/>
                </a:schemeClr>
              </a:solidFill>
            </a:endParaRPr>
          </a:p>
        </p:txBody>
      </p:sp>
      <p:grpSp>
        <p:nvGrpSpPr>
          <p:cNvPr id="20" name="Group 19">
            <a:extLst>
              <a:ext uri="{FF2B5EF4-FFF2-40B4-BE49-F238E27FC236}">
                <a16:creationId xmlns:a16="http://schemas.microsoft.com/office/drawing/2014/main"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4" name="Picture 3" descr="A close up of a logo&#10;&#10;Description automatically generated">
            <a:extLst>
              <a:ext uri="{FF2B5EF4-FFF2-40B4-BE49-F238E27FC236}">
                <a16:creationId xmlns:a16="http://schemas.microsoft.com/office/drawing/2014/main" id="{6727F4C1-5802-414C-BEF9-8F8DC7D7B6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Tree>
    <p:extLst>
      <p:ext uri="{BB962C8B-B14F-4D97-AF65-F5344CB8AC3E}">
        <p14:creationId xmlns:p14="http://schemas.microsoft.com/office/powerpoint/2010/main" val="404103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7386638"/>
          </a:xfrm>
          <a:prstGeom prst="rect">
            <a:avLst/>
          </a:prstGeom>
        </p:spPr>
        <p:txBody>
          <a:bodyPr wrap="square">
            <a:spAutoFit/>
          </a:bodyPr>
          <a:lstStyle/>
          <a:p>
            <a:r>
              <a:rPr lang="en-US" sz="2400" b="1" dirty="0">
                <a:solidFill>
                  <a:schemeClr val="accent2">
                    <a:lumMod val="75000"/>
                  </a:schemeClr>
                </a:solidFill>
              </a:rPr>
              <a:t>DIRECTIVE PRINICIPLES OF STATE POLICY. </a:t>
            </a:r>
          </a:p>
          <a:p>
            <a:endParaRPr lang="en-US" sz="2400" b="1" dirty="0">
              <a:solidFill>
                <a:schemeClr val="accent2">
                  <a:lumMod val="75000"/>
                </a:schemeClr>
              </a:solidFill>
            </a:endParaRPr>
          </a:p>
          <a:p>
            <a:pPr algn="just"/>
            <a:endParaRPr lang="en-US" dirty="0">
              <a:solidFill>
                <a:srgbClr val="000000"/>
              </a:solidFill>
            </a:endParaRPr>
          </a:p>
          <a:p>
            <a:pPr marL="285750" indent="-285750" algn="just">
              <a:buFont typeface="Wingdings" panose="05000000000000000000" pitchFamily="2" charset="2"/>
              <a:buChar char="q"/>
            </a:pPr>
            <a:r>
              <a:rPr lang="en-US" b="0" i="0" dirty="0">
                <a:effectLst/>
              </a:rPr>
              <a:t>The ideas of the welfare state in India are embedded in the Directive Principles of </a:t>
            </a:r>
            <a:r>
              <a:rPr lang="en-US" i="0" dirty="0">
                <a:effectLst/>
              </a:rPr>
              <a:t>State Policy </a:t>
            </a:r>
            <a:r>
              <a:rPr lang="en-US" b="0" i="0" dirty="0">
                <a:effectLst/>
              </a:rPr>
              <a:t>enunciated in the Constitution of India.</a:t>
            </a:r>
          </a:p>
          <a:p>
            <a:pPr algn="just"/>
            <a:endParaRPr lang="en-US" b="0" i="0" dirty="0">
              <a:effectLst/>
            </a:endParaRPr>
          </a:p>
          <a:p>
            <a:pPr marL="285750" indent="-285750" algn="just">
              <a:buFont typeface="Wingdings" panose="05000000000000000000" pitchFamily="2" charset="2"/>
              <a:buChar char="q"/>
            </a:pPr>
            <a:r>
              <a:rPr lang="en-US" b="0" i="0" dirty="0">
                <a:effectLst/>
              </a:rPr>
              <a:t>Directive Principles of State Policy provide essential guide-lines both for the state as well as the citizens for establishing economic democracy in India.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0" i="0" dirty="0">
                <a:effectLst/>
              </a:rPr>
              <a:t>The Constitution makers in India did not force on the people any economic system but they only tried to suggest a system which could be most suited to Indian conditions</a:t>
            </a:r>
            <a:r>
              <a:rPr lang="en-US" b="0" i="0" dirty="0">
                <a:solidFill>
                  <a:srgbClr val="424142"/>
                </a:solidFill>
                <a:effectLst/>
              </a:rPr>
              <a:t>.</a:t>
            </a:r>
          </a:p>
          <a:p>
            <a:pPr marL="285750" indent="-285750" algn="just">
              <a:buFont typeface="Wingdings" panose="05000000000000000000" pitchFamily="2" charset="2"/>
              <a:buChar char="q"/>
            </a:pPr>
            <a:endParaRPr lang="en-US" dirty="0">
              <a:solidFill>
                <a:srgbClr val="424142"/>
              </a:solidFill>
            </a:endParaRPr>
          </a:p>
          <a:p>
            <a:pPr marL="285750" indent="-285750" algn="just">
              <a:buFont typeface="Wingdings" panose="05000000000000000000" pitchFamily="2" charset="2"/>
              <a:buChar char="q"/>
            </a:pPr>
            <a:r>
              <a:rPr lang="en-US" b="0" i="0" dirty="0">
                <a:solidFill>
                  <a:srgbClr val="424142"/>
                </a:solidFill>
                <a:effectLst/>
              </a:rPr>
              <a:t>According to our Constitution Directive Principles, as against Fundamental Rights, are not justifiable in the courts of law. It is for the first time that a Part of Constitution (Part IV) has been devoted to these Principles. </a:t>
            </a:r>
          </a:p>
          <a:p>
            <a:pPr marL="285750" indent="-285750" algn="just">
              <a:buFont typeface="Wingdings" panose="05000000000000000000" pitchFamily="2" charset="2"/>
              <a:buChar char="q"/>
            </a:pPr>
            <a:endParaRPr lang="en-US" dirty="0">
              <a:solidFill>
                <a:srgbClr val="424142"/>
              </a:solidFill>
            </a:endParaRPr>
          </a:p>
          <a:p>
            <a:pPr marL="285750" indent="-285750" algn="just">
              <a:buFont typeface="Wingdings" panose="05000000000000000000" pitchFamily="2" charset="2"/>
              <a:buChar char="q"/>
            </a:pPr>
            <a:r>
              <a:rPr lang="en-US" b="0" i="0" dirty="0">
                <a:solidFill>
                  <a:srgbClr val="424142"/>
                </a:solidFill>
                <a:effectLst/>
              </a:rPr>
              <a:t>There are some other countries of the world which have also incorporated directive principles in their constitutions</a:t>
            </a:r>
            <a:endParaRPr lang="en-US" b="0" i="0" dirty="0">
              <a:solidFill>
                <a:srgbClr val="000000"/>
              </a:solidFill>
              <a:effectLst/>
            </a:endParaRPr>
          </a:p>
          <a:p>
            <a:endParaRPr lang="en-US" sz="2400" dirty="0">
              <a:solidFill>
                <a:srgbClr val="000000"/>
              </a:solidFill>
              <a:latin typeface="Arial" panose="020B0604020202020204" pitchFamily="34" charset="0"/>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36681323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8402300"/>
          </a:xfrm>
          <a:prstGeom prst="rect">
            <a:avLst/>
          </a:prstGeom>
        </p:spPr>
        <p:txBody>
          <a:bodyPr wrap="square">
            <a:spAutoFit/>
          </a:bodyPr>
          <a:lstStyle/>
          <a:p>
            <a:r>
              <a:rPr lang="en-US" sz="2400" b="1" dirty="0">
                <a:solidFill>
                  <a:schemeClr val="accent2">
                    <a:lumMod val="75000"/>
                  </a:schemeClr>
                </a:solidFill>
              </a:rPr>
              <a:t>DIRECTIVE PRINICIPLES OF STATE POLICY. </a:t>
            </a:r>
          </a:p>
          <a:p>
            <a:pPr algn="just"/>
            <a:endParaRPr lang="en-US" b="1" dirty="0">
              <a:solidFill>
                <a:schemeClr val="accent2">
                  <a:lumMod val="75000"/>
                </a:schemeClr>
              </a:solidFill>
            </a:endParaRPr>
          </a:p>
          <a:p>
            <a:pPr marL="342900" indent="-342900" algn="just">
              <a:buFont typeface="Wingdings" panose="05000000000000000000" pitchFamily="2" charset="2"/>
              <a:buChar char="q"/>
            </a:pPr>
            <a:endParaRPr lang="en-US" b="0" i="0" dirty="0">
              <a:solidFill>
                <a:srgbClr val="333333"/>
              </a:solidFill>
              <a:effectLst/>
            </a:endParaRPr>
          </a:p>
          <a:p>
            <a:pPr marL="342900" indent="-342900" algn="just">
              <a:buFont typeface="Wingdings" panose="05000000000000000000" pitchFamily="2" charset="2"/>
              <a:buChar char="q"/>
            </a:pPr>
            <a:r>
              <a:rPr lang="en-US" b="0" i="0" dirty="0">
                <a:solidFill>
                  <a:srgbClr val="333333"/>
                </a:solidFill>
                <a:effectLst/>
              </a:rPr>
              <a:t>Articles 36-51 under Part-IV of Indian Constitution deal with Directive Principles of State Policy (DPSP). They are borrowed from the Constitution of Ireland, which had copied it from the Spanish Constitution. </a:t>
            </a:r>
          </a:p>
          <a:p>
            <a:pPr marL="342900" indent="-342900" algn="just">
              <a:buFont typeface="Wingdings" panose="05000000000000000000" pitchFamily="2" charset="2"/>
              <a:buChar char="q"/>
            </a:pPr>
            <a:endParaRPr lang="en-US" dirty="0">
              <a:solidFill>
                <a:srgbClr val="333333"/>
              </a:solidFill>
            </a:endParaRPr>
          </a:p>
          <a:p>
            <a:pPr marL="342900" indent="-342900" algn="just">
              <a:buFont typeface="Wingdings" panose="05000000000000000000" pitchFamily="2" charset="2"/>
              <a:buChar char="q"/>
            </a:pPr>
            <a:r>
              <a:rPr lang="en-US" b="0" i="0" dirty="0">
                <a:solidFill>
                  <a:srgbClr val="333333"/>
                </a:solidFill>
                <a:effectLst/>
              </a:rPr>
              <a:t>The </a:t>
            </a:r>
            <a:r>
              <a:rPr lang="en-US" b="0" i="0" dirty="0" err="1">
                <a:solidFill>
                  <a:srgbClr val="333333"/>
                </a:solidFill>
                <a:effectLst/>
              </a:rPr>
              <a:t>Sapru</a:t>
            </a:r>
            <a:r>
              <a:rPr lang="en-US" b="0" i="0" dirty="0">
                <a:solidFill>
                  <a:srgbClr val="333333"/>
                </a:solidFill>
                <a:effectLst/>
              </a:rPr>
              <a:t> Committee in 1945 suggested two categories of individual rights. One being justiciable and the other being non-justiciable rights. The justiciable rights, as we know, are the Fundamental rights, whereas the non-justiciable ones are the Directive Principles of State Policy</a:t>
            </a:r>
          </a:p>
          <a:p>
            <a:pPr marL="342900" indent="-342900" algn="just">
              <a:buFont typeface="Wingdings" panose="05000000000000000000" pitchFamily="2" charset="2"/>
              <a:buChar char="q"/>
            </a:pPr>
            <a:endParaRPr lang="en-US" dirty="0">
              <a:solidFill>
                <a:srgbClr val="333333"/>
              </a:solidFill>
            </a:endParaRPr>
          </a:p>
          <a:p>
            <a:pPr marL="285750" indent="-285750" algn="just">
              <a:buFont typeface="Wingdings" panose="05000000000000000000" pitchFamily="2" charset="2"/>
              <a:buChar char="q"/>
            </a:pPr>
            <a:r>
              <a:rPr lang="en-US" b="0" i="0" dirty="0">
                <a:solidFill>
                  <a:srgbClr val="333333"/>
                </a:solidFill>
                <a:effectLst/>
              </a:rPr>
              <a:t>DPSP are ideals which are meant to be kept in mind by the state when it formulates policies and enacts laws. There are various definitions to Directive Principles of State which are given below:</a:t>
            </a:r>
          </a:p>
          <a:p>
            <a:pPr algn="just"/>
            <a:endParaRPr lang="en-US" b="0" i="0" dirty="0">
              <a:solidFill>
                <a:srgbClr val="333333"/>
              </a:solidFill>
              <a:effectLst/>
            </a:endParaRPr>
          </a:p>
          <a:p>
            <a:pPr marL="285750" indent="-285750" algn="just">
              <a:buFont typeface="Wingdings" panose="05000000000000000000" pitchFamily="2" charset="2"/>
              <a:buChar char="v"/>
            </a:pPr>
            <a:r>
              <a:rPr lang="en-US" b="0" i="0" dirty="0">
                <a:solidFill>
                  <a:srgbClr val="333333"/>
                </a:solidFill>
                <a:effectLst/>
              </a:rPr>
              <a:t>They are an ‘instrument of instructions’ which are enumerated in the Government of India Act, 1935.</a:t>
            </a:r>
          </a:p>
          <a:p>
            <a:pPr marL="285750" indent="-285750" algn="just">
              <a:buFont typeface="Wingdings" panose="05000000000000000000" pitchFamily="2" charset="2"/>
              <a:buChar char="v"/>
            </a:pPr>
            <a:r>
              <a:rPr lang="en-US" b="0" i="0" dirty="0">
                <a:solidFill>
                  <a:srgbClr val="333333"/>
                </a:solidFill>
                <a:effectLst/>
              </a:rPr>
              <a:t>They seek to establish economic and social democracy in the country.</a:t>
            </a:r>
          </a:p>
          <a:p>
            <a:pPr marL="285750" indent="-285750" algn="just">
              <a:buFont typeface="Wingdings" panose="05000000000000000000" pitchFamily="2" charset="2"/>
              <a:buChar char="v"/>
            </a:pPr>
            <a:r>
              <a:rPr lang="en-US" b="0" i="0" dirty="0">
                <a:solidFill>
                  <a:srgbClr val="333333"/>
                </a:solidFill>
                <a:effectLst/>
              </a:rPr>
              <a:t>DPSPs are ideals which are not legally enforceable by the courts for their violation.</a:t>
            </a:r>
          </a:p>
          <a:p>
            <a:pPr marL="342900" indent="-342900" algn="just">
              <a:buFont typeface="Wingdings" panose="05000000000000000000" pitchFamily="2" charset="2"/>
              <a:buChar char="q"/>
            </a:pPr>
            <a:endParaRPr lang="en-US" dirty="0">
              <a:solidFill>
                <a:srgbClr val="333333"/>
              </a:solidFill>
            </a:endParaRPr>
          </a:p>
          <a:p>
            <a:pPr marL="342900" indent="-342900" algn="just">
              <a:buFont typeface="Wingdings" panose="05000000000000000000" pitchFamily="2" charset="2"/>
              <a:buChar char="q"/>
            </a:pPr>
            <a:endParaRPr lang="en-US" dirty="0">
              <a:solidFill>
                <a:srgbClr val="000000"/>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60054891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9233297"/>
          </a:xfrm>
          <a:prstGeom prst="rect">
            <a:avLst/>
          </a:prstGeom>
        </p:spPr>
        <p:txBody>
          <a:bodyPr wrap="square">
            <a:spAutoFit/>
          </a:bodyPr>
          <a:lstStyle/>
          <a:p>
            <a:r>
              <a:rPr lang="en-US" sz="2400" b="1" dirty="0">
                <a:solidFill>
                  <a:schemeClr val="accent2">
                    <a:lumMod val="75000"/>
                  </a:schemeClr>
                </a:solidFill>
              </a:rPr>
              <a:t>DIRECTIVE PRINICIPLES OF STATE POLICY. </a:t>
            </a:r>
          </a:p>
          <a:p>
            <a:pPr algn="just"/>
            <a:endParaRPr lang="en-US" dirty="0">
              <a:solidFill>
                <a:schemeClr val="accent2">
                  <a:lumMod val="75000"/>
                </a:schemeClr>
              </a:solidFill>
            </a:endParaRPr>
          </a:p>
          <a:p>
            <a:pPr marL="342900" indent="-342900" algn="just">
              <a:buFont typeface="Wingdings" panose="05000000000000000000" pitchFamily="2" charset="2"/>
              <a:buChar char="q"/>
            </a:pPr>
            <a:endParaRPr lang="en-US" i="0" dirty="0">
              <a:solidFill>
                <a:srgbClr val="333333"/>
              </a:solidFill>
              <a:effectLst/>
            </a:endParaRPr>
          </a:p>
          <a:p>
            <a:pPr marL="285750" indent="-285750" algn="l">
              <a:buFont typeface="Wingdings" panose="05000000000000000000" pitchFamily="2" charset="2"/>
              <a:buChar char="q"/>
            </a:pPr>
            <a:r>
              <a:rPr lang="en-US" i="0" dirty="0">
                <a:solidFill>
                  <a:srgbClr val="333333"/>
                </a:solidFill>
                <a:effectLst/>
              </a:rPr>
              <a:t>Indian Constitution has not originally classified DPSPs but on the basis of their content and direction, they are usually classified into three types:</a:t>
            </a:r>
          </a:p>
          <a:p>
            <a:pPr algn="l"/>
            <a:endParaRPr lang="en-US" dirty="0">
              <a:solidFill>
                <a:srgbClr val="333333"/>
              </a:solidFill>
            </a:endParaRPr>
          </a:p>
          <a:p>
            <a:pPr marL="285750" indent="-285750" algn="l">
              <a:buFont typeface="Wingdings" panose="05000000000000000000" pitchFamily="2" charset="2"/>
              <a:buChar char="v"/>
            </a:pPr>
            <a:r>
              <a:rPr lang="en-US" i="0" dirty="0">
                <a:solidFill>
                  <a:srgbClr val="333333"/>
                </a:solidFill>
                <a:effectLst/>
              </a:rPr>
              <a:t>Socialistic Principles,</a:t>
            </a:r>
          </a:p>
          <a:p>
            <a:pPr marL="285750" indent="-285750" algn="l">
              <a:buFont typeface="Wingdings" panose="05000000000000000000" pitchFamily="2" charset="2"/>
              <a:buChar char="v"/>
            </a:pPr>
            <a:r>
              <a:rPr lang="en-US" i="0" dirty="0">
                <a:solidFill>
                  <a:srgbClr val="333333"/>
                </a:solidFill>
                <a:effectLst/>
              </a:rPr>
              <a:t>Gandhian Principles and,</a:t>
            </a:r>
          </a:p>
          <a:p>
            <a:pPr marL="285750" indent="-285750" algn="l">
              <a:buFont typeface="Wingdings" panose="05000000000000000000" pitchFamily="2" charset="2"/>
              <a:buChar char="v"/>
            </a:pPr>
            <a:r>
              <a:rPr lang="en-US" i="0" dirty="0">
                <a:solidFill>
                  <a:srgbClr val="333333"/>
                </a:solidFill>
                <a:effectLst/>
              </a:rPr>
              <a:t>Liberal-Intellectual Principles</a:t>
            </a:r>
            <a:r>
              <a:rPr lang="en-US" b="0" i="0" dirty="0">
                <a:solidFill>
                  <a:srgbClr val="333333"/>
                </a:solidFill>
                <a:effectLst/>
                <a:latin typeface="Roboto"/>
              </a:rPr>
              <a:t>.</a:t>
            </a:r>
          </a:p>
          <a:p>
            <a:pPr marL="285750" indent="-285750" algn="l">
              <a:buFont typeface="Wingdings" panose="05000000000000000000" pitchFamily="2" charset="2"/>
              <a:buChar char="v"/>
            </a:pPr>
            <a:endParaRPr lang="en-US" u="sng" dirty="0">
              <a:solidFill>
                <a:srgbClr val="333333"/>
              </a:solidFill>
              <a:latin typeface="Roboto"/>
            </a:endParaRPr>
          </a:p>
          <a:p>
            <a:pPr algn="ctr"/>
            <a:r>
              <a:rPr lang="en-US" b="1" i="0" u="sng" dirty="0">
                <a:solidFill>
                  <a:srgbClr val="333333"/>
                </a:solidFill>
                <a:effectLst/>
              </a:rPr>
              <a:t>DPSP- Socialistic Principles</a:t>
            </a:r>
          </a:p>
          <a:p>
            <a:pPr algn="ctr"/>
            <a:endParaRPr lang="en-US" b="1" u="sng" dirty="0">
              <a:solidFill>
                <a:srgbClr val="333333"/>
              </a:solidFill>
            </a:endParaRPr>
          </a:p>
          <a:p>
            <a:r>
              <a:rPr lang="en-US" b="1" u="sng" dirty="0">
                <a:solidFill>
                  <a:srgbClr val="333333"/>
                </a:solidFill>
              </a:rPr>
              <a:t>Article 38: </a:t>
            </a:r>
            <a:r>
              <a:rPr lang="en-US" b="0" i="0" dirty="0">
                <a:solidFill>
                  <a:srgbClr val="333333"/>
                </a:solidFill>
                <a:effectLst/>
              </a:rPr>
              <a:t>Promote the welfare of the people by securing a social order through justice—social, economic and political—and to minimize inequalities in income, status, facilities and opportunities</a:t>
            </a:r>
            <a:r>
              <a:rPr lang="en-US" b="1" u="sng" dirty="0">
                <a:solidFill>
                  <a:srgbClr val="333333"/>
                </a:solidFill>
              </a:rPr>
              <a:t>. </a:t>
            </a:r>
          </a:p>
          <a:p>
            <a:endParaRPr lang="en-US" b="1" i="0" u="sng" dirty="0">
              <a:solidFill>
                <a:srgbClr val="333333"/>
              </a:solidFill>
              <a:effectLst/>
            </a:endParaRPr>
          </a:p>
          <a:p>
            <a:r>
              <a:rPr lang="en-US" b="1" u="sng" dirty="0">
                <a:solidFill>
                  <a:srgbClr val="333333"/>
                </a:solidFill>
              </a:rPr>
              <a:t>Article 39: </a:t>
            </a:r>
            <a:r>
              <a:rPr lang="en-IN" b="0" i="0" dirty="0">
                <a:solidFill>
                  <a:srgbClr val="333333"/>
                </a:solidFill>
                <a:effectLst/>
              </a:rPr>
              <a:t>Secure citizens:</a:t>
            </a:r>
          </a:p>
          <a:p>
            <a:endParaRPr lang="en-IN" u="sng" dirty="0">
              <a:solidFill>
                <a:srgbClr val="333333"/>
              </a:solidFill>
            </a:endParaRPr>
          </a:p>
          <a:p>
            <a:pPr marL="285750" indent="-285750">
              <a:buFont typeface="Arial" panose="020B0604020202020204" pitchFamily="34" charset="0"/>
              <a:buChar char="•"/>
            </a:pPr>
            <a:r>
              <a:rPr lang="en-US" b="0" i="0" dirty="0">
                <a:solidFill>
                  <a:srgbClr val="333333"/>
                </a:solidFill>
                <a:effectLst/>
              </a:rPr>
              <a:t>Right to adequate means of livelihood for all citizens</a:t>
            </a:r>
          </a:p>
          <a:p>
            <a:pPr marL="285750" indent="-285750">
              <a:buFont typeface="Arial" panose="020B0604020202020204" pitchFamily="34" charset="0"/>
              <a:buChar char="•"/>
            </a:pPr>
            <a:r>
              <a:rPr lang="en-US" b="0" i="0" dirty="0">
                <a:solidFill>
                  <a:srgbClr val="333333"/>
                </a:solidFill>
                <a:effectLst/>
              </a:rPr>
              <a:t>Equitable distribution of material resources of the community for the common good</a:t>
            </a:r>
          </a:p>
          <a:p>
            <a:pPr marL="285750" indent="-285750">
              <a:buFont typeface="Arial" panose="020B0604020202020204" pitchFamily="34" charset="0"/>
              <a:buChar char="•"/>
            </a:pPr>
            <a:r>
              <a:rPr lang="en-US" b="0" i="0" dirty="0">
                <a:solidFill>
                  <a:srgbClr val="333333"/>
                </a:solidFill>
                <a:effectLst/>
              </a:rPr>
              <a:t>Prevention of concentration of wealth and means of production</a:t>
            </a:r>
          </a:p>
          <a:p>
            <a:endParaRPr lang="en-US" b="1" i="0" u="sng" dirty="0">
              <a:solidFill>
                <a:srgbClr val="333333"/>
              </a:solidFill>
              <a:effectLst/>
              <a:latin typeface="Roboto"/>
            </a:endParaRPr>
          </a:p>
          <a:p>
            <a:endParaRPr lang="en-US" b="1" i="0" u="sng" dirty="0">
              <a:solidFill>
                <a:srgbClr val="333333"/>
              </a:solidFill>
              <a:effectLst/>
            </a:endParaRPr>
          </a:p>
          <a:p>
            <a:pPr marL="342900" indent="-342900" algn="just">
              <a:buFont typeface="Wingdings" panose="05000000000000000000" pitchFamily="2" charset="2"/>
              <a:buChar char="q"/>
            </a:pPr>
            <a:endParaRPr lang="en-US" dirty="0">
              <a:solidFill>
                <a:srgbClr val="333333"/>
              </a:solidFill>
            </a:endParaRPr>
          </a:p>
          <a:p>
            <a:pPr marL="342900" indent="-342900" algn="just">
              <a:buFont typeface="Wingdings" panose="05000000000000000000" pitchFamily="2" charset="2"/>
              <a:buChar char="q"/>
            </a:pPr>
            <a:endParaRPr lang="en-US" dirty="0">
              <a:solidFill>
                <a:srgbClr val="000000"/>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1863595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6924973"/>
          </a:xfrm>
          <a:prstGeom prst="rect">
            <a:avLst/>
          </a:prstGeom>
        </p:spPr>
        <p:txBody>
          <a:bodyPr wrap="square">
            <a:spAutoFit/>
          </a:bodyPr>
          <a:lstStyle/>
          <a:p>
            <a:r>
              <a:rPr lang="en-US" sz="2400" b="1" dirty="0">
                <a:solidFill>
                  <a:schemeClr val="accent2">
                    <a:lumMod val="75000"/>
                  </a:schemeClr>
                </a:solidFill>
              </a:rPr>
              <a:t>DIRECTIVE PRINICIPLES OF STATE POLICY. </a:t>
            </a:r>
          </a:p>
          <a:p>
            <a:pPr algn="just"/>
            <a:endParaRPr lang="en-US" dirty="0">
              <a:solidFill>
                <a:schemeClr val="accent2">
                  <a:lumMod val="75000"/>
                </a:schemeClr>
              </a:solidFill>
            </a:endParaRPr>
          </a:p>
          <a:p>
            <a:pPr marL="342900" indent="-342900" algn="just">
              <a:buFont typeface="Wingdings" panose="05000000000000000000" pitchFamily="2" charset="2"/>
              <a:buChar char="q"/>
            </a:pPr>
            <a:endParaRPr lang="en-US" i="0" dirty="0">
              <a:solidFill>
                <a:srgbClr val="333333"/>
              </a:solidFill>
              <a:effectLst/>
            </a:endParaRPr>
          </a:p>
          <a:p>
            <a:pPr marL="285750" indent="-285750">
              <a:buFont typeface="Arial" panose="020B0604020202020204" pitchFamily="34" charset="0"/>
              <a:buChar char="•"/>
            </a:pPr>
            <a:r>
              <a:rPr lang="en-US" b="0" i="0" dirty="0">
                <a:solidFill>
                  <a:srgbClr val="333333"/>
                </a:solidFill>
                <a:effectLst/>
              </a:rPr>
              <a:t>Equal pay for equal work for men and women</a:t>
            </a:r>
          </a:p>
          <a:p>
            <a:pPr marL="285750" indent="-285750">
              <a:buFont typeface="Arial" panose="020B0604020202020204" pitchFamily="34" charset="0"/>
              <a:buChar char="•"/>
            </a:pPr>
            <a:r>
              <a:rPr lang="en-US" b="0" i="0" dirty="0">
                <a:solidFill>
                  <a:srgbClr val="333333"/>
                </a:solidFill>
                <a:effectLst/>
              </a:rPr>
              <a:t>Preservation of the health and strength of workers and children against forcible abuse</a:t>
            </a:r>
          </a:p>
          <a:p>
            <a:pPr marL="285750" indent="-285750">
              <a:buFont typeface="Arial" panose="020B0604020202020204" pitchFamily="34" charset="0"/>
              <a:buChar char="•"/>
            </a:pPr>
            <a:r>
              <a:rPr lang="en-US" b="0" i="0" dirty="0">
                <a:solidFill>
                  <a:srgbClr val="333333"/>
                </a:solidFill>
                <a:effectLst/>
              </a:rPr>
              <a:t>Opportunities for the healthy development of children</a:t>
            </a:r>
          </a:p>
          <a:p>
            <a:endParaRPr lang="en-US" b="0" i="0" dirty="0">
              <a:solidFill>
                <a:srgbClr val="333333"/>
              </a:solidFill>
              <a:effectLst/>
            </a:endParaRPr>
          </a:p>
          <a:p>
            <a:r>
              <a:rPr lang="en-US" b="1" dirty="0">
                <a:solidFill>
                  <a:srgbClr val="333333"/>
                </a:solidFill>
              </a:rPr>
              <a:t>Article 39A:  </a:t>
            </a:r>
            <a:r>
              <a:rPr lang="en-US" dirty="0">
                <a:solidFill>
                  <a:srgbClr val="333333"/>
                </a:solidFill>
              </a:rPr>
              <a:t>Promote equal justice and free legal aid to the poor. </a:t>
            </a:r>
          </a:p>
          <a:p>
            <a:endParaRPr lang="en-US" b="0" i="0" dirty="0">
              <a:solidFill>
                <a:srgbClr val="333333"/>
              </a:solidFill>
              <a:effectLst/>
            </a:endParaRPr>
          </a:p>
          <a:p>
            <a:pPr algn="just"/>
            <a:r>
              <a:rPr lang="en-US" b="1" dirty="0">
                <a:solidFill>
                  <a:srgbClr val="333333"/>
                </a:solidFill>
              </a:rPr>
              <a:t>Article 41: </a:t>
            </a:r>
            <a:r>
              <a:rPr lang="en-US" b="0" i="0" dirty="0">
                <a:solidFill>
                  <a:srgbClr val="333333"/>
                </a:solidFill>
                <a:effectLst/>
              </a:rPr>
              <a:t>In cases of unemployment, old age, sickness and disablement, secure citizens:</a:t>
            </a:r>
          </a:p>
          <a:p>
            <a:pPr algn="just">
              <a:buFont typeface="Arial" panose="020B0604020202020204" pitchFamily="34" charset="0"/>
              <a:buChar char="•"/>
            </a:pPr>
            <a:endParaRPr lang="en-US" b="0" i="0" dirty="0">
              <a:solidFill>
                <a:srgbClr val="333333"/>
              </a:solidFill>
              <a:effectLst/>
            </a:endParaRPr>
          </a:p>
          <a:p>
            <a:pPr algn="just">
              <a:buFont typeface="Arial" panose="020B0604020202020204" pitchFamily="34" charset="0"/>
              <a:buChar char="•"/>
            </a:pPr>
            <a:r>
              <a:rPr lang="en-US" b="0" i="0" dirty="0">
                <a:solidFill>
                  <a:srgbClr val="333333"/>
                </a:solidFill>
                <a:effectLst/>
              </a:rPr>
              <a:t>Right to work</a:t>
            </a:r>
          </a:p>
          <a:p>
            <a:pPr algn="just">
              <a:buFont typeface="Arial" panose="020B0604020202020204" pitchFamily="34" charset="0"/>
              <a:buChar char="•"/>
            </a:pPr>
            <a:r>
              <a:rPr lang="en-US" b="0" i="0" dirty="0">
                <a:solidFill>
                  <a:srgbClr val="333333"/>
                </a:solidFill>
                <a:effectLst/>
              </a:rPr>
              <a:t>Right to education</a:t>
            </a:r>
          </a:p>
          <a:p>
            <a:pPr algn="just">
              <a:buFont typeface="Arial" panose="020B0604020202020204" pitchFamily="34" charset="0"/>
              <a:buChar char="•"/>
            </a:pPr>
            <a:r>
              <a:rPr lang="en-US" b="0" i="0" dirty="0">
                <a:solidFill>
                  <a:srgbClr val="333333"/>
                </a:solidFill>
                <a:effectLst/>
              </a:rPr>
              <a:t>Right to public assistance. </a:t>
            </a:r>
          </a:p>
          <a:p>
            <a:pPr algn="l"/>
            <a:endParaRPr lang="en-US" b="0" i="0" dirty="0">
              <a:solidFill>
                <a:srgbClr val="333333"/>
              </a:solidFill>
              <a:effectLst/>
            </a:endParaRPr>
          </a:p>
          <a:p>
            <a:r>
              <a:rPr lang="en-US" b="1" dirty="0">
                <a:solidFill>
                  <a:srgbClr val="333333"/>
                </a:solidFill>
              </a:rPr>
              <a:t>Article 42: </a:t>
            </a:r>
            <a:r>
              <a:rPr lang="en-US" dirty="0">
                <a:solidFill>
                  <a:srgbClr val="333333"/>
                </a:solidFill>
              </a:rPr>
              <a:t>Make provision for just and humane conditions of work and maternity relief. </a:t>
            </a:r>
            <a:endParaRPr lang="en-US"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endParaRPr lang="en-US" sz="2400" b="1" dirty="0">
              <a:solidFill>
                <a:schemeClr val="accent2">
                  <a:lumMod val="75000"/>
                </a:schemeClr>
              </a:solidFill>
            </a:endParaRPr>
          </a:p>
          <a:p>
            <a:r>
              <a:rPr lang="en-US" sz="2400" b="1" dirty="0">
                <a:solidFill>
                  <a:schemeClr val="accent2">
                    <a:lumMod val="75000"/>
                  </a:schemeClr>
                </a:solidFill>
              </a:rPr>
              <a:t> </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209717" y="2123891"/>
            <a:ext cx="8004312"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96039358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5539978"/>
          </a:xfrm>
          <a:prstGeom prst="rect">
            <a:avLst/>
          </a:prstGeom>
        </p:spPr>
        <p:txBody>
          <a:bodyPr wrap="square">
            <a:spAutoFit/>
          </a:bodyPr>
          <a:lstStyle/>
          <a:p>
            <a:r>
              <a:rPr lang="en-US" sz="2400" b="1" dirty="0">
                <a:solidFill>
                  <a:schemeClr val="accent2">
                    <a:lumMod val="75000"/>
                  </a:schemeClr>
                </a:solidFill>
              </a:rPr>
              <a:t>DIRECTIVE PRINICIPLES OF STATE POLICY. </a:t>
            </a:r>
          </a:p>
          <a:p>
            <a:pPr algn="just"/>
            <a:endParaRPr lang="en-US" dirty="0">
              <a:solidFill>
                <a:schemeClr val="accent2">
                  <a:lumMod val="75000"/>
                </a:schemeClr>
              </a:solidFill>
            </a:endParaRPr>
          </a:p>
          <a:p>
            <a:pPr marL="342900" indent="-342900" algn="just">
              <a:buFont typeface="Wingdings" panose="05000000000000000000" pitchFamily="2" charset="2"/>
              <a:buChar char="q"/>
            </a:pPr>
            <a:endParaRPr lang="en-US" i="0" dirty="0">
              <a:solidFill>
                <a:srgbClr val="333333"/>
              </a:solidFill>
              <a:effectLst/>
            </a:endParaRPr>
          </a:p>
          <a:p>
            <a:pPr algn="just"/>
            <a:endParaRPr lang="en-US" b="1" dirty="0">
              <a:solidFill>
                <a:schemeClr val="accent2">
                  <a:lumMod val="75000"/>
                </a:schemeClr>
              </a:solidFill>
            </a:endParaRPr>
          </a:p>
          <a:p>
            <a:pPr algn="just"/>
            <a:r>
              <a:rPr lang="en-IN" b="1" i="0" dirty="0">
                <a:effectLst/>
              </a:rPr>
              <a:t>Article 43</a:t>
            </a:r>
            <a:r>
              <a:rPr lang="en-US" b="1" i="0" dirty="0">
                <a:effectLst/>
              </a:rPr>
              <a:t>:</a:t>
            </a:r>
            <a:r>
              <a:rPr lang="en-US" b="0" i="0" dirty="0">
                <a:effectLst/>
              </a:rPr>
              <a:t>Secure a living wage, a decent standard of living and social and cultural opportunities for all workers</a:t>
            </a:r>
          </a:p>
          <a:p>
            <a:pPr algn="just"/>
            <a:endParaRPr lang="en-US" dirty="0"/>
          </a:p>
          <a:p>
            <a:pPr algn="just"/>
            <a:r>
              <a:rPr lang="en-US" b="1" dirty="0"/>
              <a:t>Article 43A: </a:t>
            </a:r>
            <a:r>
              <a:rPr lang="en-US" dirty="0"/>
              <a:t>Take steps to secure </a:t>
            </a:r>
            <a:r>
              <a:rPr lang="en-US" b="0" i="0" dirty="0">
                <a:solidFill>
                  <a:srgbClr val="333333"/>
                </a:solidFill>
                <a:effectLst/>
              </a:rPr>
              <a:t>the participation of workers in the management of industries</a:t>
            </a:r>
          </a:p>
          <a:p>
            <a:pPr algn="just"/>
            <a:endParaRPr lang="en-US" dirty="0">
              <a:solidFill>
                <a:srgbClr val="333333"/>
              </a:solidFill>
            </a:endParaRPr>
          </a:p>
          <a:p>
            <a:pPr algn="just"/>
            <a:r>
              <a:rPr lang="en-US" b="1" dirty="0">
                <a:solidFill>
                  <a:srgbClr val="333333"/>
                </a:solidFill>
              </a:rPr>
              <a:t>Article 47: </a:t>
            </a:r>
            <a:r>
              <a:rPr lang="en-US" b="0" i="0" dirty="0">
                <a:solidFill>
                  <a:srgbClr val="333333"/>
                </a:solidFill>
                <a:effectLst/>
              </a:rPr>
              <a:t>Raise the level of nutrition and the standard of living of people and to improve public health</a:t>
            </a:r>
            <a:endParaRPr lang="en-US" b="1" dirty="0"/>
          </a:p>
          <a:p>
            <a:endParaRPr lang="en-US" sz="2400" b="1" dirty="0"/>
          </a:p>
          <a:p>
            <a:pPr algn="ctr"/>
            <a:r>
              <a:rPr lang="en-US" b="1" dirty="0"/>
              <a:t>DPSP- Liberal- Intellectual Principles</a:t>
            </a:r>
          </a:p>
          <a:p>
            <a:pPr algn="ctr"/>
            <a:endParaRPr lang="en-US" b="1" dirty="0"/>
          </a:p>
          <a:p>
            <a:pPr algn="just"/>
            <a:r>
              <a:rPr lang="en-IN" b="1" dirty="0"/>
              <a:t>Article 44: </a:t>
            </a:r>
            <a:r>
              <a:rPr lang="en-US" b="0" i="0" dirty="0">
                <a:effectLst/>
              </a:rPr>
              <a:t>Secure for all citizens a </a:t>
            </a:r>
            <a:r>
              <a:rPr lang="en-US" b="0" i="0" u="none" strike="noStrike" dirty="0">
                <a:effectLst/>
                <a:hlinkClick r:id="rId2">
                  <a:extLst>
                    <a:ext uri="{A12FA001-AC4F-418D-AE19-62706E023703}">
                      <ahyp:hlinkClr xmlns:ahyp="http://schemas.microsoft.com/office/drawing/2018/hyperlinkcolor" val="tx"/>
                    </a:ext>
                  </a:extLst>
                </a:hlinkClick>
              </a:rPr>
              <a:t>uniform civil code</a:t>
            </a:r>
            <a:r>
              <a:rPr lang="en-US" b="0" i="0" dirty="0">
                <a:effectLst/>
              </a:rPr>
              <a:t> throughout the country</a:t>
            </a:r>
            <a:endParaRPr lang="en-IN" b="1" i="0" dirty="0">
              <a:effectLst/>
            </a:endParaRPr>
          </a:p>
          <a:p>
            <a:pPr algn="just"/>
            <a:endParaRPr lang="en-IN" b="1" dirty="0"/>
          </a:p>
          <a:p>
            <a:pPr algn="just"/>
            <a:r>
              <a:rPr lang="en-IN" b="1" dirty="0"/>
              <a:t>Article 45: </a:t>
            </a:r>
            <a:r>
              <a:rPr lang="en-US" b="0" i="0" dirty="0">
                <a:effectLst/>
              </a:rPr>
              <a:t>Provide early childhood care and education for all children until they complete the age of six years</a:t>
            </a:r>
            <a:endParaRPr lang="en-US" b="1" dirty="0"/>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0292546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5724644"/>
          </a:xfrm>
          <a:prstGeom prst="rect">
            <a:avLst/>
          </a:prstGeom>
        </p:spPr>
        <p:txBody>
          <a:bodyPr wrap="square">
            <a:spAutoFit/>
          </a:bodyPr>
          <a:lstStyle/>
          <a:p>
            <a:r>
              <a:rPr lang="en-US" sz="2400" b="1" dirty="0">
                <a:solidFill>
                  <a:schemeClr val="accent2">
                    <a:lumMod val="75000"/>
                  </a:schemeClr>
                </a:solidFill>
              </a:rPr>
              <a:t>DIRECTIVE PRINICIPLES OF STATE POLICY. </a:t>
            </a:r>
          </a:p>
          <a:p>
            <a:pPr algn="just"/>
            <a:endParaRPr lang="en-US" dirty="0">
              <a:solidFill>
                <a:schemeClr val="accent2">
                  <a:lumMod val="75000"/>
                </a:schemeClr>
              </a:solidFill>
            </a:endParaRPr>
          </a:p>
          <a:p>
            <a:pPr marL="342900" indent="-342900" algn="just">
              <a:buFont typeface="Wingdings" panose="05000000000000000000" pitchFamily="2" charset="2"/>
              <a:buChar char="q"/>
            </a:pPr>
            <a:endParaRPr lang="en-US" i="0" dirty="0">
              <a:solidFill>
                <a:srgbClr val="333333"/>
              </a:solidFill>
              <a:effectLst/>
            </a:endParaRPr>
          </a:p>
          <a:p>
            <a:pPr algn="ctr"/>
            <a:r>
              <a:rPr lang="en-US" b="1" u="sng" dirty="0"/>
              <a:t>DPSP- GANDIAN PRINICIPLES</a:t>
            </a:r>
          </a:p>
          <a:p>
            <a:pPr algn="ctr"/>
            <a:endParaRPr lang="en-US" b="1" u="sng" dirty="0"/>
          </a:p>
          <a:p>
            <a:pPr algn="just"/>
            <a:r>
              <a:rPr lang="en-US" b="1" dirty="0"/>
              <a:t>Article 40: </a:t>
            </a:r>
            <a:r>
              <a:rPr lang="en-US" b="0" i="0" dirty="0" err="1">
                <a:solidFill>
                  <a:srgbClr val="333333"/>
                </a:solidFill>
                <a:effectLst/>
              </a:rPr>
              <a:t>Organise</a:t>
            </a:r>
            <a:r>
              <a:rPr lang="en-US" b="0" i="0" dirty="0">
                <a:solidFill>
                  <a:srgbClr val="333333"/>
                </a:solidFill>
                <a:effectLst/>
              </a:rPr>
              <a:t> village panchayats and endow them with necessary powers and authority to enable them to function as units of self-government</a:t>
            </a:r>
            <a:endParaRPr lang="en-US" i="0" dirty="0">
              <a:solidFill>
                <a:srgbClr val="333333"/>
              </a:solidFill>
              <a:effectLst/>
            </a:endParaRPr>
          </a:p>
          <a:p>
            <a:pPr algn="just"/>
            <a:endParaRPr lang="en-US" dirty="0">
              <a:solidFill>
                <a:srgbClr val="333333"/>
              </a:solidFill>
            </a:endParaRPr>
          </a:p>
          <a:p>
            <a:pPr algn="just"/>
            <a:r>
              <a:rPr lang="en-US" b="1" dirty="0">
                <a:solidFill>
                  <a:srgbClr val="333333"/>
                </a:solidFill>
              </a:rPr>
              <a:t>Article 43: </a:t>
            </a:r>
            <a:r>
              <a:rPr lang="en-US" b="0" i="0" dirty="0">
                <a:solidFill>
                  <a:srgbClr val="333333"/>
                </a:solidFill>
                <a:effectLst/>
              </a:rPr>
              <a:t>Promote cottage industries on an individual or co-operation basis in rural areas</a:t>
            </a:r>
          </a:p>
          <a:p>
            <a:pPr algn="just"/>
            <a:endParaRPr lang="en-US" dirty="0">
              <a:solidFill>
                <a:srgbClr val="333333"/>
              </a:solidFill>
            </a:endParaRPr>
          </a:p>
          <a:p>
            <a:pPr algn="just"/>
            <a:r>
              <a:rPr lang="en-US" b="1" dirty="0">
                <a:solidFill>
                  <a:srgbClr val="333333"/>
                </a:solidFill>
              </a:rPr>
              <a:t>Article 43B: </a:t>
            </a:r>
            <a:r>
              <a:rPr lang="en-US" b="0" i="0" dirty="0">
                <a:solidFill>
                  <a:srgbClr val="333333"/>
                </a:solidFill>
                <a:effectLst/>
              </a:rPr>
              <a:t>Promote voluntary formation, autonomous functioning, democratic control and professional management of co-operative societies</a:t>
            </a:r>
          </a:p>
          <a:p>
            <a:pPr algn="just"/>
            <a:endParaRPr lang="en-US" dirty="0">
              <a:solidFill>
                <a:srgbClr val="333333"/>
              </a:solidFill>
            </a:endParaRPr>
          </a:p>
          <a:p>
            <a:pPr algn="just"/>
            <a:r>
              <a:rPr lang="en-US" b="1" dirty="0">
                <a:solidFill>
                  <a:srgbClr val="333333"/>
                </a:solidFill>
              </a:rPr>
              <a:t>Article 46:</a:t>
            </a:r>
            <a:r>
              <a:rPr lang="en-US" dirty="0">
                <a:solidFill>
                  <a:srgbClr val="333333"/>
                </a:solidFill>
              </a:rPr>
              <a:t> </a:t>
            </a:r>
            <a:r>
              <a:rPr lang="en-US" b="0" i="0" dirty="0">
                <a:solidFill>
                  <a:srgbClr val="333333"/>
                </a:solidFill>
                <a:effectLst/>
              </a:rPr>
              <a:t>Promote the educational and economic interests of SCs, STs, and other weaker sections of the society and to protect them from social injustice and exploitation</a:t>
            </a:r>
          </a:p>
          <a:p>
            <a:pPr algn="just"/>
            <a:endParaRPr lang="en-US" dirty="0">
              <a:solidFill>
                <a:srgbClr val="333333"/>
              </a:solidFill>
            </a:endParaRPr>
          </a:p>
          <a:p>
            <a:pPr algn="just"/>
            <a:r>
              <a:rPr lang="en-US" b="1" dirty="0">
                <a:solidFill>
                  <a:srgbClr val="333333"/>
                </a:solidFill>
              </a:rPr>
              <a:t>Article 47: </a:t>
            </a:r>
            <a:r>
              <a:rPr lang="en-US" b="0" i="0" dirty="0">
                <a:solidFill>
                  <a:srgbClr val="333333"/>
                </a:solidFill>
                <a:effectLst/>
              </a:rPr>
              <a:t>Prohibit the consumption of intoxicating drinks and drugs which are injurious to health</a:t>
            </a:r>
            <a:endParaRPr lang="en-US" dirty="0"/>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4" y="2336994"/>
            <a:ext cx="6679354"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11856795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6001643"/>
          </a:xfrm>
          <a:prstGeom prst="rect">
            <a:avLst/>
          </a:prstGeom>
        </p:spPr>
        <p:txBody>
          <a:bodyPr wrap="square">
            <a:spAutoFit/>
          </a:bodyPr>
          <a:lstStyle/>
          <a:p>
            <a:r>
              <a:rPr lang="en-US" sz="2400" b="1" dirty="0">
                <a:solidFill>
                  <a:schemeClr val="accent2">
                    <a:lumMod val="75000"/>
                  </a:schemeClr>
                </a:solidFill>
              </a:rPr>
              <a:t>DIRECTIVE PRINICIPLES OF STATE POLICY. </a:t>
            </a:r>
          </a:p>
          <a:p>
            <a:pPr algn="just"/>
            <a:endParaRPr lang="en-US" dirty="0">
              <a:solidFill>
                <a:schemeClr val="accent2">
                  <a:lumMod val="75000"/>
                </a:schemeClr>
              </a:solidFill>
            </a:endParaRPr>
          </a:p>
          <a:p>
            <a:endParaRPr lang="en-US" sz="2400" b="1" dirty="0"/>
          </a:p>
          <a:p>
            <a:pPr algn="just"/>
            <a:r>
              <a:rPr lang="en-US" b="1" dirty="0"/>
              <a:t>Article 48: </a:t>
            </a:r>
            <a:r>
              <a:rPr lang="en-US" b="0" i="0" dirty="0">
                <a:solidFill>
                  <a:srgbClr val="333333"/>
                </a:solidFill>
                <a:effectLst/>
              </a:rPr>
              <a:t>Prohibit the slaughter of cows, calves and other milch and draught cattle and to improve their breeds</a:t>
            </a:r>
            <a:endParaRPr lang="en-US" b="1" dirty="0"/>
          </a:p>
          <a:p>
            <a:endParaRPr lang="en-US" sz="2400" b="1" dirty="0"/>
          </a:p>
          <a:p>
            <a:endParaRPr lang="en-US" sz="2400" b="1" dirty="0"/>
          </a:p>
          <a:p>
            <a:pPr algn="ctr"/>
            <a:r>
              <a:rPr lang="en-US" b="1" dirty="0"/>
              <a:t>DPSP- Liberal- Intellectual Principles</a:t>
            </a:r>
          </a:p>
          <a:p>
            <a:pPr algn="ctr"/>
            <a:endParaRPr lang="en-US" b="1" dirty="0"/>
          </a:p>
          <a:p>
            <a:pPr algn="just"/>
            <a:r>
              <a:rPr lang="en-IN" b="1" dirty="0"/>
              <a:t>Article 44: </a:t>
            </a:r>
            <a:r>
              <a:rPr lang="en-US" b="0" i="0" dirty="0">
                <a:effectLst/>
              </a:rPr>
              <a:t>Secure for all citizens a uniform civil code throughout the country</a:t>
            </a:r>
            <a:endParaRPr lang="en-IN" b="1" i="0" dirty="0">
              <a:effectLst/>
            </a:endParaRPr>
          </a:p>
          <a:p>
            <a:pPr algn="just"/>
            <a:endParaRPr lang="en-IN" b="1" dirty="0"/>
          </a:p>
          <a:p>
            <a:pPr algn="just"/>
            <a:r>
              <a:rPr lang="en-IN" b="1" dirty="0"/>
              <a:t>Article 45: </a:t>
            </a:r>
            <a:r>
              <a:rPr lang="en-US" b="0" i="0" dirty="0">
                <a:effectLst/>
              </a:rPr>
              <a:t>Provide early childhood care and education for all children until they complete the age of six years</a:t>
            </a:r>
            <a:endParaRPr lang="en-US" dirty="0"/>
          </a:p>
          <a:p>
            <a:pPr marL="342900" indent="-342900" algn="just">
              <a:buFont typeface="Wingdings" panose="05000000000000000000" pitchFamily="2" charset="2"/>
              <a:buChar char="q"/>
            </a:pPr>
            <a:endParaRPr lang="en-US" i="0" dirty="0">
              <a:solidFill>
                <a:srgbClr val="333333"/>
              </a:solidFill>
              <a:effectLst/>
            </a:endParaRPr>
          </a:p>
          <a:p>
            <a:pPr algn="just"/>
            <a:r>
              <a:rPr lang="en-US" b="1" dirty="0">
                <a:solidFill>
                  <a:srgbClr val="333333"/>
                </a:solidFill>
              </a:rPr>
              <a:t>Article 48: </a:t>
            </a:r>
            <a:r>
              <a:rPr lang="en-US" b="0" i="0" dirty="0">
                <a:solidFill>
                  <a:srgbClr val="333333"/>
                </a:solidFill>
                <a:effectLst/>
              </a:rPr>
              <a:t>Organize agriculture and animal husbandry on modern and scientific lines</a:t>
            </a:r>
          </a:p>
          <a:p>
            <a:pPr algn="just"/>
            <a:endParaRPr lang="en-US" dirty="0">
              <a:solidFill>
                <a:srgbClr val="333333"/>
              </a:solidFill>
            </a:endParaRPr>
          </a:p>
          <a:p>
            <a:pPr algn="just"/>
            <a:r>
              <a:rPr lang="en-US" b="1" i="0" dirty="0">
                <a:solidFill>
                  <a:srgbClr val="333333"/>
                </a:solidFill>
                <a:effectLst/>
              </a:rPr>
              <a:t>Article 49: </a:t>
            </a:r>
            <a:r>
              <a:rPr lang="en-US" b="0" i="0" dirty="0">
                <a:solidFill>
                  <a:srgbClr val="333333"/>
                </a:solidFill>
                <a:effectLst/>
              </a:rPr>
              <a:t>Protect monuments, places and objects of artistic or historic interest which are declared to be of national importance</a:t>
            </a:r>
          </a:p>
          <a:p>
            <a:pPr algn="just"/>
            <a:endParaRPr lang="en-US" b="1" dirty="0"/>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861133" y="3424010"/>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242508828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6018" y="469890"/>
            <a:ext cx="8004312" cy="6555641"/>
          </a:xfrm>
          <a:prstGeom prst="rect">
            <a:avLst/>
          </a:prstGeom>
        </p:spPr>
        <p:txBody>
          <a:bodyPr wrap="square">
            <a:spAutoFit/>
          </a:bodyPr>
          <a:lstStyle/>
          <a:p>
            <a:r>
              <a:rPr lang="en-US" sz="2400" b="1" dirty="0">
                <a:solidFill>
                  <a:schemeClr val="accent2">
                    <a:lumMod val="75000"/>
                  </a:schemeClr>
                </a:solidFill>
              </a:rPr>
              <a:t>DIRECTIVE PRINICIPLES OF STATE POLICY. </a:t>
            </a:r>
          </a:p>
          <a:p>
            <a:pPr algn="just"/>
            <a:endParaRPr lang="en-US" dirty="0">
              <a:solidFill>
                <a:schemeClr val="accent2">
                  <a:lumMod val="75000"/>
                </a:schemeClr>
              </a:solidFill>
            </a:endParaRPr>
          </a:p>
          <a:p>
            <a:pPr algn="just"/>
            <a:r>
              <a:rPr lang="en-US" b="0" i="0" dirty="0">
                <a:solidFill>
                  <a:srgbClr val="333333"/>
                </a:solidFill>
                <a:effectLst/>
              </a:rPr>
              <a:t> </a:t>
            </a:r>
          </a:p>
          <a:p>
            <a:pPr algn="just"/>
            <a:r>
              <a:rPr lang="en-US" b="1" i="0" dirty="0">
                <a:solidFill>
                  <a:srgbClr val="333333"/>
                </a:solidFill>
                <a:effectLst/>
              </a:rPr>
              <a:t>Article 50: </a:t>
            </a:r>
            <a:r>
              <a:rPr lang="en-US" b="0" i="0" dirty="0">
                <a:solidFill>
                  <a:srgbClr val="333333"/>
                </a:solidFill>
                <a:effectLst/>
              </a:rPr>
              <a:t>Separate the judiciary from the executive in the public services of the State</a:t>
            </a:r>
          </a:p>
          <a:p>
            <a:pPr algn="just"/>
            <a:endParaRPr lang="en-US" dirty="0">
              <a:solidFill>
                <a:srgbClr val="333333"/>
              </a:solidFill>
            </a:endParaRPr>
          </a:p>
          <a:p>
            <a:pPr algn="just"/>
            <a:r>
              <a:rPr lang="en-US" b="1" i="0" dirty="0">
                <a:solidFill>
                  <a:srgbClr val="333333"/>
                </a:solidFill>
                <a:effectLst/>
              </a:rPr>
              <a:t>Article 51: </a:t>
            </a:r>
            <a:r>
              <a:rPr lang="en-US" b="0" i="0" dirty="0">
                <a:solidFill>
                  <a:srgbClr val="333333"/>
                </a:solidFill>
                <a:effectLst/>
              </a:rPr>
              <a:t>Promote international peace and security and maintain just and honorable relations between nations</a:t>
            </a:r>
          </a:p>
          <a:p>
            <a:pPr algn="just">
              <a:buFont typeface="Arial" panose="020B0604020202020204" pitchFamily="34" charset="0"/>
              <a:buChar char="•"/>
            </a:pPr>
            <a:r>
              <a:rPr lang="en-US" b="0" i="0" dirty="0">
                <a:solidFill>
                  <a:srgbClr val="333333"/>
                </a:solidFill>
                <a:effectLst/>
              </a:rPr>
              <a:t>Foster respect for international law and treaty obligations</a:t>
            </a:r>
          </a:p>
          <a:p>
            <a:pPr algn="just">
              <a:buFont typeface="Arial" panose="020B0604020202020204" pitchFamily="34" charset="0"/>
              <a:buChar char="•"/>
            </a:pPr>
            <a:r>
              <a:rPr lang="en-US" b="0" i="0" dirty="0">
                <a:solidFill>
                  <a:srgbClr val="333333"/>
                </a:solidFill>
                <a:effectLst/>
              </a:rPr>
              <a:t>Encourage settlement of international disputes by arbitration</a:t>
            </a:r>
          </a:p>
          <a:p>
            <a:pPr algn="just">
              <a:buFont typeface="Arial" panose="020B0604020202020204" pitchFamily="34" charset="0"/>
              <a:buChar char="•"/>
            </a:pPr>
            <a:endParaRPr lang="en-US" dirty="0">
              <a:solidFill>
                <a:srgbClr val="333333"/>
              </a:solidFill>
            </a:endParaRPr>
          </a:p>
          <a:p>
            <a:pPr algn="ctr"/>
            <a:r>
              <a:rPr lang="en-US" b="1" i="0" u="sng" dirty="0">
                <a:solidFill>
                  <a:srgbClr val="333333"/>
                </a:solidFill>
                <a:effectLst/>
              </a:rPr>
              <a:t>42nd Amendment Act, 1976 added four new Directive Principles in the list:</a:t>
            </a:r>
          </a:p>
          <a:p>
            <a:pPr algn="just"/>
            <a:endParaRPr lang="en-US" dirty="0">
              <a:solidFill>
                <a:srgbClr val="333333"/>
              </a:solidFill>
            </a:endParaRPr>
          </a:p>
          <a:p>
            <a:pPr algn="just"/>
            <a:r>
              <a:rPr lang="en-US" b="1" i="0" dirty="0">
                <a:solidFill>
                  <a:srgbClr val="333333"/>
                </a:solidFill>
                <a:effectLst/>
              </a:rPr>
              <a:t>Article 39: </a:t>
            </a:r>
            <a:r>
              <a:rPr lang="en-US" b="0" i="0" dirty="0">
                <a:solidFill>
                  <a:srgbClr val="333333"/>
                </a:solidFill>
                <a:effectLst/>
              </a:rPr>
              <a:t>To secure opportunities for the healthy development of children</a:t>
            </a:r>
          </a:p>
          <a:p>
            <a:pPr algn="just"/>
            <a:endParaRPr lang="en-US" dirty="0">
              <a:solidFill>
                <a:srgbClr val="333333"/>
              </a:solidFill>
            </a:endParaRPr>
          </a:p>
          <a:p>
            <a:pPr algn="just"/>
            <a:r>
              <a:rPr lang="en-US" b="1" i="0" dirty="0">
                <a:solidFill>
                  <a:srgbClr val="333333"/>
                </a:solidFill>
                <a:effectLst/>
              </a:rPr>
              <a:t>Article 39A: </a:t>
            </a:r>
            <a:r>
              <a:rPr lang="en-US" b="0" i="0" dirty="0">
                <a:solidFill>
                  <a:srgbClr val="333333"/>
                </a:solidFill>
                <a:effectLst/>
              </a:rPr>
              <a:t>To promote equal justice and to provide free legal aid to the poor</a:t>
            </a:r>
          </a:p>
          <a:p>
            <a:pPr algn="just"/>
            <a:endParaRPr lang="en-US" dirty="0">
              <a:solidFill>
                <a:srgbClr val="333333"/>
              </a:solidFill>
            </a:endParaRPr>
          </a:p>
          <a:p>
            <a:pPr algn="just"/>
            <a:r>
              <a:rPr lang="en-US" b="1" i="0" dirty="0">
                <a:solidFill>
                  <a:srgbClr val="333333"/>
                </a:solidFill>
                <a:effectLst/>
              </a:rPr>
              <a:t>Article 43</a:t>
            </a:r>
            <a:r>
              <a:rPr lang="en-US" b="1" dirty="0">
                <a:solidFill>
                  <a:srgbClr val="333333"/>
                </a:solidFill>
              </a:rPr>
              <a:t>A: </a:t>
            </a:r>
            <a:r>
              <a:rPr lang="en-US" b="0" i="0" dirty="0">
                <a:solidFill>
                  <a:srgbClr val="333333"/>
                </a:solidFill>
                <a:effectLst/>
              </a:rPr>
              <a:t>To take steps to secure the participation of workers in the management of industries</a:t>
            </a:r>
          </a:p>
          <a:p>
            <a:pPr algn="just"/>
            <a:endParaRPr lang="en-US" dirty="0">
              <a:solidFill>
                <a:srgbClr val="333333"/>
              </a:solidFill>
            </a:endParaRPr>
          </a:p>
          <a:p>
            <a:pPr algn="just"/>
            <a:r>
              <a:rPr lang="en-IN" b="1" i="0" dirty="0">
                <a:solidFill>
                  <a:srgbClr val="333333"/>
                </a:solidFill>
                <a:effectLst/>
              </a:rPr>
              <a:t>Article 48A</a:t>
            </a:r>
            <a:r>
              <a:rPr lang="en-US" b="1" i="0" dirty="0">
                <a:solidFill>
                  <a:srgbClr val="333333"/>
                </a:solidFill>
                <a:effectLst/>
              </a:rPr>
              <a:t>: </a:t>
            </a:r>
            <a:r>
              <a:rPr lang="en-US" b="0" i="0" dirty="0">
                <a:solidFill>
                  <a:srgbClr val="333333"/>
                </a:solidFill>
                <a:effectLst/>
              </a:rPr>
              <a:t>To protect and improve the environment and to safeguard forests and wildlife</a:t>
            </a:r>
          </a:p>
          <a:p>
            <a:pPr algn="just"/>
            <a:endParaRPr lang="en-US" i="0" dirty="0">
              <a:solidFill>
                <a:srgbClr val="333333"/>
              </a:solidFill>
              <a:effectLst/>
            </a:endParaRP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2">
            <a:extLst>
              <a:ext uri="{FF2B5EF4-FFF2-40B4-BE49-F238E27FC236}">
                <a16:creationId xmlns:a16="http://schemas.microsoft.com/office/drawing/2014/main" id="{4F3FB185-DBF7-4A22-BB42-211E8BAD4CAC}"/>
              </a:ext>
            </a:extLst>
          </p:cNvPr>
          <p:cNvSpPr>
            <a:spLocks noChangeArrowheads="1"/>
          </p:cNvSpPr>
          <p:nvPr/>
        </p:nvSpPr>
        <p:spPr bwMode="auto">
          <a:xfrm>
            <a:off x="-1105974" y="888009"/>
            <a:ext cx="6933461" cy="244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88900" algn="just" eaLnBrk="0" fontAlgn="base" hangingPunct="0">
              <a:spcBef>
                <a:spcPct val="0"/>
              </a:spcBef>
              <a:spcAft>
                <a:spcPts val="6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buFont typeface="Arial" pitchFamily="34" charset="0"/>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r>
              <a:rPr lang="en-US" altLang="en-US" sz="2400" dirty="0">
                <a:solidFill>
                  <a:schemeClr val="accent1">
                    <a:lumMod val="75000"/>
                  </a:schemeClr>
                </a:solidFill>
                <a:cs typeface="Arial" panose="020B0604020202020204" pitchFamily="34" charset="0"/>
              </a:rPr>
              <a:t>	</a:t>
            </a:r>
          </a:p>
          <a:p>
            <a:pPr marL="533400" indent="-444500" algn="just" eaLnBrk="0" fontAlgn="base" hangingPunct="0">
              <a:spcBef>
                <a:spcPct val="0"/>
              </a:spcBef>
              <a:spcAft>
                <a:spcPts val="600"/>
              </a:spcAft>
            </a:pPr>
            <a:endParaRPr lang="en-US" altLang="en-US" sz="2400" dirty="0">
              <a:solidFill>
                <a:schemeClr val="accent1">
                  <a:lumMod val="75000"/>
                </a:schemeClr>
              </a:solidFill>
              <a:cs typeface="Arial" panose="020B0604020202020204" pitchFamily="34" charset="0"/>
            </a:endParaRPr>
          </a:p>
          <a:p>
            <a:pPr marL="533400" indent="-444500" algn="just" eaLnBrk="0" fontAlgn="base" hangingPunct="0">
              <a:spcBef>
                <a:spcPct val="0"/>
              </a:spcBef>
              <a:spcAft>
                <a:spcPts val="600"/>
              </a:spcAft>
            </a:pPr>
            <a:endParaRPr kumimoji="0" lang="en-US" altLang="en-US" sz="2400" i="0" u="none" strike="noStrike" cap="none" normalizeH="0" baseline="0" dirty="0">
              <a:ln>
                <a:noFill/>
              </a:ln>
              <a:solidFill>
                <a:schemeClr val="accent1">
                  <a:lumMod val="75000"/>
                </a:schemeClr>
              </a:solidFill>
              <a:effectLst/>
              <a:cs typeface="Arial" panose="020B0604020202020204" pitchFamily="34" charset="0"/>
            </a:endParaRPr>
          </a:p>
        </p:txBody>
      </p:sp>
    </p:spTree>
    <p:extLst>
      <p:ext uri="{BB962C8B-B14F-4D97-AF65-F5344CB8AC3E}">
        <p14:creationId xmlns:p14="http://schemas.microsoft.com/office/powerpoint/2010/main" val="3902852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TotalTime>
  <Words>10699</Words>
  <Application>Microsoft Office PowerPoint</Application>
  <PresentationFormat>Widescreen</PresentationFormat>
  <Paragraphs>1341</Paragraphs>
  <Slides>121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121</vt:i4>
      </vt:variant>
    </vt:vector>
  </HeadingPairs>
  <TitlesOfParts>
    <vt:vector size="130" baseType="lpstr">
      <vt:lpstr>Arial</vt:lpstr>
      <vt:lpstr>Arial Black</vt:lpstr>
      <vt:lpstr>Calibri</vt:lpstr>
      <vt:lpstr>Calibri Light</vt:lpstr>
      <vt:lpstr>roboto</vt:lpstr>
      <vt:lpstr>roboto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Ranjeet Mathew Jacob</dc:creator>
  <cp:lastModifiedBy>Lalitha Rohit</cp:lastModifiedBy>
  <cp:revision>41</cp:revision>
  <dcterms:created xsi:type="dcterms:W3CDTF">2020-10-20T05:13:01Z</dcterms:created>
  <dcterms:modified xsi:type="dcterms:W3CDTF">2021-01-04T07:11:25Z</dcterms:modified>
</cp:coreProperties>
</file>