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39" r:id="rId2"/>
    <p:sldId id="379" r:id="rId3"/>
    <p:sldId id="380" r:id="rId4"/>
    <p:sldId id="382" r:id="rId5"/>
    <p:sldId id="384" r:id="rId6"/>
    <p:sldId id="385" r:id="rId7"/>
    <p:sldId id="386" r:id="rId8"/>
    <p:sldId id="390" r:id="rId9"/>
    <p:sldId id="393" r:id="rId10"/>
    <p:sldId id="400" r:id="rId11"/>
    <p:sldId id="404" r:id="rId12"/>
    <p:sldId id="405" r:id="rId13"/>
    <p:sldId id="407" r:id="rId14"/>
    <p:sldId id="408" r:id="rId15"/>
    <p:sldId id="409" r:id="rId16"/>
    <p:sldId id="410" r:id="rId17"/>
    <p:sldId id="411" r:id="rId18"/>
    <p:sldId id="412" r:id="rId19"/>
    <p:sldId id="414" r:id="rId20"/>
    <p:sldId id="415" r:id="rId21"/>
    <p:sldId id="418" r:id="rId22"/>
    <p:sldId id="419" r:id="rId23"/>
    <p:sldId id="420" r:id="rId24"/>
    <p:sldId id="421" r:id="rId25"/>
    <p:sldId id="422" r:id="rId26"/>
    <p:sldId id="423" r:id="rId27"/>
    <p:sldId id="424" r:id="rId28"/>
    <p:sldId id="425" r:id="rId29"/>
    <p:sldId id="427" r:id="rId30"/>
    <p:sldId id="428" r:id="rId31"/>
    <p:sldId id="429" r:id="rId32"/>
    <p:sldId id="430" r:id="rId33"/>
    <p:sldId id="431" r:id="rId34"/>
    <p:sldId id="432" r:id="rId35"/>
    <p:sldId id="433" r:id="rId36"/>
    <p:sldId id="434" r:id="rId37"/>
    <p:sldId id="435" r:id="rId38"/>
    <p:sldId id="436" r:id="rId39"/>
    <p:sldId id="437" r:id="rId40"/>
    <p:sldId id="438" r:id="rId41"/>
    <p:sldId id="355" r:id="rId42"/>
    <p:sldId id="357" r:id="rId43"/>
    <p:sldId id="358" r:id="rId44"/>
    <p:sldId id="359" r:id="rId45"/>
    <p:sldId id="360" r:id="rId46"/>
    <p:sldId id="361" r:id="rId47"/>
    <p:sldId id="366" r:id="rId48"/>
    <p:sldId id="368" r:id="rId49"/>
    <p:sldId id="369" r:id="rId50"/>
    <p:sldId id="371" r:id="rId51"/>
    <p:sldId id="372" r:id="rId52"/>
    <p:sldId id="373" r:id="rId53"/>
    <p:sldId id="374"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49162" y="1956022"/>
            <a:ext cx="5622911" cy="923330"/>
          </a:xfrm>
          <a:prstGeom prst="rect">
            <a:avLst/>
          </a:prstGeom>
        </p:spPr>
        <p:txBody>
          <a:bodyPr wrap="square">
            <a:spAutoFit/>
          </a:bodyPr>
          <a:lstStyle/>
          <a:p>
            <a:r>
              <a:rPr lang="en-US" sz="2700" b="1" cap="all" dirty="0"/>
              <a:t>Constitutional Law, cyber law, </a:t>
            </a:r>
            <a:r>
              <a:rPr lang="en-US" sz="2700" b="1" cap="all" dirty="0" err="1"/>
              <a:t>ip</a:t>
            </a:r>
            <a:r>
              <a:rPr lang="en-US" sz="2700" b="1" cap="all" dirty="0"/>
              <a:t> law and professional ethics</a:t>
            </a:r>
          </a:p>
        </p:txBody>
      </p:sp>
      <p:sp>
        <p:nvSpPr>
          <p:cNvPr id="13" name="Rectangle 12">
            <a:extLst>
              <a:ext uri="{FF2B5EF4-FFF2-40B4-BE49-F238E27FC236}">
                <a16:creationId xmlns:a16="http://schemas.microsoft.com/office/drawing/2014/main" xmlns="" id="{34CEFAD4-E477-4E46-B5A6-ADB26E6A2863}"/>
              </a:ext>
            </a:extLst>
          </p:cNvPr>
          <p:cNvSpPr/>
          <p:nvPr/>
        </p:nvSpPr>
        <p:spPr>
          <a:xfrm>
            <a:off x="449162" y="3023834"/>
            <a:ext cx="5622911" cy="923330"/>
          </a:xfrm>
          <a:prstGeom prst="rect">
            <a:avLst/>
          </a:prstGeom>
        </p:spPr>
        <p:txBody>
          <a:bodyPr wrap="square">
            <a:spAutoFit/>
          </a:bodyPr>
          <a:lstStyle/>
          <a:p>
            <a:r>
              <a:rPr lang="en-US" sz="2700" b="1" dirty="0" smtClean="0">
                <a:solidFill>
                  <a:schemeClr val="accent1">
                    <a:lumMod val="75000"/>
                  </a:schemeClr>
                </a:solidFill>
              </a:rPr>
              <a:t>Unit-2: </a:t>
            </a:r>
            <a:r>
              <a:rPr lang="en-US" sz="2700" b="1" dirty="0">
                <a:solidFill>
                  <a:schemeClr val="accent1">
                    <a:lumMod val="75000"/>
                  </a:schemeClr>
                </a:solidFill>
              </a:rPr>
              <a:t>Introduction to Constitution of India. </a:t>
            </a:r>
            <a:endParaRPr lang="en-IN" sz="2700" b="1" dirty="0">
              <a:solidFill>
                <a:schemeClr val="accent1">
                  <a:lumMod val="75000"/>
                </a:schemeClr>
              </a:solidFill>
            </a:endParaRPr>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235384" y="4974525"/>
            <a:ext cx="800171" cy="808616"/>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804867"/>
            <a:ext cx="5928041" cy="51403"/>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11" name="Picture 10"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8215551" y="961073"/>
            <a:ext cx="799624" cy="409575"/>
          </a:xfrm>
          <a:prstGeom prst="rect">
            <a:avLst/>
          </a:prstGeom>
          <a:noFill/>
          <a:ln>
            <a:noFill/>
          </a:ln>
        </p:spPr>
      </p:pic>
    </p:spTree>
    <p:extLst>
      <p:ext uri="{BB962C8B-B14F-4D97-AF65-F5344CB8AC3E}">
        <p14:creationId xmlns:p14="http://schemas.microsoft.com/office/powerpoint/2010/main" val="1753704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Executive</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7061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326008" y="1513221"/>
            <a:ext cx="8513192" cy="4278094"/>
          </a:xfrm>
          <a:prstGeom prst="rect">
            <a:avLst/>
          </a:prstGeom>
          <a:noFill/>
        </p:spPr>
        <p:txBody>
          <a:bodyPr wrap="square" rtlCol="0">
            <a:spAutoFit/>
          </a:bodyPr>
          <a:lstStyle/>
          <a:p>
            <a:pPr algn="just"/>
            <a:r>
              <a:rPr lang="en-US" sz="2800" dirty="0">
                <a:solidFill>
                  <a:srgbClr val="FF0000"/>
                </a:solidFill>
              </a:rPr>
              <a:t>Article 75:</a:t>
            </a:r>
          </a:p>
          <a:p>
            <a:pPr marL="342900" indent="-342900" algn="just">
              <a:buFont typeface="Wingdings" panose="05000000000000000000" pitchFamily="2" charset="2"/>
              <a:buChar char="v"/>
            </a:pPr>
            <a:r>
              <a:rPr lang="en-US" sz="2800" dirty="0"/>
              <a:t>The Prime Minister shall be appointed by the President and other Ministers shall be appointed by the President on the advice of the Prime Minister. </a:t>
            </a:r>
          </a:p>
          <a:p>
            <a:pPr marL="342900" indent="-342900" algn="just">
              <a:buFont typeface="Wingdings" panose="05000000000000000000" pitchFamily="2" charset="2"/>
              <a:buChar char="v"/>
            </a:pPr>
            <a:r>
              <a:rPr lang="en-US" sz="2800" dirty="0"/>
              <a:t>The Ministers shall hold office during the </a:t>
            </a:r>
            <a:r>
              <a:rPr lang="en-US" sz="2800" b="1" dirty="0"/>
              <a:t>pleasure of the President.</a:t>
            </a:r>
          </a:p>
          <a:p>
            <a:pPr marL="342900" indent="-342900" algn="just">
              <a:buFont typeface="Wingdings" panose="05000000000000000000" pitchFamily="2" charset="2"/>
              <a:buChar char="v"/>
            </a:pPr>
            <a:endParaRPr lang="en-US" sz="2800" dirty="0"/>
          </a:p>
          <a:p>
            <a:pPr marL="342900" indent="-342900" algn="just">
              <a:buFont typeface="Wingdings" panose="05000000000000000000" pitchFamily="2" charset="2"/>
              <a:buChar char="v"/>
            </a:pPr>
            <a:r>
              <a:rPr lang="en-US" sz="2800" dirty="0"/>
              <a:t>The Council of Ministers shall be </a:t>
            </a:r>
            <a:r>
              <a:rPr lang="en-US" sz="2800" b="1" dirty="0"/>
              <a:t>collectively responsible</a:t>
            </a:r>
            <a:r>
              <a:rPr lang="en-US" sz="2800" dirty="0"/>
              <a:t> to the House of the People.</a:t>
            </a:r>
          </a:p>
          <a:p>
            <a:pPr marL="342900" indent="-342900">
              <a:buFont typeface="Wingdings" panose="05000000000000000000" pitchFamily="2" charset="2"/>
              <a:buChar char="v"/>
            </a:pPr>
            <a:endParaRPr lang="en-US" sz="20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973568" y="146470"/>
            <a:ext cx="1066165" cy="546100"/>
          </a:xfrm>
          <a:prstGeom prst="rect">
            <a:avLst/>
          </a:prstGeom>
          <a:noFill/>
          <a:ln>
            <a:noFill/>
          </a:ln>
        </p:spPr>
      </p:pic>
    </p:spTree>
    <p:extLst>
      <p:ext uri="{BB962C8B-B14F-4D97-AF65-F5344CB8AC3E}">
        <p14:creationId xmlns:p14="http://schemas.microsoft.com/office/powerpoint/2010/main" val="203001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Executive- Parliament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020367" cy="461665"/>
          </a:xfrm>
          <a:prstGeom prst="rect">
            <a:avLst/>
          </a:prstGeom>
        </p:spPr>
        <p:txBody>
          <a:bodyPr wrap="square">
            <a:spAutoFit/>
          </a:bodyPr>
          <a:lstStyle/>
          <a:p>
            <a:pPr algn="r"/>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326007" y="1868854"/>
            <a:ext cx="8513193" cy="3970318"/>
          </a:xfrm>
          <a:prstGeom prst="rect">
            <a:avLst/>
          </a:prstGeom>
          <a:noFill/>
        </p:spPr>
        <p:txBody>
          <a:bodyPr wrap="square" rtlCol="0">
            <a:spAutoFit/>
          </a:bodyPr>
          <a:lstStyle/>
          <a:p>
            <a:pPr algn="ctr"/>
            <a:r>
              <a:rPr lang="en-IN" sz="2800" b="1" dirty="0">
                <a:solidFill>
                  <a:srgbClr val="C00000"/>
                </a:solidFill>
              </a:rPr>
              <a:t>The Parliament Articles 79-122</a:t>
            </a:r>
          </a:p>
          <a:p>
            <a:endParaRPr lang="en-IN" sz="2800" dirty="0">
              <a:solidFill>
                <a:srgbClr val="C00000"/>
              </a:solidFill>
            </a:endParaRPr>
          </a:p>
          <a:p>
            <a:pPr marL="342900" indent="-342900" algn="just">
              <a:buFont typeface="Wingdings" panose="05000000000000000000" pitchFamily="2" charset="2"/>
              <a:buChar char="v"/>
            </a:pPr>
            <a:r>
              <a:rPr lang="en-US" sz="2800" dirty="0"/>
              <a:t>Consist of the President and two Houses - The Council of States and the House of the People. </a:t>
            </a:r>
          </a:p>
          <a:p>
            <a:pPr marL="342900" indent="-342900" algn="just">
              <a:buFont typeface="Wingdings" panose="05000000000000000000" pitchFamily="2" charset="2"/>
              <a:buChar char="v"/>
            </a:pPr>
            <a:endParaRPr lang="en-US" sz="2800" dirty="0"/>
          </a:p>
          <a:p>
            <a:pPr marL="342900" indent="-342900" algn="just">
              <a:buFont typeface="Wingdings" panose="05000000000000000000" pitchFamily="2" charset="2"/>
              <a:buChar char="v"/>
            </a:pPr>
            <a:r>
              <a:rPr lang="en-US" sz="2800" dirty="0"/>
              <a:t>The lower House is designated as the House of the people or Lok </a:t>
            </a:r>
            <a:r>
              <a:rPr lang="en-US" sz="2800" dirty="0" err="1"/>
              <a:t>Sabha</a:t>
            </a:r>
            <a:r>
              <a:rPr lang="en-US" sz="2800" dirty="0"/>
              <a:t> </a:t>
            </a:r>
          </a:p>
          <a:p>
            <a:pPr marL="342900" indent="-342900" algn="just">
              <a:buFont typeface="Wingdings" panose="05000000000000000000" pitchFamily="2" charset="2"/>
              <a:buChar char="v"/>
            </a:pPr>
            <a:r>
              <a:rPr lang="en-US" sz="2800" dirty="0"/>
              <a:t>The upper house as the Council of States or Rajya </a:t>
            </a:r>
            <a:r>
              <a:rPr lang="en-US" sz="2800" dirty="0" err="1"/>
              <a:t>Sabha</a:t>
            </a:r>
            <a:r>
              <a:rPr lang="en-US" sz="2800" dirty="0"/>
              <a:t>..</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8041259" y="96655"/>
            <a:ext cx="1066165" cy="546100"/>
          </a:xfrm>
          <a:prstGeom prst="rect">
            <a:avLst/>
          </a:prstGeom>
          <a:noFill/>
          <a:ln>
            <a:noFill/>
          </a:ln>
        </p:spPr>
      </p:pic>
    </p:spTree>
    <p:extLst>
      <p:ext uri="{BB962C8B-B14F-4D97-AF65-F5344CB8AC3E}">
        <p14:creationId xmlns:p14="http://schemas.microsoft.com/office/powerpoint/2010/main" val="216616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Executive- Parliament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4013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326007" y="1868853"/>
            <a:ext cx="8664958" cy="3539430"/>
          </a:xfrm>
          <a:prstGeom prst="rect">
            <a:avLst/>
          </a:prstGeom>
          <a:noFill/>
        </p:spPr>
        <p:txBody>
          <a:bodyPr wrap="square" rtlCol="0">
            <a:spAutoFit/>
          </a:bodyPr>
          <a:lstStyle/>
          <a:p>
            <a:pPr algn="just"/>
            <a:r>
              <a:rPr lang="en-US" sz="2800" dirty="0">
                <a:solidFill>
                  <a:srgbClr val="FF0000"/>
                </a:solidFill>
              </a:rPr>
              <a:t>Article 80. Composition of the Council of States</a:t>
            </a:r>
          </a:p>
          <a:p>
            <a:pPr algn="just"/>
            <a:endParaRPr lang="en-US" sz="2800" dirty="0">
              <a:solidFill>
                <a:srgbClr val="FF0000"/>
              </a:solidFill>
            </a:endParaRPr>
          </a:p>
          <a:p>
            <a:pPr marL="342900" indent="-342900" algn="just">
              <a:buFont typeface="Wingdings" panose="05000000000000000000" pitchFamily="2" charset="2"/>
              <a:buChar char="v"/>
            </a:pPr>
            <a:r>
              <a:rPr lang="en-US" sz="2800" dirty="0"/>
              <a:t>The Council of States shall consist of:</a:t>
            </a:r>
          </a:p>
          <a:p>
            <a:pPr algn="just"/>
            <a:endParaRPr lang="en-US" sz="2800" dirty="0"/>
          </a:p>
          <a:p>
            <a:pPr marL="457200" indent="-457200" algn="just">
              <a:buAutoNum type="alphaLcParenBoth"/>
            </a:pPr>
            <a:r>
              <a:rPr lang="en-US" sz="2800" dirty="0"/>
              <a:t>twelve members to be nominated by the President</a:t>
            </a:r>
          </a:p>
          <a:p>
            <a:pPr marL="457200" indent="-457200" algn="just">
              <a:buAutoNum type="alphaLcParenBoth"/>
            </a:pPr>
            <a:endParaRPr lang="en-US" sz="2800" dirty="0"/>
          </a:p>
          <a:p>
            <a:pPr marL="457200" indent="-457200" algn="just">
              <a:buAutoNum type="alphaLcParenBoth"/>
            </a:pPr>
            <a:r>
              <a:rPr lang="en-US" sz="2800" dirty="0"/>
              <a:t>two hundred and thirty-eight representative of the States and of the Union territories</a:t>
            </a:r>
            <a:r>
              <a:rPr lang="en-US" sz="2000" dirty="0"/>
              <a:t>.</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924800" y="105799"/>
            <a:ext cx="1066165" cy="546100"/>
          </a:xfrm>
          <a:prstGeom prst="rect">
            <a:avLst/>
          </a:prstGeom>
          <a:noFill/>
          <a:ln>
            <a:noFill/>
          </a:ln>
        </p:spPr>
      </p:pic>
    </p:spTree>
    <p:extLst>
      <p:ext uri="{BB962C8B-B14F-4D97-AF65-F5344CB8AC3E}">
        <p14:creationId xmlns:p14="http://schemas.microsoft.com/office/powerpoint/2010/main" val="70803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Executive- Parliament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020367" cy="461665"/>
          </a:xfrm>
          <a:prstGeom prst="rect">
            <a:avLst/>
          </a:prstGeom>
        </p:spPr>
        <p:txBody>
          <a:bodyPr wrap="square">
            <a:spAutoFit/>
          </a:bodyPr>
          <a:lstStyle/>
          <a:p>
            <a:r>
              <a:rPr lang="en-US" sz="2400" b="1" dirty="0">
                <a:solidFill>
                  <a:schemeClr val="accent1">
                    <a:lumMod val="75000"/>
                  </a:schemeClr>
                </a:solidFill>
              </a:rPr>
              <a:t>Constitutional Law, Cyber Law and Professional </a:t>
            </a:r>
            <a:r>
              <a:rPr lang="en-US" sz="2400" b="1" dirty="0" smtClean="0">
                <a:solidFill>
                  <a:schemeClr val="accent1">
                    <a:lumMod val="75000"/>
                  </a:schemeClr>
                </a:solidFill>
              </a:rPr>
              <a:t>Ethics</a:t>
            </a:r>
            <a:endParaRPr lang="en-US" sz="2400" b="1" dirty="0">
              <a:solidFill>
                <a:schemeClr val="accent1">
                  <a:lumMod val="75000"/>
                </a:schemeClr>
              </a:solidFill>
            </a:endParaRPr>
          </a:p>
        </p:txBody>
      </p:sp>
      <p:sp>
        <p:nvSpPr>
          <p:cNvPr id="3" name="TextBox 2">
            <a:extLst>
              <a:ext uri="{FF2B5EF4-FFF2-40B4-BE49-F238E27FC236}">
                <a16:creationId xmlns="" xmlns:a16="http://schemas.microsoft.com/office/drawing/2014/main" id="{DADC3F1F-DD13-422E-9450-2895A8B993A1}"/>
              </a:ext>
            </a:extLst>
          </p:cNvPr>
          <p:cNvSpPr txBox="1"/>
          <p:nvPr/>
        </p:nvSpPr>
        <p:spPr>
          <a:xfrm>
            <a:off x="316832" y="1723080"/>
            <a:ext cx="8446168" cy="4401205"/>
          </a:xfrm>
          <a:prstGeom prst="rect">
            <a:avLst/>
          </a:prstGeom>
          <a:noFill/>
        </p:spPr>
        <p:txBody>
          <a:bodyPr wrap="square" rtlCol="0">
            <a:spAutoFit/>
          </a:bodyPr>
          <a:lstStyle/>
          <a:p>
            <a:r>
              <a:rPr lang="en-US" sz="2800" dirty="0">
                <a:solidFill>
                  <a:srgbClr val="FF0000"/>
                </a:solidFill>
              </a:rPr>
              <a:t>Article 81. Composition of the House of the People</a:t>
            </a:r>
          </a:p>
          <a:p>
            <a:endParaRPr lang="en-US" sz="2800" dirty="0"/>
          </a:p>
          <a:p>
            <a:r>
              <a:rPr lang="en-US" sz="2800" dirty="0"/>
              <a:t>The House of the people shall consist of- </a:t>
            </a:r>
          </a:p>
          <a:p>
            <a:endParaRPr lang="en-US" sz="2800" dirty="0"/>
          </a:p>
          <a:p>
            <a:pPr marL="342900" indent="-342900">
              <a:buFont typeface="Arial" panose="020B0604020202020204" pitchFamily="34" charset="0"/>
              <a:buChar char="•"/>
            </a:pPr>
            <a:r>
              <a:rPr lang="en-US" sz="2800" dirty="0"/>
              <a:t>530 members directly elected by the voters.</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20 members to represent the Union territory</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2 members belonging to the Anglo Indian Community appointed by the</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8077835" y="0"/>
            <a:ext cx="1066165" cy="546100"/>
          </a:xfrm>
          <a:prstGeom prst="rect">
            <a:avLst/>
          </a:prstGeom>
          <a:noFill/>
          <a:ln>
            <a:noFill/>
          </a:ln>
        </p:spPr>
      </p:pic>
    </p:spTree>
    <p:extLst>
      <p:ext uri="{BB962C8B-B14F-4D97-AF65-F5344CB8AC3E}">
        <p14:creationId xmlns:p14="http://schemas.microsoft.com/office/powerpoint/2010/main" val="97538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Executive- Parliament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7823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152400" y="1676400"/>
            <a:ext cx="8839200" cy="3108543"/>
          </a:xfrm>
          <a:prstGeom prst="rect">
            <a:avLst/>
          </a:prstGeom>
          <a:noFill/>
        </p:spPr>
        <p:txBody>
          <a:bodyPr wrap="square" rtlCol="0">
            <a:spAutoFit/>
          </a:bodyPr>
          <a:lstStyle/>
          <a:p>
            <a:pPr algn="just"/>
            <a:r>
              <a:rPr lang="en-US" sz="2800" dirty="0">
                <a:solidFill>
                  <a:srgbClr val="FF0000"/>
                </a:solidFill>
              </a:rPr>
              <a:t>Article 83. Duration of Houses of Parliament</a:t>
            </a:r>
          </a:p>
          <a:p>
            <a:pPr marL="457200" indent="-457200" algn="just">
              <a:buAutoNum type="arabicParenBoth"/>
            </a:pPr>
            <a:r>
              <a:rPr lang="en-US" sz="2800" b="1" dirty="0"/>
              <a:t>The council of States </a:t>
            </a:r>
            <a:r>
              <a:rPr lang="en-US" sz="2800" dirty="0"/>
              <a:t>-  not be subject to dissolution, but one third of the members shall retire on the expiration of every second year</a:t>
            </a:r>
          </a:p>
          <a:p>
            <a:pPr marL="457200" indent="-457200" algn="just">
              <a:buAutoNum type="arabicParenBoth"/>
            </a:pPr>
            <a:endParaRPr lang="en-US" sz="2800" dirty="0"/>
          </a:p>
          <a:p>
            <a:pPr marL="457200" indent="-457200" algn="just">
              <a:buAutoNum type="arabicParenBoth"/>
            </a:pPr>
            <a:r>
              <a:rPr lang="en-US" sz="2800" b="1" dirty="0"/>
              <a:t>The House of the People - </a:t>
            </a:r>
            <a:r>
              <a:rPr lang="en-US" sz="2800" dirty="0"/>
              <a:t>five years, subject to dissolution</a:t>
            </a:r>
            <a:endParaRPr lang="en-US" sz="2800" b="1" i="1"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8077200" y="0"/>
            <a:ext cx="1066165" cy="546100"/>
          </a:xfrm>
          <a:prstGeom prst="rect">
            <a:avLst/>
          </a:prstGeom>
          <a:noFill/>
          <a:ln>
            <a:noFill/>
          </a:ln>
        </p:spPr>
      </p:pic>
    </p:spTree>
    <p:extLst>
      <p:ext uri="{BB962C8B-B14F-4D97-AF65-F5344CB8AC3E}">
        <p14:creationId xmlns:p14="http://schemas.microsoft.com/office/powerpoint/2010/main" val="2920749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Executive- Parliament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1727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152400" y="1676400"/>
            <a:ext cx="8762999" cy="3108543"/>
          </a:xfrm>
          <a:prstGeom prst="rect">
            <a:avLst/>
          </a:prstGeom>
          <a:noFill/>
        </p:spPr>
        <p:txBody>
          <a:bodyPr wrap="square" rtlCol="0">
            <a:spAutoFit/>
          </a:bodyPr>
          <a:lstStyle/>
          <a:p>
            <a:pPr algn="just"/>
            <a:r>
              <a:rPr lang="en-US" sz="2800" dirty="0">
                <a:solidFill>
                  <a:srgbClr val="FF0000"/>
                </a:solidFill>
              </a:rPr>
              <a:t>Article 84. Qualification for membership of Parliament</a:t>
            </a:r>
          </a:p>
          <a:p>
            <a:pPr marL="457200" indent="-457200" algn="just">
              <a:buAutoNum type="alphaLcParenBoth"/>
            </a:pPr>
            <a:r>
              <a:rPr lang="en-US" sz="2800" dirty="0"/>
              <a:t>citizen of India,</a:t>
            </a:r>
          </a:p>
          <a:p>
            <a:pPr marL="457200" indent="-457200" algn="just">
              <a:buAutoNum type="alphaLcParenBoth"/>
            </a:pPr>
            <a:r>
              <a:rPr lang="en-US" sz="2800" dirty="0"/>
              <a:t>be not lest than </a:t>
            </a:r>
            <a:r>
              <a:rPr lang="en-US" sz="2800" b="1" dirty="0"/>
              <a:t>30 years </a:t>
            </a:r>
            <a:r>
              <a:rPr lang="en-US" sz="2800" dirty="0"/>
              <a:t>of age in the case of </a:t>
            </a:r>
            <a:r>
              <a:rPr lang="en-US" sz="2800" b="1" dirty="0"/>
              <a:t>Council of States </a:t>
            </a:r>
            <a:r>
              <a:rPr lang="en-US" sz="2800" dirty="0"/>
              <a:t>and not less than </a:t>
            </a:r>
            <a:r>
              <a:rPr lang="en-US" sz="2800" b="1" dirty="0"/>
              <a:t>25 years </a:t>
            </a:r>
            <a:r>
              <a:rPr lang="en-US" sz="2800" dirty="0"/>
              <a:t>of age in case of </a:t>
            </a:r>
            <a:r>
              <a:rPr lang="en-US" sz="2800" b="1" dirty="0"/>
              <a:t>House of the People</a:t>
            </a:r>
            <a:r>
              <a:rPr lang="en-US" sz="2800" dirty="0"/>
              <a:t>,</a:t>
            </a:r>
          </a:p>
          <a:p>
            <a:pPr marL="457200" indent="-457200" algn="just">
              <a:buAutoNum type="alphaLcParenBoth"/>
            </a:pPr>
            <a:r>
              <a:rPr lang="en-US" sz="2800" dirty="0"/>
              <a:t>possessing such other qualification as may be laid down by Parliament</a:t>
            </a:r>
            <a:r>
              <a:rPr lang="en-US" sz="2000" dirty="0"/>
              <a:t>.</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924800" y="183046"/>
            <a:ext cx="1066165" cy="546100"/>
          </a:xfrm>
          <a:prstGeom prst="rect">
            <a:avLst/>
          </a:prstGeom>
          <a:noFill/>
          <a:ln>
            <a:noFill/>
          </a:ln>
        </p:spPr>
      </p:pic>
    </p:spTree>
    <p:extLst>
      <p:ext uri="{BB962C8B-B14F-4D97-AF65-F5344CB8AC3E}">
        <p14:creationId xmlns:p14="http://schemas.microsoft.com/office/powerpoint/2010/main" val="149429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Executive- Parliament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4013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326007" y="1868854"/>
            <a:ext cx="8589393" cy="2677656"/>
          </a:xfrm>
          <a:prstGeom prst="rect">
            <a:avLst/>
          </a:prstGeom>
          <a:noFill/>
        </p:spPr>
        <p:txBody>
          <a:bodyPr wrap="square" rtlCol="0">
            <a:spAutoFit/>
          </a:bodyPr>
          <a:lstStyle/>
          <a:p>
            <a:pPr algn="just"/>
            <a:r>
              <a:rPr lang="en-IN" sz="2800" dirty="0">
                <a:solidFill>
                  <a:srgbClr val="FF0000"/>
                </a:solidFill>
              </a:rPr>
              <a:t>Article 85. Sessions of Parliament, prorogation and dissolution</a:t>
            </a:r>
          </a:p>
          <a:p>
            <a:pPr marL="457200" indent="-457200" algn="just">
              <a:buAutoNum type="arabicParenBoth"/>
            </a:pPr>
            <a:r>
              <a:rPr lang="en-US" sz="2800" dirty="0"/>
              <a:t>President - time-to-time summon each House of Parliament to meet but six months shall not intervene between its last sitting in one session and the date appointed for its first sitting in the next session.</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8001000" y="105799"/>
            <a:ext cx="1066165" cy="546100"/>
          </a:xfrm>
          <a:prstGeom prst="rect">
            <a:avLst/>
          </a:prstGeom>
          <a:noFill/>
          <a:ln>
            <a:noFill/>
          </a:ln>
        </p:spPr>
      </p:pic>
    </p:spTree>
    <p:extLst>
      <p:ext uri="{BB962C8B-B14F-4D97-AF65-F5344CB8AC3E}">
        <p14:creationId xmlns:p14="http://schemas.microsoft.com/office/powerpoint/2010/main" val="259973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Executive- Parliament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4013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152400" y="1513222"/>
            <a:ext cx="8686799" cy="4832092"/>
          </a:xfrm>
          <a:prstGeom prst="rect">
            <a:avLst/>
          </a:prstGeom>
          <a:noFill/>
        </p:spPr>
        <p:txBody>
          <a:bodyPr wrap="square" rtlCol="0">
            <a:spAutoFit/>
          </a:bodyPr>
          <a:lstStyle/>
          <a:p>
            <a:pPr algn="just"/>
            <a:r>
              <a:rPr lang="en-US" sz="2800" dirty="0">
                <a:solidFill>
                  <a:srgbClr val="FF0000"/>
                </a:solidFill>
              </a:rPr>
              <a:t>Disqualification of members </a:t>
            </a:r>
          </a:p>
          <a:p>
            <a:pPr algn="just"/>
            <a:r>
              <a:rPr lang="en-US" sz="2800" dirty="0" smtClean="0">
                <a:solidFill>
                  <a:srgbClr val="FF0000"/>
                </a:solidFill>
              </a:rPr>
              <a:t>Article 101 : VACATION OF SEATS</a:t>
            </a:r>
          </a:p>
          <a:p>
            <a:pPr algn="just"/>
            <a:r>
              <a:rPr lang="en-US" sz="2800" dirty="0" smtClean="0">
                <a:solidFill>
                  <a:srgbClr val="FF0000"/>
                </a:solidFill>
              </a:rPr>
              <a:t> </a:t>
            </a:r>
            <a:endParaRPr lang="en-US" sz="2800" dirty="0"/>
          </a:p>
          <a:p>
            <a:pPr marL="342900" indent="-342900" algn="just">
              <a:buFont typeface="Wingdings" panose="05000000000000000000" pitchFamily="2" charset="2"/>
              <a:buChar char="v"/>
            </a:pPr>
            <a:r>
              <a:rPr lang="en-US" sz="2800" dirty="0"/>
              <a:t>if a member of either House of Parliament becomes subject to any of the </a:t>
            </a:r>
            <a:r>
              <a:rPr lang="en-US" sz="2800" b="1" dirty="0"/>
              <a:t>disqualifications laid down in article 102; </a:t>
            </a:r>
            <a:endParaRPr lang="en-US" sz="2800" dirty="0"/>
          </a:p>
          <a:p>
            <a:pPr marL="342900" indent="-342900" algn="just">
              <a:buFont typeface="Wingdings" panose="05000000000000000000" pitchFamily="2" charset="2"/>
              <a:buChar char="v"/>
            </a:pPr>
            <a:r>
              <a:rPr lang="en-US" sz="2800" dirty="0"/>
              <a:t>if a member of either House of Parliament </a:t>
            </a:r>
            <a:r>
              <a:rPr lang="en-US" sz="2800" b="1" dirty="0"/>
              <a:t>resigns</a:t>
            </a:r>
            <a:r>
              <a:rPr lang="en-US" sz="2800" dirty="0"/>
              <a:t> his seat</a:t>
            </a:r>
            <a:r>
              <a:rPr lang="en-US" sz="2800" dirty="0" smtClean="0"/>
              <a:t>;</a:t>
            </a:r>
            <a:endParaRPr lang="en-US" sz="2800" dirty="0"/>
          </a:p>
          <a:p>
            <a:pPr marL="342900" indent="-342900" algn="just">
              <a:buFont typeface="Wingdings" panose="05000000000000000000" pitchFamily="2" charset="2"/>
              <a:buChar char="v"/>
            </a:pPr>
            <a:r>
              <a:rPr lang="en-US" sz="2800" dirty="0"/>
              <a:t>if, for a period of sixty days, a member of either House of Parliament is </a:t>
            </a:r>
            <a:r>
              <a:rPr lang="en-US" sz="2800" b="1" dirty="0"/>
              <a:t>without permission </a:t>
            </a:r>
            <a:r>
              <a:rPr lang="en-US" sz="2800" dirty="0"/>
              <a:t>of the House </a:t>
            </a:r>
            <a:r>
              <a:rPr lang="en-US" sz="2800" b="1" dirty="0"/>
              <a:t>absent</a:t>
            </a:r>
            <a:r>
              <a:rPr lang="en-US" sz="2800" dirty="0"/>
              <a:t> from all meetings.</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8041259" y="155614"/>
            <a:ext cx="1066165" cy="546100"/>
          </a:xfrm>
          <a:prstGeom prst="rect">
            <a:avLst/>
          </a:prstGeom>
          <a:noFill/>
          <a:ln>
            <a:noFill/>
          </a:ln>
        </p:spPr>
      </p:pic>
    </p:spTree>
    <p:extLst>
      <p:ext uri="{BB962C8B-B14F-4D97-AF65-F5344CB8AC3E}">
        <p14:creationId xmlns:p14="http://schemas.microsoft.com/office/powerpoint/2010/main" val="144138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Executive- Parliament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4013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326007" y="1868853"/>
            <a:ext cx="8588758" cy="3539430"/>
          </a:xfrm>
          <a:prstGeom prst="rect">
            <a:avLst/>
          </a:prstGeom>
          <a:noFill/>
        </p:spPr>
        <p:txBody>
          <a:bodyPr wrap="square" rtlCol="0">
            <a:spAutoFit/>
          </a:bodyPr>
          <a:lstStyle/>
          <a:p>
            <a:pPr algn="just"/>
            <a:r>
              <a:rPr lang="en-US" sz="2800" dirty="0">
                <a:solidFill>
                  <a:srgbClr val="FF0000"/>
                </a:solidFill>
              </a:rPr>
              <a:t>Article 102. Disqualifications for membership </a:t>
            </a:r>
          </a:p>
          <a:p>
            <a:pPr algn="just"/>
            <a:endParaRPr lang="en-US" sz="2800" dirty="0">
              <a:solidFill>
                <a:srgbClr val="FF0000"/>
              </a:solidFill>
            </a:endParaRPr>
          </a:p>
          <a:p>
            <a:pPr marL="457200" indent="-457200" algn="just">
              <a:buAutoNum type="alphaLcParenBoth"/>
            </a:pPr>
            <a:r>
              <a:rPr lang="en-US" sz="2800" dirty="0"/>
              <a:t>Holds any </a:t>
            </a:r>
            <a:r>
              <a:rPr lang="en-US" sz="2800" b="1" dirty="0"/>
              <a:t>office of profit</a:t>
            </a:r>
          </a:p>
          <a:p>
            <a:pPr marL="457200" indent="-457200" algn="just">
              <a:buAutoNum type="alphaLcParenBoth"/>
            </a:pPr>
            <a:r>
              <a:rPr lang="en-US" sz="2800" dirty="0"/>
              <a:t>If he is of </a:t>
            </a:r>
            <a:r>
              <a:rPr lang="en-US" sz="2800" b="1" dirty="0"/>
              <a:t>unsound mind</a:t>
            </a:r>
            <a:endParaRPr lang="en-US" sz="2800" dirty="0"/>
          </a:p>
          <a:p>
            <a:pPr marL="457200" indent="-457200" algn="just">
              <a:buAutoNum type="alphaLcParenBoth"/>
            </a:pPr>
            <a:r>
              <a:rPr lang="en-US" sz="2800" dirty="0"/>
              <a:t>Discharged </a:t>
            </a:r>
            <a:r>
              <a:rPr lang="en-US" sz="2800" b="1" dirty="0"/>
              <a:t>insolvent</a:t>
            </a:r>
            <a:r>
              <a:rPr lang="en-US" sz="2800" dirty="0"/>
              <a:t>;</a:t>
            </a:r>
          </a:p>
          <a:p>
            <a:pPr marL="457200" indent="-457200" algn="just">
              <a:buAutoNum type="alphaLcParenBoth"/>
            </a:pPr>
            <a:r>
              <a:rPr lang="en-US" sz="2800" dirty="0"/>
              <a:t>if he is </a:t>
            </a:r>
            <a:r>
              <a:rPr lang="en-US" sz="2800" b="1" dirty="0"/>
              <a:t>not a citizen</a:t>
            </a:r>
            <a:r>
              <a:rPr lang="en-US" sz="2800" dirty="0"/>
              <a:t> of India</a:t>
            </a:r>
          </a:p>
          <a:p>
            <a:pPr marL="457200" indent="-457200" algn="just">
              <a:buAutoNum type="alphaLcParenBoth"/>
            </a:pPr>
            <a:r>
              <a:rPr lang="en-US" sz="2800" dirty="0"/>
              <a:t>if he is so </a:t>
            </a:r>
            <a:r>
              <a:rPr lang="en-US" sz="2800" b="1" dirty="0"/>
              <a:t>disqualified by or under any law </a:t>
            </a:r>
            <a:r>
              <a:rPr lang="en-US" sz="2800" dirty="0"/>
              <a:t>made by Parliament. </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848600" y="121039"/>
            <a:ext cx="1066165" cy="546100"/>
          </a:xfrm>
          <a:prstGeom prst="rect">
            <a:avLst/>
          </a:prstGeom>
          <a:noFill/>
          <a:ln>
            <a:noFill/>
          </a:ln>
        </p:spPr>
      </p:pic>
    </p:spTree>
    <p:extLst>
      <p:ext uri="{BB962C8B-B14F-4D97-AF65-F5344CB8AC3E}">
        <p14:creationId xmlns:p14="http://schemas.microsoft.com/office/powerpoint/2010/main" val="3988152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Executive- Parliament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4013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326007" y="1868853"/>
            <a:ext cx="8741158" cy="4401205"/>
          </a:xfrm>
          <a:prstGeom prst="rect">
            <a:avLst/>
          </a:prstGeom>
          <a:noFill/>
        </p:spPr>
        <p:txBody>
          <a:bodyPr wrap="square" rtlCol="0">
            <a:spAutoFit/>
          </a:bodyPr>
          <a:lstStyle/>
          <a:p>
            <a:r>
              <a:rPr lang="en-US" sz="2800" dirty="0">
                <a:solidFill>
                  <a:srgbClr val="FF0000"/>
                </a:solidFill>
              </a:rPr>
              <a:t>Article 105. Powers, Privileges, etc., of the Houses of Parliament and of the members and committees</a:t>
            </a:r>
          </a:p>
          <a:p>
            <a:endParaRPr lang="en-US" sz="2800" dirty="0">
              <a:solidFill>
                <a:srgbClr val="FF0000"/>
              </a:solidFill>
            </a:endParaRPr>
          </a:p>
          <a:p>
            <a:pPr marL="457200" indent="-457200" algn="just">
              <a:buAutoNum type="arabicPeriod"/>
            </a:pPr>
            <a:r>
              <a:rPr lang="en-US" sz="2800" dirty="0"/>
              <a:t>Freedom of speech in Parliament.</a:t>
            </a:r>
          </a:p>
          <a:p>
            <a:pPr marL="457200" indent="-457200" algn="just">
              <a:buAutoNum type="arabicPeriod"/>
            </a:pPr>
            <a:endParaRPr lang="en-US" sz="2800" dirty="0"/>
          </a:p>
          <a:p>
            <a:pPr marL="457200" indent="-457200" algn="just">
              <a:buAutoNum type="arabicPeriod"/>
            </a:pPr>
            <a:r>
              <a:rPr lang="en-US" sz="2800" dirty="0"/>
              <a:t>Not liable to any proceedings in any court in respect of anything said or any vote given by him in Parliament </a:t>
            </a:r>
          </a:p>
          <a:p>
            <a:pPr marL="457200" indent="-457200" algn="just"/>
            <a:endParaRPr lang="en-US" sz="2800" dirty="0"/>
          </a:p>
          <a:p>
            <a:pPr marL="457200" indent="-457200" algn="just"/>
            <a:r>
              <a:rPr lang="en-US" sz="2800" dirty="0"/>
              <a:t>3.   Not liable in respect of the publication of any report, paper, votes or proceedings</a:t>
            </a:r>
            <a:r>
              <a:rPr lang="en-US" sz="2000" dirty="0"/>
              <a:t>. </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8001000" y="0"/>
            <a:ext cx="1066165" cy="546100"/>
          </a:xfrm>
          <a:prstGeom prst="rect">
            <a:avLst/>
          </a:prstGeom>
          <a:noFill/>
          <a:ln>
            <a:noFill/>
          </a:ln>
        </p:spPr>
      </p:pic>
    </p:spTree>
    <p:extLst>
      <p:ext uri="{BB962C8B-B14F-4D97-AF65-F5344CB8AC3E}">
        <p14:creationId xmlns:p14="http://schemas.microsoft.com/office/powerpoint/2010/main" val="1021657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89431" y="569703"/>
            <a:ext cx="6050129" cy="461665"/>
          </a:xfrm>
          <a:prstGeom prst="rect">
            <a:avLst/>
          </a:prstGeom>
        </p:spPr>
        <p:txBody>
          <a:bodyPr wrap="square">
            <a:spAutoFit/>
          </a:bodyPr>
          <a:lstStyle/>
          <a:p>
            <a:r>
              <a:rPr lang="en-US" sz="2400" b="1" dirty="0" smtClean="0">
                <a:solidFill>
                  <a:schemeClr val="accent2">
                    <a:lumMod val="75000"/>
                  </a:schemeClr>
                </a:solidFill>
              </a:rPr>
              <a:t>Union </a:t>
            </a:r>
            <a:r>
              <a:rPr lang="en-US" sz="2400" b="1" dirty="0">
                <a:solidFill>
                  <a:schemeClr val="accent2">
                    <a:lumMod val="75000"/>
                  </a:schemeClr>
                </a:solidFill>
              </a:rPr>
              <a:t>Executive- President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114521" y="1022224"/>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76201" y="81415"/>
            <a:ext cx="7467600" cy="461665"/>
          </a:xfrm>
          <a:prstGeom prst="rect">
            <a:avLst/>
          </a:prstGeom>
        </p:spPr>
        <p:txBody>
          <a:bodyPr wrap="square">
            <a:spAutoFit/>
          </a:bodyPr>
          <a:lstStyle/>
          <a:p>
            <a:r>
              <a:rPr lang="en-US" sz="2400" b="1" dirty="0">
                <a:solidFill>
                  <a:schemeClr val="accent1">
                    <a:lumMod val="75000"/>
                  </a:schemeClr>
                </a:solidFill>
              </a:rPr>
              <a:t>Constitutional Law, Cyber Law </a:t>
            </a:r>
            <a:r>
              <a:rPr lang="en-US" sz="2400" b="1" dirty="0" smtClean="0">
                <a:solidFill>
                  <a:schemeClr val="accent1">
                    <a:lumMod val="75000"/>
                  </a:schemeClr>
                </a:solidFill>
              </a:rPr>
              <a:t>and  </a:t>
            </a:r>
            <a:r>
              <a:rPr lang="en-US" sz="2400" b="1" dirty="0">
                <a:solidFill>
                  <a:schemeClr val="accent1">
                    <a:lumMod val="75000"/>
                  </a:schemeClr>
                </a:solidFill>
              </a:rPr>
              <a:t>Professional </a:t>
            </a:r>
            <a:r>
              <a:rPr lang="en-US" sz="2400" b="1" dirty="0" smtClean="0">
                <a:solidFill>
                  <a:schemeClr val="accent1">
                    <a:lumMod val="75000"/>
                  </a:schemeClr>
                </a:solidFill>
              </a:rPr>
              <a:t>Ethics</a:t>
            </a:r>
            <a:endParaRPr lang="en-US" sz="2400" b="1" dirty="0">
              <a:solidFill>
                <a:schemeClr val="accent1">
                  <a:lumMod val="75000"/>
                </a:schemeClr>
              </a:solidFill>
            </a:endParaRPr>
          </a:p>
        </p:txBody>
      </p:sp>
      <p:sp>
        <p:nvSpPr>
          <p:cNvPr id="3" name="TextBox 2">
            <a:extLst>
              <a:ext uri="{FF2B5EF4-FFF2-40B4-BE49-F238E27FC236}">
                <a16:creationId xmlns="" xmlns:a16="http://schemas.microsoft.com/office/drawing/2014/main" id="{DADC3F1F-DD13-422E-9450-2895A8B993A1}"/>
              </a:ext>
            </a:extLst>
          </p:cNvPr>
          <p:cNvSpPr txBox="1"/>
          <p:nvPr/>
        </p:nvSpPr>
        <p:spPr>
          <a:xfrm>
            <a:off x="114521" y="1371600"/>
            <a:ext cx="9014110" cy="4073464"/>
          </a:xfrm>
          <a:prstGeom prst="rect">
            <a:avLst/>
          </a:prstGeom>
          <a:noFill/>
        </p:spPr>
        <p:txBody>
          <a:bodyPr wrap="square" rtlCol="0">
            <a:spAutoFit/>
          </a:bodyPr>
          <a:lstStyle/>
          <a:p>
            <a:pPr marL="457200" indent="-457200" algn="just">
              <a:buFont typeface="Wingdings" panose="05000000000000000000" pitchFamily="2" charset="2"/>
              <a:buChar char="Ø"/>
            </a:pPr>
            <a:r>
              <a:rPr lang="en-US" sz="2800" dirty="0">
                <a:solidFill>
                  <a:srgbClr val="FF0000"/>
                </a:solidFill>
              </a:rPr>
              <a:t>Art 52 – 78</a:t>
            </a:r>
          </a:p>
          <a:p>
            <a:pPr marL="457200" indent="-457200" algn="just">
              <a:buFont typeface="Wingdings" panose="05000000000000000000" pitchFamily="2" charset="2"/>
              <a:buChar char="Ø"/>
            </a:pPr>
            <a:endParaRPr lang="en-US" sz="2800" dirty="0">
              <a:solidFill>
                <a:srgbClr val="FF0000"/>
              </a:solidFill>
            </a:endParaRPr>
          </a:p>
          <a:p>
            <a:pPr marL="457200" indent="-457200" algn="just">
              <a:buFont typeface="Wingdings" panose="05000000000000000000" pitchFamily="2" charset="2"/>
              <a:buChar char="Ø"/>
            </a:pPr>
            <a:r>
              <a:rPr lang="en-US" sz="2800" dirty="0">
                <a:solidFill>
                  <a:srgbClr val="FF0000"/>
                </a:solidFill>
              </a:rPr>
              <a:t>Article 52: </a:t>
            </a:r>
            <a:r>
              <a:rPr lang="en-US" sz="2800" dirty="0"/>
              <a:t>There shall be a president of India. </a:t>
            </a:r>
          </a:p>
          <a:p>
            <a:pPr marL="457200" indent="-457200" algn="just">
              <a:buFont typeface="Wingdings" panose="05000000000000000000" pitchFamily="2" charset="2"/>
              <a:buChar char="Ø"/>
            </a:pPr>
            <a:endParaRPr lang="en-US" sz="2800" dirty="0">
              <a:solidFill>
                <a:srgbClr val="FF0000"/>
              </a:solidFill>
            </a:endParaRPr>
          </a:p>
          <a:p>
            <a:pPr marL="457200" indent="-457200" algn="just">
              <a:buFont typeface="Wingdings" panose="05000000000000000000" pitchFamily="2" charset="2"/>
              <a:buChar char="Ø"/>
            </a:pPr>
            <a:r>
              <a:rPr lang="en-US" sz="2800" dirty="0">
                <a:solidFill>
                  <a:srgbClr val="FF0000"/>
                </a:solidFill>
              </a:rPr>
              <a:t>Article 53: </a:t>
            </a:r>
            <a:r>
              <a:rPr lang="en-US" sz="2800" dirty="0"/>
              <a:t>Executive Power of union vested in the President</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The supreme command of the Defense forces of the Union will be vested in the President. </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8077835" y="81415"/>
            <a:ext cx="1066165" cy="546100"/>
          </a:xfrm>
          <a:prstGeom prst="rect">
            <a:avLst/>
          </a:prstGeom>
          <a:noFill/>
          <a:ln>
            <a:noFill/>
          </a:ln>
        </p:spPr>
      </p:pic>
    </p:spTree>
    <p:extLst>
      <p:ext uri="{BB962C8B-B14F-4D97-AF65-F5344CB8AC3E}">
        <p14:creationId xmlns:p14="http://schemas.microsoft.com/office/powerpoint/2010/main" val="259652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Executive- Parliament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5537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326007" y="1868854"/>
            <a:ext cx="8588758" cy="3539430"/>
          </a:xfrm>
          <a:prstGeom prst="rect">
            <a:avLst/>
          </a:prstGeom>
          <a:noFill/>
        </p:spPr>
        <p:txBody>
          <a:bodyPr wrap="square" rtlCol="0">
            <a:spAutoFit/>
          </a:bodyPr>
          <a:lstStyle/>
          <a:p>
            <a:pPr marL="457200" indent="-457200" algn="just">
              <a:buAutoNum type="arabicPeriod" startAt="3"/>
            </a:pPr>
            <a:r>
              <a:rPr lang="en-US" sz="2800" dirty="0">
                <a:solidFill>
                  <a:srgbClr val="FF0000"/>
                </a:solidFill>
              </a:rPr>
              <a:t>Other privileges</a:t>
            </a:r>
          </a:p>
          <a:p>
            <a:pPr marL="457200" indent="-457200" algn="just">
              <a:buAutoNum type="alphaLcParenBoth"/>
            </a:pPr>
            <a:r>
              <a:rPr lang="en-US" sz="2800" dirty="0"/>
              <a:t>Freedom from arrest.</a:t>
            </a:r>
          </a:p>
          <a:p>
            <a:pPr marL="457200" indent="-457200" algn="just">
              <a:buAutoNum type="alphaLcParenBoth"/>
            </a:pPr>
            <a:r>
              <a:rPr lang="en-US" sz="2800" dirty="0"/>
              <a:t>Right to exclude strangers from its proceedings and hold secret sessions.</a:t>
            </a:r>
          </a:p>
          <a:p>
            <a:pPr marL="457200" indent="-457200" algn="just">
              <a:buAutoNum type="alphaLcParenBoth"/>
            </a:pPr>
            <a:r>
              <a:rPr lang="en-US" sz="2800" dirty="0"/>
              <a:t>Right to prohibit publication of its reports and proceedings.</a:t>
            </a:r>
          </a:p>
          <a:p>
            <a:pPr marL="457200" indent="-457200" algn="just">
              <a:buAutoNum type="alphaLcParenBoth"/>
            </a:pPr>
            <a:r>
              <a:rPr lang="en-US" sz="2800" dirty="0"/>
              <a:t>Right to regulate internal proceedings. </a:t>
            </a:r>
          </a:p>
          <a:p>
            <a:pPr marL="457200" indent="-457200" algn="just">
              <a:buAutoNum type="alphaLcParenBoth"/>
            </a:pPr>
            <a:r>
              <a:rPr lang="en-US" sz="2800" dirty="0"/>
              <a:t>Right to punish members or outsiders for contempt.</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848600" y="94585"/>
            <a:ext cx="1066165" cy="546100"/>
          </a:xfrm>
          <a:prstGeom prst="rect">
            <a:avLst/>
          </a:prstGeom>
          <a:noFill/>
          <a:ln>
            <a:noFill/>
          </a:ln>
        </p:spPr>
      </p:pic>
    </p:spTree>
    <p:extLst>
      <p:ext uri="{BB962C8B-B14F-4D97-AF65-F5344CB8AC3E}">
        <p14:creationId xmlns:p14="http://schemas.microsoft.com/office/powerpoint/2010/main" val="312078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Judiciary</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3251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152400" y="1513223"/>
            <a:ext cx="8838565"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solidFill>
                  <a:srgbClr val="FF0000"/>
                </a:solidFill>
              </a:rPr>
              <a:t>The Union Judiciary (Articles 124-147): </a:t>
            </a:r>
            <a:r>
              <a:rPr lang="en-US" sz="2800" dirty="0"/>
              <a:t>Supreme Court stands at the apex</a:t>
            </a:r>
          </a:p>
          <a:p>
            <a:endParaRPr lang="en-US" sz="2800" dirty="0"/>
          </a:p>
          <a:p>
            <a:pPr marL="342900" indent="-342900" algn="just">
              <a:buFont typeface="Arial" panose="020B0604020202020204" pitchFamily="34" charset="0"/>
              <a:buChar char="•"/>
            </a:pPr>
            <a:r>
              <a:rPr lang="en-US" sz="2800" dirty="0">
                <a:solidFill>
                  <a:srgbClr val="FF0000"/>
                </a:solidFill>
              </a:rPr>
              <a:t>Establishment and Constitution of Supreme Court: </a:t>
            </a:r>
            <a:r>
              <a:rPr lang="en-US" sz="2800" dirty="0"/>
              <a:t>There shall be a Supreme Court of India consisting of a </a:t>
            </a:r>
            <a:r>
              <a:rPr lang="en-US" sz="2800" b="1" dirty="0"/>
              <a:t>Chief Justice </a:t>
            </a:r>
            <a:r>
              <a:rPr lang="en-US" sz="2800" dirty="0"/>
              <a:t>of India and, until Parliament by law prescribes a larger number, of </a:t>
            </a:r>
            <a:r>
              <a:rPr lang="en-US" sz="2800" b="1" dirty="0"/>
              <a:t>not more than seven other Judges (now increased to 30)</a:t>
            </a:r>
          </a:p>
          <a:p>
            <a:pPr algn="just"/>
            <a:endParaRPr lang="en-US" sz="2800" dirty="0"/>
          </a:p>
          <a:p>
            <a:pPr marL="342900" indent="-342900" algn="just">
              <a:buFont typeface="Arial" panose="020B0604020202020204" pitchFamily="34" charset="0"/>
              <a:buChar char="•"/>
            </a:pPr>
            <a:r>
              <a:rPr lang="en-US" sz="2800" dirty="0"/>
              <a:t>Appointed by the President after consultation with such of the Judges of the Supreme Court and of the High Courts</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924800" y="105799"/>
            <a:ext cx="1066165" cy="546100"/>
          </a:xfrm>
          <a:prstGeom prst="rect">
            <a:avLst/>
          </a:prstGeom>
          <a:noFill/>
          <a:ln>
            <a:noFill/>
          </a:ln>
        </p:spPr>
      </p:pic>
    </p:spTree>
    <p:extLst>
      <p:ext uri="{BB962C8B-B14F-4D97-AF65-F5344CB8AC3E}">
        <p14:creationId xmlns:p14="http://schemas.microsoft.com/office/powerpoint/2010/main" val="2960445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Judiciary</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0965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326007" y="1630022"/>
            <a:ext cx="8664958" cy="575542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 </a:t>
            </a:r>
            <a:r>
              <a:rPr lang="en-US" sz="2800" dirty="0"/>
              <a:t>Hold office – Till the age of sixty-five years: </a:t>
            </a:r>
          </a:p>
          <a:p>
            <a:pPr marL="342900" indent="-342900" algn="just">
              <a:buFont typeface="Arial" panose="020B0604020202020204" pitchFamily="34" charset="0"/>
              <a:buChar char="•"/>
            </a:pPr>
            <a:r>
              <a:rPr lang="en-US" sz="2800" dirty="0"/>
              <a:t>Resign or Removed in the manner provided</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solidFill>
                  <a:srgbClr val="FF0000"/>
                </a:solidFill>
              </a:rPr>
              <a:t>Qualification to appoint Judges of the S.C. of India</a:t>
            </a:r>
          </a:p>
          <a:p>
            <a:pPr algn="just"/>
            <a:endParaRPr lang="en-US" sz="2800" dirty="0">
              <a:solidFill>
                <a:srgbClr val="FF0000"/>
              </a:solidFill>
            </a:endParaRPr>
          </a:p>
          <a:p>
            <a:pPr marL="342900" indent="-342900" algn="just">
              <a:buFont typeface="Wingdings" panose="05000000000000000000" pitchFamily="2" charset="2"/>
              <a:buChar char="v"/>
            </a:pPr>
            <a:r>
              <a:rPr lang="en-US" sz="2800" dirty="0"/>
              <a:t>He is a </a:t>
            </a:r>
            <a:r>
              <a:rPr lang="en-US" sz="2800" b="1" dirty="0"/>
              <a:t>citizen of India</a:t>
            </a:r>
          </a:p>
          <a:p>
            <a:pPr marL="342900" indent="-342900" algn="just">
              <a:buFont typeface="Wingdings" panose="05000000000000000000" pitchFamily="2" charset="2"/>
              <a:buChar char="v"/>
            </a:pPr>
            <a:r>
              <a:rPr lang="en-US" sz="2800" dirty="0"/>
              <a:t>has been for at least </a:t>
            </a:r>
            <a:r>
              <a:rPr lang="en-US" sz="2800" b="1" dirty="0"/>
              <a:t>five years a Judge of a High </a:t>
            </a:r>
            <a:r>
              <a:rPr lang="en-US" sz="2800" dirty="0"/>
              <a:t>Court or of two or more such Courts in succession</a:t>
            </a:r>
          </a:p>
          <a:p>
            <a:pPr marL="342900" indent="-342900" algn="just">
              <a:buFont typeface="Wingdings" panose="05000000000000000000" pitchFamily="2" charset="2"/>
              <a:buChar char="v"/>
            </a:pPr>
            <a:r>
              <a:rPr lang="en-US" sz="2800" dirty="0"/>
              <a:t>has been for at least </a:t>
            </a:r>
            <a:r>
              <a:rPr lang="en-US" sz="2800" b="1" dirty="0"/>
              <a:t>ten years an advocate </a:t>
            </a:r>
            <a:r>
              <a:rPr lang="en-US" sz="2800" dirty="0"/>
              <a:t>of a High Court or of two or more such courts in succession</a:t>
            </a:r>
          </a:p>
          <a:p>
            <a:pPr marL="342900" indent="-342900" algn="just">
              <a:buFont typeface="Wingdings" panose="05000000000000000000" pitchFamily="2" charset="2"/>
              <a:buChar char="v"/>
            </a:pPr>
            <a:r>
              <a:rPr lang="en-US" sz="2800" dirty="0"/>
              <a:t>is, in the opinion of the President, a </a:t>
            </a:r>
            <a:r>
              <a:rPr lang="en-US" sz="2800" b="1" dirty="0"/>
              <a:t>distinguished jurist</a:t>
            </a:r>
          </a:p>
          <a:p>
            <a:pPr marL="342900" indent="-342900" algn="just">
              <a:buFont typeface="Wingdings" panose="05000000000000000000" pitchFamily="2" charset="2"/>
              <a:buChar char="v"/>
            </a:pPr>
            <a:endParaRPr lang="en-US" sz="2000" dirty="0"/>
          </a:p>
          <a:p>
            <a:pPr marL="342900" indent="-342900" algn="just">
              <a:buFont typeface="Wingdings" panose="05000000000000000000" pitchFamily="2" charset="2"/>
              <a:buChar char="v"/>
            </a:pPr>
            <a:endParaRPr lang="en-US" sz="2000" dirty="0"/>
          </a:p>
          <a:p>
            <a:pPr algn="just"/>
            <a:endParaRPr lang="en-US" sz="20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924800" y="105799"/>
            <a:ext cx="1066165" cy="546100"/>
          </a:xfrm>
          <a:prstGeom prst="rect">
            <a:avLst/>
          </a:prstGeom>
          <a:noFill/>
          <a:ln>
            <a:noFill/>
          </a:ln>
        </p:spPr>
      </p:pic>
    </p:spTree>
    <p:extLst>
      <p:ext uri="{BB962C8B-B14F-4D97-AF65-F5344CB8AC3E}">
        <p14:creationId xmlns:p14="http://schemas.microsoft.com/office/powerpoint/2010/main" val="104901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Judiciary</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3251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326007" y="1868854"/>
            <a:ext cx="8589393" cy="3108543"/>
          </a:xfrm>
          <a:prstGeom prst="rect">
            <a:avLst/>
          </a:prstGeom>
          <a:noFill/>
        </p:spPr>
        <p:txBody>
          <a:bodyPr wrap="square" rtlCol="0">
            <a:spAutoFit/>
          </a:bodyPr>
          <a:lstStyle/>
          <a:p>
            <a:pPr algn="just"/>
            <a:r>
              <a:rPr lang="en-US" sz="2800" dirty="0">
                <a:solidFill>
                  <a:srgbClr val="FF0000"/>
                </a:solidFill>
              </a:rPr>
              <a:t>Article 124 (4)- Impeachment </a:t>
            </a:r>
            <a:r>
              <a:rPr lang="en-US" sz="2800" dirty="0"/>
              <a:t>: </a:t>
            </a:r>
          </a:p>
          <a:p>
            <a:pPr algn="just"/>
            <a:r>
              <a:rPr lang="en-US" sz="2800" dirty="0"/>
              <a:t>- Order of the President </a:t>
            </a:r>
          </a:p>
          <a:p>
            <a:pPr algn="just">
              <a:buFontTx/>
              <a:buChar char="-"/>
            </a:pPr>
            <a:r>
              <a:rPr lang="en-US" sz="2800" dirty="0"/>
              <a:t> Passed after an address by each House of Parliament</a:t>
            </a:r>
          </a:p>
          <a:p>
            <a:pPr algn="just">
              <a:buFontTx/>
              <a:buChar char="-"/>
            </a:pPr>
            <a:r>
              <a:rPr lang="en-US" sz="2800" dirty="0"/>
              <a:t> Supported by a majority two-thirds of the members of the House present and voting</a:t>
            </a:r>
          </a:p>
          <a:p>
            <a:pPr algn="just">
              <a:buFontTx/>
              <a:buChar char="-"/>
            </a:pPr>
            <a:r>
              <a:rPr lang="en-US" sz="2800" dirty="0"/>
              <a:t> Ground - proved </a:t>
            </a:r>
            <a:r>
              <a:rPr lang="en-US" sz="2800" b="1" dirty="0"/>
              <a:t>misbehavior or incapacity.</a:t>
            </a:r>
          </a:p>
          <a:p>
            <a:pPr algn="just"/>
            <a:endParaRPr lang="en-US" sz="28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772400" y="176950"/>
            <a:ext cx="1066165" cy="546100"/>
          </a:xfrm>
          <a:prstGeom prst="rect">
            <a:avLst/>
          </a:prstGeom>
          <a:noFill/>
          <a:ln>
            <a:noFill/>
          </a:ln>
        </p:spPr>
      </p:pic>
    </p:spTree>
    <p:extLst>
      <p:ext uri="{BB962C8B-B14F-4D97-AF65-F5344CB8AC3E}">
        <p14:creationId xmlns:p14="http://schemas.microsoft.com/office/powerpoint/2010/main" val="147775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Judiciary</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4775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152401" y="1513222"/>
            <a:ext cx="8839200" cy="5262979"/>
          </a:xfrm>
          <a:prstGeom prst="rect">
            <a:avLst/>
          </a:prstGeom>
          <a:noFill/>
        </p:spPr>
        <p:txBody>
          <a:bodyPr wrap="square" rtlCol="0">
            <a:spAutoFit/>
          </a:bodyPr>
          <a:lstStyle/>
          <a:p>
            <a:pPr marL="342900" indent="-342900">
              <a:buFont typeface="Arial" panose="020B0604020202020204" pitchFamily="34" charset="0"/>
              <a:buChar char="•"/>
            </a:pPr>
            <a:r>
              <a:rPr lang="en-US" sz="2800" dirty="0">
                <a:solidFill>
                  <a:srgbClr val="FF0000"/>
                </a:solidFill>
              </a:rPr>
              <a:t>Article 129: Supreme Court to be Court of Record : -  </a:t>
            </a:r>
            <a:r>
              <a:rPr lang="en-US" sz="2800" dirty="0"/>
              <a:t>- Power to punish for contempt of itself.</a:t>
            </a:r>
          </a:p>
          <a:p>
            <a:endParaRPr lang="en-US" sz="2800" dirty="0"/>
          </a:p>
          <a:p>
            <a:pPr marL="342900" indent="-342900">
              <a:buFont typeface="Arial" panose="020B0604020202020204" pitchFamily="34" charset="0"/>
              <a:buChar char="•"/>
            </a:pPr>
            <a:r>
              <a:rPr lang="en-US" sz="2800" dirty="0">
                <a:solidFill>
                  <a:srgbClr val="FF0000"/>
                </a:solidFill>
              </a:rPr>
              <a:t>Jurisdiction of the Supreme Court: </a:t>
            </a:r>
          </a:p>
          <a:p>
            <a:endParaRPr lang="en-US" sz="2800" dirty="0">
              <a:solidFill>
                <a:srgbClr val="FF0000"/>
              </a:solidFill>
            </a:endParaRPr>
          </a:p>
          <a:p>
            <a:pPr marL="457200" indent="-457200">
              <a:buAutoNum type="alphaLcParenR"/>
            </a:pPr>
            <a:r>
              <a:rPr lang="en-US" sz="2800" dirty="0">
                <a:solidFill>
                  <a:srgbClr val="FF0000"/>
                </a:solidFill>
              </a:rPr>
              <a:t>Original Appellate Advisory (Article 131):</a:t>
            </a:r>
            <a:endParaRPr lang="en-US" sz="2800" dirty="0"/>
          </a:p>
          <a:p>
            <a:pPr marL="342900" indent="-342900">
              <a:buFont typeface="Arial" panose="020B0604020202020204" pitchFamily="34" charset="0"/>
              <a:buChar char="•"/>
            </a:pPr>
            <a:r>
              <a:rPr lang="en-US" sz="2800" dirty="0"/>
              <a:t>between the Government of India and one or more States, or </a:t>
            </a:r>
          </a:p>
          <a:p>
            <a:pPr marL="342900" indent="-342900">
              <a:buFont typeface="Arial" panose="020B0604020202020204" pitchFamily="34" charset="0"/>
              <a:buChar char="•"/>
            </a:pPr>
            <a:r>
              <a:rPr lang="en-US" sz="2800" dirty="0"/>
              <a:t>between the Government of India and any State or States on one side and one or more other States on the other, or </a:t>
            </a:r>
          </a:p>
          <a:p>
            <a:pPr marL="342900" indent="-342900">
              <a:buFont typeface="Arial" panose="020B0604020202020204" pitchFamily="34" charset="0"/>
              <a:buChar char="•"/>
            </a:pPr>
            <a:r>
              <a:rPr lang="en-US" sz="2800" dirty="0"/>
              <a:t>between the two or more States. </a:t>
            </a:r>
            <a:endParaRPr lang="en-IN" sz="28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809659" y="164758"/>
            <a:ext cx="1066165" cy="546100"/>
          </a:xfrm>
          <a:prstGeom prst="rect">
            <a:avLst/>
          </a:prstGeom>
          <a:noFill/>
          <a:ln>
            <a:noFill/>
          </a:ln>
        </p:spPr>
      </p:pic>
    </p:spTree>
    <p:extLst>
      <p:ext uri="{BB962C8B-B14F-4D97-AF65-F5344CB8AC3E}">
        <p14:creationId xmlns:p14="http://schemas.microsoft.com/office/powerpoint/2010/main" val="282953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Judiciary</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4013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326007" y="1316458"/>
            <a:ext cx="8664957" cy="6124754"/>
          </a:xfrm>
          <a:prstGeom prst="rect">
            <a:avLst/>
          </a:prstGeom>
          <a:noFill/>
        </p:spPr>
        <p:txBody>
          <a:bodyPr wrap="square" rtlCol="0">
            <a:spAutoFit/>
          </a:bodyPr>
          <a:lstStyle/>
          <a:p>
            <a:pPr algn="just"/>
            <a:r>
              <a:rPr lang="en-US" sz="2800" dirty="0">
                <a:solidFill>
                  <a:srgbClr val="FF0000"/>
                </a:solidFill>
              </a:rPr>
              <a:t>Article 32: Enforcement of Fundamental Rights:</a:t>
            </a:r>
            <a:r>
              <a:rPr lang="en-US" sz="2800" dirty="0"/>
              <a:t>. Under article 32 every citizen has a right to move the Supreme Court for the enforcement of the Fundamental Rights. </a:t>
            </a:r>
          </a:p>
          <a:p>
            <a:endParaRPr lang="en-US" sz="2800" dirty="0"/>
          </a:p>
          <a:p>
            <a:pPr algn="just"/>
            <a:r>
              <a:rPr lang="en-US" sz="2800" dirty="0">
                <a:solidFill>
                  <a:srgbClr val="FF0000"/>
                </a:solidFill>
              </a:rPr>
              <a:t>b) </a:t>
            </a:r>
            <a:r>
              <a:rPr lang="en-IN" sz="2800" dirty="0">
                <a:solidFill>
                  <a:srgbClr val="FF0000"/>
                </a:solidFill>
              </a:rPr>
              <a:t>Appellate Jurisdiction: </a:t>
            </a:r>
            <a:r>
              <a:rPr lang="en-US" sz="2800" dirty="0"/>
              <a:t>Article 132 confers Appellate jurisdiction of Supreme Court in appeals from High Courts in certain cases.</a:t>
            </a:r>
          </a:p>
          <a:p>
            <a:pPr algn="just"/>
            <a:endParaRPr lang="en-US" sz="2800" dirty="0"/>
          </a:p>
          <a:p>
            <a:pPr algn="just"/>
            <a:r>
              <a:rPr lang="en-US" sz="2800" dirty="0"/>
              <a:t>- Only if High court certifies that there is substantive question of law with respect to Constitution of India. </a:t>
            </a:r>
          </a:p>
          <a:p>
            <a:pPr algn="just"/>
            <a:endParaRPr lang="en-US" sz="2800" dirty="0"/>
          </a:p>
          <a:p>
            <a:endParaRPr lang="en-US" sz="2000" dirty="0"/>
          </a:p>
          <a:p>
            <a:endParaRPr lang="en-IN" sz="2000" dirty="0">
              <a:solidFill>
                <a:srgbClr val="FF0000"/>
              </a:solidFill>
            </a:endParaRPr>
          </a:p>
          <a:p>
            <a:endParaRPr lang="en-IN" sz="2000" dirty="0"/>
          </a:p>
          <a:p>
            <a:pPr marL="342900" indent="-342900">
              <a:buFont typeface="Arial" panose="020B0604020202020204" pitchFamily="34" charset="0"/>
              <a:buChar char="•"/>
            </a:pPr>
            <a:endParaRPr lang="en-US" sz="24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924800" y="167806"/>
            <a:ext cx="1066165" cy="546100"/>
          </a:xfrm>
          <a:prstGeom prst="rect">
            <a:avLst/>
          </a:prstGeom>
          <a:noFill/>
          <a:ln>
            <a:noFill/>
          </a:ln>
        </p:spPr>
      </p:pic>
    </p:spTree>
    <p:extLst>
      <p:ext uri="{BB962C8B-B14F-4D97-AF65-F5344CB8AC3E}">
        <p14:creationId xmlns:p14="http://schemas.microsoft.com/office/powerpoint/2010/main" val="424478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Judiciary</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4775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168966" y="1298738"/>
            <a:ext cx="8898834" cy="5509200"/>
          </a:xfrm>
          <a:prstGeom prst="rect">
            <a:avLst/>
          </a:prstGeom>
          <a:noFill/>
        </p:spPr>
        <p:txBody>
          <a:bodyPr wrap="square" rtlCol="0">
            <a:spAutoFit/>
          </a:bodyPr>
          <a:lstStyle/>
          <a:p>
            <a:pPr algn="just"/>
            <a:r>
              <a:rPr lang="en-US" sz="2400" dirty="0">
                <a:solidFill>
                  <a:srgbClr val="FF0000"/>
                </a:solidFill>
              </a:rPr>
              <a:t>Article 133: Appellate jurisdiction of Supreme Court in appeal from High Courts in regard to </a:t>
            </a:r>
            <a:r>
              <a:rPr lang="en-US" sz="2400" b="1" dirty="0"/>
              <a:t>civil matter</a:t>
            </a:r>
            <a:r>
              <a:rPr lang="en-US" sz="2400" dirty="0">
                <a:solidFill>
                  <a:srgbClr val="FF0000"/>
                </a:solidFill>
              </a:rPr>
              <a:t>: </a:t>
            </a:r>
          </a:p>
          <a:p>
            <a:pPr algn="just"/>
            <a:r>
              <a:rPr lang="en-US" sz="2400" dirty="0">
                <a:solidFill>
                  <a:srgbClr val="FF0000"/>
                </a:solidFill>
              </a:rPr>
              <a:t>- </a:t>
            </a:r>
            <a:r>
              <a:rPr lang="en-US" sz="2400" dirty="0"/>
              <a:t>High Court certifies that the case involves a substantial question of law</a:t>
            </a:r>
          </a:p>
          <a:p>
            <a:pPr algn="just"/>
            <a:endParaRPr lang="en-US" sz="2400" dirty="0"/>
          </a:p>
          <a:p>
            <a:pPr algn="just"/>
            <a:r>
              <a:rPr lang="en-US" sz="2400" dirty="0">
                <a:solidFill>
                  <a:srgbClr val="FF0000"/>
                </a:solidFill>
              </a:rPr>
              <a:t>Article 134: Appellate jurisdiction of Supreme Court in regard to </a:t>
            </a:r>
            <a:r>
              <a:rPr lang="en-US" sz="2400" b="1" dirty="0"/>
              <a:t>criminal matters</a:t>
            </a:r>
            <a:r>
              <a:rPr lang="en-US" sz="2400" dirty="0">
                <a:solidFill>
                  <a:srgbClr val="FF0000"/>
                </a:solidFill>
              </a:rPr>
              <a:t>: </a:t>
            </a:r>
            <a:r>
              <a:rPr lang="en-US" sz="2400" dirty="0"/>
              <a:t>If the High Court- </a:t>
            </a:r>
          </a:p>
          <a:p>
            <a:pPr marL="457200" indent="-457200" algn="just">
              <a:buAutoNum type="alphaLcParenR"/>
            </a:pPr>
            <a:r>
              <a:rPr lang="en-US" sz="2400" dirty="0"/>
              <a:t>has on appeal reversed an order of acquittal of an accused person and sentenced him to death</a:t>
            </a:r>
          </a:p>
          <a:p>
            <a:pPr marL="457200" indent="-457200" algn="just">
              <a:buAutoNum type="alphaLcParenR"/>
            </a:pPr>
            <a:r>
              <a:rPr lang="en-US" sz="2400" dirty="0"/>
              <a:t>has withdrawn for trial before itself any case from any court subordinate to its authority and has in such trial convicted the accused person and sentenced him to death</a:t>
            </a:r>
          </a:p>
          <a:p>
            <a:pPr marL="457200" indent="-457200" algn="just">
              <a:buFontTx/>
              <a:buAutoNum type="alphaLcParenR"/>
            </a:pPr>
            <a:r>
              <a:rPr lang="en-US" sz="2400" dirty="0"/>
              <a:t>certifies that the case is a fit one for appeal to the Supreme Court. </a:t>
            </a:r>
          </a:p>
          <a:p>
            <a:pPr algn="just"/>
            <a:endParaRPr lang="en-US" sz="2000" dirty="0">
              <a:solidFill>
                <a:srgbClr val="FF0000"/>
              </a:solidFill>
            </a:endParaRPr>
          </a:p>
          <a:p>
            <a:pPr algn="just"/>
            <a:endParaRPr lang="en-US" sz="20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772400" y="333583"/>
            <a:ext cx="1066165" cy="546100"/>
          </a:xfrm>
          <a:prstGeom prst="rect">
            <a:avLst/>
          </a:prstGeom>
          <a:noFill/>
          <a:ln>
            <a:noFill/>
          </a:ln>
        </p:spPr>
      </p:pic>
    </p:spTree>
    <p:extLst>
      <p:ext uri="{BB962C8B-B14F-4D97-AF65-F5344CB8AC3E}">
        <p14:creationId xmlns:p14="http://schemas.microsoft.com/office/powerpoint/2010/main" val="331945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Judiciary</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2489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326007" y="1316459"/>
            <a:ext cx="8664957" cy="7048083"/>
          </a:xfrm>
          <a:prstGeom prst="rect">
            <a:avLst/>
          </a:prstGeom>
          <a:noFill/>
        </p:spPr>
        <p:txBody>
          <a:bodyPr wrap="square" rtlCol="0">
            <a:spAutoFit/>
          </a:bodyPr>
          <a:lstStyle/>
          <a:p>
            <a:pPr algn="just"/>
            <a:r>
              <a:rPr lang="en-US" sz="2800" dirty="0">
                <a:solidFill>
                  <a:srgbClr val="FF0000"/>
                </a:solidFill>
              </a:rPr>
              <a:t>Article 136: Special leave to appeal by the Supreme Court:  </a:t>
            </a:r>
            <a:r>
              <a:rPr lang="en-US" sz="2800" dirty="0"/>
              <a:t>The Supreme Court - in its discretion grant special leave to appeal from any judgment, decree, determination, sentence or order in any matter passed by any court or tribunal in the territory of India.</a:t>
            </a:r>
          </a:p>
          <a:p>
            <a:pPr algn="just"/>
            <a:endParaRPr lang="en-US" sz="2800" dirty="0"/>
          </a:p>
          <a:p>
            <a:pPr algn="just"/>
            <a:r>
              <a:rPr lang="en-US" sz="2800" dirty="0">
                <a:solidFill>
                  <a:srgbClr val="FF0000"/>
                </a:solidFill>
              </a:rPr>
              <a:t>Article 137: Review of judgements or orders by the Supreme Court.</a:t>
            </a:r>
            <a:r>
              <a:rPr lang="en-US" sz="2800" dirty="0"/>
              <a:t> grounds- </a:t>
            </a:r>
          </a:p>
          <a:p>
            <a:r>
              <a:rPr lang="en-US" sz="2800" dirty="0"/>
              <a:t>(a) discovery of new and important matter of evidence,</a:t>
            </a:r>
          </a:p>
          <a:p>
            <a:r>
              <a:rPr lang="en-US" sz="2800" dirty="0"/>
              <a:t> (b) mistake or error apparent on the face of the records, </a:t>
            </a:r>
          </a:p>
          <a:p>
            <a:r>
              <a:rPr lang="en-US" sz="2800" dirty="0"/>
              <a:t>(c) any other sufficient reason</a:t>
            </a:r>
          </a:p>
          <a:p>
            <a:pPr algn="just"/>
            <a:endParaRPr lang="en-US" sz="2800" dirty="0">
              <a:solidFill>
                <a:srgbClr val="FF0000"/>
              </a:solidFill>
            </a:endParaRPr>
          </a:p>
          <a:p>
            <a:pPr algn="just"/>
            <a:endParaRPr lang="en-US" sz="2800" dirty="0"/>
          </a:p>
          <a:p>
            <a:pPr algn="just"/>
            <a:endParaRPr lang="en-US" sz="2800" dirty="0">
              <a:solidFill>
                <a:srgbClr val="FF0000"/>
              </a:solidFill>
            </a:endParaRPr>
          </a:p>
          <a:p>
            <a:pPr algn="just"/>
            <a:endParaRPr lang="en-US" sz="2000" dirty="0">
              <a:solidFill>
                <a:srgbClr val="FF0000"/>
              </a:solidFill>
            </a:endParaRPr>
          </a:p>
          <a:p>
            <a:pPr algn="just"/>
            <a:endParaRPr lang="en-US" sz="2000" dirty="0">
              <a:solidFill>
                <a:srgbClr val="FF0000"/>
              </a:solidFill>
            </a:endParaRPr>
          </a:p>
          <a:p>
            <a:pPr algn="just"/>
            <a:endParaRPr lang="en-US" sz="2000" dirty="0">
              <a:solidFill>
                <a:srgbClr val="FF0000"/>
              </a:solidFill>
            </a:endParaRP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924800" y="75319"/>
            <a:ext cx="1066165" cy="546100"/>
          </a:xfrm>
          <a:prstGeom prst="rect">
            <a:avLst/>
          </a:prstGeom>
          <a:noFill/>
          <a:ln>
            <a:noFill/>
          </a:ln>
        </p:spPr>
      </p:pic>
    </p:spTree>
    <p:extLst>
      <p:ext uri="{BB962C8B-B14F-4D97-AF65-F5344CB8AC3E}">
        <p14:creationId xmlns:p14="http://schemas.microsoft.com/office/powerpoint/2010/main" val="2103445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Judiciary</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3251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341097" y="1316458"/>
            <a:ext cx="8573668" cy="4262705"/>
          </a:xfrm>
          <a:prstGeom prst="rect">
            <a:avLst/>
          </a:prstGeom>
          <a:noFill/>
        </p:spPr>
        <p:txBody>
          <a:bodyPr wrap="square" rtlCol="0">
            <a:spAutoFit/>
          </a:bodyPr>
          <a:lstStyle/>
          <a:p>
            <a:pPr algn="just"/>
            <a:r>
              <a:rPr lang="en-US" sz="2800" dirty="0">
                <a:solidFill>
                  <a:srgbClr val="FF0000"/>
                </a:solidFill>
              </a:rPr>
              <a:t>Article 141. Law declared by the Supreme Court to be binding on all courts: </a:t>
            </a:r>
            <a:r>
              <a:rPr lang="en-US" sz="2800" dirty="0"/>
              <a:t>The law declared by the Supreme Court shall be binding on all courts within the territory of India</a:t>
            </a:r>
          </a:p>
          <a:p>
            <a:pPr algn="just"/>
            <a:endParaRPr lang="en-US" sz="1900" dirty="0">
              <a:solidFill>
                <a:srgbClr val="FF0000"/>
              </a:solidFill>
            </a:endParaRPr>
          </a:p>
          <a:p>
            <a:pPr marL="457200" indent="-457200" algn="just">
              <a:buAutoNum type="arabicPeriod"/>
            </a:pPr>
            <a:endParaRPr lang="en-US" sz="2000" dirty="0"/>
          </a:p>
          <a:p>
            <a:pPr algn="just"/>
            <a:endParaRPr lang="en-US" sz="2000" dirty="0">
              <a:solidFill>
                <a:srgbClr val="FF0000"/>
              </a:solidFill>
            </a:endParaRPr>
          </a:p>
          <a:p>
            <a:pPr algn="just"/>
            <a:endParaRPr lang="en-US" sz="2000" dirty="0"/>
          </a:p>
          <a:p>
            <a:pPr algn="just"/>
            <a:endParaRPr lang="en-US" sz="2000" dirty="0">
              <a:solidFill>
                <a:srgbClr val="FF0000"/>
              </a:solidFill>
            </a:endParaRPr>
          </a:p>
          <a:p>
            <a:pPr algn="just"/>
            <a:endParaRPr lang="en-US" sz="2000" dirty="0">
              <a:solidFill>
                <a:srgbClr val="FF0000"/>
              </a:solidFill>
            </a:endParaRPr>
          </a:p>
          <a:p>
            <a:pPr algn="just"/>
            <a:endParaRPr lang="en-US" sz="2000" dirty="0">
              <a:solidFill>
                <a:srgbClr val="FF0000"/>
              </a:solidFill>
            </a:endParaRPr>
          </a:p>
          <a:p>
            <a:pPr algn="just"/>
            <a:endParaRPr lang="en-US" sz="2000" dirty="0">
              <a:solidFill>
                <a:srgbClr val="FF0000"/>
              </a:solidFill>
            </a:endParaRP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848600" y="378849"/>
            <a:ext cx="1066165" cy="546100"/>
          </a:xfrm>
          <a:prstGeom prst="rect">
            <a:avLst/>
          </a:prstGeom>
          <a:noFill/>
          <a:ln>
            <a:noFill/>
          </a:ln>
        </p:spPr>
      </p:pic>
    </p:spTree>
    <p:extLst>
      <p:ext uri="{BB962C8B-B14F-4D97-AF65-F5344CB8AC3E}">
        <p14:creationId xmlns:p14="http://schemas.microsoft.com/office/powerpoint/2010/main" val="2012691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F2D140-3CA7-49E9-A8FF-BB0245BF0C48}"/>
              </a:ext>
            </a:extLst>
          </p:cNvPr>
          <p:cNvSpPr>
            <a:spLocks noGrp="1"/>
          </p:cNvSpPr>
          <p:nvPr>
            <p:ph type="title"/>
          </p:nvPr>
        </p:nvSpPr>
        <p:spPr/>
        <p:txBody>
          <a:bodyPr>
            <a:normAutofit fontScale="90000"/>
          </a:bodyPr>
          <a:lstStyle/>
          <a:p>
            <a:r>
              <a:rPr lang="en-US" sz="4400" b="1" dirty="0">
                <a:solidFill>
                  <a:schemeClr val="accent2">
                    <a:lumMod val="75000"/>
                  </a:schemeClr>
                </a:solidFill>
              </a:rPr>
              <a:t/>
            </a:r>
            <a:br>
              <a:rPr lang="en-US" sz="4400" b="1" dirty="0">
                <a:solidFill>
                  <a:schemeClr val="accent2">
                    <a:lumMod val="75000"/>
                  </a:schemeClr>
                </a:solidFill>
              </a:rPr>
            </a:br>
            <a:r>
              <a:rPr lang="en-US" sz="2700" b="1" dirty="0">
                <a:solidFill>
                  <a:schemeClr val="accent2">
                    <a:lumMod val="75000"/>
                  </a:schemeClr>
                </a:solidFill>
              </a:rPr>
              <a:t>State Executive</a:t>
            </a:r>
            <a:r>
              <a:rPr lang="en-IN" sz="4400" b="1" dirty="0">
                <a:solidFill>
                  <a:schemeClr val="accent2">
                    <a:lumMod val="75000"/>
                  </a:schemeClr>
                </a:solidFill>
              </a:rPr>
              <a:t/>
            </a:r>
            <a:br>
              <a:rPr lang="en-IN" sz="4400" b="1" dirty="0">
                <a:solidFill>
                  <a:schemeClr val="accent2">
                    <a:lumMod val="75000"/>
                  </a:schemeClr>
                </a:solidFill>
              </a:rPr>
            </a:br>
            <a:endParaRPr lang="en-IN" dirty="0"/>
          </a:p>
        </p:txBody>
      </p:sp>
      <p:sp>
        <p:nvSpPr>
          <p:cNvPr id="3" name="Content Placeholder 2">
            <a:extLst>
              <a:ext uri="{FF2B5EF4-FFF2-40B4-BE49-F238E27FC236}">
                <a16:creationId xmlns="" xmlns:a16="http://schemas.microsoft.com/office/drawing/2014/main" id="{97BA3FBC-B5D3-485E-A825-12E7BFC702A8}"/>
              </a:ext>
            </a:extLst>
          </p:cNvPr>
          <p:cNvSpPr>
            <a:spLocks noGrp="1"/>
          </p:cNvSpPr>
          <p:nvPr>
            <p:ph idx="1"/>
          </p:nvPr>
        </p:nvSpPr>
        <p:spPr>
          <a:xfrm>
            <a:off x="178905" y="1690688"/>
            <a:ext cx="8831110" cy="4486275"/>
          </a:xfrm>
        </p:spPr>
        <p:txBody>
          <a:bodyPr>
            <a:normAutofit/>
          </a:bodyPr>
          <a:lstStyle/>
          <a:p>
            <a:pPr algn="just"/>
            <a:r>
              <a:rPr lang="en-US" sz="2800" b="0" i="0" dirty="0">
                <a:solidFill>
                  <a:srgbClr val="FF0000"/>
                </a:solidFill>
                <a:effectLst/>
              </a:rPr>
              <a:t>The state executive is made up of the Governor, Chief Minister, Council of Ministers, and Advocate-General of State.</a:t>
            </a:r>
            <a:endParaRPr lang="en-IN" sz="2800" dirty="0">
              <a:solidFill>
                <a:srgbClr val="FF0000"/>
              </a:solidFill>
            </a:endParaRPr>
          </a:p>
          <a:p>
            <a:pPr algn="just"/>
            <a:r>
              <a:rPr lang="en-US" sz="2800" b="0" i="0" dirty="0">
                <a:solidFill>
                  <a:srgbClr val="FF0000"/>
                </a:solidFill>
                <a:effectLst/>
              </a:rPr>
              <a:t>Article 153-167</a:t>
            </a:r>
            <a:endParaRPr lang="en-US" sz="2800" b="0" i="0" dirty="0">
              <a:solidFill>
                <a:srgbClr val="333333"/>
              </a:solidFill>
              <a:effectLst/>
            </a:endParaRPr>
          </a:p>
          <a:p>
            <a:pPr algn="just"/>
            <a:r>
              <a:rPr lang="en-US" sz="2800" b="1" i="0" dirty="0">
                <a:solidFill>
                  <a:srgbClr val="333333"/>
                </a:solidFill>
                <a:effectLst/>
              </a:rPr>
              <a:t>Governor:</a:t>
            </a:r>
            <a:r>
              <a:rPr lang="en-US" sz="2800" b="0" i="0" dirty="0">
                <a:solidFill>
                  <a:srgbClr val="333333"/>
                </a:solidFill>
                <a:effectLst/>
              </a:rPr>
              <a:t> constitutional - union government nominates Governor in each state. </a:t>
            </a:r>
          </a:p>
          <a:p>
            <a:pPr algn="just"/>
            <a:r>
              <a:rPr lang="en-US" sz="2800" b="0" i="0" dirty="0">
                <a:solidFill>
                  <a:srgbClr val="424242"/>
                </a:solidFill>
                <a:effectLst/>
              </a:rPr>
              <a:t>The Governor of - appointed by the President</a:t>
            </a:r>
          </a:p>
          <a:p>
            <a:pPr algn="just"/>
            <a:r>
              <a:rPr lang="en-US" sz="2800" b="0" i="0" dirty="0">
                <a:solidFill>
                  <a:srgbClr val="424242"/>
                </a:solidFill>
                <a:effectLst/>
              </a:rPr>
              <a:t>The same person can be appointed as Governor of one or more States</a:t>
            </a:r>
          </a:p>
          <a:p>
            <a:pPr algn="just">
              <a:buNone/>
            </a:pPr>
            <a:endParaRPr lang="en-US" sz="2800" b="0" i="0" dirty="0">
              <a:solidFill>
                <a:srgbClr val="424242"/>
              </a:solidFill>
              <a:effectLst/>
            </a:endParaRPr>
          </a:p>
          <a:p>
            <a:pPr algn="just"/>
            <a:endParaRPr lang="en-US" sz="2800" dirty="0">
              <a:solidFill>
                <a:srgbClr val="424242"/>
              </a:solidFill>
            </a:endParaRPr>
          </a:p>
          <a:p>
            <a:pPr algn="just"/>
            <a:endParaRPr lang="en-US" sz="2800" b="0" i="0" dirty="0">
              <a:solidFill>
                <a:srgbClr val="333333"/>
              </a:solidFill>
              <a:effectLst/>
            </a:endParaRPr>
          </a:p>
        </p:txBody>
      </p:sp>
      <p:sp>
        <p:nvSpPr>
          <p:cNvPr id="5" name="TextBox 4">
            <a:extLst>
              <a:ext uri="{FF2B5EF4-FFF2-40B4-BE49-F238E27FC236}">
                <a16:creationId xmlns="" xmlns:a16="http://schemas.microsoft.com/office/drawing/2014/main" id="{5128597C-93CF-4DE2-BB08-3FDD5772E5A0}"/>
              </a:ext>
            </a:extLst>
          </p:cNvPr>
          <p:cNvSpPr txBox="1"/>
          <p:nvPr/>
        </p:nvSpPr>
        <p:spPr>
          <a:xfrm>
            <a:off x="628650" y="228600"/>
            <a:ext cx="7143750" cy="400110"/>
          </a:xfrm>
          <a:prstGeom prst="rect">
            <a:avLst/>
          </a:prstGeom>
          <a:noFill/>
        </p:spPr>
        <p:txBody>
          <a:bodyPr wrap="square">
            <a:spAutoFit/>
          </a:bodyPr>
          <a:lstStyle/>
          <a:p>
            <a:r>
              <a:rPr lang="en-US" sz="2000" b="1" dirty="0">
                <a:solidFill>
                  <a:schemeClr val="accent1">
                    <a:lumMod val="75000"/>
                  </a:schemeClr>
                </a:solidFill>
              </a:rPr>
              <a:t>Constitutional Law, Cyber Law and Professional Ethics</a:t>
            </a:r>
          </a:p>
        </p:txBody>
      </p:sp>
      <p:cxnSp>
        <p:nvCxnSpPr>
          <p:cNvPr id="6" name="Straight Connector 5">
            <a:extLst>
              <a:ext uri="{FF2B5EF4-FFF2-40B4-BE49-F238E27FC236}">
                <a16:creationId xmlns="" xmlns:a16="http://schemas.microsoft.com/office/drawing/2014/main" id="{42729026-66E7-441E-96B9-99296E9D2121}"/>
              </a:ext>
            </a:extLst>
          </p:cNvPr>
          <p:cNvCxnSpPr>
            <a:cxnSpLocks/>
          </p:cNvCxnSpPr>
          <p:nvPr/>
        </p:nvCxnSpPr>
        <p:spPr>
          <a:xfrm>
            <a:off x="-16622" y="1496567"/>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943850" y="226189"/>
            <a:ext cx="1066165" cy="546100"/>
          </a:xfrm>
          <a:prstGeom prst="rect">
            <a:avLst/>
          </a:prstGeom>
          <a:noFill/>
          <a:ln>
            <a:noFill/>
          </a:ln>
        </p:spPr>
      </p:pic>
    </p:spTree>
    <p:extLst>
      <p:ext uri="{BB962C8B-B14F-4D97-AF65-F5344CB8AC3E}">
        <p14:creationId xmlns:p14="http://schemas.microsoft.com/office/powerpoint/2010/main" val="373731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Executive- President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0" y="1524000"/>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6299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326007" y="1868853"/>
            <a:ext cx="8664958" cy="3108543"/>
          </a:xfrm>
          <a:prstGeom prst="rect">
            <a:avLst/>
          </a:prstGeom>
          <a:noFill/>
        </p:spPr>
        <p:txBody>
          <a:bodyPr wrap="square" rtlCol="0">
            <a:spAutoFit/>
          </a:bodyPr>
          <a:lstStyle/>
          <a:p>
            <a:pPr marL="342900" indent="-342900">
              <a:buFont typeface="Arial" panose="020B0604020202020204" pitchFamily="34" charset="0"/>
              <a:buChar char="•"/>
            </a:pPr>
            <a:r>
              <a:rPr lang="en-US" sz="2800" dirty="0">
                <a:solidFill>
                  <a:srgbClr val="FF0000"/>
                </a:solidFill>
              </a:rPr>
              <a:t>Article 54. Election of President</a:t>
            </a:r>
          </a:p>
          <a:p>
            <a:pPr marL="342900" indent="-342900">
              <a:buFont typeface="Arial" panose="020B0604020202020204" pitchFamily="34" charset="0"/>
              <a:buChar char="•"/>
            </a:pPr>
            <a:r>
              <a:rPr lang="en-US" sz="2800" dirty="0"/>
              <a:t>The President shall be elected by the members of an electoral college consisting of- </a:t>
            </a:r>
          </a:p>
          <a:p>
            <a:pPr marL="457200" indent="-457200">
              <a:buAutoNum type="alphaLcParenBoth"/>
            </a:pPr>
            <a:r>
              <a:rPr lang="en-US" sz="2800" dirty="0"/>
              <a:t>the elected members of both Houses of Parliament; and</a:t>
            </a:r>
          </a:p>
          <a:p>
            <a:pPr marL="457200" indent="-457200">
              <a:buAutoNum type="alphaLcParenBoth"/>
            </a:pPr>
            <a:r>
              <a:rPr lang="en-US" sz="2800" dirty="0"/>
              <a:t>the elected members of the Legislative Assemblies of the States</a:t>
            </a:r>
            <a:r>
              <a:rPr lang="en-US" sz="2000" dirty="0"/>
              <a:t>. </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924800" y="0"/>
            <a:ext cx="1066165" cy="546100"/>
          </a:xfrm>
          <a:prstGeom prst="rect">
            <a:avLst/>
          </a:prstGeom>
          <a:noFill/>
          <a:ln>
            <a:noFill/>
          </a:ln>
        </p:spPr>
      </p:pic>
    </p:spTree>
    <p:extLst>
      <p:ext uri="{BB962C8B-B14F-4D97-AF65-F5344CB8AC3E}">
        <p14:creationId xmlns:p14="http://schemas.microsoft.com/office/powerpoint/2010/main" val="381288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F2D140-3CA7-49E9-A8FF-BB0245BF0C48}"/>
              </a:ext>
            </a:extLst>
          </p:cNvPr>
          <p:cNvSpPr>
            <a:spLocks noGrp="1"/>
          </p:cNvSpPr>
          <p:nvPr>
            <p:ph type="title"/>
          </p:nvPr>
        </p:nvSpPr>
        <p:spPr/>
        <p:txBody>
          <a:bodyPr>
            <a:normAutofit fontScale="90000"/>
          </a:bodyPr>
          <a:lstStyle/>
          <a:p>
            <a:r>
              <a:rPr lang="en-US" sz="4400" b="1" dirty="0">
                <a:solidFill>
                  <a:schemeClr val="accent2">
                    <a:lumMod val="75000"/>
                  </a:schemeClr>
                </a:solidFill>
              </a:rPr>
              <a:t/>
            </a:r>
            <a:br>
              <a:rPr lang="en-US" sz="4400" b="1" dirty="0">
                <a:solidFill>
                  <a:schemeClr val="accent2">
                    <a:lumMod val="75000"/>
                  </a:schemeClr>
                </a:solidFill>
              </a:rPr>
            </a:br>
            <a:r>
              <a:rPr lang="en-US" sz="2700" b="1" dirty="0">
                <a:solidFill>
                  <a:schemeClr val="accent2">
                    <a:lumMod val="75000"/>
                  </a:schemeClr>
                </a:solidFill>
              </a:rPr>
              <a:t>State Executive- Governor </a:t>
            </a:r>
            <a:r>
              <a:rPr lang="en-IN" sz="4400" b="1" dirty="0">
                <a:solidFill>
                  <a:schemeClr val="accent2">
                    <a:lumMod val="75000"/>
                  </a:schemeClr>
                </a:solidFill>
              </a:rPr>
              <a:t/>
            </a:r>
            <a:br>
              <a:rPr lang="en-IN" sz="4400" b="1" dirty="0">
                <a:solidFill>
                  <a:schemeClr val="accent2">
                    <a:lumMod val="75000"/>
                  </a:schemeClr>
                </a:solidFill>
              </a:rPr>
            </a:br>
            <a:endParaRPr lang="en-IN" dirty="0"/>
          </a:p>
        </p:txBody>
      </p:sp>
      <p:sp>
        <p:nvSpPr>
          <p:cNvPr id="3" name="Content Placeholder 2">
            <a:extLst>
              <a:ext uri="{FF2B5EF4-FFF2-40B4-BE49-F238E27FC236}">
                <a16:creationId xmlns="" xmlns:a16="http://schemas.microsoft.com/office/drawing/2014/main" id="{97BA3FBC-B5D3-485E-A825-12E7BFC702A8}"/>
              </a:ext>
            </a:extLst>
          </p:cNvPr>
          <p:cNvSpPr>
            <a:spLocks noGrp="1"/>
          </p:cNvSpPr>
          <p:nvPr>
            <p:ph idx="1"/>
          </p:nvPr>
        </p:nvSpPr>
        <p:spPr>
          <a:xfrm>
            <a:off x="360839" y="1690688"/>
            <a:ext cx="8592977" cy="4351338"/>
          </a:xfrm>
        </p:spPr>
        <p:txBody>
          <a:bodyPr>
            <a:normAutofit/>
          </a:bodyPr>
          <a:lstStyle/>
          <a:p>
            <a:pPr marL="0" indent="0" algn="just">
              <a:buNone/>
            </a:pPr>
            <a:r>
              <a:rPr lang="en-US" sz="2200" b="0" i="0" dirty="0">
                <a:solidFill>
                  <a:srgbClr val="424242"/>
                </a:solidFill>
                <a:effectLst/>
              </a:rPr>
              <a:t> </a:t>
            </a:r>
            <a:r>
              <a:rPr lang="en-US" sz="2800" b="1" i="0" dirty="0">
                <a:solidFill>
                  <a:srgbClr val="424242"/>
                </a:solidFill>
                <a:effectLst/>
              </a:rPr>
              <a:t>Qualifications: </a:t>
            </a:r>
            <a:endParaRPr lang="en-US" sz="2800" b="0" i="0" dirty="0">
              <a:solidFill>
                <a:srgbClr val="424242"/>
              </a:solidFill>
              <a:effectLst/>
            </a:endParaRPr>
          </a:p>
          <a:p>
            <a:pPr algn="just">
              <a:buFont typeface="Wingdings" panose="05000000000000000000" pitchFamily="2" charset="2"/>
              <a:buChar char="v"/>
            </a:pPr>
            <a:r>
              <a:rPr lang="en-US" sz="2800" b="0" i="0" dirty="0">
                <a:solidFill>
                  <a:srgbClr val="424242"/>
                </a:solidFill>
                <a:effectLst/>
              </a:rPr>
              <a:t>must be a </a:t>
            </a:r>
            <a:r>
              <a:rPr lang="en-US" sz="2800" b="1" i="0" dirty="0">
                <a:solidFill>
                  <a:srgbClr val="424242"/>
                </a:solidFill>
                <a:effectLst/>
              </a:rPr>
              <a:t>citizen of India</a:t>
            </a:r>
            <a:r>
              <a:rPr lang="en-US" sz="2800" b="0" i="0" dirty="0">
                <a:solidFill>
                  <a:srgbClr val="424242"/>
                </a:solidFill>
                <a:effectLst/>
              </a:rPr>
              <a:t>; and</a:t>
            </a:r>
            <a:endParaRPr lang="en-US" sz="2800" dirty="0">
              <a:solidFill>
                <a:srgbClr val="424242"/>
              </a:solidFill>
            </a:endParaRPr>
          </a:p>
          <a:p>
            <a:pPr algn="just">
              <a:buFont typeface="Wingdings" panose="05000000000000000000" pitchFamily="2" charset="2"/>
              <a:buChar char="v"/>
            </a:pPr>
            <a:r>
              <a:rPr lang="en-US" sz="2800" b="0" i="0" dirty="0">
                <a:solidFill>
                  <a:srgbClr val="424242"/>
                </a:solidFill>
                <a:effectLst/>
              </a:rPr>
              <a:t>must have completed the age of </a:t>
            </a:r>
            <a:r>
              <a:rPr lang="en-US" sz="2800" b="1" i="0" dirty="0">
                <a:solidFill>
                  <a:srgbClr val="424242"/>
                </a:solidFill>
                <a:effectLst/>
              </a:rPr>
              <a:t>35 years</a:t>
            </a:r>
            <a:r>
              <a:rPr lang="en-US" sz="2800" b="0" i="0" dirty="0">
                <a:solidFill>
                  <a:srgbClr val="424242"/>
                </a:solidFill>
                <a:effectLst/>
              </a:rPr>
              <a:t>.</a:t>
            </a:r>
          </a:p>
          <a:p>
            <a:pPr algn="just">
              <a:buFont typeface="Wingdings" panose="05000000000000000000" pitchFamily="2" charset="2"/>
              <a:buChar char="Ø"/>
            </a:pPr>
            <a:r>
              <a:rPr lang="en-US" sz="2800" b="1" i="0" dirty="0">
                <a:solidFill>
                  <a:srgbClr val="424242"/>
                </a:solidFill>
                <a:effectLst/>
              </a:rPr>
              <a:t>Must not belong to the state where he is appointed </a:t>
            </a:r>
            <a:r>
              <a:rPr lang="en-US" sz="2800" b="0" i="0" dirty="0">
                <a:solidFill>
                  <a:srgbClr val="424242"/>
                </a:solidFill>
                <a:effectLst/>
              </a:rPr>
              <a:t>and</a:t>
            </a:r>
            <a:endParaRPr lang="en-US" sz="2800" dirty="0">
              <a:solidFill>
                <a:srgbClr val="424242"/>
              </a:solidFill>
            </a:endParaRPr>
          </a:p>
          <a:p>
            <a:pPr algn="just">
              <a:buFont typeface="Wingdings" panose="05000000000000000000" pitchFamily="2" charset="2"/>
              <a:buChar char="Ø"/>
            </a:pPr>
            <a:r>
              <a:rPr lang="en-US" sz="2800" b="1" i="0" dirty="0">
                <a:solidFill>
                  <a:srgbClr val="424242"/>
                </a:solidFill>
                <a:effectLst/>
              </a:rPr>
              <a:t>Consult the Chief Minister of the state where to be appointed</a:t>
            </a:r>
          </a:p>
          <a:p>
            <a:pPr marL="0" indent="0" algn="just">
              <a:buNone/>
            </a:pPr>
            <a:endParaRPr lang="en-US" sz="2800" dirty="0">
              <a:solidFill>
                <a:srgbClr val="424242"/>
              </a:solidFill>
            </a:endParaRPr>
          </a:p>
          <a:p>
            <a:pPr algn="l">
              <a:buNone/>
            </a:pPr>
            <a:endParaRPr lang="en-US" sz="2800" b="0" i="0" dirty="0">
              <a:solidFill>
                <a:srgbClr val="424242"/>
              </a:solidFill>
              <a:effectLst/>
            </a:endParaRPr>
          </a:p>
          <a:p>
            <a:pPr marL="0" indent="0" algn="just">
              <a:buNone/>
            </a:pPr>
            <a:endParaRPr lang="en-IN" sz="2800" dirty="0"/>
          </a:p>
        </p:txBody>
      </p:sp>
      <p:sp>
        <p:nvSpPr>
          <p:cNvPr id="5" name="TextBox 4">
            <a:extLst>
              <a:ext uri="{FF2B5EF4-FFF2-40B4-BE49-F238E27FC236}">
                <a16:creationId xmlns="" xmlns:a16="http://schemas.microsoft.com/office/drawing/2014/main" id="{5128597C-93CF-4DE2-BB08-3FDD5772E5A0}"/>
              </a:ext>
            </a:extLst>
          </p:cNvPr>
          <p:cNvSpPr txBox="1"/>
          <p:nvPr/>
        </p:nvSpPr>
        <p:spPr>
          <a:xfrm>
            <a:off x="628650" y="304800"/>
            <a:ext cx="6457950" cy="400110"/>
          </a:xfrm>
          <a:prstGeom prst="rect">
            <a:avLst/>
          </a:prstGeom>
          <a:noFill/>
        </p:spPr>
        <p:txBody>
          <a:bodyPr wrap="square">
            <a:spAutoFit/>
          </a:bodyPr>
          <a:lstStyle/>
          <a:p>
            <a:r>
              <a:rPr lang="en-US" sz="2000" b="1" dirty="0">
                <a:solidFill>
                  <a:schemeClr val="accent1">
                    <a:lumMod val="75000"/>
                  </a:schemeClr>
                </a:solidFill>
              </a:rPr>
              <a:t>Constitutional Law, Cyber Law and Professional Ethics</a:t>
            </a:r>
          </a:p>
        </p:txBody>
      </p:sp>
      <p:cxnSp>
        <p:nvCxnSpPr>
          <p:cNvPr id="6" name="Straight Connector 5">
            <a:extLst>
              <a:ext uri="{FF2B5EF4-FFF2-40B4-BE49-F238E27FC236}">
                <a16:creationId xmlns="" xmlns:a16="http://schemas.microsoft.com/office/drawing/2014/main" id="{42729026-66E7-441E-96B9-99296E9D2121}"/>
              </a:ext>
            </a:extLst>
          </p:cNvPr>
          <p:cNvCxnSpPr>
            <a:cxnSpLocks/>
          </p:cNvCxnSpPr>
          <p:nvPr/>
        </p:nvCxnSpPr>
        <p:spPr>
          <a:xfrm>
            <a:off x="-16622" y="1496567"/>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887652" y="113912"/>
            <a:ext cx="1066165" cy="546100"/>
          </a:xfrm>
          <a:prstGeom prst="rect">
            <a:avLst/>
          </a:prstGeom>
          <a:noFill/>
          <a:ln>
            <a:noFill/>
          </a:ln>
        </p:spPr>
      </p:pic>
    </p:spTree>
    <p:extLst>
      <p:ext uri="{BB962C8B-B14F-4D97-AF65-F5344CB8AC3E}">
        <p14:creationId xmlns:p14="http://schemas.microsoft.com/office/powerpoint/2010/main" val="4051027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F2D140-3CA7-49E9-A8FF-BB0245BF0C48}"/>
              </a:ext>
            </a:extLst>
          </p:cNvPr>
          <p:cNvSpPr>
            <a:spLocks noGrp="1"/>
          </p:cNvSpPr>
          <p:nvPr>
            <p:ph type="title"/>
          </p:nvPr>
        </p:nvSpPr>
        <p:spPr>
          <a:xfrm>
            <a:off x="457200" y="274638"/>
            <a:ext cx="8229600" cy="1401762"/>
          </a:xfrm>
        </p:spPr>
        <p:txBody>
          <a:bodyPr>
            <a:normAutofit fontScale="90000"/>
          </a:bodyPr>
          <a:lstStyle/>
          <a:p>
            <a:r>
              <a:rPr lang="en-US" sz="4400" b="1" dirty="0">
                <a:solidFill>
                  <a:schemeClr val="accent2">
                    <a:lumMod val="75000"/>
                  </a:schemeClr>
                </a:solidFill>
              </a:rPr>
              <a:t/>
            </a:r>
            <a:br>
              <a:rPr lang="en-US" sz="4400" b="1" dirty="0">
                <a:solidFill>
                  <a:schemeClr val="accent2">
                    <a:lumMod val="75000"/>
                  </a:schemeClr>
                </a:solidFill>
              </a:rPr>
            </a:br>
            <a:r>
              <a:rPr lang="en-US" sz="2700" b="1" dirty="0">
                <a:solidFill>
                  <a:schemeClr val="accent2">
                    <a:lumMod val="75000"/>
                  </a:schemeClr>
                </a:solidFill>
              </a:rPr>
              <a:t>State Executive- Governor’s powers and functions </a:t>
            </a:r>
            <a:r>
              <a:rPr lang="en-IN" sz="4400" b="1" dirty="0">
                <a:solidFill>
                  <a:schemeClr val="accent2">
                    <a:lumMod val="75000"/>
                  </a:schemeClr>
                </a:solidFill>
              </a:rPr>
              <a:t/>
            </a:r>
            <a:br>
              <a:rPr lang="en-IN" sz="4400" b="1" dirty="0">
                <a:solidFill>
                  <a:schemeClr val="accent2">
                    <a:lumMod val="75000"/>
                  </a:schemeClr>
                </a:solidFill>
              </a:rPr>
            </a:br>
            <a:endParaRPr lang="en-IN" dirty="0"/>
          </a:p>
        </p:txBody>
      </p:sp>
      <p:sp>
        <p:nvSpPr>
          <p:cNvPr id="3" name="Content Placeholder 2">
            <a:extLst>
              <a:ext uri="{FF2B5EF4-FFF2-40B4-BE49-F238E27FC236}">
                <a16:creationId xmlns="" xmlns:a16="http://schemas.microsoft.com/office/drawing/2014/main" id="{97BA3FBC-B5D3-485E-A825-12E7BFC702A8}"/>
              </a:ext>
            </a:extLst>
          </p:cNvPr>
          <p:cNvSpPr>
            <a:spLocks noGrp="1"/>
          </p:cNvSpPr>
          <p:nvPr>
            <p:ph idx="1"/>
          </p:nvPr>
        </p:nvSpPr>
        <p:spPr>
          <a:xfrm>
            <a:off x="152400" y="1825625"/>
            <a:ext cx="8839200" cy="4351338"/>
          </a:xfrm>
        </p:spPr>
        <p:txBody>
          <a:bodyPr>
            <a:normAutofit/>
          </a:bodyPr>
          <a:lstStyle/>
          <a:p>
            <a:pPr algn="just">
              <a:buFont typeface="Wingdings" panose="05000000000000000000" pitchFamily="2" charset="2"/>
              <a:buChar char="v"/>
            </a:pPr>
            <a:r>
              <a:rPr lang="en-US" sz="2800" b="0" i="0" dirty="0">
                <a:solidFill>
                  <a:srgbClr val="424242"/>
                </a:solidFill>
                <a:effectLst/>
              </a:rPr>
              <a:t>He </a:t>
            </a:r>
            <a:r>
              <a:rPr lang="en-US" sz="2800" b="1" i="0" dirty="0">
                <a:solidFill>
                  <a:srgbClr val="424242"/>
                </a:solidFill>
                <a:effectLst/>
              </a:rPr>
              <a:t>appoints the Chief Minister </a:t>
            </a:r>
            <a:r>
              <a:rPr lang="en-US" sz="2800" b="0" i="0" dirty="0">
                <a:solidFill>
                  <a:srgbClr val="424242"/>
                </a:solidFill>
                <a:effectLst/>
              </a:rPr>
              <a:t>and on his advice the other Minister. </a:t>
            </a:r>
          </a:p>
          <a:p>
            <a:pPr algn="just">
              <a:buFont typeface="Wingdings" panose="05000000000000000000" pitchFamily="2" charset="2"/>
              <a:buChar char="v"/>
            </a:pPr>
            <a:r>
              <a:rPr lang="en-US" sz="2800" b="0" i="0" dirty="0">
                <a:solidFill>
                  <a:srgbClr val="424242"/>
                </a:solidFill>
                <a:effectLst/>
              </a:rPr>
              <a:t>He also appoints the </a:t>
            </a:r>
            <a:r>
              <a:rPr lang="en-US" sz="2800" b="1" i="0" dirty="0">
                <a:solidFill>
                  <a:srgbClr val="424242"/>
                </a:solidFill>
                <a:effectLst/>
              </a:rPr>
              <a:t>Advocate- General </a:t>
            </a:r>
            <a:r>
              <a:rPr lang="en-US" sz="2800" b="0" i="0" dirty="0">
                <a:solidFill>
                  <a:srgbClr val="424242"/>
                </a:solidFill>
                <a:effectLst/>
              </a:rPr>
              <a:t>of the State and the </a:t>
            </a:r>
            <a:r>
              <a:rPr lang="en-US" sz="2800" b="1" i="0" dirty="0">
                <a:solidFill>
                  <a:srgbClr val="424242"/>
                </a:solidFill>
                <a:effectLst/>
              </a:rPr>
              <a:t>members of the State Public Service Commission</a:t>
            </a:r>
            <a:r>
              <a:rPr lang="en-US" sz="2800" b="0" i="0" dirty="0">
                <a:solidFill>
                  <a:srgbClr val="424242"/>
                </a:solidFill>
                <a:effectLst/>
              </a:rPr>
              <a:t>.</a:t>
            </a:r>
          </a:p>
          <a:p>
            <a:pPr algn="just">
              <a:buFont typeface="Wingdings" panose="05000000000000000000" pitchFamily="2" charset="2"/>
              <a:buChar char="v"/>
            </a:pPr>
            <a:r>
              <a:rPr lang="en-US" sz="2800" b="0" i="0" dirty="0">
                <a:solidFill>
                  <a:srgbClr val="424242"/>
                </a:solidFill>
                <a:effectLst/>
              </a:rPr>
              <a:t> He also appoints the </a:t>
            </a:r>
            <a:r>
              <a:rPr lang="en-US" sz="2800" b="1" i="0" dirty="0">
                <a:solidFill>
                  <a:srgbClr val="424242"/>
                </a:solidFill>
                <a:effectLst/>
              </a:rPr>
              <a:t>State Election Commission </a:t>
            </a:r>
            <a:r>
              <a:rPr lang="en-US" sz="2800" b="0" i="0" dirty="0">
                <a:solidFill>
                  <a:srgbClr val="424242"/>
                </a:solidFill>
                <a:effectLst/>
              </a:rPr>
              <a:t>(Article 243K) and the </a:t>
            </a:r>
            <a:r>
              <a:rPr lang="en-US" sz="2800" b="1" i="0" dirty="0">
                <a:solidFill>
                  <a:srgbClr val="424242"/>
                </a:solidFill>
                <a:effectLst/>
              </a:rPr>
              <a:t>State Finance Commission </a:t>
            </a:r>
            <a:r>
              <a:rPr lang="en-US" sz="2800" b="0" i="0" dirty="0">
                <a:solidFill>
                  <a:srgbClr val="424242"/>
                </a:solidFill>
                <a:effectLst/>
              </a:rPr>
              <a:t>( Article 243K).</a:t>
            </a:r>
          </a:p>
          <a:p>
            <a:pPr algn="just">
              <a:buFont typeface="Wingdings" panose="05000000000000000000" pitchFamily="2" charset="2"/>
              <a:buChar char="v"/>
            </a:pPr>
            <a:endParaRPr lang="en-US" sz="2800" b="0" i="0" dirty="0">
              <a:solidFill>
                <a:srgbClr val="424242"/>
              </a:solidFill>
              <a:effectLst/>
            </a:endParaRPr>
          </a:p>
          <a:p>
            <a:pPr algn="just">
              <a:buFont typeface="Wingdings" panose="05000000000000000000" pitchFamily="2" charset="2"/>
              <a:buChar char="v"/>
            </a:pPr>
            <a:endParaRPr lang="en-IN" sz="2800" dirty="0"/>
          </a:p>
        </p:txBody>
      </p:sp>
      <p:sp>
        <p:nvSpPr>
          <p:cNvPr id="5" name="TextBox 4">
            <a:extLst>
              <a:ext uri="{FF2B5EF4-FFF2-40B4-BE49-F238E27FC236}">
                <a16:creationId xmlns="" xmlns:a16="http://schemas.microsoft.com/office/drawing/2014/main" id="{5128597C-93CF-4DE2-BB08-3FDD5772E5A0}"/>
              </a:ext>
            </a:extLst>
          </p:cNvPr>
          <p:cNvSpPr txBox="1"/>
          <p:nvPr/>
        </p:nvSpPr>
        <p:spPr>
          <a:xfrm>
            <a:off x="628650" y="304800"/>
            <a:ext cx="7296150" cy="400110"/>
          </a:xfrm>
          <a:prstGeom prst="rect">
            <a:avLst/>
          </a:prstGeom>
          <a:noFill/>
        </p:spPr>
        <p:txBody>
          <a:bodyPr wrap="square">
            <a:spAutoFit/>
          </a:bodyPr>
          <a:lstStyle/>
          <a:p>
            <a:r>
              <a:rPr lang="en-US" sz="2000" b="1" dirty="0">
                <a:solidFill>
                  <a:schemeClr val="accent1">
                    <a:lumMod val="75000"/>
                  </a:schemeClr>
                </a:solidFill>
              </a:rPr>
              <a:t>Constitutional Law, Cyber Law and Professional Ethics</a:t>
            </a:r>
          </a:p>
        </p:txBody>
      </p:sp>
      <p:cxnSp>
        <p:nvCxnSpPr>
          <p:cNvPr id="6" name="Straight Connector 5">
            <a:extLst>
              <a:ext uri="{FF2B5EF4-FFF2-40B4-BE49-F238E27FC236}">
                <a16:creationId xmlns="" xmlns:a16="http://schemas.microsoft.com/office/drawing/2014/main" id="{42729026-66E7-441E-96B9-99296E9D2121}"/>
              </a:ext>
            </a:extLst>
          </p:cNvPr>
          <p:cNvCxnSpPr>
            <a:cxnSpLocks/>
          </p:cNvCxnSpPr>
          <p:nvPr/>
        </p:nvCxnSpPr>
        <p:spPr>
          <a:xfrm>
            <a:off x="-16622" y="1496567"/>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795133" y="171002"/>
            <a:ext cx="1066165" cy="546100"/>
          </a:xfrm>
          <a:prstGeom prst="rect">
            <a:avLst/>
          </a:prstGeom>
          <a:noFill/>
          <a:ln>
            <a:noFill/>
          </a:ln>
        </p:spPr>
      </p:pic>
    </p:spTree>
    <p:extLst>
      <p:ext uri="{BB962C8B-B14F-4D97-AF65-F5344CB8AC3E}">
        <p14:creationId xmlns:p14="http://schemas.microsoft.com/office/powerpoint/2010/main" val="3734170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F2D140-3CA7-49E9-A8FF-BB0245BF0C48}"/>
              </a:ext>
            </a:extLst>
          </p:cNvPr>
          <p:cNvSpPr>
            <a:spLocks noGrp="1"/>
          </p:cNvSpPr>
          <p:nvPr>
            <p:ph type="title"/>
          </p:nvPr>
        </p:nvSpPr>
        <p:spPr/>
        <p:txBody>
          <a:bodyPr>
            <a:normAutofit fontScale="90000"/>
          </a:bodyPr>
          <a:lstStyle/>
          <a:p>
            <a:r>
              <a:rPr lang="en-US" sz="4400" b="1" dirty="0">
                <a:solidFill>
                  <a:schemeClr val="accent2">
                    <a:lumMod val="75000"/>
                  </a:schemeClr>
                </a:solidFill>
              </a:rPr>
              <a:t/>
            </a:r>
            <a:br>
              <a:rPr lang="en-US" sz="4400" b="1" dirty="0">
                <a:solidFill>
                  <a:schemeClr val="accent2">
                    <a:lumMod val="75000"/>
                  </a:schemeClr>
                </a:solidFill>
              </a:rPr>
            </a:br>
            <a:r>
              <a:rPr lang="en-US" sz="2700" b="1" dirty="0">
                <a:solidFill>
                  <a:schemeClr val="accent2">
                    <a:lumMod val="75000"/>
                  </a:schemeClr>
                </a:solidFill>
              </a:rPr>
              <a:t>State Executive- Governor’s powers and functions </a:t>
            </a:r>
            <a:r>
              <a:rPr lang="en-IN" sz="4400" b="1" dirty="0">
                <a:solidFill>
                  <a:schemeClr val="accent2">
                    <a:lumMod val="75000"/>
                  </a:schemeClr>
                </a:solidFill>
              </a:rPr>
              <a:t/>
            </a:r>
            <a:br>
              <a:rPr lang="en-IN" sz="4400" b="1" dirty="0">
                <a:solidFill>
                  <a:schemeClr val="accent2">
                    <a:lumMod val="75000"/>
                  </a:schemeClr>
                </a:solidFill>
              </a:rPr>
            </a:br>
            <a:endParaRPr lang="en-IN" dirty="0"/>
          </a:p>
        </p:txBody>
      </p:sp>
      <p:sp>
        <p:nvSpPr>
          <p:cNvPr id="3" name="Content Placeholder 2">
            <a:extLst>
              <a:ext uri="{FF2B5EF4-FFF2-40B4-BE49-F238E27FC236}">
                <a16:creationId xmlns="" xmlns:a16="http://schemas.microsoft.com/office/drawing/2014/main" id="{97BA3FBC-B5D3-485E-A825-12E7BFC702A8}"/>
              </a:ext>
            </a:extLst>
          </p:cNvPr>
          <p:cNvSpPr>
            <a:spLocks noGrp="1"/>
          </p:cNvSpPr>
          <p:nvPr>
            <p:ph idx="1"/>
          </p:nvPr>
        </p:nvSpPr>
        <p:spPr>
          <a:xfrm>
            <a:off x="119270" y="1690688"/>
            <a:ext cx="8872330" cy="4486275"/>
          </a:xfrm>
        </p:spPr>
        <p:txBody>
          <a:bodyPr>
            <a:normAutofit/>
          </a:bodyPr>
          <a:lstStyle/>
          <a:p>
            <a:pPr algn="just">
              <a:buNone/>
            </a:pPr>
            <a:endParaRPr lang="en-US" sz="2000" dirty="0">
              <a:solidFill>
                <a:srgbClr val="424242"/>
              </a:solidFill>
            </a:endParaRPr>
          </a:p>
          <a:p>
            <a:pPr marL="0" indent="0" algn="just">
              <a:buNone/>
            </a:pPr>
            <a:r>
              <a:rPr lang="en-US" sz="2800" b="0" i="0" dirty="0">
                <a:solidFill>
                  <a:srgbClr val="FF0000"/>
                </a:solidFill>
                <a:effectLst/>
              </a:rPr>
              <a:t>CHIEF MINISTER:</a:t>
            </a:r>
            <a:endParaRPr lang="en-US" sz="2800" b="0" i="0" dirty="0">
              <a:solidFill>
                <a:srgbClr val="444444"/>
              </a:solidFill>
              <a:effectLst/>
            </a:endParaRPr>
          </a:p>
          <a:p>
            <a:pPr algn="just">
              <a:buFont typeface="Wingdings" panose="05000000000000000000" pitchFamily="2" charset="2"/>
              <a:buChar char="v"/>
            </a:pPr>
            <a:r>
              <a:rPr lang="en-US" sz="2800" b="0" i="0" dirty="0">
                <a:solidFill>
                  <a:srgbClr val="444444"/>
                </a:solidFill>
                <a:effectLst/>
              </a:rPr>
              <a:t>The leader of the political party that gets the majority of the votes - appointed as the Chief Minister of the state.</a:t>
            </a:r>
          </a:p>
          <a:p>
            <a:pPr algn="just">
              <a:buFont typeface="Wingdings" panose="05000000000000000000" pitchFamily="2" charset="2"/>
              <a:buChar char="v"/>
            </a:pPr>
            <a:r>
              <a:rPr lang="en-US" sz="2800" b="0" i="0" dirty="0">
                <a:solidFill>
                  <a:srgbClr val="444444"/>
                </a:solidFill>
                <a:effectLst/>
              </a:rPr>
              <a:t>In case, no party gets a majority - Governor gets to use his discretion and appoint a Chief Minister.</a:t>
            </a:r>
          </a:p>
          <a:p>
            <a:pPr marL="0" indent="0" algn="just">
              <a:buNone/>
            </a:pPr>
            <a:endParaRPr lang="en-US" sz="2800" b="0" i="0" dirty="0">
              <a:solidFill>
                <a:srgbClr val="FF0000"/>
              </a:solidFill>
              <a:effectLst/>
            </a:endParaRPr>
          </a:p>
          <a:p>
            <a:pPr marL="0" indent="0" algn="just">
              <a:buNone/>
            </a:pPr>
            <a:endParaRPr lang="en-IN" sz="2800" dirty="0"/>
          </a:p>
        </p:txBody>
      </p:sp>
      <p:sp>
        <p:nvSpPr>
          <p:cNvPr id="5" name="TextBox 4">
            <a:extLst>
              <a:ext uri="{FF2B5EF4-FFF2-40B4-BE49-F238E27FC236}">
                <a16:creationId xmlns="" xmlns:a16="http://schemas.microsoft.com/office/drawing/2014/main" id="{5128597C-93CF-4DE2-BB08-3FDD5772E5A0}"/>
              </a:ext>
            </a:extLst>
          </p:cNvPr>
          <p:cNvSpPr txBox="1"/>
          <p:nvPr/>
        </p:nvSpPr>
        <p:spPr>
          <a:xfrm>
            <a:off x="628650" y="228600"/>
            <a:ext cx="7296150" cy="400110"/>
          </a:xfrm>
          <a:prstGeom prst="rect">
            <a:avLst/>
          </a:prstGeom>
          <a:noFill/>
        </p:spPr>
        <p:txBody>
          <a:bodyPr wrap="square">
            <a:spAutoFit/>
          </a:bodyPr>
          <a:lstStyle/>
          <a:p>
            <a:r>
              <a:rPr lang="en-US" sz="2000" b="1" dirty="0">
                <a:solidFill>
                  <a:schemeClr val="accent1">
                    <a:lumMod val="75000"/>
                  </a:schemeClr>
                </a:solidFill>
              </a:rPr>
              <a:t>Constitutional Law, Cyber Law and Professional Ethics</a:t>
            </a:r>
          </a:p>
        </p:txBody>
      </p:sp>
      <p:cxnSp>
        <p:nvCxnSpPr>
          <p:cNvPr id="6" name="Straight Connector 5">
            <a:extLst>
              <a:ext uri="{FF2B5EF4-FFF2-40B4-BE49-F238E27FC236}">
                <a16:creationId xmlns="" xmlns:a16="http://schemas.microsoft.com/office/drawing/2014/main" id="{42729026-66E7-441E-96B9-99296E9D2121}"/>
              </a:ext>
            </a:extLst>
          </p:cNvPr>
          <p:cNvCxnSpPr>
            <a:cxnSpLocks/>
          </p:cNvCxnSpPr>
          <p:nvPr/>
        </p:nvCxnSpPr>
        <p:spPr>
          <a:xfrm>
            <a:off x="-16622" y="1496567"/>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792085" y="134490"/>
            <a:ext cx="1066165" cy="546100"/>
          </a:xfrm>
          <a:prstGeom prst="rect">
            <a:avLst/>
          </a:prstGeom>
          <a:noFill/>
          <a:ln>
            <a:noFill/>
          </a:ln>
        </p:spPr>
      </p:pic>
    </p:spTree>
    <p:extLst>
      <p:ext uri="{BB962C8B-B14F-4D97-AF65-F5344CB8AC3E}">
        <p14:creationId xmlns:p14="http://schemas.microsoft.com/office/powerpoint/2010/main" val="1366816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F2D140-3CA7-49E9-A8FF-BB0245BF0C48}"/>
              </a:ext>
            </a:extLst>
          </p:cNvPr>
          <p:cNvSpPr>
            <a:spLocks noGrp="1"/>
          </p:cNvSpPr>
          <p:nvPr>
            <p:ph type="title"/>
          </p:nvPr>
        </p:nvSpPr>
        <p:spPr>
          <a:xfrm>
            <a:off x="457200" y="274638"/>
            <a:ext cx="8229600" cy="1027809"/>
          </a:xfrm>
        </p:spPr>
        <p:txBody>
          <a:bodyPr>
            <a:normAutofit fontScale="90000"/>
          </a:bodyPr>
          <a:lstStyle/>
          <a:p>
            <a:r>
              <a:rPr lang="en-US" sz="4400" b="1" dirty="0">
                <a:solidFill>
                  <a:schemeClr val="accent2">
                    <a:lumMod val="75000"/>
                  </a:schemeClr>
                </a:solidFill>
              </a:rPr>
              <a:t/>
            </a:r>
            <a:br>
              <a:rPr lang="en-US" sz="4400" b="1" dirty="0">
                <a:solidFill>
                  <a:schemeClr val="accent2">
                    <a:lumMod val="75000"/>
                  </a:schemeClr>
                </a:solidFill>
              </a:rPr>
            </a:br>
            <a:r>
              <a:rPr lang="en-US" sz="2700" b="1" dirty="0">
                <a:solidFill>
                  <a:schemeClr val="accent2">
                    <a:lumMod val="75000"/>
                  </a:schemeClr>
                </a:solidFill>
              </a:rPr>
              <a:t>State Executive- Chief Minister  </a:t>
            </a:r>
            <a:r>
              <a:rPr lang="en-IN" sz="4400" b="1" dirty="0">
                <a:solidFill>
                  <a:schemeClr val="accent2">
                    <a:lumMod val="75000"/>
                  </a:schemeClr>
                </a:solidFill>
              </a:rPr>
              <a:t/>
            </a:r>
            <a:br>
              <a:rPr lang="en-IN" sz="4400" b="1" dirty="0">
                <a:solidFill>
                  <a:schemeClr val="accent2">
                    <a:lumMod val="75000"/>
                  </a:schemeClr>
                </a:solidFill>
              </a:rPr>
            </a:br>
            <a:endParaRPr lang="en-IN" dirty="0"/>
          </a:p>
        </p:txBody>
      </p:sp>
      <p:sp>
        <p:nvSpPr>
          <p:cNvPr id="3" name="Content Placeholder 2">
            <a:extLst>
              <a:ext uri="{FF2B5EF4-FFF2-40B4-BE49-F238E27FC236}">
                <a16:creationId xmlns="" xmlns:a16="http://schemas.microsoft.com/office/drawing/2014/main" id="{97BA3FBC-B5D3-485E-A825-12E7BFC702A8}"/>
              </a:ext>
            </a:extLst>
          </p:cNvPr>
          <p:cNvSpPr>
            <a:spLocks noGrp="1"/>
          </p:cNvSpPr>
          <p:nvPr>
            <p:ph idx="1"/>
          </p:nvPr>
        </p:nvSpPr>
        <p:spPr>
          <a:xfrm>
            <a:off x="304800" y="990600"/>
            <a:ext cx="8686800" cy="5715000"/>
          </a:xfrm>
        </p:spPr>
        <p:txBody>
          <a:bodyPr>
            <a:noAutofit/>
          </a:bodyPr>
          <a:lstStyle/>
          <a:p>
            <a:pPr algn="just">
              <a:buFont typeface="Wingdings" panose="05000000000000000000" pitchFamily="2" charset="2"/>
              <a:buChar char="v"/>
            </a:pPr>
            <a:r>
              <a:rPr lang="en-US" sz="2800" dirty="0">
                <a:solidFill>
                  <a:srgbClr val="444444"/>
                </a:solidFill>
              </a:rPr>
              <a:t>Criteria : 1) </a:t>
            </a:r>
            <a:r>
              <a:rPr lang="en-US" sz="2800" b="1" dirty="0">
                <a:solidFill>
                  <a:srgbClr val="444444"/>
                </a:solidFill>
              </a:rPr>
              <a:t>25 years </a:t>
            </a:r>
            <a:r>
              <a:rPr lang="en-US" sz="2800" dirty="0">
                <a:solidFill>
                  <a:srgbClr val="444444"/>
                </a:solidFill>
              </a:rPr>
              <a:t>minimum age and </a:t>
            </a:r>
          </a:p>
          <a:p>
            <a:pPr algn="just">
              <a:buNone/>
            </a:pPr>
            <a:r>
              <a:rPr lang="en-US" sz="2800" dirty="0">
                <a:solidFill>
                  <a:srgbClr val="444444"/>
                </a:solidFill>
              </a:rPr>
              <a:t>2) The Chief Minister takes oath in presence of the Governor</a:t>
            </a:r>
          </a:p>
          <a:p>
            <a:pPr algn="just">
              <a:buFont typeface="Wingdings" panose="05000000000000000000" pitchFamily="2" charset="2"/>
              <a:buChar char="v"/>
            </a:pPr>
            <a:r>
              <a:rPr lang="en-US" sz="2800" b="1" i="0" dirty="0">
                <a:solidFill>
                  <a:srgbClr val="444444"/>
                </a:solidFill>
                <a:effectLst/>
              </a:rPr>
              <a:t>Head of the Council of Ministers- </a:t>
            </a:r>
            <a:r>
              <a:rPr lang="en-US" sz="2800" b="0" i="0" dirty="0">
                <a:solidFill>
                  <a:srgbClr val="444444"/>
                </a:solidFill>
                <a:effectLst/>
              </a:rPr>
              <a:t>The chief minister is the head of the council of Ministers. </a:t>
            </a:r>
          </a:p>
          <a:p>
            <a:pPr algn="just"/>
            <a:r>
              <a:rPr lang="en-US" sz="2800" b="0" i="0" dirty="0">
                <a:solidFill>
                  <a:srgbClr val="444444"/>
                </a:solidFill>
                <a:effectLst/>
              </a:rPr>
              <a:t>The ministers are appointed by the Governor on the advice of the Chief Minister</a:t>
            </a:r>
          </a:p>
          <a:p>
            <a:pPr algn="just"/>
            <a:r>
              <a:rPr lang="en-US" sz="2800" b="0" i="0" dirty="0">
                <a:solidFill>
                  <a:srgbClr val="444444"/>
                </a:solidFill>
                <a:effectLst/>
              </a:rPr>
              <a:t>The Chief Minister can reconstruct his Ministry and  the right to demand the resignation of any of the ministers under him.</a:t>
            </a:r>
          </a:p>
          <a:p>
            <a:pPr algn="just"/>
            <a:r>
              <a:rPr lang="en-US" sz="2800" b="0" i="0" dirty="0">
                <a:solidFill>
                  <a:srgbClr val="444444"/>
                </a:solidFill>
                <a:effectLst/>
              </a:rPr>
              <a:t>The chief minister also controls the agenda for the Cabinet meetings. </a:t>
            </a:r>
            <a:endParaRPr lang="en-US" sz="2800" dirty="0">
              <a:solidFill>
                <a:srgbClr val="444444"/>
              </a:solidFill>
            </a:endParaRPr>
          </a:p>
          <a:p>
            <a:pPr algn="just">
              <a:buFont typeface="Wingdings" panose="05000000000000000000" pitchFamily="2" charset="2"/>
              <a:buChar char="v"/>
            </a:pPr>
            <a:endParaRPr lang="en-US" sz="2800" dirty="0">
              <a:solidFill>
                <a:srgbClr val="444444"/>
              </a:solidFill>
            </a:endParaRPr>
          </a:p>
          <a:p>
            <a:pPr algn="just">
              <a:buFont typeface="Wingdings" panose="05000000000000000000" pitchFamily="2" charset="2"/>
              <a:buChar char="v"/>
            </a:pPr>
            <a:endParaRPr lang="en-US" sz="2800" dirty="0">
              <a:solidFill>
                <a:srgbClr val="444444"/>
              </a:solidFill>
            </a:endParaRPr>
          </a:p>
        </p:txBody>
      </p:sp>
      <p:sp>
        <p:nvSpPr>
          <p:cNvPr id="5" name="TextBox 4">
            <a:extLst>
              <a:ext uri="{FF2B5EF4-FFF2-40B4-BE49-F238E27FC236}">
                <a16:creationId xmlns="" xmlns:a16="http://schemas.microsoft.com/office/drawing/2014/main" id="{5128597C-93CF-4DE2-BB08-3FDD5772E5A0}"/>
              </a:ext>
            </a:extLst>
          </p:cNvPr>
          <p:cNvSpPr txBox="1"/>
          <p:nvPr/>
        </p:nvSpPr>
        <p:spPr>
          <a:xfrm>
            <a:off x="628650" y="228600"/>
            <a:ext cx="6991350" cy="400110"/>
          </a:xfrm>
          <a:prstGeom prst="rect">
            <a:avLst/>
          </a:prstGeom>
          <a:noFill/>
        </p:spPr>
        <p:txBody>
          <a:bodyPr wrap="square">
            <a:spAutoFit/>
          </a:bodyPr>
          <a:lstStyle/>
          <a:p>
            <a:r>
              <a:rPr lang="en-US" sz="2000" b="1" dirty="0">
                <a:solidFill>
                  <a:schemeClr val="accent1">
                    <a:lumMod val="75000"/>
                  </a:schemeClr>
                </a:solidFill>
              </a:rPr>
              <a:t>Constitutional Law, Cyber Law and Professional Ethics</a:t>
            </a:r>
          </a:p>
        </p:txBody>
      </p:sp>
      <p:cxnSp>
        <p:nvCxnSpPr>
          <p:cNvPr id="6" name="Straight Connector 5">
            <a:extLst>
              <a:ext uri="{FF2B5EF4-FFF2-40B4-BE49-F238E27FC236}">
                <a16:creationId xmlns="" xmlns:a16="http://schemas.microsoft.com/office/drawing/2014/main" id="{42729026-66E7-441E-96B9-99296E9D2121}"/>
              </a:ext>
            </a:extLst>
          </p:cNvPr>
          <p:cNvCxnSpPr>
            <a:cxnSpLocks/>
          </p:cNvCxnSpPr>
          <p:nvPr/>
        </p:nvCxnSpPr>
        <p:spPr>
          <a:xfrm>
            <a:off x="159027" y="990600"/>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822565" y="245492"/>
            <a:ext cx="1066165" cy="546100"/>
          </a:xfrm>
          <a:prstGeom prst="rect">
            <a:avLst/>
          </a:prstGeom>
          <a:noFill/>
          <a:ln>
            <a:noFill/>
          </a:ln>
        </p:spPr>
      </p:pic>
    </p:spTree>
    <p:extLst>
      <p:ext uri="{BB962C8B-B14F-4D97-AF65-F5344CB8AC3E}">
        <p14:creationId xmlns:p14="http://schemas.microsoft.com/office/powerpoint/2010/main" val="19794997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F2D140-3CA7-49E9-A8FF-BB0245BF0C48}"/>
              </a:ext>
            </a:extLst>
          </p:cNvPr>
          <p:cNvSpPr>
            <a:spLocks noGrp="1"/>
          </p:cNvSpPr>
          <p:nvPr>
            <p:ph type="title"/>
          </p:nvPr>
        </p:nvSpPr>
        <p:spPr/>
        <p:txBody>
          <a:bodyPr>
            <a:normAutofit fontScale="90000"/>
          </a:bodyPr>
          <a:lstStyle/>
          <a:p>
            <a:r>
              <a:rPr lang="en-US" sz="4400" b="1" dirty="0">
                <a:solidFill>
                  <a:schemeClr val="accent2">
                    <a:lumMod val="75000"/>
                  </a:schemeClr>
                </a:solidFill>
              </a:rPr>
              <a:t/>
            </a:r>
            <a:br>
              <a:rPr lang="en-US" sz="4400" b="1" dirty="0">
                <a:solidFill>
                  <a:schemeClr val="accent2">
                    <a:lumMod val="75000"/>
                  </a:schemeClr>
                </a:solidFill>
              </a:rPr>
            </a:br>
            <a:r>
              <a:rPr lang="en-US" sz="2700" b="1" dirty="0">
                <a:solidFill>
                  <a:schemeClr val="accent2">
                    <a:lumMod val="75000"/>
                  </a:schemeClr>
                </a:solidFill>
              </a:rPr>
              <a:t>State Executive- Chief Minister  </a:t>
            </a:r>
            <a:r>
              <a:rPr lang="en-IN" sz="4400" b="1" dirty="0">
                <a:solidFill>
                  <a:schemeClr val="accent2">
                    <a:lumMod val="75000"/>
                  </a:schemeClr>
                </a:solidFill>
              </a:rPr>
              <a:t/>
            </a:r>
            <a:br>
              <a:rPr lang="en-IN" sz="4400" b="1" dirty="0">
                <a:solidFill>
                  <a:schemeClr val="accent2">
                    <a:lumMod val="75000"/>
                  </a:schemeClr>
                </a:solidFill>
              </a:rPr>
            </a:br>
            <a:endParaRPr lang="en-IN" dirty="0"/>
          </a:p>
        </p:txBody>
      </p:sp>
      <p:sp>
        <p:nvSpPr>
          <p:cNvPr id="3" name="Content Placeholder 2">
            <a:extLst>
              <a:ext uri="{FF2B5EF4-FFF2-40B4-BE49-F238E27FC236}">
                <a16:creationId xmlns="" xmlns:a16="http://schemas.microsoft.com/office/drawing/2014/main" id="{97BA3FBC-B5D3-485E-A825-12E7BFC702A8}"/>
              </a:ext>
            </a:extLst>
          </p:cNvPr>
          <p:cNvSpPr>
            <a:spLocks noGrp="1"/>
          </p:cNvSpPr>
          <p:nvPr>
            <p:ph idx="1"/>
          </p:nvPr>
        </p:nvSpPr>
        <p:spPr>
          <a:xfrm>
            <a:off x="159027" y="1690688"/>
            <a:ext cx="8774788" cy="4486275"/>
          </a:xfrm>
        </p:spPr>
        <p:txBody>
          <a:bodyPr>
            <a:normAutofit/>
          </a:bodyPr>
          <a:lstStyle/>
          <a:p>
            <a:pPr algn="just">
              <a:buFont typeface="Wingdings" panose="05000000000000000000" pitchFamily="2" charset="2"/>
              <a:buChar char="v"/>
            </a:pPr>
            <a:r>
              <a:rPr lang="en-US" sz="2800" b="1" i="0" dirty="0">
                <a:solidFill>
                  <a:srgbClr val="444444"/>
                </a:solidFill>
                <a:effectLst/>
              </a:rPr>
              <a:t>Aids and Advises the Governor-</a:t>
            </a:r>
            <a:r>
              <a:rPr lang="en-US" sz="2800" b="0" i="0" dirty="0">
                <a:solidFill>
                  <a:srgbClr val="444444"/>
                </a:solidFill>
                <a:effectLst/>
              </a:rPr>
              <a:t> The decisions of the council of ministers are communicated to the governor by the Chief Minister. </a:t>
            </a:r>
          </a:p>
          <a:p>
            <a:pPr algn="just">
              <a:buFont typeface="Wingdings" panose="05000000000000000000" pitchFamily="2" charset="2"/>
              <a:buChar char="v"/>
            </a:pPr>
            <a:endParaRPr lang="en-US" sz="2800" b="0" i="0" dirty="0">
              <a:solidFill>
                <a:srgbClr val="444444"/>
              </a:solidFill>
              <a:effectLst/>
            </a:endParaRPr>
          </a:p>
          <a:p>
            <a:pPr algn="just">
              <a:buFont typeface="Wingdings" panose="05000000000000000000" pitchFamily="2" charset="2"/>
              <a:buChar char="v"/>
            </a:pPr>
            <a:r>
              <a:rPr lang="en-IN" sz="2800" b="1" i="0" dirty="0">
                <a:solidFill>
                  <a:srgbClr val="444444"/>
                </a:solidFill>
                <a:effectLst/>
              </a:rPr>
              <a:t>Leader of the House- </a:t>
            </a:r>
            <a:r>
              <a:rPr lang="en-US" sz="2800" b="0" i="0" dirty="0">
                <a:solidFill>
                  <a:srgbClr val="444444"/>
                </a:solidFill>
                <a:effectLst/>
              </a:rPr>
              <a:t>Makes all the announcements concerning the new or amended policies. </a:t>
            </a:r>
          </a:p>
          <a:p>
            <a:pPr algn="just">
              <a:buFont typeface="Wingdings" panose="05000000000000000000" pitchFamily="2" charset="2"/>
              <a:buChar char="v"/>
            </a:pPr>
            <a:endParaRPr lang="en-US" sz="2800" dirty="0">
              <a:solidFill>
                <a:srgbClr val="444444"/>
              </a:solidFill>
            </a:endParaRPr>
          </a:p>
          <a:p>
            <a:pPr algn="just">
              <a:buFont typeface="Wingdings" panose="05000000000000000000" pitchFamily="2" charset="2"/>
              <a:buChar char="v"/>
            </a:pPr>
            <a:endParaRPr lang="en-US" sz="2800" b="0" i="0" dirty="0">
              <a:solidFill>
                <a:srgbClr val="444444"/>
              </a:solidFill>
              <a:effectLst/>
            </a:endParaRPr>
          </a:p>
          <a:p>
            <a:pPr marL="0" indent="0" algn="just">
              <a:buNone/>
            </a:pPr>
            <a:endParaRPr lang="en-US" sz="2800" dirty="0">
              <a:solidFill>
                <a:srgbClr val="444444"/>
              </a:solidFill>
            </a:endParaRPr>
          </a:p>
          <a:p>
            <a:pPr algn="just">
              <a:buFont typeface="Wingdings" panose="05000000000000000000" pitchFamily="2" charset="2"/>
              <a:buChar char="v"/>
            </a:pPr>
            <a:endParaRPr lang="en-US" sz="2400" dirty="0">
              <a:solidFill>
                <a:srgbClr val="444444"/>
              </a:solidFill>
            </a:endParaRPr>
          </a:p>
          <a:p>
            <a:pPr algn="just">
              <a:buFont typeface="Wingdings" panose="05000000000000000000" pitchFamily="2" charset="2"/>
              <a:buChar char="v"/>
            </a:pPr>
            <a:endParaRPr lang="en-US" sz="2400" dirty="0">
              <a:solidFill>
                <a:srgbClr val="444444"/>
              </a:solidFill>
            </a:endParaRPr>
          </a:p>
        </p:txBody>
      </p:sp>
      <p:sp>
        <p:nvSpPr>
          <p:cNvPr id="5" name="TextBox 4">
            <a:extLst>
              <a:ext uri="{FF2B5EF4-FFF2-40B4-BE49-F238E27FC236}">
                <a16:creationId xmlns="" xmlns:a16="http://schemas.microsoft.com/office/drawing/2014/main" id="{5128597C-93CF-4DE2-BB08-3FDD5772E5A0}"/>
              </a:ext>
            </a:extLst>
          </p:cNvPr>
          <p:cNvSpPr txBox="1"/>
          <p:nvPr/>
        </p:nvSpPr>
        <p:spPr>
          <a:xfrm>
            <a:off x="628650" y="304800"/>
            <a:ext cx="7067550" cy="400110"/>
          </a:xfrm>
          <a:prstGeom prst="rect">
            <a:avLst/>
          </a:prstGeom>
          <a:noFill/>
        </p:spPr>
        <p:txBody>
          <a:bodyPr wrap="square">
            <a:spAutoFit/>
          </a:bodyPr>
          <a:lstStyle/>
          <a:p>
            <a:r>
              <a:rPr lang="en-US" sz="2000" b="1" dirty="0">
                <a:solidFill>
                  <a:schemeClr val="accent1">
                    <a:lumMod val="75000"/>
                  </a:schemeClr>
                </a:solidFill>
              </a:rPr>
              <a:t>Constitutional Law, Cyber Law and Professional Ethics</a:t>
            </a:r>
          </a:p>
        </p:txBody>
      </p:sp>
      <p:cxnSp>
        <p:nvCxnSpPr>
          <p:cNvPr id="6" name="Straight Connector 5">
            <a:extLst>
              <a:ext uri="{FF2B5EF4-FFF2-40B4-BE49-F238E27FC236}">
                <a16:creationId xmlns="" xmlns:a16="http://schemas.microsoft.com/office/drawing/2014/main" id="{42729026-66E7-441E-96B9-99296E9D2121}"/>
              </a:ext>
            </a:extLst>
          </p:cNvPr>
          <p:cNvCxnSpPr>
            <a:cxnSpLocks/>
          </p:cNvCxnSpPr>
          <p:nvPr/>
        </p:nvCxnSpPr>
        <p:spPr>
          <a:xfrm>
            <a:off x="-16622" y="1496567"/>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867650" y="274638"/>
            <a:ext cx="1066165" cy="546100"/>
          </a:xfrm>
          <a:prstGeom prst="rect">
            <a:avLst/>
          </a:prstGeom>
          <a:noFill/>
          <a:ln>
            <a:noFill/>
          </a:ln>
        </p:spPr>
      </p:pic>
    </p:spTree>
    <p:extLst>
      <p:ext uri="{BB962C8B-B14F-4D97-AF65-F5344CB8AC3E}">
        <p14:creationId xmlns:p14="http://schemas.microsoft.com/office/powerpoint/2010/main" val="787035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F2D140-3CA7-49E9-A8FF-BB0245BF0C48}"/>
              </a:ext>
            </a:extLst>
          </p:cNvPr>
          <p:cNvSpPr>
            <a:spLocks noGrp="1"/>
          </p:cNvSpPr>
          <p:nvPr>
            <p:ph type="title"/>
          </p:nvPr>
        </p:nvSpPr>
        <p:spPr/>
        <p:txBody>
          <a:bodyPr>
            <a:normAutofit fontScale="90000"/>
          </a:bodyPr>
          <a:lstStyle/>
          <a:p>
            <a:r>
              <a:rPr lang="en-US" sz="4400" b="1" dirty="0">
                <a:solidFill>
                  <a:schemeClr val="accent2">
                    <a:lumMod val="75000"/>
                  </a:schemeClr>
                </a:solidFill>
              </a:rPr>
              <a:t/>
            </a:r>
            <a:br>
              <a:rPr lang="en-US" sz="4400" b="1" dirty="0">
                <a:solidFill>
                  <a:schemeClr val="accent2">
                    <a:lumMod val="75000"/>
                  </a:schemeClr>
                </a:solidFill>
              </a:rPr>
            </a:br>
            <a:r>
              <a:rPr lang="en-US" sz="2700" b="1" dirty="0">
                <a:solidFill>
                  <a:schemeClr val="accent2">
                    <a:lumMod val="75000"/>
                  </a:schemeClr>
                </a:solidFill>
              </a:rPr>
              <a:t>State Executive- State Legislature </a:t>
            </a:r>
            <a:r>
              <a:rPr lang="en-IN" sz="4400" b="1" dirty="0">
                <a:solidFill>
                  <a:schemeClr val="accent2">
                    <a:lumMod val="75000"/>
                  </a:schemeClr>
                </a:solidFill>
              </a:rPr>
              <a:t/>
            </a:r>
            <a:br>
              <a:rPr lang="en-IN" sz="4400" b="1" dirty="0">
                <a:solidFill>
                  <a:schemeClr val="accent2">
                    <a:lumMod val="75000"/>
                  </a:schemeClr>
                </a:solidFill>
              </a:rPr>
            </a:br>
            <a:endParaRPr lang="en-IN" dirty="0"/>
          </a:p>
        </p:txBody>
      </p:sp>
      <p:sp>
        <p:nvSpPr>
          <p:cNvPr id="3" name="Content Placeholder 2">
            <a:extLst>
              <a:ext uri="{FF2B5EF4-FFF2-40B4-BE49-F238E27FC236}">
                <a16:creationId xmlns="" xmlns:a16="http://schemas.microsoft.com/office/drawing/2014/main" id="{97BA3FBC-B5D3-485E-A825-12E7BFC702A8}"/>
              </a:ext>
            </a:extLst>
          </p:cNvPr>
          <p:cNvSpPr>
            <a:spLocks noGrp="1"/>
          </p:cNvSpPr>
          <p:nvPr>
            <p:ph idx="1"/>
          </p:nvPr>
        </p:nvSpPr>
        <p:spPr>
          <a:xfrm>
            <a:off x="228600" y="1143000"/>
            <a:ext cx="8686800" cy="5349865"/>
          </a:xfrm>
        </p:spPr>
        <p:txBody>
          <a:bodyPr>
            <a:normAutofit/>
          </a:bodyPr>
          <a:lstStyle/>
          <a:p>
            <a:pPr marL="0" indent="0" algn="ctr">
              <a:buNone/>
            </a:pPr>
            <a:r>
              <a:rPr lang="en-IN" sz="2400" b="1" i="0" u="sng" dirty="0">
                <a:solidFill>
                  <a:srgbClr val="FF0000"/>
                </a:solidFill>
                <a:effectLst/>
              </a:rPr>
              <a:t>Legislative Assembly (Vidhana Sabha)</a:t>
            </a:r>
          </a:p>
          <a:p>
            <a:pPr algn="just">
              <a:buFont typeface="Wingdings" panose="05000000000000000000" pitchFamily="2" charset="2"/>
              <a:buChar char="Ø"/>
            </a:pPr>
            <a:r>
              <a:rPr lang="en-US" sz="2400" b="0" i="0" dirty="0">
                <a:solidFill>
                  <a:srgbClr val="222222"/>
                </a:solidFill>
                <a:effectLst/>
              </a:rPr>
              <a:t>According to Article 170, there should be a </a:t>
            </a:r>
            <a:r>
              <a:rPr lang="en-US" sz="2400" b="1" i="0" dirty="0">
                <a:solidFill>
                  <a:srgbClr val="222222"/>
                </a:solidFill>
                <a:effectLst/>
              </a:rPr>
              <a:t>Legislative Assembly </a:t>
            </a:r>
            <a:r>
              <a:rPr lang="en-US" sz="2400" b="0" i="0" dirty="0">
                <a:solidFill>
                  <a:srgbClr val="222222"/>
                </a:solidFill>
                <a:effectLst/>
              </a:rPr>
              <a:t>- can have at most 500 constituencies and at least 60 constituencies. </a:t>
            </a:r>
          </a:p>
          <a:p>
            <a:pPr algn="just">
              <a:buFont typeface="Wingdings" panose="05000000000000000000" pitchFamily="2" charset="2"/>
              <a:buChar char="Ø"/>
            </a:pPr>
            <a:r>
              <a:rPr lang="en-US" sz="2400" b="0" i="0" dirty="0">
                <a:solidFill>
                  <a:srgbClr val="222222"/>
                </a:solidFill>
                <a:effectLst/>
              </a:rPr>
              <a:t>These constituencies would be represented by the members who would be selected through the process of </a:t>
            </a:r>
            <a:r>
              <a:rPr lang="en-US" sz="2400" b="1" i="0" dirty="0">
                <a:solidFill>
                  <a:srgbClr val="222222"/>
                </a:solidFill>
                <a:effectLst/>
              </a:rPr>
              <a:t>direct election.</a:t>
            </a:r>
          </a:p>
          <a:p>
            <a:pPr algn="just">
              <a:buFont typeface="Wingdings" panose="05000000000000000000" pitchFamily="2" charset="2"/>
              <a:buChar char="Ø"/>
            </a:pPr>
            <a:r>
              <a:rPr lang="en-US" sz="2400" b="0" i="0" dirty="0">
                <a:solidFill>
                  <a:srgbClr val="222222"/>
                </a:solidFill>
                <a:effectLst/>
              </a:rPr>
              <a:t>Article 172 -  tenure of the Legislative - </a:t>
            </a:r>
            <a:r>
              <a:rPr lang="en-US" sz="2400" b="1" i="0" dirty="0">
                <a:solidFill>
                  <a:srgbClr val="222222"/>
                </a:solidFill>
                <a:effectLst/>
              </a:rPr>
              <a:t>5 years. </a:t>
            </a:r>
            <a:endParaRPr lang="en-US" sz="2400" b="0" i="0" dirty="0">
              <a:solidFill>
                <a:srgbClr val="222222"/>
              </a:solidFill>
              <a:effectLst/>
            </a:endParaRPr>
          </a:p>
          <a:p>
            <a:pPr marL="0" indent="0" algn="ctr">
              <a:buNone/>
            </a:pPr>
            <a:r>
              <a:rPr lang="en-IN" sz="2400" b="1" i="0" u="sng" dirty="0">
                <a:solidFill>
                  <a:srgbClr val="FF0000"/>
                </a:solidFill>
                <a:effectLst/>
              </a:rPr>
              <a:t>Legislative Council (Vidhana Parishad)</a:t>
            </a:r>
          </a:p>
          <a:p>
            <a:pPr algn="just">
              <a:buFont typeface="Wingdings" panose="05000000000000000000" pitchFamily="2" charset="2"/>
              <a:buChar char="Ø"/>
            </a:pPr>
            <a:r>
              <a:rPr lang="en-IN" sz="2400" dirty="0"/>
              <a:t>Article 171: </a:t>
            </a:r>
            <a:r>
              <a:rPr lang="en-US" sz="2400" b="0" i="0" dirty="0">
                <a:solidFill>
                  <a:srgbClr val="222222"/>
                </a:solidFill>
                <a:effectLst/>
              </a:rPr>
              <a:t>The total members in the Legislative Council should not exceed one-third of the total members in the state Legislative Assembly. </a:t>
            </a:r>
            <a:r>
              <a:rPr lang="en-US" sz="2400" dirty="0">
                <a:solidFill>
                  <a:srgbClr val="222222"/>
                </a:solidFill>
              </a:rPr>
              <a:t>E</a:t>
            </a:r>
            <a:r>
              <a:rPr lang="en-US" sz="2400" b="0" i="0" dirty="0">
                <a:solidFill>
                  <a:srgbClr val="222222"/>
                </a:solidFill>
                <a:effectLst/>
              </a:rPr>
              <a:t>lected from the district boards, municipalities and other local authorities which is specified by the Parliament according to law. </a:t>
            </a:r>
          </a:p>
          <a:p>
            <a:pPr>
              <a:buFont typeface="Wingdings" panose="05000000000000000000" pitchFamily="2" charset="2"/>
              <a:buChar char="Ø"/>
            </a:pPr>
            <a:endParaRPr lang="en-US" sz="2400" b="0" i="0" dirty="0">
              <a:solidFill>
                <a:srgbClr val="222222"/>
              </a:solidFill>
              <a:effectLst/>
            </a:endParaRPr>
          </a:p>
          <a:p>
            <a:pPr>
              <a:buFont typeface="Wingdings" panose="05000000000000000000" pitchFamily="2" charset="2"/>
              <a:buChar char="Ø"/>
            </a:pPr>
            <a:endParaRPr lang="en-IN" sz="2000" i="0" dirty="0">
              <a:effectLst/>
            </a:endParaRPr>
          </a:p>
          <a:p>
            <a:pPr marL="0" indent="0" algn="just">
              <a:buNone/>
            </a:pPr>
            <a:endParaRPr lang="en-IN" sz="2000" dirty="0"/>
          </a:p>
        </p:txBody>
      </p:sp>
      <p:sp>
        <p:nvSpPr>
          <p:cNvPr id="5" name="TextBox 4">
            <a:extLst>
              <a:ext uri="{FF2B5EF4-FFF2-40B4-BE49-F238E27FC236}">
                <a16:creationId xmlns="" xmlns:a16="http://schemas.microsoft.com/office/drawing/2014/main" id="{5128597C-93CF-4DE2-BB08-3FDD5772E5A0}"/>
              </a:ext>
            </a:extLst>
          </p:cNvPr>
          <p:cNvSpPr txBox="1"/>
          <p:nvPr/>
        </p:nvSpPr>
        <p:spPr>
          <a:xfrm>
            <a:off x="628650" y="304800"/>
            <a:ext cx="7677150" cy="400110"/>
          </a:xfrm>
          <a:prstGeom prst="rect">
            <a:avLst/>
          </a:prstGeom>
          <a:noFill/>
        </p:spPr>
        <p:txBody>
          <a:bodyPr wrap="square">
            <a:spAutoFit/>
          </a:bodyPr>
          <a:lstStyle/>
          <a:p>
            <a:r>
              <a:rPr lang="en-US" sz="2000" b="1" dirty="0">
                <a:solidFill>
                  <a:schemeClr val="accent1">
                    <a:lumMod val="75000"/>
                  </a:schemeClr>
                </a:solidFill>
              </a:rPr>
              <a:t>Constitutional Law, Cyber Law and Professional Ethics</a:t>
            </a:r>
          </a:p>
        </p:txBody>
      </p:sp>
      <p:cxnSp>
        <p:nvCxnSpPr>
          <p:cNvPr id="6" name="Straight Connector 5">
            <a:extLst>
              <a:ext uri="{FF2B5EF4-FFF2-40B4-BE49-F238E27FC236}">
                <a16:creationId xmlns="" xmlns:a16="http://schemas.microsoft.com/office/drawing/2014/main" id="{42729026-66E7-441E-96B9-99296E9D2121}"/>
              </a:ext>
            </a:extLst>
          </p:cNvPr>
          <p:cNvCxnSpPr>
            <a:cxnSpLocks/>
          </p:cNvCxnSpPr>
          <p:nvPr/>
        </p:nvCxnSpPr>
        <p:spPr>
          <a:xfrm>
            <a:off x="304800" y="1066800"/>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772717" y="31751"/>
            <a:ext cx="1066165" cy="546100"/>
          </a:xfrm>
          <a:prstGeom prst="rect">
            <a:avLst/>
          </a:prstGeom>
          <a:noFill/>
          <a:ln>
            <a:noFill/>
          </a:ln>
        </p:spPr>
      </p:pic>
    </p:spTree>
    <p:extLst>
      <p:ext uri="{BB962C8B-B14F-4D97-AF65-F5344CB8AC3E}">
        <p14:creationId xmlns:p14="http://schemas.microsoft.com/office/powerpoint/2010/main" val="4143021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F2D140-3CA7-49E9-A8FF-BB0245BF0C48}"/>
              </a:ext>
            </a:extLst>
          </p:cNvPr>
          <p:cNvSpPr>
            <a:spLocks noGrp="1"/>
          </p:cNvSpPr>
          <p:nvPr>
            <p:ph type="title"/>
          </p:nvPr>
        </p:nvSpPr>
        <p:spPr/>
        <p:txBody>
          <a:bodyPr>
            <a:normAutofit fontScale="90000"/>
          </a:bodyPr>
          <a:lstStyle/>
          <a:p>
            <a:r>
              <a:rPr lang="en-US" sz="4400" b="1" dirty="0">
                <a:solidFill>
                  <a:schemeClr val="accent2">
                    <a:lumMod val="75000"/>
                  </a:schemeClr>
                </a:solidFill>
              </a:rPr>
              <a:t/>
            </a:r>
            <a:br>
              <a:rPr lang="en-US" sz="4400" b="1" dirty="0">
                <a:solidFill>
                  <a:schemeClr val="accent2">
                    <a:lumMod val="75000"/>
                  </a:schemeClr>
                </a:solidFill>
              </a:rPr>
            </a:br>
            <a:r>
              <a:rPr lang="en-US" sz="2700" b="1" dirty="0">
                <a:solidFill>
                  <a:schemeClr val="accent2">
                    <a:lumMod val="75000"/>
                  </a:schemeClr>
                </a:solidFill>
              </a:rPr>
              <a:t>State Executive- State Legislature </a:t>
            </a:r>
            <a:r>
              <a:rPr lang="en-IN" sz="4400" b="1" dirty="0">
                <a:solidFill>
                  <a:schemeClr val="accent2">
                    <a:lumMod val="75000"/>
                  </a:schemeClr>
                </a:solidFill>
              </a:rPr>
              <a:t/>
            </a:r>
            <a:br>
              <a:rPr lang="en-IN" sz="4400" b="1" dirty="0">
                <a:solidFill>
                  <a:schemeClr val="accent2">
                    <a:lumMod val="75000"/>
                  </a:schemeClr>
                </a:solidFill>
              </a:rPr>
            </a:br>
            <a:endParaRPr lang="en-IN" dirty="0"/>
          </a:p>
        </p:txBody>
      </p:sp>
      <p:sp>
        <p:nvSpPr>
          <p:cNvPr id="3" name="Content Placeholder 2">
            <a:extLst>
              <a:ext uri="{FF2B5EF4-FFF2-40B4-BE49-F238E27FC236}">
                <a16:creationId xmlns="" xmlns:a16="http://schemas.microsoft.com/office/drawing/2014/main" id="{97BA3FBC-B5D3-485E-A825-12E7BFC702A8}"/>
              </a:ext>
            </a:extLst>
          </p:cNvPr>
          <p:cNvSpPr>
            <a:spLocks noGrp="1"/>
          </p:cNvSpPr>
          <p:nvPr>
            <p:ph idx="1"/>
          </p:nvPr>
        </p:nvSpPr>
        <p:spPr>
          <a:xfrm>
            <a:off x="99392" y="1690688"/>
            <a:ext cx="8968408" cy="5167312"/>
          </a:xfrm>
        </p:spPr>
        <p:txBody>
          <a:bodyPr>
            <a:normAutofit/>
          </a:bodyPr>
          <a:lstStyle/>
          <a:p>
            <a:pPr marL="0" indent="0" algn="just">
              <a:buNone/>
            </a:pPr>
            <a:r>
              <a:rPr lang="en-IN" sz="2800" b="1" i="0" dirty="0">
                <a:solidFill>
                  <a:srgbClr val="FF0000"/>
                </a:solidFill>
                <a:effectLst/>
              </a:rPr>
              <a:t>Qualifications of Membership: Article 173: </a:t>
            </a:r>
          </a:p>
          <a:p>
            <a:pPr algn="just">
              <a:buFont typeface="Wingdings" panose="05000000000000000000" pitchFamily="2" charset="2"/>
              <a:buChar char="Ø"/>
            </a:pPr>
            <a:r>
              <a:rPr lang="en-US" sz="2800" b="0" i="0" dirty="0">
                <a:solidFill>
                  <a:srgbClr val="222222"/>
                </a:solidFill>
                <a:effectLst/>
              </a:rPr>
              <a:t>Must be a citizen of India.</a:t>
            </a:r>
          </a:p>
          <a:p>
            <a:pPr algn="just">
              <a:buFont typeface="Wingdings" panose="05000000000000000000" pitchFamily="2" charset="2"/>
              <a:buChar char="Ø"/>
            </a:pPr>
            <a:r>
              <a:rPr lang="en-US" sz="2800" b="0" i="0" dirty="0">
                <a:solidFill>
                  <a:srgbClr val="222222"/>
                </a:solidFill>
                <a:effectLst/>
              </a:rPr>
              <a:t>The member of the Legislative Assembly should be more than 25 years. For being a member of the Legislative Council one should be more than 30 years. </a:t>
            </a:r>
            <a:endParaRPr lang="en-IN" sz="2800" b="1" i="0" dirty="0">
              <a:solidFill>
                <a:srgbClr val="111111"/>
              </a:solidFill>
              <a:effectLst/>
            </a:endParaRPr>
          </a:p>
          <a:p>
            <a:pPr algn="just">
              <a:buFont typeface="Wingdings" panose="05000000000000000000" pitchFamily="2" charset="2"/>
              <a:buChar char="Ø"/>
            </a:pPr>
            <a:endParaRPr lang="en-US" sz="2800" b="0" i="0" dirty="0">
              <a:solidFill>
                <a:srgbClr val="222222"/>
              </a:solidFill>
              <a:effectLst/>
            </a:endParaRPr>
          </a:p>
          <a:p>
            <a:pPr algn="just">
              <a:buFont typeface="Wingdings" panose="05000000000000000000" pitchFamily="2" charset="2"/>
              <a:buChar char="Ø"/>
            </a:pPr>
            <a:endParaRPr lang="en-US" sz="2800" b="0" i="0" dirty="0">
              <a:solidFill>
                <a:srgbClr val="222222"/>
              </a:solidFill>
              <a:effectLst/>
            </a:endParaRPr>
          </a:p>
          <a:p>
            <a:pPr algn="just">
              <a:buFont typeface="Wingdings" panose="05000000000000000000" pitchFamily="2" charset="2"/>
              <a:buChar char="Ø"/>
            </a:pPr>
            <a:endParaRPr lang="en-US" sz="2800" b="0" i="0" dirty="0">
              <a:solidFill>
                <a:srgbClr val="222222"/>
              </a:solidFill>
              <a:effectLst/>
            </a:endParaRPr>
          </a:p>
          <a:p>
            <a:pPr algn="just">
              <a:buFont typeface="Wingdings" panose="05000000000000000000" pitchFamily="2" charset="2"/>
              <a:buChar char="Ø"/>
            </a:pPr>
            <a:endParaRPr lang="en-US" sz="2800" b="0" i="0" dirty="0">
              <a:solidFill>
                <a:srgbClr val="222222"/>
              </a:solidFill>
              <a:effectLst/>
            </a:endParaRPr>
          </a:p>
          <a:p>
            <a:pPr marL="0" indent="0" algn="just">
              <a:buNone/>
            </a:pPr>
            <a:endParaRPr lang="en-IN" sz="2800" b="1" i="0" dirty="0">
              <a:solidFill>
                <a:srgbClr val="111111"/>
              </a:solidFill>
              <a:effectLst/>
            </a:endParaRPr>
          </a:p>
        </p:txBody>
      </p:sp>
      <p:sp>
        <p:nvSpPr>
          <p:cNvPr id="5" name="TextBox 4">
            <a:extLst>
              <a:ext uri="{FF2B5EF4-FFF2-40B4-BE49-F238E27FC236}">
                <a16:creationId xmlns="" xmlns:a16="http://schemas.microsoft.com/office/drawing/2014/main" id="{5128597C-93CF-4DE2-BB08-3FDD5772E5A0}"/>
              </a:ext>
            </a:extLst>
          </p:cNvPr>
          <p:cNvSpPr txBox="1"/>
          <p:nvPr/>
        </p:nvSpPr>
        <p:spPr>
          <a:xfrm>
            <a:off x="628650" y="228600"/>
            <a:ext cx="7067550" cy="400110"/>
          </a:xfrm>
          <a:prstGeom prst="rect">
            <a:avLst/>
          </a:prstGeom>
          <a:noFill/>
        </p:spPr>
        <p:txBody>
          <a:bodyPr wrap="square">
            <a:spAutoFit/>
          </a:bodyPr>
          <a:lstStyle/>
          <a:p>
            <a:r>
              <a:rPr lang="en-US" sz="2000" b="1" dirty="0">
                <a:solidFill>
                  <a:schemeClr val="accent1">
                    <a:lumMod val="75000"/>
                  </a:schemeClr>
                </a:solidFill>
              </a:rPr>
              <a:t>Constitutional Law, Cyber Law and Professional Ethics</a:t>
            </a:r>
          </a:p>
        </p:txBody>
      </p:sp>
      <p:cxnSp>
        <p:nvCxnSpPr>
          <p:cNvPr id="6" name="Straight Connector 5">
            <a:extLst>
              <a:ext uri="{FF2B5EF4-FFF2-40B4-BE49-F238E27FC236}">
                <a16:creationId xmlns="" xmlns:a16="http://schemas.microsoft.com/office/drawing/2014/main" id="{42729026-66E7-441E-96B9-99296E9D2121}"/>
              </a:ext>
            </a:extLst>
          </p:cNvPr>
          <p:cNvCxnSpPr>
            <a:cxnSpLocks/>
          </p:cNvCxnSpPr>
          <p:nvPr/>
        </p:nvCxnSpPr>
        <p:spPr>
          <a:xfrm>
            <a:off x="-16622" y="1496567"/>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843266" y="355660"/>
            <a:ext cx="1066165" cy="546100"/>
          </a:xfrm>
          <a:prstGeom prst="rect">
            <a:avLst/>
          </a:prstGeom>
          <a:noFill/>
          <a:ln>
            <a:noFill/>
          </a:ln>
        </p:spPr>
      </p:pic>
    </p:spTree>
    <p:extLst>
      <p:ext uri="{BB962C8B-B14F-4D97-AF65-F5344CB8AC3E}">
        <p14:creationId xmlns:p14="http://schemas.microsoft.com/office/powerpoint/2010/main" val="3804760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F2D140-3CA7-49E9-A8FF-BB0245BF0C48}"/>
              </a:ext>
            </a:extLst>
          </p:cNvPr>
          <p:cNvSpPr>
            <a:spLocks noGrp="1"/>
          </p:cNvSpPr>
          <p:nvPr>
            <p:ph type="title"/>
          </p:nvPr>
        </p:nvSpPr>
        <p:spPr/>
        <p:txBody>
          <a:bodyPr>
            <a:normAutofit fontScale="90000"/>
          </a:bodyPr>
          <a:lstStyle/>
          <a:p>
            <a:r>
              <a:rPr lang="en-US" sz="4400" b="1" dirty="0">
                <a:solidFill>
                  <a:schemeClr val="accent2">
                    <a:lumMod val="75000"/>
                  </a:schemeClr>
                </a:solidFill>
              </a:rPr>
              <a:t/>
            </a:r>
            <a:br>
              <a:rPr lang="en-US" sz="4400" b="1" dirty="0">
                <a:solidFill>
                  <a:schemeClr val="accent2">
                    <a:lumMod val="75000"/>
                  </a:schemeClr>
                </a:solidFill>
              </a:rPr>
            </a:br>
            <a:r>
              <a:rPr lang="en-US" sz="2700" b="1" dirty="0">
                <a:solidFill>
                  <a:schemeClr val="accent2">
                    <a:lumMod val="75000"/>
                  </a:schemeClr>
                </a:solidFill>
              </a:rPr>
              <a:t>State Executive- State Judiciary</a:t>
            </a:r>
            <a:r>
              <a:rPr lang="en-IN" sz="4400" b="1" dirty="0">
                <a:solidFill>
                  <a:schemeClr val="accent2">
                    <a:lumMod val="75000"/>
                  </a:schemeClr>
                </a:solidFill>
              </a:rPr>
              <a:t/>
            </a:r>
            <a:br>
              <a:rPr lang="en-IN" sz="4400" b="1" dirty="0">
                <a:solidFill>
                  <a:schemeClr val="accent2">
                    <a:lumMod val="75000"/>
                  </a:schemeClr>
                </a:solidFill>
              </a:rPr>
            </a:br>
            <a:endParaRPr lang="en-IN" dirty="0"/>
          </a:p>
        </p:txBody>
      </p:sp>
      <p:sp>
        <p:nvSpPr>
          <p:cNvPr id="3" name="Content Placeholder 2">
            <a:extLst>
              <a:ext uri="{FF2B5EF4-FFF2-40B4-BE49-F238E27FC236}">
                <a16:creationId xmlns="" xmlns:a16="http://schemas.microsoft.com/office/drawing/2014/main" id="{97BA3FBC-B5D3-485E-A825-12E7BFC702A8}"/>
              </a:ext>
            </a:extLst>
          </p:cNvPr>
          <p:cNvSpPr>
            <a:spLocks noGrp="1"/>
          </p:cNvSpPr>
          <p:nvPr>
            <p:ph idx="1"/>
          </p:nvPr>
        </p:nvSpPr>
        <p:spPr>
          <a:xfrm>
            <a:off x="149088" y="1690688"/>
            <a:ext cx="8842512" cy="4486275"/>
          </a:xfrm>
        </p:spPr>
        <p:txBody>
          <a:bodyPr>
            <a:normAutofit/>
          </a:bodyPr>
          <a:lstStyle/>
          <a:p>
            <a:pPr marL="0" indent="0" algn="ctr">
              <a:buNone/>
            </a:pPr>
            <a:r>
              <a:rPr lang="en-IN" sz="2800" b="1" i="0" dirty="0">
                <a:solidFill>
                  <a:srgbClr val="FF0000"/>
                </a:solidFill>
                <a:effectLst/>
              </a:rPr>
              <a:t>Disqualifications of Membership</a:t>
            </a:r>
          </a:p>
          <a:p>
            <a:pPr algn="just">
              <a:buFont typeface="Wingdings" panose="05000000000000000000" pitchFamily="2" charset="2"/>
              <a:buChar char="Ø"/>
            </a:pPr>
            <a:r>
              <a:rPr lang="en-US" sz="2800" dirty="0">
                <a:solidFill>
                  <a:srgbClr val="222222"/>
                </a:solidFill>
              </a:rPr>
              <a:t>O</a:t>
            </a:r>
            <a:r>
              <a:rPr lang="en-US" sz="2800" b="0" i="0" dirty="0">
                <a:solidFill>
                  <a:srgbClr val="222222"/>
                </a:solidFill>
                <a:effectLst/>
              </a:rPr>
              <a:t>ffice of profit under the state or central government. </a:t>
            </a:r>
          </a:p>
          <a:p>
            <a:pPr algn="just">
              <a:buFont typeface="Wingdings" panose="05000000000000000000" pitchFamily="2" charset="2"/>
              <a:buChar char="Ø"/>
            </a:pPr>
            <a:r>
              <a:rPr lang="en-US" sz="2800" b="0" i="0" dirty="0">
                <a:solidFill>
                  <a:srgbClr val="222222"/>
                </a:solidFill>
                <a:effectLst/>
              </a:rPr>
              <a:t>unsound mind</a:t>
            </a:r>
            <a:endParaRPr lang="en-US" sz="2800" dirty="0">
              <a:solidFill>
                <a:srgbClr val="222222"/>
              </a:solidFill>
            </a:endParaRPr>
          </a:p>
          <a:p>
            <a:pPr algn="just">
              <a:buFont typeface="Wingdings" panose="05000000000000000000" pitchFamily="2" charset="2"/>
              <a:buChar char="Ø"/>
            </a:pPr>
            <a:r>
              <a:rPr lang="en-US" sz="2800" b="0" i="0" dirty="0">
                <a:solidFill>
                  <a:srgbClr val="222222"/>
                </a:solidFill>
                <a:effectLst/>
              </a:rPr>
              <a:t>Discharged insolvent.</a:t>
            </a:r>
          </a:p>
          <a:p>
            <a:pPr algn="just">
              <a:buFont typeface="Wingdings" panose="05000000000000000000" pitchFamily="2" charset="2"/>
              <a:buChar char="Ø"/>
            </a:pPr>
            <a:r>
              <a:rPr lang="en-US" sz="2800" b="0" i="0" dirty="0">
                <a:solidFill>
                  <a:srgbClr val="222222"/>
                </a:solidFill>
                <a:effectLst/>
              </a:rPr>
              <a:t>Disqualified by the law of the Parliament.</a:t>
            </a:r>
            <a:r>
              <a:rPr lang="en-US" sz="2000" b="0" i="0" dirty="0">
                <a:solidFill>
                  <a:srgbClr val="222222"/>
                </a:solidFill>
                <a:effectLst/>
              </a:rPr>
              <a:t> </a:t>
            </a:r>
            <a:endParaRPr lang="en-IN" sz="2000" b="1" i="0" dirty="0">
              <a:solidFill>
                <a:srgbClr val="111111"/>
              </a:solidFill>
              <a:effectLst/>
            </a:endParaRPr>
          </a:p>
        </p:txBody>
      </p:sp>
      <p:sp>
        <p:nvSpPr>
          <p:cNvPr id="5" name="TextBox 4">
            <a:extLst>
              <a:ext uri="{FF2B5EF4-FFF2-40B4-BE49-F238E27FC236}">
                <a16:creationId xmlns="" xmlns:a16="http://schemas.microsoft.com/office/drawing/2014/main" id="{5128597C-93CF-4DE2-BB08-3FDD5772E5A0}"/>
              </a:ext>
            </a:extLst>
          </p:cNvPr>
          <p:cNvSpPr txBox="1"/>
          <p:nvPr/>
        </p:nvSpPr>
        <p:spPr>
          <a:xfrm>
            <a:off x="628650" y="0"/>
            <a:ext cx="7067550" cy="400110"/>
          </a:xfrm>
          <a:prstGeom prst="rect">
            <a:avLst/>
          </a:prstGeom>
          <a:noFill/>
        </p:spPr>
        <p:txBody>
          <a:bodyPr wrap="square">
            <a:spAutoFit/>
          </a:bodyPr>
          <a:lstStyle/>
          <a:p>
            <a:r>
              <a:rPr lang="en-US" sz="2000" b="1" dirty="0">
                <a:solidFill>
                  <a:schemeClr val="accent1">
                    <a:lumMod val="75000"/>
                  </a:schemeClr>
                </a:solidFill>
              </a:rPr>
              <a:t>Constitutional Law, Cyber Law and Professional Ethics</a:t>
            </a:r>
          </a:p>
        </p:txBody>
      </p:sp>
      <p:cxnSp>
        <p:nvCxnSpPr>
          <p:cNvPr id="6" name="Straight Connector 5">
            <a:extLst>
              <a:ext uri="{FF2B5EF4-FFF2-40B4-BE49-F238E27FC236}">
                <a16:creationId xmlns="" xmlns:a16="http://schemas.microsoft.com/office/drawing/2014/main" id="{42729026-66E7-441E-96B9-99296E9D2121}"/>
              </a:ext>
            </a:extLst>
          </p:cNvPr>
          <p:cNvCxnSpPr>
            <a:cxnSpLocks/>
          </p:cNvCxnSpPr>
          <p:nvPr/>
        </p:nvCxnSpPr>
        <p:spPr>
          <a:xfrm>
            <a:off x="-16622" y="1496567"/>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819517" y="195709"/>
            <a:ext cx="1066165" cy="546100"/>
          </a:xfrm>
          <a:prstGeom prst="rect">
            <a:avLst/>
          </a:prstGeom>
          <a:noFill/>
          <a:ln>
            <a:noFill/>
          </a:ln>
        </p:spPr>
      </p:pic>
    </p:spTree>
    <p:extLst>
      <p:ext uri="{BB962C8B-B14F-4D97-AF65-F5344CB8AC3E}">
        <p14:creationId xmlns:p14="http://schemas.microsoft.com/office/powerpoint/2010/main" val="35366955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F2D140-3CA7-49E9-A8FF-BB0245BF0C48}"/>
              </a:ext>
            </a:extLst>
          </p:cNvPr>
          <p:cNvSpPr>
            <a:spLocks noGrp="1"/>
          </p:cNvSpPr>
          <p:nvPr>
            <p:ph type="title"/>
          </p:nvPr>
        </p:nvSpPr>
        <p:spPr/>
        <p:txBody>
          <a:bodyPr>
            <a:normAutofit fontScale="90000"/>
          </a:bodyPr>
          <a:lstStyle/>
          <a:p>
            <a:r>
              <a:rPr lang="en-US" sz="4400" b="1" dirty="0">
                <a:solidFill>
                  <a:schemeClr val="accent2">
                    <a:lumMod val="75000"/>
                  </a:schemeClr>
                </a:solidFill>
              </a:rPr>
              <a:t/>
            </a:r>
            <a:br>
              <a:rPr lang="en-US" sz="4400" b="1" dirty="0">
                <a:solidFill>
                  <a:schemeClr val="accent2">
                    <a:lumMod val="75000"/>
                  </a:schemeClr>
                </a:solidFill>
              </a:rPr>
            </a:br>
            <a:r>
              <a:rPr lang="en-US" sz="2700" b="1" dirty="0">
                <a:solidFill>
                  <a:schemeClr val="accent2">
                    <a:lumMod val="75000"/>
                  </a:schemeClr>
                </a:solidFill>
              </a:rPr>
              <a:t>State Executive- State Judiciary</a:t>
            </a:r>
            <a:r>
              <a:rPr lang="en-IN" sz="4400" b="1" dirty="0">
                <a:solidFill>
                  <a:schemeClr val="accent2">
                    <a:lumMod val="75000"/>
                  </a:schemeClr>
                </a:solidFill>
              </a:rPr>
              <a:t/>
            </a:r>
            <a:br>
              <a:rPr lang="en-IN" sz="4400" b="1" dirty="0">
                <a:solidFill>
                  <a:schemeClr val="accent2">
                    <a:lumMod val="75000"/>
                  </a:schemeClr>
                </a:solidFill>
              </a:rPr>
            </a:br>
            <a:endParaRPr lang="en-IN" dirty="0"/>
          </a:p>
        </p:txBody>
      </p:sp>
      <p:sp>
        <p:nvSpPr>
          <p:cNvPr id="3" name="Content Placeholder 2">
            <a:extLst>
              <a:ext uri="{FF2B5EF4-FFF2-40B4-BE49-F238E27FC236}">
                <a16:creationId xmlns="" xmlns:a16="http://schemas.microsoft.com/office/drawing/2014/main" id="{97BA3FBC-B5D3-485E-A825-12E7BFC702A8}"/>
              </a:ext>
            </a:extLst>
          </p:cNvPr>
          <p:cNvSpPr>
            <a:spLocks noGrp="1"/>
          </p:cNvSpPr>
          <p:nvPr>
            <p:ph idx="1"/>
          </p:nvPr>
        </p:nvSpPr>
        <p:spPr>
          <a:xfrm>
            <a:off x="215389" y="1496567"/>
            <a:ext cx="8736713" cy="4996308"/>
          </a:xfrm>
        </p:spPr>
        <p:txBody>
          <a:bodyPr>
            <a:normAutofit/>
          </a:bodyPr>
          <a:lstStyle/>
          <a:p>
            <a:pPr algn="just">
              <a:buFont typeface="Wingdings" panose="05000000000000000000" pitchFamily="2" charset="2"/>
              <a:buChar char="Ø"/>
            </a:pPr>
            <a:r>
              <a:rPr lang="en-US" sz="2800" b="0" i="0" dirty="0">
                <a:solidFill>
                  <a:srgbClr val="222222"/>
                </a:solidFill>
                <a:effectLst/>
              </a:rPr>
              <a:t>A judge of the High Court should be a:</a:t>
            </a:r>
          </a:p>
          <a:p>
            <a:pPr algn="just">
              <a:buFont typeface="Wingdings" panose="05000000000000000000" pitchFamily="2" charset="2"/>
              <a:buChar char="Ø"/>
            </a:pPr>
            <a:r>
              <a:rPr lang="en-US" sz="2800" b="0" i="0" dirty="0">
                <a:solidFill>
                  <a:srgbClr val="222222"/>
                </a:solidFill>
                <a:effectLst/>
              </a:rPr>
              <a:t>Citizen of India,</a:t>
            </a:r>
          </a:p>
          <a:p>
            <a:pPr algn="just">
              <a:buFont typeface="Wingdings" panose="05000000000000000000" pitchFamily="2" charset="2"/>
              <a:buChar char="Ø"/>
            </a:pPr>
            <a:r>
              <a:rPr lang="en-US" sz="2800" b="0" i="0" dirty="0">
                <a:solidFill>
                  <a:srgbClr val="222222"/>
                </a:solidFill>
                <a:effectLst/>
              </a:rPr>
              <a:t>Holding a judicial office for not less than 10 years in a territory of India,</a:t>
            </a:r>
          </a:p>
          <a:p>
            <a:pPr algn="just">
              <a:buFont typeface="Wingdings" panose="05000000000000000000" pitchFamily="2" charset="2"/>
              <a:buChar char="Ø"/>
            </a:pPr>
            <a:r>
              <a:rPr lang="en-US" sz="2800" b="0" i="0" dirty="0">
                <a:solidFill>
                  <a:srgbClr val="222222"/>
                </a:solidFill>
                <a:effectLst/>
              </a:rPr>
              <a:t>An advocate of the High Court for at least 10 years in succession.</a:t>
            </a:r>
          </a:p>
          <a:p>
            <a:pPr algn="just">
              <a:buFont typeface="Wingdings" panose="05000000000000000000" pitchFamily="2" charset="2"/>
              <a:buChar char="Ø"/>
            </a:pPr>
            <a:r>
              <a:rPr lang="en-US" sz="2800" b="0" i="0" dirty="0">
                <a:solidFill>
                  <a:srgbClr val="222222"/>
                </a:solidFill>
                <a:effectLst/>
              </a:rPr>
              <a:t>The judges and the Chief Justice of the High Courts are appointed officially by the President.</a:t>
            </a:r>
          </a:p>
          <a:p>
            <a:pPr algn="just">
              <a:buFont typeface="Wingdings" panose="05000000000000000000" pitchFamily="2" charset="2"/>
              <a:buChar char="Ø"/>
            </a:pPr>
            <a:endParaRPr lang="en-US" sz="2800" b="0" i="0" dirty="0">
              <a:solidFill>
                <a:srgbClr val="222222"/>
              </a:solidFill>
              <a:effectLst/>
            </a:endParaRPr>
          </a:p>
          <a:p>
            <a:pPr algn="just">
              <a:buFont typeface="Wingdings" panose="05000000000000000000" pitchFamily="2" charset="2"/>
              <a:buChar char="Ø"/>
            </a:pPr>
            <a:endParaRPr lang="en-IN" sz="2800" b="1" i="0" dirty="0">
              <a:solidFill>
                <a:srgbClr val="111111"/>
              </a:solidFill>
              <a:effectLst/>
            </a:endParaRPr>
          </a:p>
        </p:txBody>
      </p:sp>
      <p:sp>
        <p:nvSpPr>
          <p:cNvPr id="5" name="TextBox 4">
            <a:extLst>
              <a:ext uri="{FF2B5EF4-FFF2-40B4-BE49-F238E27FC236}">
                <a16:creationId xmlns="" xmlns:a16="http://schemas.microsoft.com/office/drawing/2014/main" id="{5128597C-93CF-4DE2-BB08-3FDD5772E5A0}"/>
              </a:ext>
            </a:extLst>
          </p:cNvPr>
          <p:cNvSpPr txBox="1"/>
          <p:nvPr/>
        </p:nvSpPr>
        <p:spPr>
          <a:xfrm>
            <a:off x="628650" y="304800"/>
            <a:ext cx="7067550" cy="400110"/>
          </a:xfrm>
          <a:prstGeom prst="rect">
            <a:avLst/>
          </a:prstGeom>
          <a:noFill/>
        </p:spPr>
        <p:txBody>
          <a:bodyPr wrap="square">
            <a:spAutoFit/>
          </a:bodyPr>
          <a:lstStyle/>
          <a:p>
            <a:r>
              <a:rPr lang="en-US" sz="2000" b="1" dirty="0">
                <a:solidFill>
                  <a:schemeClr val="accent1">
                    <a:lumMod val="75000"/>
                  </a:schemeClr>
                </a:solidFill>
              </a:rPr>
              <a:t>Constitutional Law, Cyber Law and Professional Ethics</a:t>
            </a:r>
          </a:p>
        </p:txBody>
      </p:sp>
      <p:cxnSp>
        <p:nvCxnSpPr>
          <p:cNvPr id="6" name="Straight Connector 5">
            <a:extLst>
              <a:ext uri="{FF2B5EF4-FFF2-40B4-BE49-F238E27FC236}">
                <a16:creationId xmlns="" xmlns:a16="http://schemas.microsoft.com/office/drawing/2014/main" id="{42729026-66E7-441E-96B9-99296E9D2121}"/>
              </a:ext>
            </a:extLst>
          </p:cNvPr>
          <p:cNvCxnSpPr>
            <a:cxnSpLocks/>
          </p:cNvCxnSpPr>
          <p:nvPr/>
        </p:nvCxnSpPr>
        <p:spPr>
          <a:xfrm>
            <a:off x="-16622" y="1496567"/>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885938" y="31750"/>
            <a:ext cx="1066165" cy="546100"/>
          </a:xfrm>
          <a:prstGeom prst="rect">
            <a:avLst/>
          </a:prstGeom>
          <a:noFill/>
          <a:ln>
            <a:noFill/>
          </a:ln>
        </p:spPr>
      </p:pic>
    </p:spTree>
    <p:extLst>
      <p:ext uri="{BB962C8B-B14F-4D97-AF65-F5344CB8AC3E}">
        <p14:creationId xmlns:p14="http://schemas.microsoft.com/office/powerpoint/2010/main" val="11153723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F2D140-3CA7-49E9-A8FF-BB0245BF0C48}"/>
              </a:ext>
            </a:extLst>
          </p:cNvPr>
          <p:cNvSpPr>
            <a:spLocks noGrp="1"/>
          </p:cNvSpPr>
          <p:nvPr>
            <p:ph type="title"/>
          </p:nvPr>
        </p:nvSpPr>
        <p:spPr>
          <a:xfrm>
            <a:off x="0" y="76200"/>
            <a:ext cx="6208417" cy="533400"/>
          </a:xfrm>
        </p:spPr>
        <p:txBody>
          <a:bodyPr>
            <a:normAutofit fontScale="90000"/>
          </a:bodyPr>
          <a:lstStyle/>
          <a:p>
            <a:r>
              <a:rPr lang="en-US" b="1" dirty="0">
                <a:solidFill>
                  <a:schemeClr val="accent2">
                    <a:lumMod val="75000"/>
                  </a:schemeClr>
                </a:solidFill>
              </a:rPr>
              <a:t/>
            </a:r>
            <a:br>
              <a:rPr lang="en-US" b="1" dirty="0">
                <a:solidFill>
                  <a:schemeClr val="accent2">
                    <a:lumMod val="75000"/>
                  </a:schemeClr>
                </a:solidFill>
              </a:rPr>
            </a:br>
            <a:r>
              <a:rPr lang="en-US" sz="2700" b="1" dirty="0" smtClean="0">
                <a:solidFill>
                  <a:schemeClr val="accent2">
                    <a:lumMod val="75000"/>
                  </a:schemeClr>
                </a:solidFill>
              </a:rPr>
              <a:t>State </a:t>
            </a:r>
            <a:r>
              <a:rPr lang="en-US" sz="2700" b="1" dirty="0">
                <a:solidFill>
                  <a:schemeClr val="accent2">
                    <a:lumMod val="75000"/>
                  </a:schemeClr>
                </a:solidFill>
              </a:rPr>
              <a:t>Executive- State Judiciary- Appointment </a:t>
            </a:r>
            <a:r>
              <a:rPr lang="en-IN" sz="4400" b="1" dirty="0">
                <a:solidFill>
                  <a:schemeClr val="accent2">
                    <a:lumMod val="75000"/>
                  </a:schemeClr>
                </a:solidFill>
              </a:rPr>
              <a:t/>
            </a:r>
            <a:br>
              <a:rPr lang="en-IN" sz="4400" b="1" dirty="0">
                <a:solidFill>
                  <a:schemeClr val="accent2">
                    <a:lumMod val="75000"/>
                  </a:schemeClr>
                </a:solidFill>
              </a:rPr>
            </a:br>
            <a:endParaRPr lang="en-IN" dirty="0"/>
          </a:p>
        </p:txBody>
      </p:sp>
      <p:sp>
        <p:nvSpPr>
          <p:cNvPr id="3" name="Content Placeholder 2">
            <a:extLst>
              <a:ext uri="{FF2B5EF4-FFF2-40B4-BE49-F238E27FC236}">
                <a16:creationId xmlns="" xmlns:a16="http://schemas.microsoft.com/office/drawing/2014/main" id="{97BA3FBC-B5D3-485E-A825-12E7BFC702A8}"/>
              </a:ext>
            </a:extLst>
          </p:cNvPr>
          <p:cNvSpPr>
            <a:spLocks noGrp="1"/>
          </p:cNvSpPr>
          <p:nvPr>
            <p:ph idx="1"/>
          </p:nvPr>
        </p:nvSpPr>
        <p:spPr>
          <a:xfrm>
            <a:off x="0" y="1643271"/>
            <a:ext cx="8991600" cy="4982813"/>
          </a:xfrm>
        </p:spPr>
        <p:txBody>
          <a:bodyPr>
            <a:normAutofit/>
          </a:bodyPr>
          <a:lstStyle/>
          <a:p>
            <a:pPr algn="just">
              <a:buFont typeface="Wingdings" panose="05000000000000000000" pitchFamily="2" charset="2"/>
              <a:buChar char="Ø"/>
            </a:pPr>
            <a:r>
              <a:rPr lang="en-US" sz="2800" b="0" i="0" dirty="0">
                <a:solidFill>
                  <a:srgbClr val="222222"/>
                </a:solidFill>
                <a:effectLst/>
              </a:rPr>
              <a:t>The Chief Justice - appointed by the President in consultation with Chief Justice of India and Governor.</a:t>
            </a:r>
          </a:p>
          <a:p>
            <a:pPr algn="just">
              <a:buFont typeface="Wingdings" panose="05000000000000000000" pitchFamily="2" charset="2"/>
              <a:buChar char="Ø"/>
            </a:pPr>
            <a:r>
              <a:rPr lang="en-US" sz="2800" b="0" i="0" dirty="0">
                <a:solidFill>
                  <a:srgbClr val="222222"/>
                </a:solidFill>
                <a:effectLst/>
              </a:rPr>
              <a:t>A judge of the High Court holds his office until he attains the age of 62</a:t>
            </a:r>
          </a:p>
          <a:p>
            <a:pPr algn="just">
              <a:buFont typeface="Wingdings" panose="05000000000000000000" pitchFamily="2" charset="2"/>
              <a:buChar char="Ø"/>
            </a:pPr>
            <a:r>
              <a:rPr lang="en-US" sz="2800" b="0" i="0" dirty="0">
                <a:solidFill>
                  <a:srgbClr val="222222"/>
                </a:solidFill>
                <a:effectLst/>
              </a:rPr>
              <a:t>If he wants to resign, he can resign by writing to the president</a:t>
            </a:r>
          </a:p>
          <a:p>
            <a:pPr algn="just">
              <a:buFont typeface="Wingdings" panose="05000000000000000000" pitchFamily="2" charset="2"/>
              <a:buChar char="Ø"/>
            </a:pPr>
            <a:r>
              <a:rPr lang="en-US" sz="2800" b="0" i="0" dirty="0">
                <a:solidFill>
                  <a:srgbClr val="222222"/>
                </a:solidFill>
                <a:effectLst/>
              </a:rPr>
              <a:t>He can also be removed by the President on the recommendation of the Parliament.</a:t>
            </a:r>
          </a:p>
          <a:p>
            <a:pPr algn="just">
              <a:buFont typeface="Wingdings" panose="05000000000000000000" pitchFamily="2" charset="2"/>
              <a:buChar char="Ø"/>
            </a:pPr>
            <a:r>
              <a:rPr lang="en-US" sz="2800" b="0" i="0" dirty="0">
                <a:solidFill>
                  <a:srgbClr val="222222"/>
                </a:solidFill>
                <a:effectLst/>
              </a:rPr>
              <a:t>A High Court judge after retirement can practice either in Supreme or High Court in which he has not served.</a:t>
            </a:r>
          </a:p>
          <a:p>
            <a:pPr algn="just">
              <a:buFont typeface="Wingdings" panose="05000000000000000000" pitchFamily="2" charset="2"/>
              <a:buChar char="Ø"/>
            </a:pPr>
            <a:endParaRPr lang="en-US" sz="2800" b="0" i="0" dirty="0">
              <a:solidFill>
                <a:srgbClr val="222222"/>
              </a:solidFill>
              <a:effectLst/>
            </a:endParaRPr>
          </a:p>
        </p:txBody>
      </p:sp>
      <p:sp>
        <p:nvSpPr>
          <p:cNvPr id="5" name="TextBox 4">
            <a:extLst>
              <a:ext uri="{FF2B5EF4-FFF2-40B4-BE49-F238E27FC236}">
                <a16:creationId xmlns="" xmlns:a16="http://schemas.microsoft.com/office/drawing/2014/main" id="{5128597C-93CF-4DE2-BB08-3FDD5772E5A0}"/>
              </a:ext>
            </a:extLst>
          </p:cNvPr>
          <p:cNvSpPr txBox="1"/>
          <p:nvPr/>
        </p:nvSpPr>
        <p:spPr>
          <a:xfrm>
            <a:off x="628650" y="553017"/>
            <a:ext cx="4753248" cy="707886"/>
          </a:xfrm>
          <a:prstGeom prst="rect">
            <a:avLst/>
          </a:prstGeom>
          <a:noFill/>
        </p:spPr>
        <p:txBody>
          <a:bodyPr wrap="square">
            <a:spAutoFit/>
          </a:bodyPr>
          <a:lstStyle/>
          <a:p>
            <a:r>
              <a:rPr lang="en-US" sz="2000" b="1" dirty="0">
                <a:solidFill>
                  <a:schemeClr val="accent1">
                    <a:lumMod val="75000"/>
                  </a:schemeClr>
                </a:solidFill>
              </a:rPr>
              <a:t>Constitutional Law, Cyber Law and Professional Ethics</a:t>
            </a:r>
          </a:p>
        </p:txBody>
      </p:sp>
      <p:cxnSp>
        <p:nvCxnSpPr>
          <p:cNvPr id="6" name="Straight Connector 5">
            <a:extLst>
              <a:ext uri="{FF2B5EF4-FFF2-40B4-BE49-F238E27FC236}">
                <a16:creationId xmlns="" xmlns:a16="http://schemas.microsoft.com/office/drawing/2014/main" id="{42729026-66E7-441E-96B9-99296E9D2121}"/>
              </a:ext>
            </a:extLst>
          </p:cNvPr>
          <p:cNvCxnSpPr>
            <a:cxnSpLocks/>
          </p:cNvCxnSpPr>
          <p:nvPr/>
        </p:nvCxnSpPr>
        <p:spPr>
          <a:xfrm>
            <a:off x="-16622" y="1496567"/>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772400" y="279967"/>
            <a:ext cx="1066165" cy="546100"/>
          </a:xfrm>
          <a:prstGeom prst="rect">
            <a:avLst/>
          </a:prstGeom>
          <a:noFill/>
          <a:ln>
            <a:noFill/>
          </a:ln>
        </p:spPr>
      </p:pic>
    </p:spTree>
    <p:extLst>
      <p:ext uri="{BB962C8B-B14F-4D97-AF65-F5344CB8AC3E}">
        <p14:creationId xmlns:p14="http://schemas.microsoft.com/office/powerpoint/2010/main" val="23032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Executive- President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6299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326007" y="1868854"/>
            <a:ext cx="8664958"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solidFill>
                  <a:srgbClr val="FF0000"/>
                </a:solidFill>
              </a:rPr>
              <a:t>Article 56. Term of office of President</a:t>
            </a:r>
          </a:p>
          <a:p>
            <a:pPr marL="342900" indent="-342900" algn="just">
              <a:buFont typeface="Arial" panose="020B0604020202020204" pitchFamily="34" charset="0"/>
              <a:buChar char="•"/>
            </a:pPr>
            <a:r>
              <a:rPr lang="en-US" sz="2800" dirty="0"/>
              <a:t>The President shall hold office for a term of </a:t>
            </a:r>
            <a:r>
              <a:rPr lang="en-US" sz="2800" b="1" dirty="0"/>
              <a:t>five years</a:t>
            </a:r>
            <a:endParaRPr lang="en-US" sz="2800" dirty="0"/>
          </a:p>
          <a:p>
            <a:pPr marL="457200" indent="-457200" algn="just">
              <a:buAutoNum type="alphaLcParenBoth"/>
            </a:pPr>
            <a:r>
              <a:rPr lang="en-US" sz="2800" dirty="0"/>
              <a:t>the President may, by writing under his hand addressed to the Vice-President, </a:t>
            </a:r>
            <a:r>
              <a:rPr lang="en-US" sz="2800" b="1" dirty="0"/>
              <a:t>resign</a:t>
            </a:r>
            <a:r>
              <a:rPr lang="en-US" sz="2800" dirty="0"/>
              <a:t> his office; </a:t>
            </a:r>
          </a:p>
          <a:p>
            <a:pPr marL="457200" indent="-457200" algn="just">
              <a:buAutoNum type="alphaLcParenBoth"/>
            </a:pPr>
            <a:r>
              <a:rPr lang="en-US" sz="2800" dirty="0"/>
              <a:t> the President may, for violation of the Constitution, be </a:t>
            </a:r>
            <a:r>
              <a:rPr lang="en-US" sz="2800" b="1" dirty="0"/>
              <a:t>removed</a:t>
            </a:r>
            <a:r>
              <a:rPr lang="en-US" sz="2800" dirty="0"/>
              <a:t> from office by impeachment.</a:t>
            </a:r>
          </a:p>
          <a:p>
            <a:pPr marL="457200" indent="-457200" algn="just">
              <a:buAutoNum type="alphaLcParenBoth"/>
            </a:pPr>
            <a:r>
              <a:rPr lang="en-US" sz="2800" dirty="0"/>
              <a:t>Any resignation addressed to the Vice-President - </a:t>
            </a:r>
            <a:r>
              <a:rPr lang="en-US" sz="2800" b="1" dirty="0"/>
              <a:t>communicated to the Speaker o</a:t>
            </a:r>
            <a:r>
              <a:rPr lang="en-US" sz="2800" dirty="0"/>
              <a:t>f the House of the People.</a:t>
            </a:r>
          </a:p>
          <a:p>
            <a:pPr algn="just"/>
            <a:r>
              <a:rPr lang="en-US" sz="2800" dirty="0"/>
              <a:t>  </a:t>
            </a:r>
          </a:p>
          <a:p>
            <a:pPr marL="457200" indent="-457200">
              <a:buAutoNum type="alphaLcParenBoth"/>
            </a:pPr>
            <a:endParaRPr lang="en-US" sz="20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924800" y="0"/>
            <a:ext cx="1066165" cy="546100"/>
          </a:xfrm>
          <a:prstGeom prst="rect">
            <a:avLst/>
          </a:prstGeom>
          <a:noFill/>
          <a:ln>
            <a:noFill/>
          </a:ln>
        </p:spPr>
      </p:pic>
    </p:spTree>
    <p:extLst>
      <p:ext uri="{BB962C8B-B14F-4D97-AF65-F5344CB8AC3E}">
        <p14:creationId xmlns:p14="http://schemas.microsoft.com/office/powerpoint/2010/main" val="333146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F2D140-3CA7-49E9-A8FF-BB0245BF0C48}"/>
              </a:ext>
            </a:extLst>
          </p:cNvPr>
          <p:cNvSpPr>
            <a:spLocks noGrp="1"/>
          </p:cNvSpPr>
          <p:nvPr>
            <p:ph type="title"/>
          </p:nvPr>
        </p:nvSpPr>
        <p:spPr/>
        <p:txBody>
          <a:bodyPr>
            <a:normAutofit fontScale="90000"/>
          </a:bodyPr>
          <a:lstStyle/>
          <a:p>
            <a:r>
              <a:rPr lang="en-US" sz="4400" b="1" dirty="0">
                <a:solidFill>
                  <a:schemeClr val="accent2">
                    <a:lumMod val="75000"/>
                  </a:schemeClr>
                </a:solidFill>
              </a:rPr>
              <a:t/>
            </a:r>
            <a:br>
              <a:rPr lang="en-US" sz="4400" b="1" dirty="0">
                <a:solidFill>
                  <a:schemeClr val="accent2">
                    <a:lumMod val="75000"/>
                  </a:schemeClr>
                </a:solidFill>
              </a:rPr>
            </a:br>
            <a:r>
              <a:rPr lang="en-US" sz="2700" b="1" dirty="0">
                <a:solidFill>
                  <a:schemeClr val="accent2">
                    <a:lumMod val="75000"/>
                  </a:schemeClr>
                </a:solidFill>
              </a:rPr>
              <a:t>State Executive- State Judiciary- Oath and Removal </a:t>
            </a:r>
            <a:r>
              <a:rPr lang="en-IN" sz="4400" b="1" dirty="0">
                <a:solidFill>
                  <a:schemeClr val="accent2">
                    <a:lumMod val="75000"/>
                  </a:schemeClr>
                </a:solidFill>
              </a:rPr>
              <a:t/>
            </a:r>
            <a:br>
              <a:rPr lang="en-IN" sz="4400" b="1" dirty="0">
                <a:solidFill>
                  <a:schemeClr val="accent2">
                    <a:lumMod val="75000"/>
                  </a:schemeClr>
                </a:solidFill>
              </a:rPr>
            </a:br>
            <a:endParaRPr lang="en-IN" dirty="0"/>
          </a:p>
        </p:txBody>
      </p:sp>
      <p:sp>
        <p:nvSpPr>
          <p:cNvPr id="3" name="Content Placeholder 2">
            <a:extLst>
              <a:ext uri="{FF2B5EF4-FFF2-40B4-BE49-F238E27FC236}">
                <a16:creationId xmlns="" xmlns:a16="http://schemas.microsoft.com/office/drawing/2014/main" id="{97BA3FBC-B5D3-485E-A825-12E7BFC702A8}"/>
              </a:ext>
            </a:extLst>
          </p:cNvPr>
          <p:cNvSpPr>
            <a:spLocks noGrp="1"/>
          </p:cNvSpPr>
          <p:nvPr>
            <p:ph idx="1"/>
          </p:nvPr>
        </p:nvSpPr>
        <p:spPr>
          <a:xfrm>
            <a:off x="228600" y="1139795"/>
            <a:ext cx="8763000" cy="5037168"/>
          </a:xfrm>
        </p:spPr>
        <p:txBody>
          <a:bodyPr>
            <a:noAutofit/>
          </a:bodyPr>
          <a:lstStyle/>
          <a:p>
            <a:pPr marL="0" indent="0" algn="ctr">
              <a:buNone/>
            </a:pPr>
            <a:r>
              <a:rPr lang="en-US" sz="2400" b="1" i="0" dirty="0">
                <a:solidFill>
                  <a:srgbClr val="FF0000"/>
                </a:solidFill>
                <a:effectLst/>
              </a:rPr>
              <a:t>Process of Removal of Judges </a:t>
            </a:r>
          </a:p>
          <a:p>
            <a:pPr algn="just"/>
            <a:r>
              <a:rPr lang="en-US" sz="2400" dirty="0">
                <a:solidFill>
                  <a:srgbClr val="222222"/>
                </a:solidFill>
              </a:rPr>
              <a:t>R</a:t>
            </a:r>
            <a:r>
              <a:rPr lang="en-US" sz="2400" b="0" i="0" dirty="0">
                <a:solidFill>
                  <a:srgbClr val="222222"/>
                </a:solidFill>
                <a:effectLst/>
              </a:rPr>
              <a:t>ecommendation of the Parliament on grounds of proved incapacity or misbehavior. </a:t>
            </a:r>
          </a:p>
          <a:p>
            <a:pPr algn="just"/>
            <a:r>
              <a:rPr lang="en-US" sz="2400" b="0" i="0" dirty="0">
                <a:solidFill>
                  <a:srgbClr val="222222"/>
                </a:solidFill>
                <a:effectLst/>
              </a:rPr>
              <a:t>A motion to remove the judge of HC can be introduced in any house of parliament. It must be introduced by at least 100 members in Lok </a:t>
            </a:r>
            <a:r>
              <a:rPr lang="en-US" sz="2400" b="0" i="0" dirty="0" err="1">
                <a:solidFill>
                  <a:srgbClr val="222222"/>
                </a:solidFill>
                <a:effectLst/>
              </a:rPr>
              <a:t>sabha</a:t>
            </a:r>
            <a:r>
              <a:rPr lang="en-US" sz="2400" b="0" i="0" dirty="0">
                <a:solidFill>
                  <a:srgbClr val="222222"/>
                </a:solidFill>
                <a:effectLst/>
              </a:rPr>
              <a:t> or 50 members in Rajya Sabha whenever it is introduced.</a:t>
            </a:r>
          </a:p>
          <a:p>
            <a:pPr algn="just"/>
            <a:r>
              <a:rPr lang="en-US" sz="2400" b="0" i="0" dirty="0">
                <a:solidFill>
                  <a:srgbClr val="222222"/>
                </a:solidFill>
                <a:effectLst/>
              </a:rPr>
              <a:t>The Speaker or Chairman may reject this proposal or set up a 3 member committee to investigate the concerns.</a:t>
            </a:r>
          </a:p>
          <a:p>
            <a:pPr algn="just"/>
            <a:r>
              <a:rPr lang="en-US" sz="2400" b="0" i="0" dirty="0">
                <a:solidFill>
                  <a:srgbClr val="222222"/>
                </a:solidFill>
                <a:effectLst/>
              </a:rPr>
              <a:t>When the committee finds him guilty, then the motion has to be passed by both houses by a special majority. Then, the President gives his assent and Judge of HC is removed. </a:t>
            </a:r>
          </a:p>
        </p:txBody>
      </p:sp>
      <p:sp>
        <p:nvSpPr>
          <p:cNvPr id="5" name="TextBox 4">
            <a:extLst>
              <a:ext uri="{FF2B5EF4-FFF2-40B4-BE49-F238E27FC236}">
                <a16:creationId xmlns="" xmlns:a16="http://schemas.microsoft.com/office/drawing/2014/main" id="{5128597C-93CF-4DE2-BB08-3FDD5772E5A0}"/>
              </a:ext>
            </a:extLst>
          </p:cNvPr>
          <p:cNvSpPr txBox="1"/>
          <p:nvPr/>
        </p:nvSpPr>
        <p:spPr>
          <a:xfrm>
            <a:off x="628650" y="228600"/>
            <a:ext cx="7219950" cy="400110"/>
          </a:xfrm>
          <a:prstGeom prst="rect">
            <a:avLst/>
          </a:prstGeom>
          <a:noFill/>
        </p:spPr>
        <p:txBody>
          <a:bodyPr wrap="square">
            <a:spAutoFit/>
          </a:bodyPr>
          <a:lstStyle/>
          <a:p>
            <a:r>
              <a:rPr lang="en-US" sz="2000" b="1" dirty="0">
                <a:solidFill>
                  <a:schemeClr val="accent1">
                    <a:lumMod val="75000"/>
                  </a:schemeClr>
                </a:solidFill>
              </a:rPr>
              <a:t>Constitutional Law, Cyber Law and Professional Ethics</a:t>
            </a:r>
          </a:p>
        </p:txBody>
      </p:sp>
      <p:cxnSp>
        <p:nvCxnSpPr>
          <p:cNvPr id="6" name="Straight Connector 5">
            <a:extLst>
              <a:ext uri="{FF2B5EF4-FFF2-40B4-BE49-F238E27FC236}">
                <a16:creationId xmlns="" xmlns:a16="http://schemas.microsoft.com/office/drawing/2014/main" id="{42729026-66E7-441E-96B9-99296E9D2121}"/>
              </a:ext>
            </a:extLst>
          </p:cNvPr>
          <p:cNvCxnSpPr>
            <a:cxnSpLocks/>
          </p:cNvCxnSpPr>
          <p:nvPr/>
        </p:nvCxnSpPr>
        <p:spPr>
          <a:xfrm>
            <a:off x="76200" y="1066800"/>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824216" y="155605"/>
            <a:ext cx="1066165" cy="546100"/>
          </a:xfrm>
          <a:prstGeom prst="rect">
            <a:avLst/>
          </a:prstGeom>
          <a:noFill/>
          <a:ln>
            <a:noFill/>
          </a:ln>
        </p:spPr>
      </p:pic>
    </p:spTree>
    <p:extLst>
      <p:ext uri="{BB962C8B-B14F-4D97-AF65-F5344CB8AC3E}">
        <p14:creationId xmlns:p14="http://schemas.microsoft.com/office/powerpoint/2010/main" val="2175020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381000" y="609600"/>
            <a:ext cx="5691073" cy="1754326"/>
          </a:xfrm>
          <a:prstGeom prst="rect">
            <a:avLst/>
          </a:prstGeom>
        </p:spPr>
        <p:txBody>
          <a:bodyPr wrap="square">
            <a:spAutoFit/>
          </a:bodyPr>
          <a:lstStyle/>
          <a:p>
            <a:r>
              <a:rPr lang="en-US" sz="3600" b="1" cap="all" dirty="0"/>
              <a:t>Constitutional Law, Cyber Law and Professional Ethics</a:t>
            </a:r>
          </a:p>
        </p:txBody>
      </p:sp>
      <p:sp>
        <p:nvSpPr>
          <p:cNvPr id="13" name="Rectangle 12">
            <a:extLst>
              <a:ext uri="{FF2B5EF4-FFF2-40B4-BE49-F238E27FC236}">
                <a16:creationId xmlns="" xmlns:a16="http://schemas.microsoft.com/office/drawing/2014/main" id="{34CEFAD4-E477-4E46-B5A6-ADB26E6A2863}"/>
              </a:ext>
            </a:extLst>
          </p:cNvPr>
          <p:cNvSpPr/>
          <p:nvPr/>
        </p:nvSpPr>
        <p:spPr>
          <a:xfrm>
            <a:off x="449162" y="2888779"/>
            <a:ext cx="5622911" cy="646331"/>
          </a:xfrm>
          <a:prstGeom prst="rect">
            <a:avLst/>
          </a:prstGeom>
        </p:spPr>
        <p:txBody>
          <a:bodyPr wrap="square">
            <a:spAutoFit/>
          </a:bodyPr>
          <a:lstStyle/>
          <a:p>
            <a:r>
              <a:rPr lang="en-US" sz="3600" b="1" dirty="0">
                <a:solidFill>
                  <a:schemeClr val="accent1">
                    <a:lumMod val="75000"/>
                  </a:schemeClr>
                </a:solidFill>
              </a:rPr>
              <a:t>EMERGENCY</a:t>
            </a:r>
            <a:endParaRPr lang="en-IN" sz="3600" b="1" dirty="0">
              <a:solidFill>
                <a:schemeClr val="accent1">
                  <a:lumMod val="75000"/>
                </a:schemeClr>
              </a:solidFill>
            </a:endParaRPr>
          </a:p>
        </p:txBody>
      </p:sp>
      <p:grpSp>
        <p:nvGrpSpPr>
          <p:cNvPr id="2" name="Group 19">
            <a:extLst>
              <a:ext uri="{FF2B5EF4-FFF2-40B4-BE49-F238E27FC236}">
                <a16:creationId xmlns="" xmlns:a16="http://schemas.microsoft.com/office/drawing/2014/main" id="{87008925-27BE-4F37-8F3C-D51A4CE1017D}"/>
              </a:ext>
            </a:extLst>
          </p:cNvPr>
          <p:cNvGrpSpPr/>
          <p:nvPr/>
        </p:nvGrpSpPr>
        <p:grpSpPr>
          <a:xfrm>
            <a:off x="235384" y="5489700"/>
            <a:ext cx="800171"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3"/>
            <a:ext cx="5928041"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467600" y="609600"/>
            <a:ext cx="1066165" cy="546100"/>
          </a:xfrm>
          <a:prstGeom prst="rect">
            <a:avLst/>
          </a:prstGeom>
          <a:noFill/>
          <a:ln>
            <a:noFill/>
          </a:ln>
        </p:spPr>
      </p:pic>
    </p:spTree>
    <p:extLst>
      <p:ext uri="{BB962C8B-B14F-4D97-AF65-F5344CB8AC3E}">
        <p14:creationId xmlns:p14="http://schemas.microsoft.com/office/powerpoint/2010/main" val="841397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79514" y="469890"/>
            <a:ext cx="8912086" cy="5970865"/>
          </a:xfrm>
          <a:prstGeom prst="rect">
            <a:avLst/>
          </a:prstGeom>
        </p:spPr>
        <p:txBody>
          <a:bodyPr wrap="square">
            <a:spAutoFit/>
          </a:bodyPr>
          <a:lstStyle/>
          <a:p>
            <a:r>
              <a:rPr lang="en-US" sz="2400" b="1" dirty="0">
                <a:solidFill>
                  <a:schemeClr val="accent2">
                    <a:lumMod val="75000"/>
                  </a:schemeClr>
                </a:solidFill>
              </a:rPr>
              <a:t>EMERGENCY (ARTICLE 352</a:t>
            </a:r>
            <a:r>
              <a:rPr lang="en-US" sz="2400" b="1" dirty="0" smtClean="0">
                <a:solidFill>
                  <a:schemeClr val="accent2">
                    <a:lumMod val="75000"/>
                  </a:schemeClr>
                </a:solidFill>
              </a:rPr>
              <a:t>)</a:t>
            </a:r>
            <a:endParaRPr lang="en-US" sz="2400" b="1" dirty="0">
              <a:solidFill>
                <a:schemeClr val="accent2">
                  <a:lumMod val="75000"/>
                </a:schemeClr>
              </a:solidFill>
            </a:endParaRPr>
          </a:p>
          <a:p>
            <a:pPr algn="just"/>
            <a:endParaRPr lang="en-US" dirty="0">
              <a:solidFill>
                <a:srgbClr val="000000"/>
              </a:solidFill>
            </a:endParaRPr>
          </a:p>
          <a:p>
            <a:pPr marL="285750" indent="-285750" algn="just">
              <a:buFont typeface="Wingdings" panose="05000000000000000000" pitchFamily="2" charset="2"/>
              <a:buChar char="q"/>
            </a:pPr>
            <a:r>
              <a:rPr lang="en-IN" sz="2000" b="1" i="0" dirty="0">
                <a:solidFill>
                  <a:srgbClr val="000000"/>
                </a:solidFill>
                <a:effectLst/>
              </a:rPr>
              <a:t>National Emergency:</a:t>
            </a:r>
            <a:r>
              <a:rPr lang="en-US" sz="2000" b="1" i="0" dirty="0">
                <a:solidFill>
                  <a:schemeClr val="accent2">
                    <a:lumMod val="75000"/>
                  </a:schemeClr>
                </a:solidFill>
                <a:effectLst/>
              </a:rPr>
              <a:t> </a:t>
            </a:r>
            <a:r>
              <a:rPr lang="en-US" sz="2000" b="0" i="0" dirty="0">
                <a:solidFill>
                  <a:srgbClr val="000000"/>
                </a:solidFill>
                <a:effectLst/>
              </a:rPr>
              <a:t>If the President is satisfied that a grave emergency exists whereby the security of India or any part of its territory is threatened by </a:t>
            </a:r>
            <a:r>
              <a:rPr lang="en-US" sz="2000" b="1" i="0" dirty="0">
                <a:solidFill>
                  <a:srgbClr val="000000"/>
                </a:solidFill>
                <a:effectLst/>
              </a:rPr>
              <a:t>war, external aggression or armed rebellion</a:t>
            </a:r>
            <a:r>
              <a:rPr lang="en-US" sz="2000" b="0" i="0" dirty="0">
                <a:solidFill>
                  <a:srgbClr val="000000"/>
                </a:solidFill>
                <a:effectLst/>
              </a:rPr>
              <a:t>, he may proclaim a state of emergency under Article 352.</a:t>
            </a:r>
          </a:p>
          <a:p>
            <a:pPr marL="285750" indent="-285750" algn="just">
              <a:buFont typeface="Wingdings" panose="05000000000000000000" pitchFamily="2" charset="2"/>
              <a:buChar char="q"/>
            </a:pPr>
            <a:endParaRPr lang="en-US" sz="2000" dirty="0">
              <a:solidFill>
                <a:srgbClr val="000000"/>
              </a:solidFill>
            </a:endParaRPr>
          </a:p>
          <a:p>
            <a:pPr marL="285750" indent="-285750" algn="just">
              <a:buFont typeface="Wingdings" panose="05000000000000000000" pitchFamily="2" charset="2"/>
              <a:buChar char="q"/>
            </a:pPr>
            <a:r>
              <a:rPr lang="en-US" sz="2000" dirty="0">
                <a:solidFill>
                  <a:srgbClr val="000000"/>
                </a:solidFill>
              </a:rPr>
              <a:t>No such proclamation can be made by the President </a:t>
            </a:r>
            <a:r>
              <a:rPr lang="en-US" sz="2000" b="0" i="0" dirty="0">
                <a:solidFill>
                  <a:srgbClr val="000000"/>
                </a:solidFill>
                <a:effectLst/>
              </a:rPr>
              <a:t>until Union Ministers headed by the Prime Minister, recommend to the President that such a proclamation should be issued.</a:t>
            </a:r>
          </a:p>
          <a:p>
            <a:pPr marL="285750" indent="-285750" algn="just">
              <a:buFont typeface="Wingdings" panose="05000000000000000000" pitchFamily="2" charset="2"/>
              <a:buChar char="q"/>
            </a:pPr>
            <a:endParaRPr lang="en-US" sz="2000" dirty="0">
              <a:solidFill>
                <a:srgbClr val="000000"/>
              </a:solidFill>
            </a:endParaRPr>
          </a:p>
          <a:p>
            <a:pPr marL="285750" indent="-285750" algn="just">
              <a:buFont typeface="Wingdings" panose="05000000000000000000" pitchFamily="2" charset="2"/>
              <a:buChar char="q"/>
            </a:pPr>
            <a:r>
              <a:rPr lang="en-US" sz="2000" b="0" i="0" dirty="0">
                <a:solidFill>
                  <a:srgbClr val="000000"/>
                </a:solidFill>
                <a:effectLst/>
              </a:rPr>
              <a:t>The proclamation may be revoked subsequently; </a:t>
            </a:r>
          </a:p>
          <a:p>
            <a:pPr marL="285750" indent="-285750" algn="just">
              <a:buFont typeface="Wingdings" panose="05000000000000000000" pitchFamily="2" charset="2"/>
              <a:buChar char="q"/>
            </a:pPr>
            <a:r>
              <a:rPr lang="en-US" sz="2000" dirty="0">
                <a:solidFill>
                  <a:srgbClr val="000000"/>
                </a:solidFill>
              </a:rPr>
              <a:t>I</a:t>
            </a:r>
            <a:r>
              <a:rPr lang="en-US" sz="2000" b="0" i="0" dirty="0">
                <a:solidFill>
                  <a:srgbClr val="000000"/>
                </a:solidFill>
                <a:effectLst/>
              </a:rPr>
              <a:t>f not, it shall be laid before both Houses of Parliament. If Parliament does not approve of it within </a:t>
            </a:r>
            <a:r>
              <a:rPr lang="en-US" sz="2000" b="1" i="0" dirty="0">
                <a:solidFill>
                  <a:srgbClr val="000000"/>
                </a:solidFill>
                <a:effectLst/>
              </a:rPr>
              <a:t>one month</a:t>
            </a:r>
            <a:r>
              <a:rPr lang="en-US" sz="2000" b="0" i="0" dirty="0">
                <a:solidFill>
                  <a:srgbClr val="000000"/>
                </a:solidFill>
                <a:effectLst/>
              </a:rPr>
              <a:t>, it will become invalid</a:t>
            </a:r>
            <a:r>
              <a:rPr lang="en-US" sz="2000" b="0" i="0" dirty="0">
                <a:solidFill>
                  <a:srgbClr val="000000"/>
                </a:solidFill>
                <a:effectLst/>
                <a:latin typeface="Arial" panose="020B0604020202020204" pitchFamily="34" charset="0"/>
              </a:rPr>
              <a:t>.</a:t>
            </a:r>
          </a:p>
          <a:p>
            <a:pPr marL="285750" indent="-285750" algn="just">
              <a:buFont typeface="Wingdings" panose="05000000000000000000" pitchFamily="2" charset="2"/>
              <a:buChar char="q"/>
            </a:pPr>
            <a:endParaRPr lang="en-US" sz="2000" dirty="0">
              <a:solidFill>
                <a:srgbClr val="000000"/>
              </a:solidFill>
            </a:endParaRPr>
          </a:p>
          <a:p>
            <a:pPr marL="285750" indent="-285750" algn="just">
              <a:buFont typeface="Wingdings" panose="05000000000000000000" pitchFamily="2" charset="2"/>
              <a:buChar char="q"/>
            </a:pPr>
            <a:r>
              <a:rPr lang="en-US" sz="2000" b="0" i="0" dirty="0">
                <a:solidFill>
                  <a:srgbClr val="000000"/>
                </a:solidFill>
                <a:effectLst/>
              </a:rPr>
              <a:t>So far, there have been three occasions when emergency of the first category was proclaimed by the President: 1962 (Chinese aggression), 1971 (Indo-Pakistan war before the formation of Bangladesh) and 1975 (internal emergency).</a:t>
            </a:r>
            <a:endParaRPr lang="en-US" sz="2000" b="1" dirty="0"/>
          </a:p>
          <a:p>
            <a:endParaRPr lang="en-US" sz="20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79514" y="850900"/>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645850" y="3424010"/>
            <a:ext cx="5200096"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772400" y="304800"/>
            <a:ext cx="1066165" cy="546100"/>
          </a:xfrm>
          <a:prstGeom prst="rect">
            <a:avLst/>
          </a:prstGeom>
          <a:noFill/>
          <a:ln>
            <a:noFill/>
          </a:ln>
        </p:spPr>
      </p:pic>
    </p:spTree>
    <p:extLst>
      <p:ext uri="{BB962C8B-B14F-4D97-AF65-F5344CB8AC3E}">
        <p14:creationId xmlns:p14="http://schemas.microsoft.com/office/powerpoint/2010/main" val="2559000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76200" y="-30397"/>
            <a:ext cx="8915400" cy="6924973"/>
          </a:xfrm>
          <a:prstGeom prst="rect">
            <a:avLst/>
          </a:prstGeom>
        </p:spPr>
        <p:txBody>
          <a:bodyPr wrap="square">
            <a:spAutoFit/>
          </a:bodyPr>
          <a:lstStyle/>
          <a:p>
            <a:r>
              <a:rPr lang="en-US" sz="2400" b="1" dirty="0">
                <a:solidFill>
                  <a:schemeClr val="accent2">
                    <a:lumMod val="75000"/>
                  </a:schemeClr>
                </a:solidFill>
              </a:rPr>
              <a:t>EMERGENCY (ARTICLE 352) </a:t>
            </a:r>
          </a:p>
          <a:p>
            <a:pPr marL="342900" indent="-342900" algn="just">
              <a:buFont typeface="Wingdings" panose="05000000000000000000" pitchFamily="2" charset="2"/>
              <a:buChar char="q"/>
            </a:pPr>
            <a:r>
              <a:rPr lang="en-US" sz="2800" b="1" i="0" dirty="0" smtClean="0">
                <a:solidFill>
                  <a:srgbClr val="000000"/>
                </a:solidFill>
                <a:effectLst/>
              </a:rPr>
              <a:t>State </a:t>
            </a:r>
            <a:r>
              <a:rPr lang="en-US" sz="2800" b="1" i="0" dirty="0">
                <a:solidFill>
                  <a:srgbClr val="000000"/>
                </a:solidFill>
                <a:effectLst/>
              </a:rPr>
              <a:t>Emergency: </a:t>
            </a:r>
            <a:r>
              <a:rPr lang="en-US" sz="2800" b="0" i="0" dirty="0">
                <a:solidFill>
                  <a:srgbClr val="000000"/>
                </a:solidFill>
                <a:effectLst/>
              </a:rPr>
              <a:t>If the President is satisfied on receipt of a report from the Governor or otherwise that a situation has arisen in which the Government of a State cannot be carried on in accordance with the provisions of the Constitution, he can proclaim an emergency under Article 356 and 365.</a:t>
            </a:r>
          </a:p>
          <a:p>
            <a:pPr marL="342900" indent="-342900" algn="just">
              <a:buFont typeface="Wingdings" panose="05000000000000000000" pitchFamily="2" charset="2"/>
              <a:buChar char="q"/>
            </a:pPr>
            <a:r>
              <a:rPr lang="en-IN" sz="2800" b="0" i="0" dirty="0" smtClean="0">
                <a:solidFill>
                  <a:srgbClr val="000000"/>
                </a:solidFill>
                <a:effectLst/>
              </a:rPr>
              <a:t>As </a:t>
            </a:r>
            <a:r>
              <a:rPr lang="en-IN" sz="2800" b="0" i="0" dirty="0">
                <a:solidFill>
                  <a:srgbClr val="000000"/>
                </a:solidFill>
                <a:effectLst/>
              </a:rPr>
              <a:t>a result</a:t>
            </a:r>
            <a:r>
              <a:rPr lang="en-IN" sz="2800" b="0" i="0" dirty="0" smtClean="0">
                <a:solidFill>
                  <a:srgbClr val="000000"/>
                </a:solidFill>
                <a:effectLst/>
              </a:rPr>
              <a:t>,</a:t>
            </a:r>
            <a:endParaRPr lang="en-IN" sz="2800" dirty="0">
              <a:solidFill>
                <a:srgbClr val="000000"/>
              </a:solidFill>
            </a:endParaRPr>
          </a:p>
          <a:p>
            <a:pPr marL="285750" indent="-285750" algn="just">
              <a:buFont typeface="Wingdings" panose="05000000000000000000" pitchFamily="2" charset="2"/>
              <a:buChar char="v"/>
            </a:pPr>
            <a:r>
              <a:rPr lang="en-US" sz="2800" dirty="0">
                <a:solidFill>
                  <a:srgbClr val="000000"/>
                </a:solidFill>
              </a:rPr>
              <a:t>He </a:t>
            </a:r>
            <a:r>
              <a:rPr lang="en-US" sz="2800" b="0" i="0" dirty="0">
                <a:solidFill>
                  <a:srgbClr val="000000"/>
                </a:solidFill>
                <a:effectLst/>
              </a:rPr>
              <a:t>may assume to himself all or any of the functions of the State or he may vest all or any of those functions in the Governor or any other executive authority; or </a:t>
            </a:r>
            <a:endParaRPr lang="en-US" sz="2800" dirty="0">
              <a:solidFill>
                <a:srgbClr val="000000"/>
              </a:solidFill>
            </a:endParaRPr>
          </a:p>
          <a:p>
            <a:pPr marL="285750" indent="-285750" algn="just">
              <a:buFont typeface="Wingdings" panose="05000000000000000000" pitchFamily="2" charset="2"/>
              <a:buChar char="v"/>
            </a:pPr>
            <a:r>
              <a:rPr lang="en-US" sz="2800" dirty="0">
                <a:solidFill>
                  <a:srgbClr val="000000"/>
                </a:solidFill>
              </a:rPr>
              <a:t>H</a:t>
            </a:r>
            <a:r>
              <a:rPr lang="en-US" sz="2800" b="0" i="0" dirty="0">
                <a:solidFill>
                  <a:srgbClr val="000000"/>
                </a:solidFill>
                <a:effectLst/>
              </a:rPr>
              <a:t>e may declare that the powers of the State legislature shall be exercisable by Parliament; </a:t>
            </a:r>
            <a:r>
              <a:rPr lang="en-US" sz="2800" b="0" i="0" dirty="0" smtClean="0">
                <a:solidFill>
                  <a:srgbClr val="000000"/>
                </a:solidFill>
                <a:effectLst/>
              </a:rPr>
              <a:t>or</a:t>
            </a:r>
            <a:endParaRPr lang="en-US" sz="2800" dirty="0">
              <a:solidFill>
                <a:srgbClr val="000000"/>
              </a:solidFill>
            </a:endParaRPr>
          </a:p>
          <a:p>
            <a:pPr marL="285750" indent="-285750" algn="just">
              <a:buFont typeface="Wingdings" panose="05000000000000000000" pitchFamily="2" charset="2"/>
              <a:buChar char="v"/>
            </a:pPr>
            <a:r>
              <a:rPr lang="en-US" sz="2800" b="0" i="0" dirty="0">
                <a:solidFill>
                  <a:srgbClr val="000000"/>
                </a:solidFill>
                <a:effectLst/>
              </a:rPr>
              <a:t>he may make any other incidental or consequential </a:t>
            </a:r>
            <a:r>
              <a:rPr lang="en-US" sz="2800" dirty="0">
                <a:solidFill>
                  <a:srgbClr val="000000"/>
                </a:solidFill>
              </a:rPr>
              <a:t>p</a:t>
            </a:r>
            <a:r>
              <a:rPr lang="en-US" sz="2800" b="0" i="0" dirty="0">
                <a:solidFill>
                  <a:srgbClr val="000000"/>
                </a:solidFill>
                <a:effectLst/>
              </a:rPr>
              <a:t>rovisions necessary to give effect to the objects of the </a:t>
            </a:r>
            <a:r>
              <a:rPr lang="en-US" sz="2800" b="0" i="0" dirty="0" smtClean="0">
                <a:solidFill>
                  <a:srgbClr val="000000"/>
                </a:solidFill>
                <a:effectLst/>
              </a:rPr>
              <a:t>Proclamation</a:t>
            </a:r>
            <a:endParaRPr lang="en-US" sz="2800" b="0" i="0" dirty="0">
              <a:solidFill>
                <a:srgbClr val="000000"/>
              </a:solidFill>
              <a:effectLst/>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304800" y="381000"/>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8001635" y="-30397"/>
            <a:ext cx="1066165" cy="335197"/>
          </a:xfrm>
          <a:prstGeom prst="rect">
            <a:avLst/>
          </a:prstGeom>
          <a:noFill/>
          <a:ln>
            <a:noFill/>
          </a:ln>
        </p:spPr>
      </p:pic>
    </p:spTree>
    <p:extLst>
      <p:ext uri="{BB962C8B-B14F-4D97-AF65-F5344CB8AC3E}">
        <p14:creationId xmlns:p14="http://schemas.microsoft.com/office/powerpoint/2010/main" val="1002823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79513" y="469891"/>
            <a:ext cx="8911451" cy="6832640"/>
          </a:xfrm>
          <a:prstGeom prst="rect">
            <a:avLst/>
          </a:prstGeom>
        </p:spPr>
        <p:txBody>
          <a:bodyPr wrap="square">
            <a:spAutoFit/>
          </a:bodyPr>
          <a:lstStyle/>
          <a:p>
            <a:r>
              <a:rPr lang="en-US" sz="2400" b="1" dirty="0">
                <a:solidFill>
                  <a:schemeClr val="accent2">
                    <a:lumMod val="75000"/>
                  </a:schemeClr>
                </a:solidFill>
              </a:rPr>
              <a:t>EMERGENCY (ARTICLE 352) </a:t>
            </a:r>
          </a:p>
          <a:p>
            <a:pPr algn="just"/>
            <a:endParaRPr lang="en-US" b="1" dirty="0">
              <a:solidFill>
                <a:schemeClr val="accent2">
                  <a:lumMod val="75000"/>
                </a:schemeClr>
              </a:solidFill>
            </a:endParaRPr>
          </a:p>
          <a:p>
            <a:pPr algn="just"/>
            <a:endParaRPr lang="en-US" b="0" i="0" dirty="0">
              <a:solidFill>
                <a:srgbClr val="000000"/>
              </a:solidFill>
              <a:effectLst/>
            </a:endParaRPr>
          </a:p>
          <a:p>
            <a:pPr marL="342900" indent="-342900" algn="just">
              <a:buFont typeface="Wingdings" panose="05000000000000000000" pitchFamily="2" charset="2"/>
              <a:buChar char="q"/>
            </a:pPr>
            <a:endParaRPr lang="en-US" dirty="0">
              <a:solidFill>
                <a:srgbClr val="000000"/>
              </a:solidFill>
            </a:endParaRPr>
          </a:p>
          <a:p>
            <a:pPr marL="342900" indent="-342900" algn="just">
              <a:buFont typeface="Wingdings" panose="05000000000000000000" pitchFamily="2" charset="2"/>
              <a:buChar char="q"/>
            </a:pPr>
            <a:r>
              <a:rPr lang="en-US" sz="2800" b="0" i="0" dirty="0">
                <a:solidFill>
                  <a:srgbClr val="000000"/>
                </a:solidFill>
                <a:effectLst/>
              </a:rPr>
              <a:t>The proclamation may be revoked subsequently; if not, it shall be laid before both Houses of Parliament, if Parliament does not approve of it within </a:t>
            </a:r>
            <a:r>
              <a:rPr lang="en-US" sz="2800" b="1" i="0" dirty="0">
                <a:solidFill>
                  <a:srgbClr val="000000"/>
                </a:solidFill>
                <a:effectLst/>
              </a:rPr>
              <a:t>two months</a:t>
            </a:r>
            <a:r>
              <a:rPr lang="en-US" sz="2800" b="0" i="0" dirty="0">
                <a:solidFill>
                  <a:srgbClr val="000000"/>
                </a:solidFill>
                <a:effectLst/>
              </a:rPr>
              <a:t>, it will become ineffective.</a:t>
            </a:r>
          </a:p>
          <a:p>
            <a:pPr algn="just"/>
            <a:endParaRPr lang="en-US" sz="2800" b="0" i="0" dirty="0">
              <a:solidFill>
                <a:srgbClr val="000000"/>
              </a:solidFill>
              <a:effectLst/>
            </a:endParaRPr>
          </a:p>
          <a:p>
            <a:pPr algn="just"/>
            <a:endParaRPr lang="en-US" sz="2800" b="0" i="0" dirty="0">
              <a:solidFill>
                <a:srgbClr val="000000"/>
              </a:solidFill>
              <a:effectLst/>
            </a:endParaRPr>
          </a:p>
          <a:p>
            <a:pPr marL="342900" indent="-342900" algn="just">
              <a:buFont typeface="Wingdings" panose="05000000000000000000" pitchFamily="2" charset="2"/>
              <a:buChar char="q"/>
            </a:pPr>
            <a:endParaRPr lang="en-US" sz="2800" dirty="0">
              <a:solidFill>
                <a:srgbClr val="000000"/>
              </a:solidFill>
            </a:endParaRPr>
          </a:p>
          <a:p>
            <a:pPr marL="342900" indent="-342900" algn="just">
              <a:buFont typeface="Wingdings" panose="05000000000000000000" pitchFamily="2" charset="2"/>
              <a:buChar char="q"/>
            </a:pPr>
            <a:r>
              <a:rPr lang="en-US" sz="2800" b="0" i="0" dirty="0">
                <a:solidFill>
                  <a:srgbClr val="000000"/>
                </a:solidFill>
                <a:effectLst/>
              </a:rPr>
              <a:t>During the period of emergency, - the State is empowered to suspend the Fundamental Rights guaranteed under Article 19 of the Indian Constitution.</a:t>
            </a:r>
            <a:endParaRPr lang="en-US" sz="2800" dirty="0">
              <a:solidFill>
                <a:srgbClr val="000000"/>
              </a:solidFill>
            </a:endParaRPr>
          </a:p>
          <a:p>
            <a:pPr marL="342900" indent="-342900">
              <a:buFont typeface="Wingdings" panose="05000000000000000000" pitchFamily="2" charset="2"/>
              <a:buChar char="v"/>
            </a:pPr>
            <a:endParaRPr lang="en-US" sz="2800" b="1" dirty="0">
              <a:solidFill>
                <a:schemeClr val="accent2">
                  <a:lumMod val="75000"/>
                </a:schemeClr>
              </a:solidFill>
            </a:endParaRPr>
          </a:p>
          <a:p>
            <a:endParaRPr lang="en-US" sz="28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645850" y="3424010"/>
            <a:ext cx="5200096"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924800" y="196841"/>
            <a:ext cx="1066165" cy="546100"/>
          </a:xfrm>
          <a:prstGeom prst="rect">
            <a:avLst/>
          </a:prstGeom>
          <a:noFill/>
          <a:ln>
            <a:noFill/>
          </a:ln>
        </p:spPr>
      </p:pic>
    </p:spTree>
    <p:extLst>
      <p:ext uri="{BB962C8B-B14F-4D97-AF65-F5344CB8AC3E}">
        <p14:creationId xmlns:p14="http://schemas.microsoft.com/office/powerpoint/2010/main" val="25575037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79513" y="371081"/>
            <a:ext cx="8911452" cy="4924425"/>
          </a:xfrm>
          <a:prstGeom prst="rect">
            <a:avLst/>
          </a:prstGeom>
        </p:spPr>
        <p:txBody>
          <a:bodyPr wrap="square">
            <a:spAutoFit/>
          </a:bodyPr>
          <a:lstStyle/>
          <a:p>
            <a:r>
              <a:rPr lang="en-US" sz="2400" b="1" dirty="0">
                <a:solidFill>
                  <a:schemeClr val="accent2">
                    <a:lumMod val="75000"/>
                  </a:schemeClr>
                </a:solidFill>
              </a:rPr>
              <a:t>EMERGENCY (ARTICLE 352) </a:t>
            </a:r>
          </a:p>
          <a:p>
            <a:pPr algn="just"/>
            <a:endParaRPr lang="en-US"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pPr marL="285750" indent="-285750" algn="just">
              <a:buFont typeface="Wingdings" panose="05000000000000000000" pitchFamily="2" charset="2"/>
              <a:buChar char="q"/>
            </a:pPr>
            <a:r>
              <a:rPr lang="en-US" sz="2800" b="1" dirty="0">
                <a:solidFill>
                  <a:srgbClr val="000000"/>
                </a:solidFill>
              </a:rPr>
              <a:t>Financial Emergency (ARTICLE 360):  </a:t>
            </a:r>
            <a:r>
              <a:rPr lang="en-US" sz="2800" b="0" i="0" dirty="0">
                <a:solidFill>
                  <a:srgbClr val="000000"/>
                </a:solidFill>
                <a:effectLst/>
              </a:rPr>
              <a:t>If the President is satisfied that a situation has arisen whereby the financial stability or credit of India or any part of it is threatened, he may declare a financial emergency under Article 360. The proclamation in this case also should be approved by Parliament as in the other two cases of emergency. </a:t>
            </a:r>
          </a:p>
          <a:p>
            <a:pPr algn="just"/>
            <a:endParaRPr lang="en-US" sz="2800" dirty="0">
              <a:solidFill>
                <a:srgbClr val="000000"/>
              </a:solidFill>
            </a:endParaRPr>
          </a:p>
          <a:p>
            <a:r>
              <a:rPr lang="en-US" sz="2800" b="1" dirty="0">
                <a:solidFill>
                  <a:schemeClr val="accent2">
                    <a:lumMod val="75000"/>
                  </a:schemeClr>
                </a:solidFill>
              </a:rPr>
              <a:t>  </a:t>
            </a:r>
            <a:endParaRPr lang="en-IN" sz="28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533400" y="2133600"/>
            <a:ext cx="5200096"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924800" y="98031"/>
            <a:ext cx="1066165" cy="546100"/>
          </a:xfrm>
          <a:prstGeom prst="rect">
            <a:avLst/>
          </a:prstGeom>
          <a:noFill/>
          <a:ln>
            <a:noFill/>
          </a:ln>
        </p:spPr>
      </p:pic>
    </p:spTree>
    <p:extLst>
      <p:ext uri="{BB962C8B-B14F-4D97-AF65-F5344CB8AC3E}">
        <p14:creationId xmlns:p14="http://schemas.microsoft.com/office/powerpoint/2010/main" val="37244915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79513" y="371081"/>
            <a:ext cx="8988287" cy="4832092"/>
          </a:xfrm>
          <a:prstGeom prst="rect">
            <a:avLst/>
          </a:prstGeom>
        </p:spPr>
        <p:txBody>
          <a:bodyPr wrap="square">
            <a:spAutoFit/>
          </a:bodyPr>
          <a:lstStyle/>
          <a:p>
            <a:r>
              <a:rPr lang="en-US" sz="2400" b="1" dirty="0">
                <a:solidFill>
                  <a:schemeClr val="accent2">
                    <a:lumMod val="75000"/>
                  </a:schemeClr>
                </a:solidFill>
              </a:rPr>
              <a:t>EMERGENCY (ARTICLE 352) </a:t>
            </a:r>
          </a:p>
          <a:p>
            <a:pPr algn="just"/>
            <a:endParaRPr lang="en-US" b="1" dirty="0">
              <a:solidFill>
                <a:schemeClr val="accent2">
                  <a:lumMod val="75000"/>
                </a:schemeClr>
              </a:solidFill>
            </a:endParaRPr>
          </a:p>
          <a:p>
            <a:endParaRPr lang="en-US" sz="2400" b="1" dirty="0">
              <a:solidFill>
                <a:schemeClr val="accent2">
                  <a:lumMod val="75000"/>
                </a:schemeClr>
              </a:solidFill>
            </a:endParaRPr>
          </a:p>
          <a:p>
            <a:pPr algn="just"/>
            <a:endParaRPr lang="en-US" b="1" dirty="0">
              <a:solidFill>
                <a:schemeClr val="accent2">
                  <a:lumMod val="75000"/>
                </a:schemeClr>
              </a:solidFill>
            </a:endParaRPr>
          </a:p>
          <a:p>
            <a:pPr marL="285750" indent="-285750" algn="just">
              <a:buFont typeface="Wingdings" panose="05000000000000000000" pitchFamily="2" charset="2"/>
              <a:buChar char="q"/>
            </a:pPr>
            <a:r>
              <a:rPr lang="en-US" sz="2800" b="0" i="0" dirty="0">
                <a:solidFill>
                  <a:srgbClr val="000000"/>
                </a:solidFill>
                <a:effectLst/>
              </a:rPr>
              <a:t>During a financial emergency : Union can give directions to any State.</a:t>
            </a:r>
          </a:p>
          <a:p>
            <a:pPr algn="just"/>
            <a:endParaRPr lang="en-US" sz="2800" dirty="0">
              <a:solidFill>
                <a:srgbClr val="000000"/>
              </a:solidFill>
            </a:endParaRPr>
          </a:p>
          <a:p>
            <a:pPr marL="285750" indent="-285750" algn="just">
              <a:buFont typeface="Wingdings" panose="05000000000000000000" pitchFamily="2" charset="2"/>
              <a:buChar char="q"/>
            </a:pPr>
            <a:r>
              <a:rPr lang="en-US" sz="2800" b="0" i="0" dirty="0">
                <a:solidFill>
                  <a:srgbClr val="000000"/>
                </a:solidFill>
                <a:effectLst/>
              </a:rPr>
              <a:t>Such directions may include - the reduction of salaries and allowances of Government servants, Judges of the Supreme Court and the High Courts.</a:t>
            </a:r>
          </a:p>
          <a:p>
            <a:pPr algn="just"/>
            <a:endParaRPr lang="en-US" sz="2800" b="0" i="0" dirty="0">
              <a:solidFill>
                <a:srgbClr val="000000"/>
              </a:solidFill>
              <a:effectLst/>
            </a:endParaRPr>
          </a:p>
          <a:p>
            <a:r>
              <a:rPr lang="en-US" sz="2800" b="1" dirty="0">
                <a:solidFill>
                  <a:schemeClr val="accent2">
                    <a:lumMod val="75000"/>
                  </a:schemeClr>
                </a:solidFill>
              </a:rPr>
              <a:t>  </a:t>
            </a:r>
            <a:endParaRPr lang="en-IN" sz="28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645850" y="3424010"/>
            <a:ext cx="5200096"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543800" y="228600"/>
            <a:ext cx="1066165" cy="546100"/>
          </a:xfrm>
          <a:prstGeom prst="rect">
            <a:avLst/>
          </a:prstGeom>
          <a:noFill/>
          <a:ln>
            <a:noFill/>
          </a:ln>
        </p:spPr>
      </p:pic>
    </p:spTree>
    <p:extLst>
      <p:ext uri="{BB962C8B-B14F-4D97-AF65-F5344CB8AC3E}">
        <p14:creationId xmlns:p14="http://schemas.microsoft.com/office/powerpoint/2010/main" val="5267228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449162" y="1465031"/>
            <a:ext cx="5622911" cy="1754326"/>
          </a:xfrm>
          <a:prstGeom prst="rect">
            <a:avLst/>
          </a:prstGeom>
        </p:spPr>
        <p:txBody>
          <a:bodyPr wrap="square">
            <a:spAutoFit/>
          </a:bodyPr>
          <a:lstStyle/>
          <a:p>
            <a:r>
              <a:rPr lang="en-US" sz="3600" b="1" cap="all" dirty="0"/>
              <a:t>Constitutional Law, Cyber Law and Professional Ethics</a:t>
            </a:r>
          </a:p>
        </p:txBody>
      </p:sp>
      <p:sp>
        <p:nvSpPr>
          <p:cNvPr id="13" name="Rectangle 12">
            <a:extLst>
              <a:ext uri="{FF2B5EF4-FFF2-40B4-BE49-F238E27FC236}">
                <a16:creationId xmlns="" xmlns:a16="http://schemas.microsoft.com/office/drawing/2014/main" id="{34CEFAD4-E477-4E46-B5A6-ADB26E6A2863}"/>
              </a:ext>
            </a:extLst>
          </p:cNvPr>
          <p:cNvSpPr/>
          <p:nvPr/>
        </p:nvSpPr>
        <p:spPr>
          <a:xfrm>
            <a:off x="449162" y="2888779"/>
            <a:ext cx="5622911" cy="1200329"/>
          </a:xfrm>
          <a:prstGeom prst="rect">
            <a:avLst/>
          </a:prstGeom>
        </p:spPr>
        <p:txBody>
          <a:bodyPr wrap="square">
            <a:spAutoFit/>
          </a:bodyPr>
          <a:lstStyle/>
          <a:p>
            <a:r>
              <a:rPr lang="en-US" sz="3600" b="1" dirty="0">
                <a:solidFill>
                  <a:schemeClr val="accent1">
                    <a:lumMod val="75000"/>
                  </a:schemeClr>
                </a:solidFill>
              </a:rPr>
              <a:t>AMENDMENT OF CONSTITUTION OF INDIA</a:t>
            </a:r>
            <a:endParaRPr lang="en-IN" sz="3600" b="1" dirty="0">
              <a:solidFill>
                <a:schemeClr val="accent1">
                  <a:lumMod val="75000"/>
                </a:schemeClr>
              </a:solidFill>
            </a:endParaRPr>
          </a:p>
        </p:txBody>
      </p:sp>
      <p:grpSp>
        <p:nvGrpSpPr>
          <p:cNvPr id="2" name="Group 19">
            <a:extLst>
              <a:ext uri="{FF2B5EF4-FFF2-40B4-BE49-F238E27FC236}">
                <a16:creationId xmlns="" xmlns:a16="http://schemas.microsoft.com/office/drawing/2014/main" id="{87008925-27BE-4F37-8F3C-D51A4CE1017D}"/>
              </a:ext>
            </a:extLst>
          </p:cNvPr>
          <p:cNvGrpSpPr/>
          <p:nvPr/>
        </p:nvGrpSpPr>
        <p:grpSpPr>
          <a:xfrm>
            <a:off x="235384" y="5489700"/>
            <a:ext cx="800171"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3"/>
            <a:ext cx="5928041"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086600" y="457200"/>
            <a:ext cx="1066165" cy="546100"/>
          </a:xfrm>
          <a:prstGeom prst="rect">
            <a:avLst/>
          </a:prstGeom>
          <a:noFill/>
          <a:ln>
            <a:noFill/>
          </a:ln>
        </p:spPr>
      </p:pic>
    </p:spTree>
    <p:extLst>
      <p:ext uri="{BB962C8B-B14F-4D97-AF65-F5344CB8AC3E}">
        <p14:creationId xmlns:p14="http://schemas.microsoft.com/office/powerpoint/2010/main" val="4136597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79514" y="469891"/>
            <a:ext cx="8988286" cy="6278642"/>
          </a:xfrm>
          <a:prstGeom prst="rect">
            <a:avLst/>
          </a:prstGeom>
        </p:spPr>
        <p:txBody>
          <a:bodyPr wrap="square">
            <a:spAutoFit/>
          </a:bodyPr>
          <a:lstStyle/>
          <a:p>
            <a:r>
              <a:rPr lang="en-US" sz="2400" b="1" dirty="0">
                <a:solidFill>
                  <a:schemeClr val="accent2">
                    <a:lumMod val="75000"/>
                  </a:schemeClr>
                </a:solidFill>
              </a:rPr>
              <a:t>AMENDMENT OF CONSTITUTION </a:t>
            </a:r>
          </a:p>
          <a:p>
            <a:endParaRPr lang="en-US" sz="2400" b="1" dirty="0">
              <a:solidFill>
                <a:schemeClr val="accent2">
                  <a:lumMod val="75000"/>
                </a:schemeClr>
              </a:solidFill>
            </a:endParaRPr>
          </a:p>
          <a:p>
            <a:pPr algn="just"/>
            <a:endParaRPr lang="en-US" dirty="0">
              <a:solidFill>
                <a:srgbClr val="000000"/>
              </a:solidFill>
            </a:endParaRPr>
          </a:p>
          <a:p>
            <a:pPr marL="342900" indent="-342900">
              <a:buFont typeface="Wingdings" panose="05000000000000000000" pitchFamily="2" charset="2"/>
              <a:buChar char="q"/>
            </a:pPr>
            <a:r>
              <a:rPr lang="en-US" sz="2400" b="0" i="0" dirty="0">
                <a:solidFill>
                  <a:srgbClr val="313131"/>
                </a:solidFill>
                <a:effectLst/>
              </a:rPr>
              <a:t>Amendment of the Constitution is done under Article 368</a:t>
            </a:r>
          </a:p>
          <a:p>
            <a:pPr algn="ctr"/>
            <a:endParaRPr lang="en-US" sz="2400" b="1" u="sng" dirty="0">
              <a:solidFill>
                <a:srgbClr val="313131"/>
              </a:solidFill>
            </a:endParaRPr>
          </a:p>
          <a:p>
            <a:pPr algn="ctr"/>
            <a:r>
              <a:rPr lang="en-IN" sz="2400" b="1" i="0" u="sng" dirty="0">
                <a:solidFill>
                  <a:srgbClr val="313131"/>
                </a:solidFill>
                <a:effectLst/>
              </a:rPr>
              <a:t>Procedure for Amendment</a:t>
            </a:r>
          </a:p>
          <a:p>
            <a:endParaRPr lang="en-IN" sz="2400" dirty="0">
              <a:solidFill>
                <a:srgbClr val="313131"/>
              </a:solidFill>
            </a:endParaRPr>
          </a:p>
          <a:p>
            <a:pPr marL="342900" indent="-342900">
              <a:buFont typeface="Wingdings" panose="05000000000000000000" pitchFamily="2" charset="2"/>
              <a:buChar char="q"/>
            </a:pPr>
            <a:r>
              <a:rPr lang="en-US" sz="2400" b="0" i="0" dirty="0">
                <a:solidFill>
                  <a:srgbClr val="313131"/>
                </a:solidFill>
                <a:effectLst/>
              </a:rPr>
              <a:t>An amendment to the Constitution of India may be allowed by the introduction of a Bill for the purpose in either House of the Parliament (Lok Sabha or Rajya Sabha). The bill has to be passed in each house by a majority, which is more than 50% of the total membership of that House and by a majority of not less than two-thirds of the members of the House present and voting.</a:t>
            </a:r>
          </a:p>
          <a:p>
            <a:pPr marL="342900" indent="-342900">
              <a:buFont typeface="Wingdings" panose="05000000000000000000" pitchFamily="2" charset="2"/>
              <a:buChar char="q"/>
            </a:pPr>
            <a:endParaRPr lang="en-US" sz="2400" dirty="0">
              <a:solidFill>
                <a:srgbClr val="313131"/>
              </a:solidFill>
            </a:endParaRPr>
          </a:p>
          <a:p>
            <a:pPr marL="342900" indent="-342900">
              <a:buFont typeface="Wingdings" panose="05000000000000000000" pitchFamily="2" charset="2"/>
              <a:buChar char="q"/>
            </a:pPr>
            <a:r>
              <a:rPr lang="en-US" sz="2400" b="0" i="0" dirty="0">
                <a:solidFill>
                  <a:srgbClr val="313131"/>
                </a:solidFill>
                <a:effectLst/>
              </a:rPr>
              <a:t>Then the Bill goes to the President of India for his assent and when such assent is given, the Bill becomes an Act</a:t>
            </a:r>
            <a:r>
              <a:rPr lang="en-US" sz="2400" b="0" i="0" dirty="0" smtClean="0">
                <a:solidFill>
                  <a:srgbClr val="313131"/>
                </a:solidFill>
                <a:effectLst/>
              </a:rPr>
              <a:t>.</a:t>
            </a:r>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645850" y="3424010"/>
            <a:ext cx="5200096"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696200" y="196841"/>
            <a:ext cx="1066165" cy="546100"/>
          </a:xfrm>
          <a:prstGeom prst="rect">
            <a:avLst/>
          </a:prstGeom>
          <a:noFill/>
          <a:ln>
            <a:noFill/>
          </a:ln>
        </p:spPr>
      </p:pic>
    </p:spTree>
    <p:extLst>
      <p:ext uri="{BB962C8B-B14F-4D97-AF65-F5344CB8AC3E}">
        <p14:creationId xmlns:p14="http://schemas.microsoft.com/office/powerpoint/2010/main" val="1191672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79514" y="469891"/>
            <a:ext cx="8912086" cy="6278642"/>
          </a:xfrm>
          <a:prstGeom prst="rect">
            <a:avLst/>
          </a:prstGeom>
        </p:spPr>
        <p:txBody>
          <a:bodyPr wrap="square">
            <a:spAutoFit/>
          </a:bodyPr>
          <a:lstStyle/>
          <a:p>
            <a:r>
              <a:rPr lang="en-US" sz="2400" b="1" dirty="0">
                <a:solidFill>
                  <a:schemeClr val="accent2">
                    <a:lumMod val="75000"/>
                  </a:schemeClr>
                </a:solidFill>
              </a:rPr>
              <a:t>AMENDMENT OF CONSTITUTION </a:t>
            </a:r>
          </a:p>
          <a:p>
            <a:pPr algn="just"/>
            <a:endParaRPr lang="en-US" b="0" i="0" dirty="0">
              <a:solidFill>
                <a:srgbClr val="222222"/>
              </a:solidFill>
              <a:effectLst/>
            </a:endParaRPr>
          </a:p>
          <a:p>
            <a:pPr algn="just"/>
            <a:r>
              <a:rPr lang="en-US" sz="2400" b="0" i="0" dirty="0">
                <a:solidFill>
                  <a:srgbClr val="222222"/>
                </a:solidFill>
                <a:effectLst/>
              </a:rPr>
              <a:t>After acquiring the majority, the Bill is presented to the President who will then give his assent to the </a:t>
            </a:r>
            <a:r>
              <a:rPr lang="en-US" sz="2400" b="0" i="0" dirty="0" smtClean="0">
                <a:solidFill>
                  <a:srgbClr val="222222"/>
                </a:solidFill>
                <a:effectLst/>
              </a:rPr>
              <a:t>Bill</a:t>
            </a:r>
            <a:endParaRPr lang="en-US" sz="2400" b="0" i="0" dirty="0">
              <a:solidFill>
                <a:srgbClr val="313131"/>
              </a:solidFill>
              <a:effectLst/>
            </a:endParaRPr>
          </a:p>
          <a:p>
            <a:pPr algn="just"/>
            <a:endParaRPr lang="en-IN" sz="2400" b="0" i="0" dirty="0">
              <a:solidFill>
                <a:srgbClr val="313131"/>
              </a:solidFill>
              <a:effectLst/>
            </a:endParaRPr>
          </a:p>
          <a:p>
            <a:pPr marL="285750" indent="-285750" algn="just">
              <a:buFont typeface="Wingdings" panose="05000000000000000000" pitchFamily="2" charset="2"/>
              <a:buChar char="q"/>
            </a:pPr>
            <a:r>
              <a:rPr lang="en-US" sz="2400" b="0" i="0" dirty="0">
                <a:solidFill>
                  <a:srgbClr val="222222"/>
                </a:solidFill>
                <a:effectLst/>
              </a:rPr>
              <a:t>In the case of amendment of provisions mentioned in Article 368, It needs to be ratified by not less than half of the states. Ratification should be done by a resolution passed by the state legislature. </a:t>
            </a:r>
            <a:endParaRPr lang="en-IN" sz="2400" b="0" i="0" dirty="0">
              <a:solidFill>
                <a:srgbClr val="313131"/>
              </a:solidFill>
              <a:effectLst/>
            </a:endParaRPr>
          </a:p>
          <a:p>
            <a:endParaRPr lang="en-US" sz="2400" b="1" dirty="0">
              <a:solidFill>
                <a:schemeClr val="accent2">
                  <a:lumMod val="75000"/>
                </a:schemeClr>
              </a:solidFill>
            </a:endParaRPr>
          </a:p>
          <a:p>
            <a:pPr algn="ctr"/>
            <a:endParaRPr lang="en-US" sz="2400" b="0" i="0" dirty="0">
              <a:solidFill>
                <a:srgbClr val="313131"/>
              </a:solidFill>
              <a:effectLst/>
            </a:endParaRPr>
          </a:p>
          <a:p>
            <a:pPr algn="just"/>
            <a:r>
              <a:rPr lang="en-US" sz="2400" b="1" i="0" dirty="0">
                <a:solidFill>
                  <a:srgbClr val="222222"/>
                </a:solidFill>
                <a:effectLst/>
              </a:rPr>
              <a:t>Basic Structure: </a:t>
            </a:r>
            <a:r>
              <a:rPr lang="en-US" sz="2400" b="0" i="0" dirty="0">
                <a:solidFill>
                  <a:srgbClr val="222222"/>
                </a:solidFill>
                <a:effectLst/>
              </a:rPr>
              <a:t>The Basic Structure Doctrine states there are certain fundamental structures and founding principles of the constitution which make the backbone of the constitution. In simple terms, they are ideologies of the constitution which are essential for the survival of the </a:t>
            </a:r>
            <a:r>
              <a:rPr lang="en-US" sz="2400" b="0" i="0" dirty="0" smtClean="0">
                <a:solidFill>
                  <a:srgbClr val="222222"/>
                </a:solidFill>
                <a:effectLst/>
              </a:rPr>
              <a:t>constitution</a:t>
            </a:r>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0" y="914400"/>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645850" y="4016479"/>
            <a:ext cx="5200096"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696200" y="196841"/>
            <a:ext cx="1066165" cy="546100"/>
          </a:xfrm>
          <a:prstGeom prst="rect">
            <a:avLst/>
          </a:prstGeom>
          <a:noFill/>
          <a:ln>
            <a:noFill/>
          </a:ln>
        </p:spPr>
      </p:pic>
    </p:spTree>
    <p:extLst>
      <p:ext uri="{BB962C8B-B14F-4D97-AF65-F5344CB8AC3E}">
        <p14:creationId xmlns:p14="http://schemas.microsoft.com/office/powerpoint/2010/main" val="1653257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Executive- President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7061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326007" y="1868854"/>
            <a:ext cx="8513193" cy="2246769"/>
          </a:xfrm>
          <a:prstGeom prst="rect">
            <a:avLst/>
          </a:prstGeom>
          <a:noFill/>
        </p:spPr>
        <p:txBody>
          <a:bodyPr wrap="square" rtlCol="0">
            <a:spAutoFit/>
          </a:bodyPr>
          <a:lstStyle/>
          <a:p>
            <a:pPr marL="342900" indent="-342900">
              <a:buFont typeface="Arial" panose="020B0604020202020204" pitchFamily="34" charset="0"/>
              <a:buChar char="•"/>
            </a:pPr>
            <a:r>
              <a:rPr lang="en-IN" sz="2800" dirty="0">
                <a:solidFill>
                  <a:srgbClr val="FF0000"/>
                </a:solidFill>
              </a:rPr>
              <a:t>Article 58. Qualification for election as President</a:t>
            </a:r>
          </a:p>
          <a:p>
            <a:pPr marL="457200" indent="-457200">
              <a:buAutoNum type="alphaLcParenBoth"/>
            </a:pPr>
            <a:r>
              <a:rPr lang="en-US" sz="2800" dirty="0"/>
              <a:t>is a </a:t>
            </a:r>
            <a:r>
              <a:rPr lang="en-US" sz="2800" b="1" dirty="0"/>
              <a:t>citizen</a:t>
            </a:r>
            <a:r>
              <a:rPr lang="en-US" sz="2800" dirty="0"/>
              <a:t> of India, </a:t>
            </a:r>
          </a:p>
          <a:p>
            <a:pPr marL="457200" indent="-457200">
              <a:buAutoNum type="alphaLcParenBoth"/>
            </a:pPr>
            <a:r>
              <a:rPr lang="en-US" sz="2800" dirty="0"/>
              <a:t> has completed the age of </a:t>
            </a:r>
            <a:r>
              <a:rPr lang="en-US" sz="2800" b="1" dirty="0"/>
              <a:t>thirty-five years</a:t>
            </a:r>
            <a:r>
              <a:rPr lang="en-US" sz="2800" dirty="0"/>
              <a:t>, and </a:t>
            </a:r>
          </a:p>
          <a:p>
            <a:pPr marL="457200" indent="-457200">
              <a:buAutoNum type="alphaLcParenBoth"/>
            </a:pPr>
            <a:r>
              <a:rPr lang="en-US" sz="2800" dirty="0"/>
              <a:t>is qualified for election as a member of the </a:t>
            </a:r>
            <a:r>
              <a:rPr lang="en-US" sz="2800" b="1" dirty="0"/>
              <a:t>House of the People. </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924800" y="105799"/>
            <a:ext cx="1066165" cy="546100"/>
          </a:xfrm>
          <a:prstGeom prst="rect">
            <a:avLst/>
          </a:prstGeom>
          <a:noFill/>
          <a:ln>
            <a:noFill/>
          </a:ln>
        </p:spPr>
      </p:pic>
    </p:spTree>
    <p:extLst>
      <p:ext uri="{BB962C8B-B14F-4D97-AF65-F5344CB8AC3E}">
        <p14:creationId xmlns:p14="http://schemas.microsoft.com/office/powerpoint/2010/main" val="523426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79513" y="469890"/>
            <a:ext cx="8911451" cy="6340197"/>
          </a:xfrm>
          <a:prstGeom prst="rect">
            <a:avLst/>
          </a:prstGeom>
        </p:spPr>
        <p:txBody>
          <a:bodyPr wrap="square">
            <a:spAutoFit/>
          </a:bodyPr>
          <a:lstStyle/>
          <a:p>
            <a:r>
              <a:rPr lang="en-US" sz="2400" b="1" dirty="0">
                <a:solidFill>
                  <a:schemeClr val="accent2">
                    <a:lumMod val="75000"/>
                  </a:schemeClr>
                </a:solidFill>
              </a:rPr>
              <a:t>AMENDMENT OF CONSTITUTION </a:t>
            </a:r>
          </a:p>
          <a:p>
            <a:endParaRPr lang="en-US" sz="2400" b="1" dirty="0">
              <a:solidFill>
                <a:schemeClr val="accent2">
                  <a:lumMod val="75000"/>
                </a:schemeClr>
              </a:solidFill>
            </a:endParaRPr>
          </a:p>
          <a:p>
            <a:pPr algn="ctr"/>
            <a:endParaRPr lang="en-US" b="0" i="0" u="sng" dirty="0">
              <a:solidFill>
                <a:srgbClr val="313131"/>
              </a:solidFill>
              <a:effectLst/>
            </a:endParaRPr>
          </a:p>
          <a:p>
            <a:pPr algn="just"/>
            <a:endParaRPr lang="en-US" b="0" i="0" dirty="0">
              <a:solidFill>
                <a:srgbClr val="313131"/>
              </a:solidFill>
              <a:effectLst/>
            </a:endParaRPr>
          </a:p>
          <a:p>
            <a:pPr algn="ctr"/>
            <a:endParaRPr lang="en-US" b="1" i="0" u="sng" dirty="0">
              <a:solidFill>
                <a:srgbClr val="313131"/>
              </a:solidFill>
              <a:effectLst/>
            </a:endParaRPr>
          </a:p>
          <a:p>
            <a:pPr algn="ctr"/>
            <a:r>
              <a:rPr lang="en-IN" sz="2800" b="1" i="0" u="sng" dirty="0">
                <a:solidFill>
                  <a:srgbClr val="313131"/>
                </a:solidFill>
                <a:effectLst/>
              </a:rPr>
              <a:t>Landmark Supreme Court judgments</a:t>
            </a:r>
          </a:p>
          <a:p>
            <a:pPr algn="just"/>
            <a:endParaRPr lang="en-US" sz="2800" b="0" i="0" u="sng" dirty="0">
              <a:solidFill>
                <a:srgbClr val="313131"/>
              </a:solidFill>
              <a:effectLst/>
            </a:endParaRPr>
          </a:p>
          <a:p>
            <a:pPr algn="just"/>
            <a:r>
              <a:rPr lang="en-US" sz="2800" b="1" i="1" dirty="0" err="1">
                <a:solidFill>
                  <a:srgbClr val="313131"/>
                </a:solidFill>
                <a:effectLst/>
              </a:rPr>
              <a:t>Shankari</a:t>
            </a:r>
            <a:r>
              <a:rPr lang="en-US" sz="2800" b="1" i="1" dirty="0">
                <a:solidFill>
                  <a:srgbClr val="313131"/>
                </a:solidFill>
                <a:effectLst/>
              </a:rPr>
              <a:t> Prasad v. Union of India ( AIR 1951 SC 455) </a:t>
            </a:r>
            <a:r>
              <a:rPr lang="en-US" sz="2800" b="0" i="0" dirty="0">
                <a:solidFill>
                  <a:srgbClr val="313131"/>
                </a:solidFill>
                <a:effectLst/>
              </a:rPr>
              <a:t>was the first time when the question of whether Fundamental Rights enshrined under Part III of the Constitution of India, can be amended under Article 368. The Five Judge Bench had stated, Article 368 provides for general and strict power to the Parliament of India to amend the Constitution.</a:t>
            </a:r>
            <a:endParaRPr lang="en-US" sz="2800" b="1" dirty="0">
              <a:solidFill>
                <a:schemeClr val="accent2">
                  <a:lumMod val="75000"/>
                </a:schemeClr>
              </a:solidFill>
            </a:endParaRPr>
          </a:p>
          <a:p>
            <a:endParaRPr lang="en-US" sz="2800" b="1" dirty="0">
              <a:solidFill>
                <a:schemeClr val="accent2">
                  <a:lumMod val="75000"/>
                </a:schemeClr>
              </a:solidFill>
            </a:endParaRPr>
          </a:p>
          <a:p>
            <a:endParaRPr lang="en-US" sz="28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655790" y="-577971"/>
            <a:ext cx="5200096"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924800" y="372391"/>
            <a:ext cx="1066165" cy="546100"/>
          </a:xfrm>
          <a:prstGeom prst="rect">
            <a:avLst/>
          </a:prstGeom>
          <a:noFill/>
          <a:ln>
            <a:noFill/>
          </a:ln>
        </p:spPr>
      </p:pic>
    </p:spTree>
    <p:extLst>
      <p:ext uri="{BB962C8B-B14F-4D97-AF65-F5344CB8AC3E}">
        <p14:creationId xmlns:p14="http://schemas.microsoft.com/office/powerpoint/2010/main" val="3590032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79514" y="469890"/>
            <a:ext cx="8912086" cy="6278642"/>
          </a:xfrm>
          <a:prstGeom prst="rect">
            <a:avLst/>
          </a:prstGeom>
        </p:spPr>
        <p:txBody>
          <a:bodyPr wrap="square">
            <a:spAutoFit/>
          </a:bodyPr>
          <a:lstStyle/>
          <a:p>
            <a:r>
              <a:rPr lang="en-US" sz="2400" b="1" dirty="0">
                <a:solidFill>
                  <a:schemeClr val="accent2">
                    <a:lumMod val="75000"/>
                  </a:schemeClr>
                </a:solidFill>
              </a:rPr>
              <a:t>AMENDMENT OF CONSTITUTION </a:t>
            </a:r>
          </a:p>
          <a:p>
            <a:pPr algn="ctr"/>
            <a:endParaRPr lang="en-US" b="0" i="0" u="sng" dirty="0">
              <a:solidFill>
                <a:srgbClr val="313131"/>
              </a:solidFill>
              <a:effectLst/>
            </a:endParaRPr>
          </a:p>
          <a:p>
            <a:pPr algn="just"/>
            <a:r>
              <a:rPr lang="en-US" sz="2400" b="1" i="1" dirty="0" err="1" smtClean="0">
                <a:solidFill>
                  <a:srgbClr val="313131"/>
                </a:solidFill>
                <a:effectLst/>
              </a:rPr>
              <a:t>Golaknath</a:t>
            </a:r>
            <a:r>
              <a:rPr lang="en-US" sz="2400" b="1" i="1" dirty="0" smtClean="0">
                <a:solidFill>
                  <a:srgbClr val="313131"/>
                </a:solidFill>
                <a:effectLst/>
              </a:rPr>
              <a:t> </a:t>
            </a:r>
            <a:r>
              <a:rPr lang="en-US" sz="2400" b="1" i="1" dirty="0">
                <a:solidFill>
                  <a:srgbClr val="313131"/>
                </a:solidFill>
                <a:effectLst/>
              </a:rPr>
              <a:t>v. State of Punjab (</a:t>
            </a:r>
            <a:r>
              <a:rPr lang="en-IN" sz="2400" b="1" i="1" dirty="0">
                <a:solidFill>
                  <a:srgbClr val="202122"/>
                </a:solidFill>
                <a:effectLst/>
              </a:rPr>
              <a:t>1967 AIR 1643) </a:t>
            </a:r>
            <a:r>
              <a:rPr lang="en-US" sz="2400" b="0" i="0" dirty="0">
                <a:solidFill>
                  <a:srgbClr val="313131"/>
                </a:solidFill>
                <a:effectLst/>
              </a:rPr>
              <a:t>was the case where three amendments, namely, the first, fourth, and seventeenth amendments, were challenged. The bench had eleven judges out of which the majority six-judge bench held that </a:t>
            </a:r>
            <a:r>
              <a:rPr lang="en-US" sz="2400" b="1" i="0" dirty="0">
                <a:solidFill>
                  <a:srgbClr val="313131"/>
                </a:solidFill>
                <a:effectLst/>
              </a:rPr>
              <a:t>Part 3 of the Constitution (Fundamental Rights) could not be amended by the Parliament of India</a:t>
            </a:r>
            <a:r>
              <a:rPr lang="en-US" sz="2400" b="0" i="0" dirty="0">
                <a:solidFill>
                  <a:srgbClr val="313131"/>
                </a:solidFill>
                <a:effectLst/>
              </a:rPr>
              <a:t>. </a:t>
            </a:r>
          </a:p>
          <a:p>
            <a:pPr algn="just"/>
            <a:endParaRPr lang="en-US" sz="2400" i="1" dirty="0">
              <a:solidFill>
                <a:srgbClr val="313131"/>
              </a:solidFill>
            </a:endParaRPr>
          </a:p>
          <a:p>
            <a:pPr algn="just"/>
            <a:r>
              <a:rPr lang="en-US" sz="2400" b="1" i="1" dirty="0" err="1">
                <a:solidFill>
                  <a:srgbClr val="313131"/>
                </a:solidFill>
                <a:effectLst/>
              </a:rPr>
              <a:t>Keshvananda</a:t>
            </a:r>
            <a:r>
              <a:rPr lang="en-US" sz="2400" b="1" i="1" dirty="0">
                <a:solidFill>
                  <a:srgbClr val="313131"/>
                </a:solidFill>
                <a:effectLst/>
              </a:rPr>
              <a:t> Bharati v. Union of India </a:t>
            </a:r>
            <a:r>
              <a:rPr lang="en-IN" sz="2400" b="1" i="1" dirty="0">
                <a:solidFill>
                  <a:srgbClr val="000000"/>
                </a:solidFill>
                <a:effectLst/>
              </a:rPr>
              <a:t>(1973) 4 SCC 225)</a:t>
            </a:r>
            <a:r>
              <a:rPr lang="en-US" sz="2400" b="1" i="1" dirty="0">
                <a:solidFill>
                  <a:srgbClr val="313131"/>
                </a:solidFill>
                <a:effectLst/>
              </a:rPr>
              <a:t> </a:t>
            </a:r>
            <a:r>
              <a:rPr lang="en-US" sz="2400" b="0" i="0" dirty="0">
                <a:solidFill>
                  <a:srgbClr val="313131"/>
                </a:solidFill>
                <a:effectLst/>
              </a:rPr>
              <a:t>was a landmark case where for the first time, the Supreme Court brought in the doctrine of Basic Structure. The court overruled the judgment of the </a:t>
            </a:r>
            <a:r>
              <a:rPr lang="en-US" sz="2400" b="0" i="0" dirty="0" err="1">
                <a:solidFill>
                  <a:srgbClr val="313131"/>
                </a:solidFill>
                <a:effectLst/>
              </a:rPr>
              <a:t>Golaknath</a:t>
            </a:r>
            <a:r>
              <a:rPr lang="en-US" sz="2400" b="0" i="0" dirty="0">
                <a:solidFill>
                  <a:srgbClr val="313131"/>
                </a:solidFill>
                <a:effectLst/>
              </a:rPr>
              <a:t> case, The apex court held that article 368 of the Constitution does not empower the Parliament to change, damage, or alter the basic structure of the Constitution of India. The Preamble is actually the basic structure of the Constitution of India</a:t>
            </a:r>
            <a:r>
              <a:rPr lang="en-US" sz="2400" b="0" i="0" dirty="0" smtClean="0">
                <a:solidFill>
                  <a:srgbClr val="313131"/>
                </a:solidFill>
                <a:effectLst/>
                <a:latin typeface="Arial" panose="020B0604020202020204" pitchFamily="34" charset="0"/>
              </a:rPr>
              <a:t>.</a:t>
            </a:r>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0" y="850900"/>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772400" y="304800"/>
            <a:ext cx="1066165" cy="546100"/>
          </a:xfrm>
          <a:prstGeom prst="rect">
            <a:avLst/>
          </a:prstGeom>
          <a:noFill/>
          <a:ln>
            <a:noFill/>
          </a:ln>
        </p:spPr>
      </p:pic>
    </p:spTree>
    <p:extLst>
      <p:ext uri="{BB962C8B-B14F-4D97-AF65-F5344CB8AC3E}">
        <p14:creationId xmlns:p14="http://schemas.microsoft.com/office/powerpoint/2010/main" val="1478545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79514" y="469891"/>
            <a:ext cx="8988286" cy="6555641"/>
          </a:xfrm>
          <a:prstGeom prst="rect">
            <a:avLst/>
          </a:prstGeom>
        </p:spPr>
        <p:txBody>
          <a:bodyPr wrap="square">
            <a:spAutoFit/>
          </a:bodyPr>
          <a:lstStyle/>
          <a:p>
            <a:r>
              <a:rPr lang="en-US" sz="2400" b="1" dirty="0">
                <a:solidFill>
                  <a:schemeClr val="accent2">
                    <a:lumMod val="75000"/>
                  </a:schemeClr>
                </a:solidFill>
              </a:rPr>
              <a:t>AMENDMENT OF CONSTITUTION </a:t>
            </a:r>
          </a:p>
          <a:p>
            <a:endParaRPr lang="en-US" sz="2400" b="1" dirty="0">
              <a:solidFill>
                <a:schemeClr val="accent2">
                  <a:lumMod val="75000"/>
                </a:schemeClr>
              </a:solidFill>
            </a:endParaRPr>
          </a:p>
          <a:p>
            <a:pPr algn="ctr"/>
            <a:endParaRPr lang="en-US" b="0" i="0" u="sng" dirty="0">
              <a:solidFill>
                <a:srgbClr val="313131"/>
              </a:solidFill>
              <a:effectLst/>
            </a:endParaRPr>
          </a:p>
          <a:p>
            <a:pPr algn="just"/>
            <a:endParaRPr lang="en-US" b="0" i="0" dirty="0">
              <a:solidFill>
                <a:srgbClr val="313131"/>
              </a:solidFill>
              <a:effectLst/>
            </a:endParaRPr>
          </a:p>
          <a:p>
            <a:pPr algn="ctr"/>
            <a:r>
              <a:rPr lang="en-US" sz="2800" b="1" i="0" u="sng" dirty="0">
                <a:solidFill>
                  <a:srgbClr val="313131"/>
                </a:solidFill>
                <a:effectLst/>
              </a:rPr>
              <a:t>42nd Amendment</a:t>
            </a:r>
          </a:p>
          <a:p>
            <a:pPr algn="just"/>
            <a:endParaRPr lang="en-US" sz="2800" b="0" i="0" dirty="0">
              <a:solidFill>
                <a:srgbClr val="313131"/>
              </a:solidFill>
              <a:effectLst/>
            </a:endParaRPr>
          </a:p>
          <a:p>
            <a:pPr algn="just"/>
            <a:r>
              <a:rPr lang="en-US" sz="2800" b="0" i="0" dirty="0">
                <a:solidFill>
                  <a:srgbClr val="313131"/>
                </a:solidFill>
                <a:effectLst/>
              </a:rPr>
              <a:t>42nd Amendment to the Constitution of India added the words “secular” and “socialist” to the Constitution of India and added clause 4 and 5 to Article 368. This amendment recognized the ultimate power of the Parliament in amending the Constitution of India even after the Supreme Court judgments of </a:t>
            </a:r>
            <a:r>
              <a:rPr lang="en-US" sz="2800" b="0" i="0" dirty="0" err="1">
                <a:solidFill>
                  <a:srgbClr val="313131"/>
                </a:solidFill>
                <a:effectLst/>
              </a:rPr>
              <a:t>Keshvananda</a:t>
            </a:r>
            <a:r>
              <a:rPr lang="en-US" sz="2800" b="0" i="0" dirty="0">
                <a:solidFill>
                  <a:srgbClr val="313131"/>
                </a:solidFill>
                <a:effectLst/>
              </a:rPr>
              <a:t>. Bharati and Raj Narayan</a:t>
            </a:r>
          </a:p>
          <a:p>
            <a:pPr algn="just"/>
            <a:endParaRPr lang="en-US" sz="2800" dirty="0">
              <a:solidFill>
                <a:srgbClr val="313131"/>
              </a:solidFill>
            </a:endParaRPr>
          </a:p>
          <a:p>
            <a:endParaRPr lang="en-US" sz="2800" b="1" dirty="0">
              <a:solidFill>
                <a:schemeClr val="accent2">
                  <a:lumMod val="75000"/>
                </a:schemeClr>
              </a:solidFill>
            </a:endParaRPr>
          </a:p>
          <a:p>
            <a:endParaRPr lang="en-US" sz="2800" b="1" dirty="0">
              <a:solidFill>
                <a:schemeClr val="accent2">
                  <a:lumMod val="75000"/>
                </a:schemeClr>
              </a:solidFill>
            </a:endParaRPr>
          </a:p>
          <a:p>
            <a:r>
              <a:rPr lang="en-US" sz="2800" b="1" dirty="0">
                <a:solidFill>
                  <a:schemeClr val="accent2">
                    <a:lumMod val="75000"/>
                  </a:schemeClr>
                </a:solidFill>
              </a:rPr>
              <a:t> </a:t>
            </a:r>
            <a:endParaRPr lang="en-IN" sz="28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 xmlns:a16="http://schemas.microsoft.com/office/drawing/2014/main" id="{4F3FB185-DBF7-4A22-BB42-211E8BAD4CAC}"/>
              </a:ext>
            </a:extLst>
          </p:cNvPr>
          <p:cNvSpPr>
            <a:spLocks noChangeArrowheads="1"/>
          </p:cNvSpPr>
          <p:nvPr/>
        </p:nvSpPr>
        <p:spPr bwMode="auto">
          <a:xfrm>
            <a:off x="655790" y="-577971"/>
            <a:ext cx="5200096"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696200" y="196841"/>
            <a:ext cx="1066165" cy="546100"/>
          </a:xfrm>
          <a:prstGeom prst="rect">
            <a:avLst/>
          </a:prstGeom>
          <a:noFill/>
          <a:ln>
            <a:noFill/>
          </a:ln>
        </p:spPr>
      </p:pic>
    </p:spTree>
    <p:extLst>
      <p:ext uri="{BB962C8B-B14F-4D97-AF65-F5344CB8AC3E}">
        <p14:creationId xmlns:p14="http://schemas.microsoft.com/office/powerpoint/2010/main" val="5505610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5DFE3490-CF8C-4FDE-9D71-2170861F2A61}"/>
              </a:ext>
            </a:extLst>
          </p:cNvPr>
          <p:cNvSpPr/>
          <p:nvPr/>
        </p:nvSpPr>
        <p:spPr>
          <a:xfrm>
            <a:off x="269674" y="457200"/>
            <a:ext cx="5802400" cy="1754326"/>
          </a:xfrm>
          <a:prstGeom prst="rect">
            <a:avLst/>
          </a:prstGeom>
        </p:spPr>
        <p:txBody>
          <a:bodyPr wrap="square">
            <a:spAutoFit/>
          </a:bodyPr>
          <a:lstStyle/>
          <a:p>
            <a:r>
              <a:rPr lang="en-US" sz="3600" b="1" cap="all" dirty="0"/>
              <a:t>Constitutional Law, Cyber Law and Professional Ethics</a:t>
            </a:r>
          </a:p>
        </p:txBody>
      </p:sp>
      <p:sp>
        <p:nvSpPr>
          <p:cNvPr id="13" name="Rectangle 12">
            <a:extLst>
              <a:ext uri="{FF2B5EF4-FFF2-40B4-BE49-F238E27FC236}">
                <a16:creationId xmlns="" xmlns:a16="http://schemas.microsoft.com/office/drawing/2014/main" id="{34CEFAD4-E477-4E46-B5A6-ADB26E6A2863}"/>
              </a:ext>
            </a:extLst>
          </p:cNvPr>
          <p:cNvSpPr/>
          <p:nvPr/>
        </p:nvSpPr>
        <p:spPr>
          <a:xfrm>
            <a:off x="449162" y="2888778"/>
            <a:ext cx="5622911" cy="3416320"/>
          </a:xfrm>
          <a:prstGeom prst="rect">
            <a:avLst/>
          </a:prstGeom>
        </p:spPr>
        <p:txBody>
          <a:bodyPr wrap="square">
            <a:spAutoFit/>
          </a:bodyPr>
          <a:lstStyle/>
          <a:p>
            <a:r>
              <a:rPr lang="en-IN" sz="3600" b="1" dirty="0">
                <a:solidFill>
                  <a:schemeClr val="accent1">
                    <a:lumMod val="75000"/>
                  </a:schemeClr>
                </a:solidFill>
              </a:rPr>
              <a:t>THANK YOU</a:t>
            </a:r>
          </a:p>
          <a:p>
            <a:endParaRPr lang="en-IN" sz="3600" b="1" dirty="0">
              <a:solidFill>
                <a:schemeClr val="accent1">
                  <a:lumMod val="75000"/>
                </a:schemeClr>
              </a:solidFill>
            </a:endParaRPr>
          </a:p>
          <a:p>
            <a:endParaRPr lang="en-IN" sz="3600" b="1" dirty="0">
              <a:solidFill>
                <a:schemeClr val="accent1">
                  <a:lumMod val="75000"/>
                </a:schemeClr>
              </a:solidFill>
            </a:endParaRPr>
          </a:p>
          <a:p>
            <a:endParaRPr lang="en-IN" sz="3600" b="1" dirty="0">
              <a:solidFill>
                <a:schemeClr val="accent1">
                  <a:lumMod val="75000"/>
                </a:schemeClr>
              </a:solidFill>
            </a:endParaRPr>
          </a:p>
          <a:p>
            <a:endParaRPr lang="en-IN" sz="3600" b="1" dirty="0">
              <a:solidFill>
                <a:schemeClr val="accent1">
                  <a:lumMod val="75000"/>
                </a:schemeClr>
              </a:solidFill>
            </a:endParaRPr>
          </a:p>
          <a:p>
            <a:r>
              <a:rPr lang="en-IN" sz="3600" b="1">
                <a:solidFill>
                  <a:schemeClr val="accent1">
                    <a:lumMod val="75000"/>
                  </a:schemeClr>
                </a:solidFill>
              </a:rPr>
              <a:t>Faculty of Law</a:t>
            </a:r>
            <a:endParaRPr lang="en-IN" sz="3600" b="1" dirty="0">
              <a:solidFill>
                <a:schemeClr val="accent1">
                  <a:lumMod val="75000"/>
                </a:schemeClr>
              </a:solidFill>
            </a:endParaRPr>
          </a:p>
        </p:txBody>
      </p:sp>
      <p:grpSp>
        <p:nvGrpSpPr>
          <p:cNvPr id="2" name="Group 19">
            <a:extLst>
              <a:ext uri="{FF2B5EF4-FFF2-40B4-BE49-F238E27FC236}">
                <a16:creationId xmlns="" xmlns:a16="http://schemas.microsoft.com/office/drawing/2014/main" id="{87008925-27BE-4F37-8F3C-D51A4CE1017D}"/>
              </a:ext>
            </a:extLst>
          </p:cNvPr>
          <p:cNvGrpSpPr/>
          <p:nvPr/>
        </p:nvGrpSpPr>
        <p:grpSpPr>
          <a:xfrm>
            <a:off x="235384" y="5489700"/>
            <a:ext cx="800171" cy="1078155"/>
            <a:chOff x="313844" y="5489699"/>
            <a:chExt cx="1066895" cy="1078155"/>
          </a:xfrm>
          <a:solidFill>
            <a:schemeClr val="accent2">
              <a:lumMod val="60000"/>
              <a:lumOff val="40000"/>
            </a:schemeClr>
          </a:solidFill>
        </p:grpSpPr>
        <p:sp>
          <p:nvSpPr>
            <p:cNvPr id="24" name="Rectangle 23">
              <a:extLst>
                <a:ext uri="{FF2B5EF4-FFF2-40B4-BE49-F238E27FC236}">
                  <a16:creationId xmlns=""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6" name="Straight Connector 15">
            <a:extLst>
              <a:ext uri="{FF2B5EF4-FFF2-40B4-BE49-F238E27FC236}">
                <a16:creationId xmlns="" xmlns:a16="http://schemas.microsoft.com/office/drawing/2014/main" id="{DD6B6443-C2DA-47C3-A986-5EE935046CC9}"/>
              </a:ext>
            </a:extLst>
          </p:cNvPr>
          <p:cNvCxnSpPr>
            <a:cxnSpLocks/>
          </p:cNvCxnSpPr>
          <p:nvPr/>
        </p:nvCxnSpPr>
        <p:spPr>
          <a:xfrm flipV="1">
            <a:off x="0" y="2596823"/>
            <a:ext cx="5928041"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954067" y="138430"/>
            <a:ext cx="1066165" cy="546100"/>
          </a:xfrm>
          <a:prstGeom prst="rect">
            <a:avLst/>
          </a:prstGeom>
          <a:noFill/>
          <a:ln>
            <a:noFill/>
          </a:ln>
        </p:spPr>
      </p:pic>
    </p:spTree>
    <p:extLst>
      <p:ext uri="{BB962C8B-B14F-4D97-AF65-F5344CB8AC3E}">
        <p14:creationId xmlns:p14="http://schemas.microsoft.com/office/powerpoint/2010/main" val="363534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Executive- President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2489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326007" y="1868853"/>
            <a:ext cx="8589393" cy="2246769"/>
          </a:xfrm>
          <a:prstGeom prst="rect">
            <a:avLst/>
          </a:prstGeom>
          <a:noFill/>
        </p:spPr>
        <p:txBody>
          <a:bodyPr wrap="square" rtlCol="0">
            <a:spAutoFit/>
          </a:bodyPr>
          <a:lstStyle/>
          <a:p>
            <a:pPr marL="342900" indent="-342900">
              <a:buFont typeface="Arial" panose="020B0604020202020204" pitchFamily="34" charset="0"/>
              <a:buChar char="•"/>
            </a:pPr>
            <a:r>
              <a:rPr lang="en-IN" sz="2800" dirty="0">
                <a:solidFill>
                  <a:srgbClr val="FF0000"/>
                </a:solidFill>
              </a:rPr>
              <a:t>Article 60: Oath or Affirmation by the President: </a:t>
            </a:r>
          </a:p>
          <a:p>
            <a:pPr marL="342900" indent="-342900"/>
            <a:endParaRPr lang="en-IN" sz="2800" dirty="0">
              <a:solidFill>
                <a:srgbClr val="FF0000"/>
              </a:solidFill>
            </a:endParaRPr>
          </a:p>
          <a:p>
            <a:pPr marL="342900" indent="-342900">
              <a:buFont typeface="Arial" panose="020B0604020202020204" pitchFamily="34" charset="0"/>
              <a:buChar char="•"/>
            </a:pPr>
            <a:r>
              <a:rPr lang="en-IN" sz="2800" dirty="0"/>
              <a:t>In the presence of </a:t>
            </a:r>
            <a:r>
              <a:rPr lang="en-IN" sz="2800" b="1" dirty="0"/>
              <a:t>CJ of India </a:t>
            </a:r>
            <a:r>
              <a:rPr lang="en-IN" sz="2800" dirty="0"/>
              <a:t>or in his absence the senior most Judge of the SC available</a:t>
            </a:r>
            <a:endParaRPr lang="en-IN" sz="2800" dirty="0">
              <a:solidFill>
                <a:srgbClr val="FF0000"/>
              </a:solidFill>
            </a:endParaRPr>
          </a:p>
          <a:p>
            <a:r>
              <a:rPr lang="en-IN" sz="2800" dirty="0">
                <a:solidFill>
                  <a:srgbClr val="FF0000"/>
                </a:solidFill>
              </a:rPr>
              <a:t> </a:t>
            </a:r>
            <a:endParaRPr lang="en-US" sz="2800" dirty="0">
              <a:solidFill>
                <a:srgbClr val="FF0000"/>
              </a:solidFill>
            </a:endParaRP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924800" y="27432"/>
            <a:ext cx="1066165" cy="546100"/>
          </a:xfrm>
          <a:prstGeom prst="rect">
            <a:avLst/>
          </a:prstGeom>
          <a:noFill/>
          <a:ln>
            <a:noFill/>
          </a:ln>
        </p:spPr>
      </p:pic>
    </p:spTree>
    <p:extLst>
      <p:ext uri="{BB962C8B-B14F-4D97-AF65-F5344CB8AC3E}">
        <p14:creationId xmlns:p14="http://schemas.microsoft.com/office/powerpoint/2010/main" val="3677245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Executive- President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4775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326007" y="1447801"/>
            <a:ext cx="8664958" cy="4832092"/>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solidFill>
                  <a:srgbClr val="FF0000"/>
                </a:solidFill>
              </a:rPr>
              <a:t>Article 61</a:t>
            </a:r>
            <a:r>
              <a:rPr lang="en-US" sz="2800" dirty="0"/>
              <a:t>. </a:t>
            </a:r>
            <a:r>
              <a:rPr lang="en-US" sz="2800" dirty="0">
                <a:solidFill>
                  <a:srgbClr val="FF0000"/>
                </a:solidFill>
              </a:rPr>
              <a:t>Procedure for impeachment of the President</a:t>
            </a:r>
          </a:p>
          <a:p>
            <a:pPr algn="just"/>
            <a:endParaRPr lang="en-US" sz="2800" dirty="0"/>
          </a:p>
          <a:p>
            <a:pPr marL="342900" indent="-342900" algn="just">
              <a:buFont typeface="Arial" panose="020B0604020202020204" pitchFamily="34" charset="0"/>
              <a:buChar char="•"/>
            </a:pPr>
            <a:r>
              <a:rPr lang="en-US" sz="2800" dirty="0"/>
              <a:t>For </a:t>
            </a:r>
            <a:r>
              <a:rPr lang="en-US" sz="2800" b="1" dirty="0"/>
              <a:t>violation of the Constitution</a:t>
            </a:r>
            <a:r>
              <a:rPr lang="en-US" sz="2800" dirty="0"/>
              <a:t>, the charge shall be preferred by either House of Parliament.</a:t>
            </a:r>
          </a:p>
          <a:p>
            <a:pPr marL="342900" indent="-342900" algn="just">
              <a:buFont typeface="Arial" panose="020B0604020202020204" pitchFamily="34" charset="0"/>
              <a:buChar char="•"/>
            </a:pPr>
            <a:r>
              <a:rPr lang="en-US" sz="2800" dirty="0"/>
              <a:t>No such charge shall be preferred unless-</a:t>
            </a:r>
          </a:p>
          <a:p>
            <a:pPr marL="457200" indent="-457200" algn="just">
              <a:buAutoNum type="arabicPeriod"/>
            </a:pPr>
            <a:r>
              <a:rPr lang="en-US" sz="2800" b="1" dirty="0"/>
              <a:t>Fourteen days notice </a:t>
            </a:r>
            <a:r>
              <a:rPr lang="en-US" sz="2800" dirty="0"/>
              <a:t>in writing signed by not less than one-fourth of the total number of members.</a:t>
            </a:r>
          </a:p>
          <a:p>
            <a:pPr marL="457200" indent="-457200" algn="just">
              <a:buAutoNum type="arabicPeriod"/>
            </a:pPr>
            <a:r>
              <a:rPr lang="en-US" sz="2800" dirty="0"/>
              <a:t>Passed by a majority of not less than </a:t>
            </a:r>
            <a:r>
              <a:rPr lang="en-US" sz="2800" b="1" dirty="0"/>
              <a:t>two-thirds</a:t>
            </a:r>
            <a:r>
              <a:rPr lang="en-US" sz="2800" dirty="0"/>
              <a:t> of the total membership of the House.</a:t>
            </a:r>
          </a:p>
          <a:p>
            <a:pPr marL="457200" indent="-457200" algn="just">
              <a:buFontTx/>
              <a:buAutoNum type="arabicPeriod"/>
            </a:pPr>
            <a:r>
              <a:rPr lang="en-US" sz="2800" dirty="0"/>
              <a:t>Other House shall </a:t>
            </a:r>
            <a:r>
              <a:rPr lang="en-US" sz="2800" b="1" dirty="0"/>
              <a:t>investigate the charge</a:t>
            </a:r>
            <a:endParaRPr lang="en-US" sz="2800" dirty="0"/>
          </a:p>
          <a:p>
            <a:pPr marL="457200" indent="-457200" algn="just">
              <a:buAutoNum type="arabicPeriod"/>
            </a:pPr>
            <a:endParaRPr lang="en-US" sz="28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924800" y="99703"/>
            <a:ext cx="1066165" cy="546100"/>
          </a:xfrm>
          <a:prstGeom prst="rect">
            <a:avLst/>
          </a:prstGeom>
          <a:noFill/>
          <a:ln>
            <a:noFill/>
          </a:ln>
        </p:spPr>
      </p:pic>
    </p:spTree>
    <p:extLst>
      <p:ext uri="{BB962C8B-B14F-4D97-AF65-F5344CB8AC3E}">
        <p14:creationId xmlns:p14="http://schemas.microsoft.com/office/powerpoint/2010/main" val="323102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Executive- President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6299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76200" y="1513222"/>
            <a:ext cx="8915400" cy="5262979"/>
          </a:xfrm>
          <a:prstGeom prst="rect">
            <a:avLst/>
          </a:prstGeom>
          <a:noFill/>
        </p:spPr>
        <p:txBody>
          <a:bodyPr wrap="square" rtlCol="0">
            <a:spAutoFit/>
          </a:bodyPr>
          <a:lstStyle/>
          <a:p>
            <a:pPr marL="342900" indent="-342900">
              <a:buFont typeface="Arial" panose="020B0604020202020204" pitchFamily="34" charset="0"/>
              <a:buChar char="•"/>
            </a:pPr>
            <a:r>
              <a:rPr lang="en-US" sz="2800" b="1" dirty="0" smtClean="0"/>
              <a:t>ARTICLE 361</a:t>
            </a:r>
          </a:p>
          <a:p>
            <a:pPr marL="342900" indent="-342900">
              <a:buFont typeface="Arial" panose="020B0604020202020204" pitchFamily="34" charset="0"/>
              <a:buChar char="•"/>
            </a:pPr>
            <a:r>
              <a:rPr lang="en-US" sz="2800" dirty="0" smtClean="0"/>
              <a:t>No </a:t>
            </a:r>
            <a:r>
              <a:rPr lang="en-US" sz="2800" b="1" dirty="0"/>
              <a:t>criminal proceedings </a:t>
            </a:r>
            <a:r>
              <a:rPr lang="en-US" sz="2800" dirty="0"/>
              <a:t>whatsoever shall be instituted or continued against the President in any court </a:t>
            </a:r>
            <a:r>
              <a:rPr lang="en-US" sz="2800" b="1" dirty="0"/>
              <a:t>during his term of office</a:t>
            </a:r>
            <a:r>
              <a:rPr lang="en-US" sz="2800" dirty="0" smtClean="0"/>
              <a:t>.</a:t>
            </a:r>
            <a:endParaRPr lang="en-US" sz="2800" dirty="0"/>
          </a:p>
          <a:p>
            <a:pPr marL="342900" indent="-342900">
              <a:buFont typeface="Arial" panose="020B0604020202020204" pitchFamily="34" charset="0"/>
              <a:buChar char="•"/>
            </a:pPr>
            <a:r>
              <a:rPr lang="en-US" sz="2800" dirty="0"/>
              <a:t>No </a:t>
            </a:r>
            <a:r>
              <a:rPr lang="en-US" sz="2800" b="1" dirty="0"/>
              <a:t>process for the arrest </a:t>
            </a:r>
            <a:r>
              <a:rPr lang="en-US" sz="2800" dirty="0"/>
              <a:t>or imprisonment of the President shall issue from any court </a:t>
            </a:r>
            <a:r>
              <a:rPr lang="en-US" sz="2800" b="1" dirty="0"/>
              <a:t>during his term of office</a:t>
            </a:r>
            <a:r>
              <a:rPr lang="en-US" sz="2800" b="1" dirty="0" smtClean="0"/>
              <a:t>.</a:t>
            </a:r>
            <a:endParaRPr lang="en-US" sz="2800" dirty="0"/>
          </a:p>
          <a:p>
            <a:pPr marL="342900" indent="-342900">
              <a:buFont typeface="Arial" panose="020B0604020202020204" pitchFamily="34" charset="0"/>
              <a:buChar char="•"/>
            </a:pPr>
            <a:r>
              <a:rPr lang="en-US" sz="2800" dirty="0"/>
              <a:t>No </a:t>
            </a:r>
            <a:r>
              <a:rPr lang="en-US" sz="2800" b="1" dirty="0"/>
              <a:t>civil proceedings</a:t>
            </a:r>
            <a:r>
              <a:rPr lang="en-US" sz="2800" dirty="0"/>
              <a:t> in which relief is claimed against the President shall be instituted during his term of office in any court in respect of  any act done or purporting to be done by him in his personal capacity.</a:t>
            </a:r>
          </a:p>
          <a:p>
            <a:endParaRPr lang="en-US" sz="28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8077835" y="72271"/>
            <a:ext cx="1066165" cy="546100"/>
          </a:xfrm>
          <a:prstGeom prst="rect">
            <a:avLst/>
          </a:prstGeom>
          <a:noFill/>
          <a:ln>
            <a:noFill/>
          </a:ln>
        </p:spPr>
      </p:pic>
    </p:spTree>
    <p:extLst>
      <p:ext uri="{BB962C8B-B14F-4D97-AF65-F5344CB8AC3E}">
        <p14:creationId xmlns:p14="http://schemas.microsoft.com/office/powerpoint/2010/main" val="353607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620A7DEA-950C-4954-B3B7-2672370FABF4}"/>
              </a:ext>
            </a:extLst>
          </p:cNvPr>
          <p:cNvSpPr/>
          <p:nvPr/>
        </p:nvSpPr>
        <p:spPr>
          <a:xfrm>
            <a:off x="278910" y="651899"/>
            <a:ext cx="5999819" cy="461665"/>
          </a:xfrm>
          <a:prstGeom prst="rect">
            <a:avLst/>
          </a:prstGeom>
        </p:spPr>
        <p:txBody>
          <a:bodyPr wrap="square">
            <a:spAutoFit/>
          </a:bodyPr>
          <a:lstStyle/>
          <a:p>
            <a:r>
              <a:rPr lang="en-US" sz="2400" b="1" dirty="0">
                <a:solidFill>
                  <a:schemeClr val="accent2">
                    <a:lumMod val="75000"/>
                  </a:schemeClr>
                </a:solidFill>
              </a:rPr>
              <a:t>Union Executive- President</a:t>
            </a:r>
            <a:endParaRPr lang="en-IN" sz="2400" b="1" dirty="0">
              <a:solidFill>
                <a:schemeClr val="accent2">
                  <a:lumMod val="75000"/>
                </a:schemeClr>
              </a:solidFill>
            </a:endParaRPr>
          </a:p>
        </p:txBody>
      </p:sp>
      <p:cxnSp>
        <p:nvCxnSpPr>
          <p:cNvPr id="8" name="Straight Connector 7">
            <a:extLst>
              <a:ext uri="{FF2B5EF4-FFF2-40B4-BE49-F238E27FC236}">
                <a16:creationId xmlns="" xmlns:a16="http://schemas.microsoft.com/office/drawing/2014/main" id="{A4293697-6E2C-4331-B4E1-C58B355192F4}"/>
              </a:ext>
            </a:extLst>
          </p:cNvPr>
          <p:cNvCxnSpPr>
            <a:cxnSpLocks/>
          </p:cNvCxnSpPr>
          <p:nvPr/>
        </p:nvCxnSpPr>
        <p:spPr>
          <a:xfrm>
            <a:off x="-6231" y="1316458"/>
            <a:ext cx="6225039"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8CE83B1-4814-4C9B-8095-7F6242756005}"/>
              </a:ext>
            </a:extLst>
          </p:cNvPr>
          <p:cNvSpPr/>
          <p:nvPr/>
        </p:nvSpPr>
        <p:spPr>
          <a:xfrm>
            <a:off x="294833" y="252241"/>
            <a:ext cx="7782367"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 xmlns:a16="http://schemas.microsoft.com/office/drawing/2014/main" id="{DADC3F1F-DD13-422E-9450-2895A8B993A1}"/>
              </a:ext>
            </a:extLst>
          </p:cNvPr>
          <p:cNvSpPr txBox="1"/>
          <p:nvPr/>
        </p:nvSpPr>
        <p:spPr>
          <a:xfrm>
            <a:off x="354754" y="1513222"/>
            <a:ext cx="8408246" cy="4216539"/>
          </a:xfrm>
          <a:prstGeom prst="rect">
            <a:avLst/>
          </a:prstGeom>
          <a:noFill/>
        </p:spPr>
        <p:txBody>
          <a:bodyPr wrap="square" rtlCol="0">
            <a:spAutoFit/>
          </a:bodyPr>
          <a:lstStyle/>
          <a:p>
            <a:pPr algn="ctr"/>
            <a:r>
              <a:rPr lang="en-IN" sz="2800" b="1" u="sng" dirty="0">
                <a:solidFill>
                  <a:srgbClr val="FF0000"/>
                </a:solidFill>
              </a:rPr>
              <a:t>Powers of the President</a:t>
            </a:r>
          </a:p>
          <a:p>
            <a:pPr algn="ctr"/>
            <a:endParaRPr lang="en-IN" sz="2800" b="1" u="sng" dirty="0">
              <a:solidFill>
                <a:srgbClr val="FF0000"/>
              </a:solidFill>
            </a:endParaRPr>
          </a:p>
          <a:p>
            <a:pPr marL="342900" indent="-342900">
              <a:buFont typeface="Arial" panose="020B0604020202020204" pitchFamily="34" charset="0"/>
              <a:buChar char="•"/>
            </a:pPr>
            <a:r>
              <a:rPr lang="en-IN" sz="2800" dirty="0"/>
              <a:t>Executive Powers of President</a:t>
            </a:r>
          </a:p>
          <a:p>
            <a:pPr marL="342900" indent="-342900">
              <a:buFont typeface="Arial" panose="020B0604020202020204" pitchFamily="34" charset="0"/>
              <a:buChar char="•"/>
            </a:pPr>
            <a:r>
              <a:rPr lang="en-IN" sz="2800" dirty="0"/>
              <a:t>Power to grant Pardon.</a:t>
            </a:r>
          </a:p>
          <a:p>
            <a:pPr marL="342900" indent="-342900">
              <a:buFont typeface="Arial" panose="020B0604020202020204" pitchFamily="34" charset="0"/>
              <a:buChar char="•"/>
            </a:pPr>
            <a:r>
              <a:rPr lang="en-US" sz="2800" dirty="0"/>
              <a:t>Emergency Power of President</a:t>
            </a:r>
          </a:p>
          <a:p>
            <a:pPr marL="342900" indent="-342900">
              <a:buFont typeface="Arial" panose="020B0604020202020204" pitchFamily="34" charset="0"/>
              <a:buChar char="•"/>
            </a:pPr>
            <a:r>
              <a:rPr lang="en-US" sz="2800" dirty="0"/>
              <a:t>Legislative powers</a:t>
            </a:r>
          </a:p>
          <a:p>
            <a:pPr marL="800100" lvl="1" indent="-342900">
              <a:buFont typeface="Arial" panose="020B0604020202020204" pitchFamily="34" charset="0"/>
              <a:buChar char="•"/>
            </a:pPr>
            <a:r>
              <a:rPr lang="en-US" sz="2800" dirty="0"/>
              <a:t>Rule making power</a:t>
            </a:r>
          </a:p>
          <a:p>
            <a:pPr marL="800100" lvl="1" indent="-342900">
              <a:buFont typeface="Arial" panose="020B0604020202020204" pitchFamily="34" charset="0"/>
              <a:buChar char="•"/>
            </a:pPr>
            <a:r>
              <a:rPr lang="en-US" sz="2800" dirty="0"/>
              <a:t>Ordinance making power</a:t>
            </a:r>
          </a:p>
          <a:p>
            <a:endParaRPr lang="en-US" sz="2000" dirty="0"/>
          </a:p>
          <a:p>
            <a:pPr marL="342900" indent="-342900">
              <a:buFont typeface="Arial" panose="020B0604020202020204" pitchFamily="34" charset="0"/>
              <a:buChar char="•"/>
            </a:pPr>
            <a:endParaRPr lang="en-US" sz="24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7848600" y="105799"/>
            <a:ext cx="1066165" cy="546100"/>
          </a:xfrm>
          <a:prstGeom prst="rect">
            <a:avLst/>
          </a:prstGeom>
          <a:noFill/>
          <a:ln>
            <a:noFill/>
          </a:ln>
        </p:spPr>
      </p:pic>
    </p:spTree>
    <p:extLst>
      <p:ext uri="{BB962C8B-B14F-4D97-AF65-F5344CB8AC3E}">
        <p14:creationId xmlns:p14="http://schemas.microsoft.com/office/powerpoint/2010/main" val="218984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943</TotalTime>
  <Words>3375</Words>
  <Application>Microsoft Office PowerPoint</Application>
  <PresentationFormat>On-screen Show (4:3)</PresentationFormat>
  <Paragraphs>444</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State Executive </vt:lpstr>
      <vt:lpstr> State Executive- Governor  </vt:lpstr>
      <vt:lpstr> State Executive- Governor’s powers and functions  </vt:lpstr>
      <vt:lpstr> State Executive- Governor’s powers and functions  </vt:lpstr>
      <vt:lpstr> State Executive- Chief Minister   </vt:lpstr>
      <vt:lpstr> State Executive- Chief Minister   </vt:lpstr>
      <vt:lpstr> State Executive- State Legislature  </vt:lpstr>
      <vt:lpstr> State Executive- State Legislature  </vt:lpstr>
      <vt:lpstr> State Executive- State Judiciary </vt:lpstr>
      <vt:lpstr> State Executive- State Judiciary </vt:lpstr>
      <vt:lpstr> State Executive- State Judiciary- Appointment  </vt:lpstr>
      <vt:lpstr> State Executive- State Judiciary- Oath and Removal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Nayan.B</dc:creator>
  <cp:lastModifiedBy>HP</cp:lastModifiedBy>
  <cp:revision>33</cp:revision>
  <dcterms:created xsi:type="dcterms:W3CDTF">2006-08-16T00:00:00Z</dcterms:created>
  <dcterms:modified xsi:type="dcterms:W3CDTF">2024-08-31T05:21:14Z</dcterms:modified>
</cp:coreProperties>
</file>