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9.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17.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41.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14.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6.xml" ContentType="application/vnd.openxmlformats-officedocument.presentationml.slide+xml"/>
  <Override PartName="/ppt/slides/slide1.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changesInfos/changesInfo1.xml" ContentType="application/vnd.ms-powerpoint.changesinfo+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357" r:id="rId2"/>
    <p:sldId id="358" r:id="rId3"/>
    <p:sldId id="381" r:id="rId4"/>
    <p:sldId id="379" r:id="rId5"/>
    <p:sldId id="382" r:id="rId6"/>
    <p:sldId id="371" r:id="rId7"/>
    <p:sldId id="383" r:id="rId8"/>
    <p:sldId id="378" r:id="rId9"/>
    <p:sldId id="377" r:id="rId10"/>
    <p:sldId id="388" r:id="rId11"/>
    <p:sldId id="390" r:id="rId12"/>
    <p:sldId id="391" r:id="rId13"/>
    <p:sldId id="392" r:id="rId14"/>
    <p:sldId id="393" r:id="rId15"/>
    <p:sldId id="394" r:id="rId16"/>
    <p:sldId id="395" r:id="rId17"/>
    <p:sldId id="400" r:id="rId18"/>
    <p:sldId id="401" r:id="rId19"/>
    <p:sldId id="402" r:id="rId20"/>
    <p:sldId id="384" r:id="rId21"/>
    <p:sldId id="385" r:id="rId22"/>
    <p:sldId id="403" r:id="rId23"/>
    <p:sldId id="404" r:id="rId24"/>
    <p:sldId id="405" r:id="rId25"/>
    <p:sldId id="406" r:id="rId26"/>
    <p:sldId id="408" r:id="rId27"/>
    <p:sldId id="409" r:id="rId28"/>
    <p:sldId id="410" r:id="rId29"/>
    <p:sldId id="417" r:id="rId30"/>
    <p:sldId id="473" r:id="rId31"/>
    <p:sldId id="274" r:id="rId32"/>
    <p:sldId id="469" r:id="rId33"/>
    <p:sldId id="474" r:id="rId34"/>
    <p:sldId id="470" r:id="rId35"/>
    <p:sldId id="472" r:id="rId36"/>
    <p:sldId id="475" r:id="rId37"/>
    <p:sldId id="476" r:id="rId38"/>
    <p:sldId id="478" r:id="rId39"/>
    <p:sldId id="480" r:id="rId40"/>
    <p:sldId id="481" r:id="rId41"/>
    <p:sldId id="482" r:id="rId42"/>
    <p:sldId id="483" r:id="rId43"/>
    <p:sldId id="48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customXml" Target="../customXml/item3.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customXml" Target="../customXml/item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kita pandey" userId="25f68d19db742bcf" providerId="LiveId" clId="{4073F5DA-B277-4523-81BE-1D6F87C16C2F}"/>
    <pc:docChg chg="modSld">
      <pc:chgData name="ankita pandey" userId="25f68d19db742bcf" providerId="LiveId" clId="{4073F5DA-B277-4523-81BE-1D6F87C16C2F}" dt="2023-11-18T03:55:13.255" v="0" actId="27309"/>
      <pc:docMkLst>
        <pc:docMk/>
      </pc:docMkLst>
      <pc:sldChg chg="addSp modSp mod">
        <pc:chgData name="ankita pandey" userId="25f68d19db742bcf" providerId="LiveId" clId="{4073F5DA-B277-4523-81BE-1D6F87C16C2F}" dt="2023-11-18T03:55:13.255" v="0" actId="27309"/>
        <pc:sldMkLst>
          <pc:docMk/>
          <pc:sldMk cId="3486026104" sldId="401"/>
        </pc:sldMkLst>
        <pc:graphicFrameChg chg="add modGraphic">
          <ac:chgData name="ankita pandey" userId="25f68d19db742bcf" providerId="LiveId" clId="{4073F5DA-B277-4523-81BE-1D6F87C16C2F}" dt="2023-11-18T03:55:13.255" v="0" actId="27309"/>
          <ac:graphicFrameMkLst>
            <pc:docMk/>
            <pc:sldMk cId="3486026104" sldId="401"/>
            <ac:graphicFrameMk id="3" creationId="{29D8F59F-8B6E-5223-B227-0E6EC37614E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A77BB3A-4E33-4EBC-B001-7EEC12A37A7B}" type="datetimeFigureOut">
              <a:rPr lang="en-IN" smtClean="0"/>
              <a:t>13-04-2024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F40756-34B8-4E71-972B-914EA85C8E66}" type="slidenum">
              <a:rPr lang="en-IN" smtClean="0"/>
              <a:t>‹#›</a:t>
            </a:fld>
            <a:endParaRPr lang="en-IN"/>
          </a:p>
        </p:txBody>
      </p:sp>
    </p:spTree>
    <p:extLst>
      <p:ext uri="{BB962C8B-B14F-4D97-AF65-F5344CB8AC3E}">
        <p14:creationId xmlns:p14="http://schemas.microsoft.com/office/powerpoint/2010/main" val="18627083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25" name="Google Shape;225;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680203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FE7196-0A1D-43F9-96F8-6131A8C3E54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2591A347-14E4-4DA6-8466-E20F5DD0C1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7F25BB59-6C06-4608-B9C2-AFD556E0E88B}"/>
              </a:ext>
            </a:extLst>
          </p:cNvPr>
          <p:cNvSpPr>
            <a:spLocks noGrp="1"/>
          </p:cNvSpPr>
          <p:nvPr>
            <p:ph type="dt" sz="half" idx="10"/>
          </p:nvPr>
        </p:nvSpPr>
        <p:spPr/>
        <p:txBody>
          <a:bodyPr/>
          <a:lstStyle/>
          <a:p>
            <a:fld id="{3717A1C5-95F7-4229-A93B-29F7FF3DA000}" type="datetimeFigureOut">
              <a:rPr lang="en-IN" smtClean="0"/>
              <a:pPr/>
              <a:t>13-04-2024</a:t>
            </a:fld>
            <a:endParaRPr lang="en-IN"/>
          </a:p>
        </p:txBody>
      </p:sp>
      <p:sp>
        <p:nvSpPr>
          <p:cNvPr id="5" name="Footer Placeholder 4">
            <a:extLst>
              <a:ext uri="{FF2B5EF4-FFF2-40B4-BE49-F238E27FC236}">
                <a16:creationId xmlns:a16="http://schemas.microsoft.com/office/drawing/2014/main" xmlns="" id="{DE024737-A7EA-405D-9C53-00DC7635804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85AFCA8F-5152-4E17-A634-AAC30C0A16C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50938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181B9E-9443-4F41-8CDB-8E6E4CF2707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8637440A-C0A0-4620-8CB7-BC24F4E100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21ECDE26-EE92-4514-B595-DD288D69BDDA}"/>
              </a:ext>
            </a:extLst>
          </p:cNvPr>
          <p:cNvSpPr>
            <a:spLocks noGrp="1"/>
          </p:cNvSpPr>
          <p:nvPr>
            <p:ph type="dt" sz="half" idx="10"/>
          </p:nvPr>
        </p:nvSpPr>
        <p:spPr/>
        <p:txBody>
          <a:bodyPr/>
          <a:lstStyle/>
          <a:p>
            <a:fld id="{3717A1C5-95F7-4229-A93B-29F7FF3DA000}" type="datetimeFigureOut">
              <a:rPr lang="en-IN" smtClean="0"/>
              <a:pPr/>
              <a:t>13-04-2024</a:t>
            </a:fld>
            <a:endParaRPr lang="en-IN"/>
          </a:p>
        </p:txBody>
      </p:sp>
      <p:sp>
        <p:nvSpPr>
          <p:cNvPr id="5" name="Footer Placeholder 4">
            <a:extLst>
              <a:ext uri="{FF2B5EF4-FFF2-40B4-BE49-F238E27FC236}">
                <a16:creationId xmlns:a16="http://schemas.microsoft.com/office/drawing/2014/main" xmlns="" id="{CAB18649-6317-4A86-BF87-6BCCFA208E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CA9FA2ED-B0E3-48EA-BF01-F14C24A36C7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76270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0C195C72-B502-4011-AB72-4BBC7CCE949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D1A45A48-60F9-47B3-9E1A-0E76EE6ED6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D1C2F640-11BE-4566-9603-D1D7F7E96FC4}"/>
              </a:ext>
            </a:extLst>
          </p:cNvPr>
          <p:cNvSpPr>
            <a:spLocks noGrp="1"/>
          </p:cNvSpPr>
          <p:nvPr>
            <p:ph type="dt" sz="half" idx="10"/>
          </p:nvPr>
        </p:nvSpPr>
        <p:spPr/>
        <p:txBody>
          <a:bodyPr/>
          <a:lstStyle/>
          <a:p>
            <a:fld id="{3717A1C5-95F7-4229-A93B-29F7FF3DA000}" type="datetimeFigureOut">
              <a:rPr lang="en-IN" smtClean="0"/>
              <a:pPr/>
              <a:t>13-04-2024</a:t>
            </a:fld>
            <a:endParaRPr lang="en-IN"/>
          </a:p>
        </p:txBody>
      </p:sp>
      <p:sp>
        <p:nvSpPr>
          <p:cNvPr id="5" name="Footer Placeholder 4">
            <a:extLst>
              <a:ext uri="{FF2B5EF4-FFF2-40B4-BE49-F238E27FC236}">
                <a16:creationId xmlns:a16="http://schemas.microsoft.com/office/drawing/2014/main" xmlns="" id="{BF45CB06-5043-4F88-9848-829BAD7A0D5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B693EAC-3ADD-4236-B7D3-0540B8D65BE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9106872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EB97697-0E3B-45DE-993E-41D6192C54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34F5D431-817D-468E-AC74-4AEFB8C24BA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ECE66076-D71B-432E-B3DA-D6BFA8E70485}"/>
              </a:ext>
            </a:extLst>
          </p:cNvPr>
          <p:cNvSpPr>
            <a:spLocks noGrp="1"/>
          </p:cNvSpPr>
          <p:nvPr>
            <p:ph type="dt" sz="half" idx="10"/>
          </p:nvPr>
        </p:nvSpPr>
        <p:spPr/>
        <p:txBody>
          <a:bodyPr/>
          <a:lstStyle/>
          <a:p>
            <a:fld id="{3717A1C5-95F7-4229-A93B-29F7FF3DA000}" type="datetimeFigureOut">
              <a:rPr lang="en-IN" smtClean="0"/>
              <a:pPr/>
              <a:t>13-04-2024</a:t>
            </a:fld>
            <a:endParaRPr lang="en-IN"/>
          </a:p>
        </p:txBody>
      </p:sp>
      <p:sp>
        <p:nvSpPr>
          <p:cNvPr id="5" name="Footer Placeholder 4">
            <a:extLst>
              <a:ext uri="{FF2B5EF4-FFF2-40B4-BE49-F238E27FC236}">
                <a16:creationId xmlns:a16="http://schemas.microsoft.com/office/drawing/2014/main" xmlns="" id="{86E9EAE1-A891-420F-AABF-E5D35707531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2050AF0-4B82-4D90-9977-2702EFAD047E}"/>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9980373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1876000-B1F3-49B4-8840-4F2FE09F31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CF9AD8B6-0C53-47EB-9E27-9A8CFF9C0D6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514A0F0A-5BC1-44A8-A937-DAAFBEA3CE4A}"/>
              </a:ext>
            </a:extLst>
          </p:cNvPr>
          <p:cNvSpPr>
            <a:spLocks noGrp="1"/>
          </p:cNvSpPr>
          <p:nvPr>
            <p:ph type="dt" sz="half" idx="10"/>
          </p:nvPr>
        </p:nvSpPr>
        <p:spPr/>
        <p:txBody>
          <a:bodyPr/>
          <a:lstStyle/>
          <a:p>
            <a:fld id="{3717A1C5-95F7-4229-A93B-29F7FF3DA000}" type="datetimeFigureOut">
              <a:rPr lang="en-IN" smtClean="0"/>
              <a:pPr/>
              <a:t>13-04-2024</a:t>
            </a:fld>
            <a:endParaRPr lang="en-IN"/>
          </a:p>
        </p:txBody>
      </p:sp>
      <p:sp>
        <p:nvSpPr>
          <p:cNvPr id="5" name="Footer Placeholder 4">
            <a:extLst>
              <a:ext uri="{FF2B5EF4-FFF2-40B4-BE49-F238E27FC236}">
                <a16:creationId xmlns:a16="http://schemas.microsoft.com/office/drawing/2014/main" xmlns="" id="{D516B7DB-3DF3-4E87-84F1-6D3BB836F2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02586888-F8BA-4159-BE04-8C9B0A74B0BB}"/>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8911804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631BC13-A691-4A44-8F09-DEAB94E6E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FC0470BA-CF69-482F-86D7-B3B2B810398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06EF3F02-F9D9-4D4B-932D-10D3C701513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8154D0B3-961E-4BAC-9CA4-08D89CF82A20}"/>
              </a:ext>
            </a:extLst>
          </p:cNvPr>
          <p:cNvSpPr>
            <a:spLocks noGrp="1"/>
          </p:cNvSpPr>
          <p:nvPr>
            <p:ph type="dt" sz="half" idx="10"/>
          </p:nvPr>
        </p:nvSpPr>
        <p:spPr/>
        <p:txBody>
          <a:bodyPr/>
          <a:lstStyle/>
          <a:p>
            <a:fld id="{3717A1C5-95F7-4229-A93B-29F7FF3DA000}" type="datetimeFigureOut">
              <a:rPr lang="en-IN" smtClean="0"/>
              <a:pPr/>
              <a:t>13-04-2024</a:t>
            </a:fld>
            <a:endParaRPr lang="en-IN"/>
          </a:p>
        </p:txBody>
      </p:sp>
      <p:sp>
        <p:nvSpPr>
          <p:cNvPr id="6" name="Footer Placeholder 5">
            <a:extLst>
              <a:ext uri="{FF2B5EF4-FFF2-40B4-BE49-F238E27FC236}">
                <a16:creationId xmlns:a16="http://schemas.microsoft.com/office/drawing/2014/main" xmlns="" id="{8DD4364F-C564-48E4-84D0-352B17CE69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6B6F2F7-150E-4C49-B6B7-8E72E6E8E5A4}"/>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751502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4D61F13-E7B0-4450-891A-12D3F00317C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A070134-48F1-45F0-9C63-38634B426A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4F6F59C-8B0A-4097-8A5D-BA9FB1FC2E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EC0E4A01-83B3-465C-B056-C028FF594C3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1CDF7CD2-C62B-450F-A438-929A17296DE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513DBE79-A9B6-48AB-9F01-88AA6A05B5CE}"/>
              </a:ext>
            </a:extLst>
          </p:cNvPr>
          <p:cNvSpPr>
            <a:spLocks noGrp="1"/>
          </p:cNvSpPr>
          <p:nvPr>
            <p:ph type="dt" sz="half" idx="10"/>
          </p:nvPr>
        </p:nvSpPr>
        <p:spPr/>
        <p:txBody>
          <a:bodyPr/>
          <a:lstStyle/>
          <a:p>
            <a:fld id="{3717A1C5-95F7-4229-A93B-29F7FF3DA000}" type="datetimeFigureOut">
              <a:rPr lang="en-IN" smtClean="0"/>
              <a:pPr/>
              <a:t>13-04-2024</a:t>
            </a:fld>
            <a:endParaRPr lang="en-IN"/>
          </a:p>
        </p:txBody>
      </p:sp>
      <p:sp>
        <p:nvSpPr>
          <p:cNvPr id="8" name="Footer Placeholder 7">
            <a:extLst>
              <a:ext uri="{FF2B5EF4-FFF2-40B4-BE49-F238E27FC236}">
                <a16:creationId xmlns:a16="http://schemas.microsoft.com/office/drawing/2014/main" xmlns="" id="{FCA1A849-F61D-416C-82D9-FD2F0D5B297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2D4E5968-BD8E-49EA-B1C0-883FDCD51EFD}"/>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4074283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295C0C5-C1DF-4B30-86BF-702058A090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39980EB2-6319-452D-816A-655EE9C34746}"/>
              </a:ext>
            </a:extLst>
          </p:cNvPr>
          <p:cNvSpPr>
            <a:spLocks noGrp="1"/>
          </p:cNvSpPr>
          <p:nvPr>
            <p:ph type="dt" sz="half" idx="10"/>
          </p:nvPr>
        </p:nvSpPr>
        <p:spPr/>
        <p:txBody>
          <a:bodyPr/>
          <a:lstStyle/>
          <a:p>
            <a:fld id="{3717A1C5-95F7-4229-A93B-29F7FF3DA000}" type="datetimeFigureOut">
              <a:rPr lang="en-IN" smtClean="0"/>
              <a:pPr/>
              <a:t>13-04-2024</a:t>
            </a:fld>
            <a:endParaRPr lang="en-IN"/>
          </a:p>
        </p:txBody>
      </p:sp>
      <p:sp>
        <p:nvSpPr>
          <p:cNvPr id="4" name="Footer Placeholder 3">
            <a:extLst>
              <a:ext uri="{FF2B5EF4-FFF2-40B4-BE49-F238E27FC236}">
                <a16:creationId xmlns:a16="http://schemas.microsoft.com/office/drawing/2014/main" xmlns="" id="{12847E02-77DD-4F7C-9461-431051F3087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A5B48EC9-FFDF-4F14-A006-9ED08C221D7A}"/>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27351357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4DAC4010-3CC3-4ED9-BC47-437A2B95829A}"/>
              </a:ext>
            </a:extLst>
          </p:cNvPr>
          <p:cNvSpPr>
            <a:spLocks noGrp="1"/>
          </p:cNvSpPr>
          <p:nvPr>
            <p:ph type="dt" sz="half" idx="10"/>
          </p:nvPr>
        </p:nvSpPr>
        <p:spPr/>
        <p:txBody>
          <a:bodyPr/>
          <a:lstStyle/>
          <a:p>
            <a:fld id="{3717A1C5-95F7-4229-A93B-29F7FF3DA000}" type="datetimeFigureOut">
              <a:rPr lang="en-IN" smtClean="0"/>
              <a:pPr/>
              <a:t>13-04-2024</a:t>
            </a:fld>
            <a:endParaRPr lang="en-IN"/>
          </a:p>
        </p:txBody>
      </p:sp>
      <p:sp>
        <p:nvSpPr>
          <p:cNvPr id="3" name="Footer Placeholder 2">
            <a:extLst>
              <a:ext uri="{FF2B5EF4-FFF2-40B4-BE49-F238E27FC236}">
                <a16:creationId xmlns:a16="http://schemas.microsoft.com/office/drawing/2014/main" xmlns="" id="{E80484C3-38E2-44A7-AD87-98DF739A72E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D707CE2B-838A-454A-852B-8EAFFA5BCF9F}"/>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1180888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D518C39-136A-490F-82E6-B74F16102D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2C4E3FA5-A6D0-407B-9353-45807BDC70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1665529D-8A1D-4CEC-ACF2-A9668B5DFA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51B61FA-7B4A-49EE-9F1B-8F14E749EEA0}"/>
              </a:ext>
            </a:extLst>
          </p:cNvPr>
          <p:cNvSpPr>
            <a:spLocks noGrp="1"/>
          </p:cNvSpPr>
          <p:nvPr>
            <p:ph type="dt" sz="half" idx="10"/>
          </p:nvPr>
        </p:nvSpPr>
        <p:spPr/>
        <p:txBody>
          <a:bodyPr/>
          <a:lstStyle/>
          <a:p>
            <a:fld id="{3717A1C5-95F7-4229-A93B-29F7FF3DA000}" type="datetimeFigureOut">
              <a:rPr lang="en-IN" smtClean="0"/>
              <a:pPr/>
              <a:t>13-04-2024</a:t>
            </a:fld>
            <a:endParaRPr lang="en-IN"/>
          </a:p>
        </p:txBody>
      </p:sp>
      <p:sp>
        <p:nvSpPr>
          <p:cNvPr id="6" name="Footer Placeholder 5">
            <a:extLst>
              <a:ext uri="{FF2B5EF4-FFF2-40B4-BE49-F238E27FC236}">
                <a16:creationId xmlns:a16="http://schemas.microsoft.com/office/drawing/2014/main" xmlns="" id="{BB6BDBE7-EB71-426C-8E02-2F39733F7F4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F4714907-13EA-4E79-8417-0EC5E502E486}"/>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3337483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23C4529-7C3C-4D10-AD9C-86CB67D2B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E2173FF7-1E37-47DA-BCCB-AFDD0F6F84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F0C43DAF-8DA8-48F8-B118-56B11692BF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44DBE107-EEF1-4F60-8BFB-A0B8F32EFE52}"/>
              </a:ext>
            </a:extLst>
          </p:cNvPr>
          <p:cNvSpPr>
            <a:spLocks noGrp="1"/>
          </p:cNvSpPr>
          <p:nvPr>
            <p:ph type="dt" sz="half" idx="10"/>
          </p:nvPr>
        </p:nvSpPr>
        <p:spPr/>
        <p:txBody>
          <a:bodyPr/>
          <a:lstStyle/>
          <a:p>
            <a:fld id="{3717A1C5-95F7-4229-A93B-29F7FF3DA000}" type="datetimeFigureOut">
              <a:rPr lang="en-IN" smtClean="0"/>
              <a:pPr/>
              <a:t>13-04-2024</a:t>
            </a:fld>
            <a:endParaRPr lang="en-IN"/>
          </a:p>
        </p:txBody>
      </p:sp>
      <p:sp>
        <p:nvSpPr>
          <p:cNvPr id="6" name="Footer Placeholder 5">
            <a:extLst>
              <a:ext uri="{FF2B5EF4-FFF2-40B4-BE49-F238E27FC236}">
                <a16:creationId xmlns:a16="http://schemas.microsoft.com/office/drawing/2014/main" xmlns="" id="{3BB2FC9C-1AB4-400D-8A60-C7B3A80585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3125E51E-1606-443F-8DDC-5BC7A3D910FC}"/>
              </a:ext>
            </a:extLst>
          </p:cNvPr>
          <p:cNvSpPr>
            <a:spLocks noGrp="1"/>
          </p:cNvSpPr>
          <p:nvPr>
            <p:ph type="sldNum" sz="quarter" idx="12"/>
          </p:nvPr>
        </p:nvSpPr>
        <p:spPr/>
        <p:txBody>
          <a:bodyPr/>
          <a:lstStyle/>
          <a:p>
            <a:fld id="{F77729C9-FBBD-4916-93BC-8B48DFD0D00A}" type="slidenum">
              <a:rPr lang="en-IN" smtClean="0"/>
              <a:pPr/>
              <a:t>‹#›</a:t>
            </a:fld>
            <a:endParaRPr lang="en-IN"/>
          </a:p>
        </p:txBody>
      </p:sp>
    </p:spTree>
    <p:extLst>
      <p:ext uri="{BB962C8B-B14F-4D97-AF65-F5344CB8AC3E}">
        <p14:creationId xmlns:p14="http://schemas.microsoft.com/office/powerpoint/2010/main" val="8056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BF435DF9-745D-444C-9DD7-A6DD954688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4FA09DCF-D326-45B4-9E4E-070E325317C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0480EC5D-D4D0-42B9-9170-212F1B335C7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717A1C5-95F7-4229-A93B-29F7FF3DA000}" type="datetimeFigureOut">
              <a:rPr lang="en-IN" smtClean="0"/>
              <a:pPr/>
              <a:t>13-04-2024</a:t>
            </a:fld>
            <a:endParaRPr lang="en-IN"/>
          </a:p>
        </p:txBody>
      </p:sp>
      <p:sp>
        <p:nvSpPr>
          <p:cNvPr id="5" name="Footer Placeholder 4">
            <a:extLst>
              <a:ext uri="{FF2B5EF4-FFF2-40B4-BE49-F238E27FC236}">
                <a16:creationId xmlns:a16="http://schemas.microsoft.com/office/drawing/2014/main" xmlns="" id="{D77E3022-2659-46A1-A7BE-9894421E21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86EAFC63-250A-46C7-8FC2-85F3F3181DA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7729C9-FBBD-4916-93BC-8B48DFD0D00A}" type="slidenum">
              <a:rPr lang="en-IN" smtClean="0"/>
              <a:pPr/>
              <a:t>‹#›</a:t>
            </a:fld>
            <a:endParaRPr lang="en-IN"/>
          </a:p>
        </p:txBody>
      </p:sp>
    </p:spTree>
    <p:extLst>
      <p:ext uri="{BB962C8B-B14F-4D97-AF65-F5344CB8AC3E}">
        <p14:creationId xmlns:p14="http://schemas.microsoft.com/office/powerpoint/2010/main" val="29214269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image" Target="../media/image3.png"/><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4781916" y="2358110"/>
            <a:ext cx="7497214" cy="646331"/>
          </a:xfrm>
          <a:prstGeom prst="rect">
            <a:avLst/>
          </a:prstGeom>
        </p:spPr>
        <p:txBody>
          <a:bodyPr wrap="square">
            <a:spAutoFit/>
          </a:bodyPr>
          <a:lstStyle/>
          <a:p>
            <a:r>
              <a:rPr lang="en-US" sz="3600" b="1" dirty="0">
                <a:solidFill>
                  <a:schemeClr val="accent2">
                    <a:lumMod val="75000"/>
                  </a:schemeClr>
                </a:solidFill>
              </a:rPr>
              <a:t>CONSTITUIONAL LAW &amp; ETHICS</a:t>
            </a:r>
          </a:p>
        </p:txBody>
      </p:sp>
      <p:sp>
        <p:nvSpPr>
          <p:cNvPr id="15" name="Rectangle 14">
            <a:extLst>
              <a:ext uri="{FF2B5EF4-FFF2-40B4-BE49-F238E27FC236}">
                <a16:creationId xmlns:a16="http://schemas.microsoft.com/office/drawing/2014/main" xmlns="" id="{743662B4-0C28-4203-AEB1-4CC1644B8226}"/>
              </a:ext>
            </a:extLst>
          </p:cNvPr>
          <p:cNvSpPr/>
          <p:nvPr/>
        </p:nvSpPr>
        <p:spPr>
          <a:xfrm>
            <a:off x="4781916" y="4813108"/>
            <a:ext cx="7497214" cy="461665"/>
          </a:xfrm>
          <a:prstGeom prst="rect">
            <a:avLst/>
          </a:prstGeom>
        </p:spPr>
        <p:txBody>
          <a:bodyPr wrap="square">
            <a:spAutoFit/>
          </a:bodyPr>
          <a:lstStyle/>
          <a:p>
            <a:r>
              <a:rPr lang="en-US" sz="2400" dirty="0"/>
              <a:t>Faculty of Law</a:t>
            </a:r>
            <a:endParaRPr lang="en-IN" sz="2400" dirty="0"/>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75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 name="Straight Connector 10">
            <a:extLst>
              <a:ext uri="{FF2B5EF4-FFF2-40B4-BE49-F238E27FC236}">
                <a16:creationId xmlns:a16="http://schemas.microsoft.com/office/drawing/2014/main" xmlns="" id="{1EEB87D2-BD33-43D4-B135-6F0E91C4917A}"/>
              </a:ext>
            </a:extLst>
          </p:cNvPr>
          <p:cNvCxnSpPr>
            <a:cxnSpLocks/>
          </p:cNvCxnSpPr>
          <p:nvPr/>
        </p:nvCxnSpPr>
        <p:spPr>
          <a:xfrm flipV="1">
            <a:off x="4781916" y="4112436"/>
            <a:ext cx="4581449" cy="1"/>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xmlns="" id="{87008925-27BE-4F37-8F3C-D51A4CE1017D}"/>
              </a:ext>
            </a:extLst>
          </p:cNvPr>
          <p:cNvGrpSpPr/>
          <p:nvPr/>
        </p:nvGrpSpPr>
        <p:grpSpPr>
          <a:xfrm rot="10800000">
            <a:off x="10855702" y="266068"/>
            <a:ext cx="1066895" cy="1078155"/>
            <a:chOff x="313844" y="5489699"/>
            <a:chExt cx="1066895" cy="1078155"/>
          </a:xfrm>
          <a:solidFill>
            <a:schemeClr val="accent2">
              <a:lumMod val="75000"/>
            </a:schemeClr>
          </a:solidFill>
        </p:grpSpPr>
        <p:sp>
          <p:nvSpPr>
            <p:cNvPr id="17" name="Rectangle 16">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19" name="Picture 18"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828136" y="2358110"/>
            <a:ext cx="3278037" cy="2454998"/>
          </a:xfrm>
          <a:prstGeom prst="rect">
            <a:avLst/>
          </a:prstGeom>
          <a:noFill/>
          <a:ln>
            <a:noFill/>
          </a:ln>
        </p:spPr>
      </p:pic>
    </p:spTree>
    <p:extLst>
      <p:ext uri="{BB962C8B-B14F-4D97-AF65-F5344CB8AC3E}">
        <p14:creationId xmlns:p14="http://schemas.microsoft.com/office/powerpoint/2010/main" val="13002902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V</a:t>
            </a:r>
            <a:r>
              <a:rPr lang="en-IN" sz="2400" b="1" dirty="0" err="1">
                <a:solidFill>
                  <a:schemeClr val="accent2">
                    <a:lumMod val="75000"/>
                  </a:schemeClr>
                </a:solidFill>
              </a:rPr>
              <a:t>irus</a:t>
            </a:r>
            <a:r>
              <a:rPr lang="en-IN" sz="2400" b="1" dirty="0">
                <a:solidFill>
                  <a:schemeClr val="accent2">
                    <a:lumMod val="75000"/>
                  </a:schemeClr>
                </a:solidFill>
              </a:rPr>
              <a:t> Attack</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CYBER LAWS</a:t>
            </a: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868853"/>
            <a:ext cx="7898633"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A type of malware</a:t>
            </a:r>
          </a:p>
          <a:p>
            <a:pPr marL="342900" indent="-342900">
              <a:buFont typeface="Arial" panose="020B0604020202020204" pitchFamily="34" charset="0"/>
              <a:buChar char="•"/>
            </a:pPr>
            <a:r>
              <a:rPr lang="en-US" sz="2400" dirty="0"/>
              <a:t>Viruses are self duplicating computer programs which mount themselves without the users approval.</a:t>
            </a:r>
          </a:p>
          <a:p>
            <a:pPr marL="342900" indent="-342900">
              <a:buFont typeface="Arial" panose="020B0604020202020204" pitchFamily="34" charset="0"/>
              <a:buChar char="•"/>
            </a:pPr>
            <a:r>
              <a:rPr lang="en-US" sz="2400" dirty="0"/>
              <a:t>When executed replicates by implanting replicas of itself into other computer programs data files or the boot sector of the hard drive.</a:t>
            </a:r>
          </a:p>
          <a:p>
            <a:pPr marL="342900" indent="-342900">
              <a:buFont typeface="Arial" panose="020B0604020202020204" pitchFamily="34" charset="0"/>
              <a:buChar char="•"/>
            </a:pPr>
            <a:r>
              <a:rPr lang="en-US" sz="2400" dirty="0"/>
              <a:t>Reproduction proceeds</a:t>
            </a:r>
          </a:p>
          <a:p>
            <a:pPr marL="342900" indent="-342900">
              <a:buFont typeface="Arial" panose="020B0604020202020204" pitchFamily="34" charset="0"/>
              <a:buChar char="•"/>
            </a:pPr>
            <a:r>
              <a:rPr lang="en-US" sz="2400" dirty="0"/>
              <a:t>Affected zones are said to be infected.</a:t>
            </a:r>
          </a:p>
          <a:p>
            <a:pPr marL="342900" indent="-342900">
              <a:buFont typeface="Arial" panose="020B0604020202020204" pitchFamily="34" charset="0"/>
              <a:buChar char="•"/>
            </a:pPr>
            <a:endParaRPr lang="en-US" sz="2400" dirty="0"/>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911294" y="252240"/>
            <a:ext cx="1066165" cy="546100"/>
          </a:xfrm>
          <a:prstGeom prst="rect">
            <a:avLst/>
          </a:prstGeom>
          <a:noFill/>
          <a:ln>
            <a:noFill/>
          </a:ln>
        </p:spPr>
      </p:pic>
    </p:spTree>
    <p:extLst>
      <p:ext uri="{BB962C8B-B14F-4D97-AF65-F5344CB8AC3E}">
        <p14:creationId xmlns:p14="http://schemas.microsoft.com/office/powerpoint/2010/main" val="4035639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Effect of V</a:t>
            </a:r>
            <a:r>
              <a:rPr lang="en-IN" sz="2400" b="1" dirty="0" err="1">
                <a:solidFill>
                  <a:schemeClr val="accent2">
                    <a:lumMod val="75000"/>
                  </a:schemeClr>
                </a:solidFill>
              </a:rPr>
              <a:t>irus</a:t>
            </a:r>
            <a:r>
              <a:rPr lang="en-IN" sz="2400" b="1" dirty="0">
                <a:solidFill>
                  <a:schemeClr val="accent2">
                    <a:lumMod val="75000"/>
                  </a:schemeClr>
                </a:solidFill>
              </a:rPr>
              <a:t> attack</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CYBER LAWS</a:t>
            </a: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868853"/>
            <a:ext cx="7898633"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Stealing hard disk space or CPU time</a:t>
            </a:r>
          </a:p>
          <a:p>
            <a:pPr marL="342900" indent="-342900">
              <a:buFont typeface="Arial" panose="020B0604020202020204" pitchFamily="34" charset="0"/>
              <a:buChar char="•"/>
            </a:pPr>
            <a:r>
              <a:rPr lang="en-US" sz="2400" dirty="0"/>
              <a:t>Retrieving private information</a:t>
            </a:r>
          </a:p>
          <a:p>
            <a:pPr marL="342900" indent="-342900">
              <a:buFont typeface="Arial" panose="020B0604020202020204" pitchFamily="34" charset="0"/>
              <a:buChar char="•"/>
            </a:pPr>
            <a:r>
              <a:rPr lang="en-US" sz="2400" dirty="0"/>
              <a:t>Corrupting data</a:t>
            </a:r>
          </a:p>
          <a:p>
            <a:pPr marL="342900" indent="-342900">
              <a:buFont typeface="Arial" panose="020B0604020202020204" pitchFamily="34" charset="0"/>
              <a:buChar char="•"/>
            </a:pPr>
            <a:r>
              <a:rPr lang="en-US" sz="2400" dirty="0"/>
              <a:t>Displaying radical or funny mails on the user’s display</a:t>
            </a:r>
          </a:p>
          <a:p>
            <a:pPr marL="342900" indent="-342900">
              <a:buFont typeface="Arial" panose="020B0604020202020204" pitchFamily="34" charset="0"/>
              <a:buChar char="•"/>
            </a:pPr>
            <a:r>
              <a:rPr lang="en-US" sz="2400" dirty="0"/>
              <a:t>Spamming their links or logging their keystrokes.</a:t>
            </a:r>
          </a:p>
          <a:p>
            <a:pPr marL="342900" indent="-342900">
              <a:buFont typeface="Arial" panose="020B0604020202020204" pitchFamily="34" charset="0"/>
              <a:buChar char="•"/>
            </a:pPr>
            <a:r>
              <a:rPr lang="en-US" sz="2400" dirty="0"/>
              <a:t>Trojan horse</a:t>
            </a:r>
          </a:p>
          <a:p>
            <a:pPr marL="342900" indent="-342900">
              <a:buFont typeface="Arial" panose="020B0604020202020204" pitchFamily="34" charset="0"/>
              <a:buChar char="•"/>
            </a:pPr>
            <a:r>
              <a:rPr lang="en-US" sz="2400" dirty="0">
                <a:solidFill>
                  <a:srgbClr val="FF0000"/>
                </a:solidFill>
              </a:rPr>
              <a:t>Law</a:t>
            </a:r>
          </a:p>
          <a:p>
            <a:pPr marL="800100" lvl="1" indent="-342900">
              <a:buFont typeface="Arial" panose="020B0604020202020204" pitchFamily="34" charset="0"/>
              <a:buChar char="•"/>
            </a:pPr>
            <a:r>
              <a:rPr lang="en-US" sz="2400" dirty="0"/>
              <a:t>Section 43 </a:t>
            </a:r>
          </a:p>
          <a:p>
            <a:pPr marL="800100" lvl="1" indent="-342900">
              <a:buFont typeface="Arial" panose="020B0604020202020204" pitchFamily="34" charset="0"/>
              <a:buChar char="•"/>
            </a:pPr>
            <a:r>
              <a:rPr lang="en-US" sz="2400" dirty="0"/>
              <a:t>Section 66</a:t>
            </a:r>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894042" y="210022"/>
            <a:ext cx="1066165" cy="546100"/>
          </a:xfrm>
          <a:prstGeom prst="rect">
            <a:avLst/>
          </a:prstGeom>
          <a:noFill/>
          <a:ln>
            <a:noFill/>
          </a:ln>
        </p:spPr>
      </p:pic>
    </p:spTree>
    <p:extLst>
      <p:ext uri="{BB962C8B-B14F-4D97-AF65-F5344CB8AC3E}">
        <p14:creationId xmlns:p14="http://schemas.microsoft.com/office/powerpoint/2010/main" val="3601772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Cyber warfare</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CYBER LAWS</a:t>
            </a: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868853"/>
            <a:ext cx="7898633" cy="341632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Cyber war in simple term means the use of computer technology to disrupt the activities of a state or organization by disabling financial and organizational systems through stealing or altering classified data to undermine networks, websites and services via the Internet through computer viruses, Denial-of-Service attacks, etc.</a:t>
            </a:r>
          </a:p>
          <a:p>
            <a:pPr marL="342900" indent="-342900" algn="just">
              <a:buFont typeface="Arial" panose="020B0604020202020204" pitchFamily="34" charset="0"/>
              <a:buChar char="•"/>
            </a:pPr>
            <a:r>
              <a:rPr lang="en-US" sz="2400" dirty="0"/>
              <a:t>All cyber wars are cyber crimes but not all cyber crimes are cyber wars.</a:t>
            </a:r>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894042" y="252240"/>
            <a:ext cx="1066165" cy="546100"/>
          </a:xfrm>
          <a:prstGeom prst="rect">
            <a:avLst/>
          </a:prstGeom>
          <a:noFill/>
          <a:ln>
            <a:noFill/>
          </a:ln>
        </p:spPr>
      </p:pic>
    </p:spTree>
    <p:extLst>
      <p:ext uri="{BB962C8B-B14F-4D97-AF65-F5344CB8AC3E}">
        <p14:creationId xmlns:p14="http://schemas.microsoft.com/office/powerpoint/2010/main" val="879996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Cyber warfare</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CYBER LAWS</a:t>
            </a: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868853"/>
            <a:ext cx="7898633" cy="3785652"/>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Methods</a:t>
            </a:r>
          </a:p>
          <a:p>
            <a:pPr marL="800100" lvl="1" indent="-342900" algn="just">
              <a:buFont typeface="Arial" panose="020B0604020202020204" pitchFamily="34" charset="0"/>
              <a:buChar char="•"/>
            </a:pPr>
            <a:r>
              <a:rPr lang="en-US" sz="2400" dirty="0"/>
              <a:t>Espionage and National security breaches</a:t>
            </a:r>
          </a:p>
          <a:p>
            <a:pPr marL="800100" lvl="1" indent="-342900" algn="just">
              <a:buFont typeface="Arial" panose="020B0604020202020204" pitchFamily="34" charset="0"/>
              <a:buChar char="•"/>
            </a:pPr>
            <a:r>
              <a:rPr lang="en-US" sz="2400" dirty="0"/>
              <a:t>Malwares, Denial of service attacks, Hacking etc. </a:t>
            </a:r>
          </a:p>
          <a:p>
            <a:pPr marL="342900" indent="-342900" algn="just">
              <a:buFont typeface="Arial" panose="020B0604020202020204" pitchFamily="34" charset="0"/>
              <a:buChar char="•"/>
            </a:pPr>
            <a:r>
              <a:rPr lang="en-US" sz="2400" dirty="0"/>
              <a:t> If any cyber crime is politically motivated, which may destroy data or even cause physical damage to infrastructure of a specific country, it may be considered an act of cyber war.</a:t>
            </a:r>
          </a:p>
          <a:p>
            <a:pPr marL="342900" indent="-342900" algn="just">
              <a:buFont typeface="Arial" panose="020B0604020202020204" pitchFamily="34" charset="0"/>
              <a:buChar char="•"/>
            </a:pPr>
            <a:r>
              <a:rPr lang="en-US" sz="2400" dirty="0"/>
              <a:t>It consists of </a:t>
            </a:r>
            <a:r>
              <a:rPr lang="en-US" sz="2400" dirty="0">
                <a:solidFill>
                  <a:srgbClr val="FF0000"/>
                </a:solidFill>
              </a:rPr>
              <a:t>nation-states</a:t>
            </a:r>
            <a:r>
              <a:rPr lang="en-US" sz="2400" dirty="0"/>
              <a:t>’ using cyberspace to achieve the same general ends they pursue through the use of conventional military force.</a:t>
            </a:r>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825031" y="131363"/>
            <a:ext cx="1066165" cy="546100"/>
          </a:xfrm>
          <a:prstGeom prst="rect">
            <a:avLst/>
          </a:prstGeom>
          <a:noFill/>
          <a:ln>
            <a:noFill/>
          </a:ln>
        </p:spPr>
      </p:pic>
    </p:spTree>
    <p:extLst>
      <p:ext uri="{BB962C8B-B14F-4D97-AF65-F5344CB8AC3E}">
        <p14:creationId xmlns:p14="http://schemas.microsoft.com/office/powerpoint/2010/main" val="985735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Cyber terrorism</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CYBER LAWS</a:t>
            </a: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868853"/>
            <a:ext cx="7898633" cy="3416320"/>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Cyberterrorism essentially consists of using computer technology to engage in terrorism.</a:t>
            </a:r>
          </a:p>
          <a:p>
            <a:pPr marL="342900" indent="-342900" algn="just">
              <a:buFont typeface="Arial" panose="020B0604020202020204" pitchFamily="34" charset="0"/>
              <a:buChar char="•"/>
            </a:pPr>
            <a:r>
              <a:rPr lang="en-US" sz="2400" dirty="0"/>
              <a:t>Cyber terrorism is different from crime as cyber terrorism is of international concern whereas cyber crime is of domestic concern.</a:t>
            </a:r>
          </a:p>
          <a:p>
            <a:r>
              <a:rPr lang="en-US" sz="2400" dirty="0"/>
              <a:t>Common forms of terrorist attacks</a:t>
            </a:r>
          </a:p>
          <a:p>
            <a:pPr marL="514350" indent="-514350">
              <a:buFont typeface="+mj-lt"/>
              <a:buAutoNum type="arabicPeriod"/>
            </a:pPr>
            <a:r>
              <a:rPr lang="en-US" sz="2400" dirty="0"/>
              <a:t>Dispersed denial of service attacks</a:t>
            </a:r>
          </a:p>
          <a:p>
            <a:pPr marL="514350" indent="-514350">
              <a:buFont typeface="+mj-lt"/>
              <a:buAutoNum type="arabicPeriod"/>
            </a:pPr>
            <a:r>
              <a:rPr lang="en-US" sz="2400" dirty="0"/>
              <a:t>Hate websites and hate mails</a:t>
            </a:r>
          </a:p>
          <a:p>
            <a:pPr marL="514350" indent="-514350">
              <a:buFont typeface="+mj-lt"/>
              <a:buAutoNum type="arabicPeriod"/>
            </a:pPr>
            <a:r>
              <a:rPr lang="en-US" sz="2400" dirty="0"/>
              <a:t>Attack on delicate computer networks</a:t>
            </a:r>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850910" y="172118"/>
            <a:ext cx="1066165" cy="546100"/>
          </a:xfrm>
          <a:prstGeom prst="rect">
            <a:avLst/>
          </a:prstGeom>
          <a:noFill/>
          <a:ln>
            <a:noFill/>
          </a:ln>
        </p:spPr>
      </p:pic>
    </p:spTree>
    <p:extLst>
      <p:ext uri="{BB962C8B-B14F-4D97-AF65-F5344CB8AC3E}">
        <p14:creationId xmlns:p14="http://schemas.microsoft.com/office/powerpoint/2010/main" val="2424287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Cyber terrorism</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CYBER LAWS</a:t>
            </a: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868853"/>
            <a:ext cx="7898633" cy="2308324"/>
          </a:xfrm>
          <a:prstGeom prst="rect">
            <a:avLst/>
          </a:prstGeom>
          <a:noFill/>
        </p:spPr>
        <p:txBody>
          <a:bodyPr wrap="square" rtlCol="0">
            <a:spAutoFit/>
          </a:bodyPr>
          <a:lstStyle/>
          <a:p>
            <a:pPr marL="342900" indent="-342900">
              <a:buFont typeface="Arial" panose="020B0604020202020204" pitchFamily="34" charset="0"/>
              <a:buChar char="•"/>
            </a:pPr>
            <a:r>
              <a:rPr lang="en-US" sz="2400" dirty="0"/>
              <a:t>Example : Osama </a:t>
            </a:r>
            <a:r>
              <a:rPr lang="en-US" sz="2400" dirty="0" err="1"/>
              <a:t>Binladen</a:t>
            </a:r>
            <a:r>
              <a:rPr lang="en-US" sz="2400" dirty="0"/>
              <a:t>, the LITE attack on America’s Army deployment system during Iraq War.</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a:solidFill>
                  <a:srgbClr val="FF0000"/>
                </a:solidFill>
              </a:rPr>
              <a:t>Law</a:t>
            </a:r>
            <a:r>
              <a:rPr lang="en-US" sz="2400" dirty="0"/>
              <a:t> </a:t>
            </a:r>
          </a:p>
          <a:p>
            <a:pPr marL="800100" lvl="1" indent="-342900" algn="just">
              <a:buFont typeface="Arial" panose="020B0604020202020204" pitchFamily="34" charset="0"/>
              <a:buChar char="•"/>
            </a:pPr>
            <a:r>
              <a:rPr lang="en-US" sz="2400" dirty="0"/>
              <a:t>Section 66 F</a:t>
            </a:r>
          </a:p>
          <a:p>
            <a:pPr marL="342900" indent="-342900" algn="just">
              <a:buFont typeface="Arial" panose="020B0604020202020204" pitchFamily="34" charset="0"/>
              <a:buChar char="•"/>
            </a:pPr>
            <a:endParaRPr lang="en-US" sz="2400" dirty="0"/>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997559" y="210022"/>
            <a:ext cx="1066165" cy="546100"/>
          </a:xfrm>
          <a:prstGeom prst="rect">
            <a:avLst/>
          </a:prstGeom>
          <a:noFill/>
          <a:ln>
            <a:noFill/>
          </a:ln>
        </p:spPr>
      </p:pic>
    </p:spTree>
    <p:extLst>
      <p:ext uri="{BB962C8B-B14F-4D97-AF65-F5344CB8AC3E}">
        <p14:creationId xmlns:p14="http://schemas.microsoft.com/office/powerpoint/2010/main" val="4048466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Phishing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CYBER LAWS</a:t>
            </a: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868853"/>
            <a:ext cx="7898633"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Is a cyber crime in which a target is contacted through electronic means by someone posing as a legitimate institution to lure individuals in to providing sensitive data such as personally identifiable information, banking and credit card details, passwords etc.</a:t>
            </a:r>
          </a:p>
          <a:p>
            <a:pPr marL="342900" indent="-342900">
              <a:buFont typeface="Arial" panose="020B0604020202020204" pitchFamily="34" charset="0"/>
              <a:buChar char="•"/>
            </a:pPr>
            <a:r>
              <a:rPr lang="en-US" sz="2400" dirty="0"/>
              <a:t>Methods- fake websites, spoof free Wi-Fi access points, pop-ups etc. </a:t>
            </a:r>
          </a:p>
          <a:p>
            <a:pPr marL="342900" indent="-342900">
              <a:buFont typeface="Arial" panose="020B0604020202020204" pitchFamily="34" charset="0"/>
              <a:buChar char="•"/>
            </a:pPr>
            <a:r>
              <a:rPr lang="en-US" sz="2400" dirty="0">
                <a:solidFill>
                  <a:srgbClr val="FF0000"/>
                </a:solidFill>
              </a:rPr>
              <a:t>Laws</a:t>
            </a:r>
          </a:p>
          <a:p>
            <a:pPr marL="800100" lvl="1" indent="-342900">
              <a:buFont typeface="Arial" panose="020B0604020202020204" pitchFamily="34" charset="0"/>
              <a:buChar char="•"/>
            </a:pPr>
            <a:r>
              <a:rPr lang="en-US" sz="2400" dirty="0"/>
              <a:t>Section 43</a:t>
            </a:r>
          </a:p>
          <a:p>
            <a:pPr marL="800100" lvl="1" indent="-342900">
              <a:buFont typeface="Arial" panose="020B0604020202020204" pitchFamily="34" charset="0"/>
              <a:buChar char="•"/>
            </a:pPr>
            <a:r>
              <a:rPr lang="en-US" sz="2400" dirty="0"/>
              <a:t>Section 66, 66A, 66C, 66D</a:t>
            </a:r>
          </a:p>
          <a:p>
            <a:pPr marL="342900" indent="-342900">
              <a:buFont typeface="Arial" panose="020B0604020202020204" pitchFamily="34" charset="0"/>
              <a:buChar char="•"/>
            </a:pPr>
            <a:endParaRPr lang="en-US" sz="2400" dirty="0"/>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945800" y="161253"/>
            <a:ext cx="1066165" cy="546100"/>
          </a:xfrm>
          <a:prstGeom prst="rect">
            <a:avLst/>
          </a:prstGeom>
          <a:noFill/>
          <a:ln>
            <a:noFill/>
          </a:ln>
        </p:spPr>
      </p:pic>
    </p:spTree>
    <p:extLst>
      <p:ext uri="{BB962C8B-B14F-4D97-AF65-F5344CB8AC3E}">
        <p14:creationId xmlns:p14="http://schemas.microsoft.com/office/powerpoint/2010/main" val="2294911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Bandwidth theft/ Hotlinking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CYBER LAWS</a:t>
            </a: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868853"/>
            <a:ext cx="7898633"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Bandwidth refers to the amount of data transferred from a web site to a user's computer. When you view a web page, you are using that site's bandwidth to display the files. Since web hosts charge based on the amount of data transferred, bandwidth is an issue. If a site is over its monthly bandwidth, it's billed for the extra data or taken offline. </a:t>
            </a:r>
          </a:p>
          <a:p>
            <a:pPr marL="342900" indent="-342900">
              <a:buFont typeface="Arial" panose="020B0604020202020204" pitchFamily="34" charset="0"/>
              <a:buChar char="•"/>
            </a:pPr>
            <a:r>
              <a:rPr lang="en-US" sz="2400" dirty="0"/>
              <a:t>Bandwidth theft or "hotlinking" is direct linking to a web site's files (images, video, etc.).</a:t>
            </a:r>
          </a:p>
          <a:p>
            <a:pPr marL="342900" indent="-342900">
              <a:buFont typeface="Arial" panose="020B0604020202020204" pitchFamily="34" charset="0"/>
              <a:buChar char="•"/>
            </a:pPr>
            <a:r>
              <a:rPr lang="en-US" sz="2400" dirty="0">
                <a:solidFill>
                  <a:srgbClr val="FF0000"/>
                </a:solidFill>
              </a:rPr>
              <a:t>Law</a:t>
            </a:r>
          </a:p>
          <a:p>
            <a:pPr marL="800100" lvl="1" indent="-342900">
              <a:buFont typeface="Arial" panose="020B0604020202020204" pitchFamily="34" charset="0"/>
              <a:buChar char="•"/>
            </a:pPr>
            <a:r>
              <a:rPr lang="en-US" sz="2400" dirty="0"/>
              <a:t>Section 43</a:t>
            </a:r>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910174" y="252240"/>
            <a:ext cx="1066165" cy="546100"/>
          </a:xfrm>
          <a:prstGeom prst="rect">
            <a:avLst/>
          </a:prstGeom>
          <a:noFill/>
          <a:ln>
            <a:noFill/>
          </a:ln>
        </p:spPr>
      </p:pic>
    </p:spTree>
    <p:extLst>
      <p:ext uri="{BB962C8B-B14F-4D97-AF65-F5344CB8AC3E}">
        <p14:creationId xmlns:p14="http://schemas.microsoft.com/office/powerpoint/2010/main" val="4167013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Grooming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CYBER LAWS</a:t>
            </a:r>
          </a:p>
        </p:txBody>
      </p:sp>
      <p:pic>
        <p:nvPicPr>
          <p:cNvPr id="1026" name="Picture 2" descr="Cyber Grooming — ChildSafeNet">
            <a:extLst>
              <a:ext uri="{FF2B5EF4-FFF2-40B4-BE49-F238E27FC236}">
                <a16:creationId xmlns:a16="http://schemas.microsoft.com/office/drawing/2014/main" xmlns="" id="{5641E84B-EE51-4DD6-A529-DB5118A8FC4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3254" y="1868853"/>
            <a:ext cx="6045225" cy="385087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slz="http://schemas.microsoft.com/office/powerpoint/2016/slidezoom" xmlns="" Requires="pslz">
          <p:graphicFrame>
            <p:nvGraphicFramePr>
              <p:cNvPr id="3" name="Slide Zoom 2">
                <a:extLst>
                  <a:ext uri="{FF2B5EF4-FFF2-40B4-BE49-F238E27FC236}">
                    <a16:creationId xmlns:a16="http://schemas.microsoft.com/office/drawing/2014/main" id="{29D8F59F-8B6E-5223-B227-0E6EC37614E8}"/>
                  </a:ext>
                </a:extLst>
              </p:cNvPr>
              <p:cNvGraphicFramePr>
                <a:graphicFrameLocks noChangeAspect="1"/>
              </p:cNvGraphicFramePr>
              <p:nvPr>
                <p:extLst>
                  <p:ext uri="{D42A27DB-BD31-4B8C-83A1-F6EECF244321}">
                    <p14:modId xmlns:p14="http://schemas.microsoft.com/office/powerpoint/2010/main" val="970995403"/>
                  </p:ext>
                </p:extLst>
              </p:nvPr>
            </p:nvGraphicFramePr>
            <p:xfrm>
              <a:off x="1629411" y="4118511"/>
              <a:ext cx="3048000" cy="1714500"/>
            </p:xfrm>
            <a:graphic>
              <a:graphicData uri="http://schemas.microsoft.com/office/powerpoint/2016/slidezoom">
                <pslz:sldZm>
                  <pslz:sldZmObj sldId="402" cId="3248013718">
                    <pslz:zmPr id="{4366663C-7CC3-411C-AC6F-F32D4342B716}" returnToParent="0" transitionDur="1000">
                      <p166:blipFill xmlns:p166="http://schemas.microsoft.com/office/powerpoint/2016/6/main">
                        <a:blip r:embed="rId4"/>
                        <a:stretch>
                          <a:fillRect/>
                        </a:stretch>
                      </p166:blipFill>
                      <p166:spPr xmlns:p166="http://schemas.microsoft.com/office/powerpoint/2016/6/main">
                        <a:xfrm>
                          <a:off x="0" y="0"/>
                          <a:ext cx="3048000" cy="1714500"/>
                        </a:xfrm>
                        <a:prstGeom prst="rect">
                          <a:avLst/>
                        </a:prstGeom>
                        <a:ln w="3175">
                          <a:solidFill>
                            <a:prstClr val="ltGray"/>
                          </a:solidFill>
                        </a:ln>
                      </p166:spPr>
                    </pslz:zmPr>
                  </pslz:sldZmObj>
                </pslz:sldZm>
              </a:graphicData>
            </a:graphic>
          </p:graphicFrame>
        </mc:Choice>
        <mc:Fallback>
          <p:pic>
            <p:nvPicPr>
              <p:cNvPr id="3" name="Slide Zoom 2">
                <a:extLst>
                  <a:ext uri="{FF2B5EF4-FFF2-40B4-BE49-F238E27FC236}">
                    <a16:creationId xmlns:a16="http://schemas.microsoft.com/office/drawing/2014/main" xmlns="" id="{29D8F59F-8B6E-5223-B227-0E6EC37614E8}"/>
                  </a:ext>
                </a:extLst>
              </p:cNvPr>
              <p:cNvPicPr>
                <a:picLocks noGrp="1" noRot="1" noChangeAspect="1" noMove="1" noResize="1" noEditPoints="1" noAdjustHandles="1" noChangeArrowheads="1" noChangeShapeType="1"/>
              </p:cNvPicPr>
              <p:nvPr/>
            </p:nvPicPr>
            <p:blipFill>
              <a:blip r:embed="rId5"/>
              <a:stretch>
                <a:fillRect/>
              </a:stretch>
            </p:blipFill>
            <p:spPr>
              <a:xfrm>
                <a:off x="1629411" y="4118511"/>
                <a:ext cx="3048000" cy="1714500"/>
              </a:xfrm>
              <a:prstGeom prst="rect">
                <a:avLst/>
              </a:prstGeom>
              <a:ln w="3175">
                <a:solidFill>
                  <a:prstClr val="ltGray"/>
                </a:solidFill>
              </a:ln>
            </p:spPr>
          </p:pic>
        </mc:Fallback>
      </mc:AlternateContent>
      <p:pic>
        <p:nvPicPr>
          <p:cNvPr id="9" name="Picture 8" descr="PESSAT - All India Online Entrance Exam for Admission to PES University"/>
          <p:cNvPicPr/>
          <p:nvPr/>
        </p:nvPicPr>
        <p:blipFill>
          <a:blip r:embed="rId6" cstate="print">
            <a:extLst>
              <a:ext uri="{28A0092B-C50C-407E-A947-70E740481C1C}">
                <a14:useLocalDpi xmlns:a14="http://schemas.microsoft.com/office/drawing/2010/main" val="0"/>
              </a:ext>
            </a:extLst>
          </a:blip>
          <a:srcRect/>
          <a:stretch>
            <a:fillRect/>
          </a:stretch>
        </p:blipFill>
        <p:spPr>
          <a:xfrm>
            <a:off x="10911294" y="210022"/>
            <a:ext cx="1066165" cy="546100"/>
          </a:xfrm>
          <a:prstGeom prst="rect">
            <a:avLst/>
          </a:prstGeom>
          <a:noFill/>
          <a:ln>
            <a:noFill/>
          </a:ln>
        </p:spPr>
      </p:pic>
    </p:spTree>
    <p:extLst>
      <p:ext uri="{BB962C8B-B14F-4D97-AF65-F5344CB8AC3E}">
        <p14:creationId xmlns:p14="http://schemas.microsoft.com/office/powerpoint/2010/main" val="3486026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Grooming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CYBER LAWS</a:t>
            </a: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868853"/>
            <a:ext cx="7898633"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Cyber grooming is the process of ‘befriending’ a young person online “to facilitate online sexual contact and/or a physical meeting with them with the goal of committing sexual abuse.</a:t>
            </a:r>
          </a:p>
          <a:p>
            <a:pPr marL="342900" indent="-342900">
              <a:buFont typeface="Arial" panose="020B0604020202020204" pitchFamily="34" charset="0"/>
              <a:buChar char="•"/>
            </a:pPr>
            <a:r>
              <a:rPr lang="en-US" sz="2400" dirty="0"/>
              <a:t>The child or teen can also unknowingly initiate the grooming process when they partake in websites or forums with lucrative offers such as money in exchange for contact details or intimate photos of themselves.</a:t>
            </a:r>
          </a:p>
          <a:p>
            <a:pPr marL="342900" indent="-342900">
              <a:buFont typeface="Arial" panose="020B0604020202020204" pitchFamily="34" charset="0"/>
              <a:buChar char="•"/>
            </a:pPr>
            <a:r>
              <a:rPr lang="en-US" sz="2400" dirty="0">
                <a:solidFill>
                  <a:srgbClr val="FF0000"/>
                </a:solidFill>
              </a:rPr>
              <a:t>Law</a:t>
            </a:r>
          </a:p>
          <a:p>
            <a:pPr marL="800100" lvl="1" indent="-342900">
              <a:buFont typeface="Arial" panose="020B0604020202020204" pitchFamily="34" charset="0"/>
              <a:buChar char="•"/>
            </a:pPr>
            <a:r>
              <a:rPr lang="en-US" sz="2400" dirty="0"/>
              <a:t>Section 67 B</a:t>
            </a:r>
          </a:p>
          <a:p>
            <a:pPr marL="800100" lvl="1" indent="-342900">
              <a:buFont typeface="Arial" panose="020B0604020202020204" pitchFamily="34" charset="0"/>
              <a:buChar char="•"/>
            </a:pPr>
            <a:r>
              <a:rPr lang="en-US" sz="2400" dirty="0"/>
              <a:t>Section 66 E</a:t>
            </a:r>
          </a:p>
          <a:p>
            <a:pPr marL="342900" indent="-342900">
              <a:buFont typeface="Arial" panose="020B0604020202020204" pitchFamily="34" charset="0"/>
              <a:buChar char="•"/>
            </a:pPr>
            <a:endParaRPr lang="en-US" sz="2400" dirty="0"/>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859536" y="252240"/>
            <a:ext cx="1066165" cy="546100"/>
          </a:xfrm>
          <a:prstGeom prst="rect">
            <a:avLst/>
          </a:prstGeom>
          <a:noFill/>
          <a:ln>
            <a:noFill/>
          </a:ln>
        </p:spPr>
      </p:pic>
    </p:spTree>
    <p:extLst>
      <p:ext uri="{BB962C8B-B14F-4D97-AF65-F5344CB8AC3E}">
        <p14:creationId xmlns:p14="http://schemas.microsoft.com/office/powerpoint/2010/main" val="3248013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xmlns="" id="{5DFE3490-CF8C-4FDE-9D71-2170861F2A61}"/>
              </a:ext>
            </a:extLst>
          </p:cNvPr>
          <p:cNvSpPr/>
          <p:nvPr/>
        </p:nvSpPr>
        <p:spPr>
          <a:xfrm>
            <a:off x="598883" y="1465030"/>
            <a:ext cx="7497214" cy="646331"/>
          </a:xfrm>
          <a:prstGeom prst="rect">
            <a:avLst/>
          </a:prstGeom>
        </p:spPr>
        <p:txBody>
          <a:bodyPr wrap="square">
            <a:spAutoFit/>
          </a:bodyPr>
          <a:lstStyle/>
          <a:p>
            <a:r>
              <a:rPr lang="en-US" sz="3600" b="1" cap="all" dirty="0"/>
              <a:t>CONSTITUTIONAL law &amp; ETHICS</a:t>
            </a:r>
          </a:p>
        </p:txBody>
      </p:sp>
      <p:sp>
        <p:nvSpPr>
          <p:cNvPr id="13" name="Rectangle 12">
            <a:extLst>
              <a:ext uri="{FF2B5EF4-FFF2-40B4-BE49-F238E27FC236}">
                <a16:creationId xmlns:a16="http://schemas.microsoft.com/office/drawing/2014/main" xmlns="" id="{34CEFAD4-E477-4E46-B5A6-ADB26E6A2863}"/>
              </a:ext>
            </a:extLst>
          </p:cNvPr>
          <p:cNvSpPr/>
          <p:nvPr/>
        </p:nvSpPr>
        <p:spPr>
          <a:xfrm>
            <a:off x="598883" y="2888778"/>
            <a:ext cx="7497214" cy="646331"/>
          </a:xfrm>
          <a:prstGeom prst="rect">
            <a:avLst/>
          </a:prstGeom>
        </p:spPr>
        <p:txBody>
          <a:bodyPr wrap="square">
            <a:spAutoFit/>
          </a:bodyPr>
          <a:lstStyle/>
          <a:p>
            <a:r>
              <a:rPr lang="en-US" sz="3600" b="1" dirty="0">
                <a:solidFill>
                  <a:schemeClr val="accent1">
                    <a:lumMod val="75000"/>
                  </a:schemeClr>
                </a:solidFill>
              </a:rPr>
              <a:t>UNIT 3- Cyber Law</a:t>
            </a:r>
            <a:endParaRPr lang="en-IN" sz="3600" b="1" dirty="0">
              <a:solidFill>
                <a:schemeClr val="accent1">
                  <a:lumMod val="75000"/>
                </a:schemeClr>
              </a:solidFill>
            </a:endParaRPr>
          </a:p>
        </p:txBody>
      </p:sp>
      <p:sp>
        <p:nvSpPr>
          <p:cNvPr id="15" name="Rectangle 14">
            <a:extLst>
              <a:ext uri="{FF2B5EF4-FFF2-40B4-BE49-F238E27FC236}">
                <a16:creationId xmlns:a16="http://schemas.microsoft.com/office/drawing/2014/main" xmlns="" id="{743662B4-0C28-4203-AEB1-4CC1644B8226}"/>
              </a:ext>
            </a:extLst>
          </p:cNvPr>
          <p:cNvSpPr/>
          <p:nvPr/>
        </p:nvSpPr>
        <p:spPr>
          <a:xfrm>
            <a:off x="598883" y="5887304"/>
            <a:ext cx="7497214" cy="400110"/>
          </a:xfrm>
          <a:prstGeom prst="rect">
            <a:avLst/>
          </a:prstGeom>
        </p:spPr>
        <p:txBody>
          <a:bodyPr wrap="square">
            <a:spAutoFit/>
          </a:bodyPr>
          <a:lstStyle/>
          <a:p>
            <a:r>
              <a:rPr lang="en-US" sz="2000" dirty="0"/>
              <a:t>Faculty of Law</a:t>
            </a:r>
            <a:endParaRPr lang="en-IN" sz="2000" dirty="0"/>
          </a:p>
        </p:txBody>
      </p:sp>
      <p:grpSp>
        <p:nvGrpSpPr>
          <p:cNvPr id="20" name="Group 19">
            <a:extLst>
              <a:ext uri="{FF2B5EF4-FFF2-40B4-BE49-F238E27FC236}">
                <a16:creationId xmlns:a16="http://schemas.microsoft.com/office/drawing/2014/main" xmlns="" id="{87008925-27BE-4F37-8F3C-D51A4CE1017D}"/>
              </a:ext>
            </a:extLst>
          </p:cNvPr>
          <p:cNvGrpSpPr/>
          <p:nvPr/>
        </p:nvGrpSpPr>
        <p:grpSpPr>
          <a:xfrm>
            <a:off x="313844" y="5489699"/>
            <a:ext cx="1066895" cy="1078155"/>
            <a:chOff x="313844" y="5489699"/>
            <a:chExt cx="1066895" cy="1078155"/>
          </a:xfrm>
          <a:solidFill>
            <a:schemeClr val="accent2">
              <a:lumMod val="60000"/>
              <a:lumOff val="40000"/>
            </a:schemeClr>
          </a:solidFill>
        </p:grpSpPr>
        <p:sp>
          <p:nvSpPr>
            <p:cNvPr id="24" name="Rectangle 23">
              <a:extLst>
                <a:ext uri="{FF2B5EF4-FFF2-40B4-BE49-F238E27FC236}">
                  <a16:creationId xmlns:a16="http://schemas.microsoft.com/office/drawing/2014/main" xmlns="" id="{D05F1195-3C1E-433F-AC45-B08B7F507642}"/>
                </a:ext>
              </a:extLst>
            </p:cNvPr>
            <p:cNvSpPr/>
            <p:nvPr/>
          </p:nvSpPr>
          <p:spPr>
            <a:xfrm rot="5400000">
              <a:off x="824432" y="6011547"/>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xmlns="" id="{4DA4F79B-7A52-499C-A65E-A51F3EDF5C3E}"/>
                </a:ext>
              </a:extLst>
            </p:cNvPr>
            <p:cNvSpPr/>
            <p:nvPr/>
          </p:nvSpPr>
          <p:spPr>
            <a:xfrm rot="10800000">
              <a:off x="313844" y="5489699"/>
              <a:ext cx="45719" cy="106689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6" name="Straight Connector 15">
            <a:extLst>
              <a:ext uri="{FF2B5EF4-FFF2-40B4-BE49-F238E27FC236}">
                <a16:creationId xmlns:a16="http://schemas.microsoft.com/office/drawing/2014/main" xmlns="" id="{DD6B6443-C2DA-47C3-A986-5EE935046CC9}"/>
              </a:ext>
            </a:extLst>
          </p:cNvPr>
          <p:cNvCxnSpPr>
            <a:cxnSpLocks/>
          </p:cNvCxnSpPr>
          <p:nvPr/>
        </p:nvCxnSpPr>
        <p:spPr>
          <a:xfrm flipV="1">
            <a:off x="0" y="2596822"/>
            <a:ext cx="7904054" cy="68537"/>
          </a:xfrm>
          <a:prstGeom prst="line">
            <a:avLst/>
          </a:prstGeom>
          <a:ln w="38100">
            <a:solidFill>
              <a:srgbClr val="DFA267"/>
            </a:solidFill>
          </a:ln>
        </p:spPr>
        <p:style>
          <a:lnRef idx="1">
            <a:schemeClr val="accent1"/>
          </a:lnRef>
          <a:fillRef idx="0">
            <a:schemeClr val="accent1"/>
          </a:fillRef>
          <a:effectRef idx="0">
            <a:schemeClr val="accent1"/>
          </a:effectRef>
          <a:fontRef idx="minor">
            <a:schemeClr val="tx1"/>
          </a:fontRef>
        </p:style>
      </p:cxnSp>
      <p:pic>
        <p:nvPicPr>
          <p:cNvPr id="11" name="Picture 10"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894041" y="214343"/>
            <a:ext cx="1066165" cy="546100"/>
          </a:xfrm>
          <a:prstGeom prst="rect">
            <a:avLst/>
          </a:prstGeom>
          <a:noFill/>
          <a:ln>
            <a:noFill/>
          </a:ln>
        </p:spPr>
      </p:pic>
    </p:spTree>
    <p:extLst>
      <p:ext uri="{BB962C8B-B14F-4D97-AF65-F5344CB8AC3E}">
        <p14:creationId xmlns:p14="http://schemas.microsoft.com/office/powerpoint/2010/main" val="1821512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 C</a:t>
            </a:r>
            <a:r>
              <a:rPr lang="en-IN" sz="2400" b="1" dirty="0" err="1">
                <a:solidFill>
                  <a:schemeClr val="accent2">
                    <a:lumMod val="75000"/>
                  </a:schemeClr>
                </a:solidFill>
              </a:rPr>
              <a:t>yber</a:t>
            </a:r>
            <a:r>
              <a:rPr lang="en-IN" sz="2400" b="1" dirty="0">
                <a:solidFill>
                  <a:schemeClr val="accent2">
                    <a:lumMod val="75000"/>
                  </a:schemeClr>
                </a:solidFill>
              </a:rPr>
              <a:t> Stalking</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CYBER LAWS</a:t>
            </a: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712113"/>
            <a:ext cx="7898633" cy="4893647"/>
          </a:xfrm>
          <a:prstGeom prst="rect">
            <a:avLst/>
          </a:prstGeom>
          <a:noFill/>
        </p:spPr>
        <p:txBody>
          <a:bodyPr wrap="square" rtlCol="0">
            <a:spAutoFit/>
          </a:bodyPr>
          <a:lstStyle/>
          <a:p>
            <a:r>
              <a:rPr lang="en-US" sz="2400" b="1" dirty="0"/>
              <a:t>Section 66 A Punishment for sending offensive messages through communication service, etc.</a:t>
            </a:r>
            <a:endParaRPr lang="en-US" sz="2400" dirty="0"/>
          </a:p>
          <a:p>
            <a:r>
              <a:rPr lang="en-US" sz="2400" b="1" dirty="0"/>
              <a:t>(Introduced vide ITAA 2008):</a:t>
            </a:r>
            <a:endParaRPr lang="en-US" sz="2400" dirty="0"/>
          </a:p>
          <a:p>
            <a:r>
              <a:rPr lang="en-US" sz="2400" dirty="0"/>
              <a:t>Any person who sends, by means of a computer resource or a communication device,-</a:t>
            </a:r>
          </a:p>
          <a:p>
            <a:pPr marL="342900" indent="-342900">
              <a:buFont typeface="Arial" panose="020B0604020202020204" pitchFamily="34" charset="0"/>
              <a:buChar char="•"/>
            </a:pPr>
            <a:r>
              <a:rPr lang="en-US" sz="2400" dirty="0"/>
              <a:t>any information that is grossly offensive or has menacing character; or</a:t>
            </a:r>
          </a:p>
          <a:p>
            <a:pPr marL="342900" indent="-342900">
              <a:buFont typeface="Arial" panose="020B0604020202020204" pitchFamily="34" charset="0"/>
              <a:buChar char="•"/>
            </a:pPr>
            <a:r>
              <a:rPr lang="en-US" sz="2400" dirty="0"/>
              <a:t>any information which he knows to be false, but for the purpose of causing annoyance, inconvenience, danger, obstruction, insult, injury, criminal intimidation, enmity, hatred, or ill will, persistently makes by making use of such computer resource or a communication device;</a:t>
            </a:r>
          </a:p>
          <a:p>
            <a:pPr marL="342900" indent="-342900">
              <a:buFont typeface="Arial" panose="020B0604020202020204" pitchFamily="34" charset="0"/>
              <a:buChar char="•"/>
            </a:pPr>
            <a:endParaRPr lang="en-US" sz="2400" dirty="0"/>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704261" y="172118"/>
            <a:ext cx="1066165" cy="546100"/>
          </a:xfrm>
          <a:prstGeom prst="rect">
            <a:avLst/>
          </a:prstGeom>
          <a:noFill/>
          <a:ln>
            <a:noFill/>
          </a:ln>
        </p:spPr>
      </p:pic>
    </p:spTree>
    <p:extLst>
      <p:ext uri="{BB962C8B-B14F-4D97-AF65-F5344CB8AC3E}">
        <p14:creationId xmlns:p14="http://schemas.microsoft.com/office/powerpoint/2010/main" val="2704295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 C</a:t>
            </a:r>
            <a:r>
              <a:rPr lang="en-IN" sz="2400" b="1" dirty="0" err="1">
                <a:solidFill>
                  <a:schemeClr val="accent2">
                    <a:lumMod val="75000"/>
                  </a:schemeClr>
                </a:solidFill>
              </a:rPr>
              <a:t>yber</a:t>
            </a:r>
            <a:r>
              <a:rPr lang="en-IN" sz="2400" b="1" dirty="0">
                <a:solidFill>
                  <a:schemeClr val="accent2">
                    <a:lumMod val="75000"/>
                  </a:schemeClr>
                </a:solidFill>
              </a:rPr>
              <a:t> Stalking</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CYBER LAWS</a:t>
            </a: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868853"/>
            <a:ext cx="7898633"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any electronic mail or electronic mail message for the purpose of causing annoyance or inconvenience or to deceive or to mislead the addressee or recipient about the origin of such messages shall be punishable with imprisonment for a term which may extend to three years and with fine.</a:t>
            </a:r>
          </a:p>
          <a:p>
            <a:pPr marL="342900" indent="-342900">
              <a:buFont typeface="Arial" panose="020B0604020202020204" pitchFamily="34" charset="0"/>
              <a:buChar char="•"/>
            </a:pPr>
            <a:endParaRPr lang="en-US" sz="2400" dirty="0"/>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1057944" y="210022"/>
            <a:ext cx="1066165" cy="546100"/>
          </a:xfrm>
          <a:prstGeom prst="rect">
            <a:avLst/>
          </a:prstGeom>
          <a:noFill/>
          <a:ln>
            <a:noFill/>
          </a:ln>
        </p:spPr>
      </p:pic>
    </p:spTree>
    <p:extLst>
      <p:ext uri="{BB962C8B-B14F-4D97-AF65-F5344CB8AC3E}">
        <p14:creationId xmlns:p14="http://schemas.microsoft.com/office/powerpoint/2010/main" val="2680212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Harassment</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CYBER LAWS</a:t>
            </a:r>
          </a:p>
        </p:txBody>
      </p:sp>
      <p:pic>
        <p:nvPicPr>
          <p:cNvPr id="2050" name="Picture 2" descr="Cyberbullying | How to Protect Yourself &amp; Get Support | Kids Helpline">
            <a:extLst>
              <a:ext uri="{FF2B5EF4-FFF2-40B4-BE49-F238E27FC236}">
                <a16:creationId xmlns:a16="http://schemas.microsoft.com/office/drawing/2014/main" xmlns="" id="{7920F0F3-6419-42F2-A6B6-9C1109FFD3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882" y="1593120"/>
            <a:ext cx="7586329" cy="488411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PESSAT - All India Online Entrance Exam for Admission to PES University"/>
          <p:cNvPicPr/>
          <p:nvPr/>
        </p:nvPicPr>
        <p:blipFill>
          <a:blip r:embed="rId3" cstate="print">
            <a:extLst>
              <a:ext uri="{28A0092B-C50C-407E-A947-70E740481C1C}">
                <a14:useLocalDpi xmlns:a14="http://schemas.microsoft.com/office/drawing/2010/main" val="0"/>
              </a:ext>
            </a:extLst>
          </a:blip>
          <a:srcRect/>
          <a:stretch>
            <a:fillRect/>
          </a:stretch>
        </p:blipFill>
        <p:spPr>
          <a:xfrm>
            <a:off x="10816404" y="252240"/>
            <a:ext cx="1066165" cy="546100"/>
          </a:xfrm>
          <a:prstGeom prst="rect">
            <a:avLst/>
          </a:prstGeom>
          <a:noFill/>
          <a:ln>
            <a:noFill/>
          </a:ln>
        </p:spPr>
      </p:pic>
    </p:spTree>
    <p:extLst>
      <p:ext uri="{BB962C8B-B14F-4D97-AF65-F5344CB8AC3E}">
        <p14:creationId xmlns:p14="http://schemas.microsoft.com/office/powerpoint/2010/main" val="17403713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Harassment</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CYBER LAWS</a:t>
            </a: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868853"/>
            <a:ext cx="7898633" cy="4154984"/>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Cyberbullying is bullying with the use of digital technologies. It can take place on social media, messaging platforms, gaming platforms and mobile phones. It is a repeated </a:t>
            </a:r>
            <a:r>
              <a:rPr lang="en-US" sz="2400" dirty="0" err="1"/>
              <a:t>behaviour</a:t>
            </a:r>
            <a:r>
              <a:rPr lang="en-US" sz="2400" dirty="0"/>
              <a:t>, aimed at scaring, angering or shaming those who are targeted. Examples include:</a:t>
            </a:r>
          </a:p>
          <a:p>
            <a:pPr marL="800100" lvl="1" indent="-342900">
              <a:buFont typeface="Arial" panose="020B0604020202020204" pitchFamily="34" charset="0"/>
              <a:buChar char="•"/>
            </a:pPr>
            <a:r>
              <a:rPr lang="en-US" sz="2400" dirty="0"/>
              <a:t>spreading lies about or posting embarrassing photos of someone on social media</a:t>
            </a:r>
          </a:p>
          <a:p>
            <a:pPr marL="800100" lvl="1" indent="-342900">
              <a:buFont typeface="Arial" panose="020B0604020202020204" pitchFamily="34" charset="0"/>
              <a:buChar char="•"/>
            </a:pPr>
            <a:r>
              <a:rPr lang="en-US" sz="2400" dirty="0"/>
              <a:t>sending hurtful messages or threats via messaging platforms</a:t>
            </a:r>
          </a:p>
          <a:p>
            <a:pPr marL="800100" lvl="1" indent="-342900">
              <a:buFont typeface="Arial" panose="020B0604020202020204" pitchFamily="34" charset="0"/>
              <a:buChar char="•"/>
            </a:pPr>
            <a:r>
              <a:rPr lang="en-US" sz="2400" dirty="0"/>
              <a:t>impersonating someone and sending mean messages to others on their behalf. </a:t>
            </a:r>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790525" y="252240"/>
            <a:ext cx="1066165" cy="546100"/>
          </a:xfrm>
          <a:prstGeom prst="rect">
            <a:avLst/>
          </a:prstGeom>
          <a:noFill/>
          <a:ln>
            <a:noFill/>
          </a:ln>
        </p:spPr>
      </p:pic>
    </p:spTree>
    <p:extLst>
      <p:ext uri="{BB962C8B-B14F-4D97-AF65-F5344CB8AC3E}">
        <p14:creationId xmlns:p14="http://schemas.microsoft.com/office/powerpoint/2010/main" val="113056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Harassment</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CYBER LAWS</a:t>
            </a:r>
          </a:p>
        </p:txBody>
      </p:sp>
      <p:sp>
        <p:nvSpPr>
          <p:cNvPr id="3" name="TextBox 2">
            <a:extLst>
              <a:ext uri="{FF2B5EF4-FFF2-40B4-BE49-F238E27FC236}">
                <a16:creationId xmlns:a16="http://schemas.microsoft.com/office/drawing/2014/main" xmlns="" id="{DADC3F1F-DD13-422E-9450-2895A8B993A1}"/>
              </a:ext>
            </a:extLst>
          </p:cNvPr>
          <p:cNvSpPr txBox="1"/>
          <p:nvPr/>
        </p:nvSpPr>
        <p:spPr>
          <a:xfrm>
            <a:off x="810361" y="1868853"/>
            <a:ext cx="7898633"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FF0000"/>
                </a:solidFill>
              </a:rPr>
              <a:t>Law</a:t>
            </a:r>
          </a:p>
          <a:p>
            <a:pPr marL="800100" lvl="1" indent="-342900">
              <a:buFont typeface="Arial" panose="020B0604020202020204" pitchFamily="34" charset="0"/>
              <a:buChar char="•"/>
            </a:pPr>
            <a:r>
              <a:rPr lang="en-US" sz="2400" dirty="0"/>
              <a:t>Section 66 A</a:t>
            </a:r>
          </a:p>
          <a:p>
            <a:pPr marL="800100" lvl="1" indent="-342900">
              <a:buFont typeface="Arial" panose="020B0604020202020204" pitchFamily="34" charset="0"/>
              <a:buChar char="•"/>
            </a:pPr>
            <a:r>
              <a:rPr lang="en-US" sz="2400" dirty="0"/>
              <a:t>	</a:t>
            </a:r>
            <a:r>
              <a:rPr lang="en-US" sz="2400" dirty="0">
                <a:solidFill>
                  <a:srgbClr val="FF0000"/>
                </a:solidFill>
              </a:rPr>
              <a:t>Shreya Singhal v. U.O.I</a:t>
            </a:r>
            <a:endParaRPr lang="en-US" sz="2400" dirty="0"/>
          </a:p>
          <a:p>
            <a:pPr marL="800100" lvl="1" indent="-342900">
              <a:buFont typeface="Arial" panose="020B0604020202020204" pitchFamily="34" charset="0"/>
              <a:buChar char="•"/>
            </a:pPr>
            <a:r>
              <a:rPr lang="en-US" sz="2400" dirty="0"/>
              <a:t> This is a landmark judgment, where section 66A of the Information Technology Act, 2000 was repealed.</a:t>
            </a:r>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756018" y="210022"/>
            <a:ext cx="1066165" cy="546100"/>
          </a:xfrm>
          <a:prstGeom prst="rect">
            <a:avLst/>
          </a:prstGeom>
          <a:noFill/>
          <a:ln>
            <a:noFill/>
          </a:ln>
        </p:spPr>
      </p:pic>
    </p:spTree>
    <p:extLst>
      <p:ext uri="{BB962C8B-B14F-4D97-AF65-F5344CB8AC3E}">
        <p14:creationId xmlns:p14="http://schemas.microsoft.com/office/powerpoint/2010/main" val="3791442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Obscenity</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CYBER LAWS</a:t>
            </a: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868853"/>
            <a:ext cx="7898633" cy="4154984"/>
          </a:xfrm>
          <a:prstGeom prst="rect">
            <a:avLst/>
          </a:prstGeom>
          <a:noFill/>
        </p:spPr>
        <p:txBody>
          <a:bodyPr wrap="square" rtlCol="0">
            <a:spAutoFit/>
          </a:bodyPr>
          <a:lstStyle/>
          <a:p>
            <a:pPr marL="342900" indent="-342900">
              <a:buFont typeface="Arial" panose="020B0604020202020204" pitchFamily="34" charset="0"/>
              <a:buChar char="•"/>
            </a:pPr>
            <a:r>
              <a:rPr lang="en-US" sz="2400" dirty="0"/>
              <a:t>A very offensive or sexually shocking word, photos, videos etc.</a:t>
            </a:r>
          </a:p>
          <a:p>
            <a:pPr marL="342900" indent="-342900">
              <a:buFont typeface="Arial" panose="020B0604020202020204" pitchFamily="34" charset="0"/>
              <a:buChar char="•"/>
            </a:pPr>
            <a:r>
              <a:rPr lang="en-US" sz="2400" dirty="0"/>
              <a:t>Section 67- Publishing of information which is obscene in electronic form</a:t>
            </a:r>
          </a:p>
          <a:p>
            <a:pPr marL="342900" indent="-342900">
              <a:buFont typeface="Arial" panose="020B0604020202020204" pitchFamily="34" charset="0"/>
              <a:buChar char="•"/>
            </a:pPr>
            <a:r>
              <a:rPr lang="en-US" sz="2400" dirty="0"/>
              <a:t>Section 67 A- Punishment for publishing or transmitting of material containing sexually explicit act, etc.</a:t>
            </a:r>
          </a:p>
          <a:p>
            <a:pPr marL="342900" indent="-342900" algn="just">
              <a:buFont typeface="Arial" panose="020B0604020202020204" pitchFamily="34" charset="0"/>
              <a:buChar char="•"/>
            </a:pPr>
            <a:r>
              <a:rPr lang="en-US" sz="2400" dirty="0"/>
              <a:t>Section 67 B- Punishment for publishing or transmitting of material depicting children in sexually explicit act, etc. in electronic form.</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902669" y="252240"/>
            <a:ext cx="1066165" cy="546100"/>
          </a:xfrm>
          <a:prstGeom prst="rect">
            <a:avLst/>
          </a:prstGeom>
          <a:noFill/>
          <a:ln>
            <a:noFill/>
          </a:ln>
        </p:spPr>
      </p:pic>
    </p:spTree>
    <p:extLst>
      <p:ext uri="{BB962C8B-B14F-4D97-AF65-F5344CB8AC3E}">
        <p14:creationId xmlns:p14="http://schemas.microsoft.com/office/powerpoint/2010/main" val="2497193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Morphing</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CYBER LAWS</a:t>
            </a: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868853"/>
            <a:ext cx="7898633"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To gradually change, or change someone or something, from one thing to another.</a:t>
            </a:r>
          </a:p>
          <a:p>
            <a:pPr marL="342900" indent="-342900">
              <a:buFont typeface="Arial" panose="020B0604020202020204" pitchFamily="34" charset="0"/>
              <a:buChar char="•"/>
            </a:pPr>
            <a:r>
              <a:rPr lang="en-US" sz="2400" dirty="0"/>
              <a:t>Morphing is not recognized as an offence under IPC or The I.T Act.</a:t>
            </a:r>
          </a:p>
          <a:p>
            <a:pPr marL="342900" indent="-342900">
              <a:buFont typeface="Arial" panose="020B0604020202020204" pitchFamily="34" charset="0"/>
              <a:buChar char="•"/>
            </a:pPr>
            <a:r>
              <a:rPr lang="en-US" sz="2400" dirty="0">
                <a:solidFill>
                  <a:srgbClr val="FF0000"/>
                </a:solidFill>
              </a:rPr>
              <a:t>Laws</a:t>
            </a:r>
            <a:r>
              <a:rPr lang="en-US" sz="2400" dirty="0"/>
              <a:t> that may be applicable if morphed pictures are transmitted or published</a:t>
            </a:r>
          </a:p>
          <a:p>
            <a:pPr marL="800100" lvl="1" indent="-342900">
              <a:buFont typeface="Arial" panose="020B0604020202020204" pitchFamily="34" charset="0"/>
              <a:buChar char="•"/>
            </a:pPr>
            <a:r>
              <a:rPr lang="en-US" sz="2400" dirty="0"/>
              <a:t>Section- 66 E, 67, 67 A, 67 B of I.T Act.</a:t>
            </a:r>
          </a:p>
          <a:p>
            <a:pPr marL="800100" lvl="1" indent="-342900">
              <a:buFont typeface="Arial" panose="020B0604020202020204" pitchFamily="34" charset="0"/>
              <a:buChar char="•"/>
            </a:pPr>
            <a:r>
              <a:rPr lang="en-US" sz="2400" dirty="0"/>
              <a:t>Section- 509, 354, 500 of IPC.</a:t>
            </a:r>
          </a:p>
          <a:p>
            <a:pPr marL="800100" lvl="1" indent="-342900">
              <a:buFont typeface="Arial" panose="020B0604020202020204" pitchFamily="34" charset="0"/>
              <a:buChar char="•"/>
            </a:pPr>
            <a:r>
              <a:rPr lang="en-US" sz="2400" dirty="0"/>
              <a:t>Indecent Representation of Women (Prevention) Act.</a:t>
            </a:r>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850910" y="105798"/>
            <a:ext cx="1066165" cy="546100"/>
          </a:xfrm>
          <a:prstGeom prst="rect">
            <a:avLst/>
          </a:prstGeom>
          <a:noFill/>
          <a:ln>
            <a:noFill/>
          </a:ln>
        </p:spPr>
      </p:pic>
    </p:spTree>
    <p:extLst>
      <p:ext uri="{BB962C8B-B14F-4D97-AF65-F5344CB8AC3E}">
        <p14:creationId xmlns:p14="http://schemas.microsoft.com/office/powerpoint/2010/main" val="3605663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Child abuse</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CYBER LAWS</a:t>
            </a: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868853"/>
            <a:ext cx="7898633"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Child is anyone under the age of 18.</a:t>
            </a:r>
          </a:p>
          <a:p>
            <a:pPr marL="342900" indent="-342900">
              <a:buFont typeface="Arial" panose="020B0604020202020204" pitchFamily="34" charset="0"/>
              <a:buChar char="•"/>
            </a:pPr>
            <a:r>
              <a:rPr lang="en-US" sz="2400" dirty="0"/>
              <a:t>Online child abuse most commonly includes grooming, live streaming, consuming child sexual abuse material, and coercing and blackmailing children for sexual purposes. </a:t>
            </a:r>
          </a:p>
          <a:p>
            <a:pPr marL="342900" indent="-342900">
              <a:buFont typeface="Arial" panose="020B0604020202020204" pitchFamily="34" charset="0"/>
              <a:buChar char="•"/>
            </a:pPr>
            <a:r>
              <a:rPr lang="en-US" sz="2400" dirty="0"/>
              <a:t>Online child abuse often occurs across multiple jurisdictions, with victims and offenders often in different countries.</a:t>
            </a:r>
          </a:p>
          <a:p>
            <a:pPr marL="342900" indent="-342900">
              <a:buFont typeface="Arial" panose="020B0604020202020204" pitchFamily="34" charset="0"/>
              <a:buChar char="•"/>
            </a:pPr>
            <a:r>
              <a:rPr lang="en-US" sz="2400" dirty="0"/>
              <a:t>Abuse may be sexual, physical, emotional and also includes sexual exploitation.</a:t>
            </a:r>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687007" y="440855"/>
            <a:ext cx="1066165" cy="546100"/>
          </a:xfrm>
          <a:prstGeom prst="rect">
            <a:avLst/>
          </a:prstGeom>
          <a:noFill/>
          <a:ln>
            <a:noFill/>
          </a:ln>
        </p:spPr>
      </p:pic>
    </p:spTree>
    <p:extLst>
      <p:ext uri="{BB962C8B-B14F-4D97-AF65-F5344CB8AC3E}">
        <p14:creationId xmlns:p14="http://schemas.microsoft.com/office/powerpoint/2010/main" val="1720409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US" sz="2400" b="1" dirty="0">
                <a:solidFill>
                  <a:schemeClr val="accent2">
                    <a:lumMod val="75000"/>
                  </a:schemeClr>
                </a:solidFill>
              </a:rPr>
              <a:t>Child Abuse</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CYBER LAWS</a:t>
            </a: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868853"/>
            <a:ext cx="7898633" cy="5632311"/>
          </a:xfrm>
          <a:prstGeom prst="rect">
            <a:avLst/>
          </a:prstGeom>
          <a:noFill/>
        </p:spPr>
        <p:txBody>
          <a:bodyPr wrap="square" rtlCol="0">
            <a:spAutoFit/>
          </a:bodyPr>
          <a:lstStyle/>
          <a:p>
            <a:pPr marL="342900" indent="-342900">
              <a:buFont typeface="Arial" panose="020B0604020202020204" pitchFamily="34" charset="0"/>
              <a:buChar char="•"/>
            </a:pPr>
            <a:r>
              <a:rPr lang="en-US" sz="2400" dirty="0"/>
              <a:t>Section 67 B Punishment for publishing or transmitting of material depicting children in sexually explicit act, etc. in electronic form</a:t>
            </a:r>
          </a:p>
          <a:p>
            <a:pPr marL="457200" indent="-457200">
              <a:buAutoNum type="alphaLcPeriod"/>
            </a:pPr>
            <a:r>
              <a:rPr lang="en-US" sz="2400" dirty="0"/>
              <a:t>publishes or transmits or causes to be published or transmitted material. </a:t>
            </a:r>
          </a:p>
          <a:p>
            <a:pPr marL="457200" indent="-457200">
              <a:buAutoNum type="alphaLcPeriod"/>
            </a:pPr>
            <a:r>
              <a:rPr lang="en-US" sz="2400" dirty="0"/>
              <a:t>depicting children in obscene or indecent or sexually explicit manner through images, videos etc.</a:t>
            </a:r>
          </a:p>
          <a:p>
            <a:pPr marL="457200" indent="-457200">
              <a:buAutoNum type="alphaLcPeriod"/>
            </a:pPr>
            <a:r>
              <a:rPr lang="en-US" sz="2400" dirty="0"/>
              <a:t>Cultivates, entices or induces children to online relationship.</a:t>
            </a:r>
          </a:p>
          <a:p>
            <a:pPr marL="457200" indent="-457200">
              <a:buAutoNum type="alphaLcPeriod"/>
            </a:pPr>
            <a:r>
              <a:rPr lang="en-US" sz="2400" dirty="0"/>
              <a:t>facilitates abusing children online.</a:t>
            </a:r>
          </a:p>
          <a:p>
            <a:pPr marL="457200" indent="-457200">
              <a:buAutoNum type="alphaLcPeriod"/>
            </a:pPr>
            <a:r>
              <a:rPr lang="en-US" sz="2400" dirty="0"/>
              <a:t>records in any electronic form own abuse or that of others pertaining to sexually explicit act with children.</a:t>
            </a:r>
          </a:p>
          <a:p>
            <a:pPr marL="457200" indent="-457200">
              <a:buAutoNum type="alphaLcPeriod"/>
            </a:pPr>
            <a:endParaRPr lang="en-US" sz="2400" dirty="0"/>
          </a:p>
          <a:p>
            <a:pPr marL="457200" indent="-457200">
              <a:buAutoNum type="alphaLcPeriod"/>
            </a:pPr>
            <a:endParaRPr lang="en-US" sz="2400" dirty="0"/>
          </a:p>
          <a:p>
            <a:pPr marL="342900" indent="-342900">
              <a:buFont typeface="Arial" panose="020B0604020202020204" pitchFamily="34" charset="0"/>
              <a:buChar char="•"/>
            </a:pPr>
            <a:endParaRPr lang="en-US" sz="2400" dirty="0"/>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876788" y="252240"/>
            <a:ext cx="1066165" cy="546100"/>
          </a:xfrm>
          <a:prstGeom prst="rect">
            <a:avLst/>
          </a:prstGeom>
          <a:noFill/>
          <a:ln>
            <a:noFill/>
          </a:ln>
        </p:spPr>
      </p:pic>
    </p:spTree>
    <p:extLst>
      <p:ext uri="{BB962C8B-B14F-4D97-AF65-F5344CB8AC3E}">
        <p14:creationId xmlns:p14="http://schemas.microsoft.com/office/powerpoint/2010/main" val="1537296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93111" y="707706"/>
            <a:ext cx="7999758" cy="461665"/>
          </a:xfrm>
          <a:prstGeom prst="rect">
            <a:avLst/>
          </a:prstGeom>
        </p:spPr>
        <p:txBody>
          <a:bodyPr wrap="square">
            <a:spAutoFit/>
          </a:bodyPr>
          <a:lstStyle/>
          <a:p>
            <a:r>
              <a:rPr lang="en-US" sz="2400" b="1" dirty="0">
                <a:solidFill>
                  <a:schemeClr val="accent2">
                    <a:lumMod val="75000"/>
                  </a:schemeClr>
                </a:solidFill>
              </a:rPr>
              <a:t>Prosecution</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CYBER LAWS</a:t>
            </a: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939874"/>
            <a:ext cx="7898633" cy="5632311"/>
          </a:xfrm>
          <a:prstGeom prst="rect">
            <a:avLst/>
          </a:prstGeom>
          <a:noFill/>
        </p:spPr>
        <p:txBody>
          <a:bodyPr wrap="square" rtlCol="0">
            <a:spAutoFit/>
          </a:bodyPr>
          <a:lstStyle/>
          <a:p>
            <a:pPr marL="342900" indent="-342900">
              <a:buFont typeface="Arial" panose="020B0604020202020204" pitchFamily="34" charset="0"/>
              <a:buChar char="•"/>
            </a:pPr>
            <a:r>
              <a:rPr lang="en-US" sz="2400" b="1" dirty="0"/>
              <a:t>Section 46 - Power To Adjudicate</a:t>
            </a:r>
          </a:p>
          <a:p>
            <a:pPr marL="342900" indent="-342900">
              <a:buFont typeface="Arial" panose="020B0604020202020204" pitchFamily="34" charset="0"/>
              <a:buChar char="•"/>
            </a:pPr>
            <a:r>
              <a:rPr lang="en-US" sz="2400" dirty="0"/>
              <a:t>Sec 46 confers the power to adjudicate contravention under the Act to an officer not below the rank of Director to Government of India or equivalent officer of state.</a:t>
            </a:r>
          </a:p>
          <a:p>
            <a:pPr marL="342900" indent="-342900">
              <a:buFont typeface="Arial" panose="020B0604020202020204" pitchFamily="34" charset="0"/>
              <a:buChar char="•"/>
            </a:pPr>
            <a:r>
              <a:rPr lang="en-US" sz="2400" dirty="0"/>
              <a:t>Appointing Authority- Central Govt.</a:t>
            </a:r>
          </a:p>
          <a:p>
            <a:pPr marL="342900" indent="-342900">
              <a:buFont typeface="Arial" panose="020B0604020202020204" pitchFamily="34" charset="0"/>
              <a:buChar char="•"/>
            </a:pPr>
            <a:r>
              <a:rPr lang="en-US" sz="2400" b="1" dirty="0"/>
              <a:t>The Cyber Appellate Tribunal</a:t>
            </a:r>
          </a:p>
          <a:p>
            <a:pPr marL="342900" indent="-342900">
              <a:buFont typeface="Arial" panose="020B0604020202020204" pitchFamily="34" charset="0"/>
              <a:buChar char="•"/>
            </a:pPr>
            <a:r>
              <a:rPr lang="en-US" sz="2400" dirty="0"/>
              <a:t>Establishment- Central Govt.</a:t>
            </a:r>
          </a:p>
          <a:p>
            <a:pPr marL="342900" indent="-342900">
              <a:buFont typeface="Arial" panose="020B0604020202020204" pitchFamily="34" charset="0"/>
              <a:buChar char="•"/>
            </a:pPr>
            <a:r>
              <a:rPr lang="en-US" sz="2400" dirty="0"/>
              <a:t>The Central Government in consultation with the Chief Justice of India selects the Chairperson and other members. </a:t>
            </a:r>
          </a:p>
          <a:p>
            <a:pPr marL="342900" indent="-342900">
              <a:buFont typeface="Arial" panose="020B0604020202020204" pitchFamily="34" charset="0"/>
              <a:buChar char="•"/>
            </a:pPr>
            <a:r>
              <a:rPr lang="en-US" sz="2400" b="1" dirty="0"/>
              <a:t>Section 62 - Appeal To High Court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704260" y="317859"/>
            <a:ext cx="1066165" cy="546100"/>
          </a:xfrm>
          <a:prstGeom prst="rect">
            <a:avLst/>
          </a:prstGeom>
          <a:noFill/>
          <a:ln>
            <a:noFill/>
          </a:ln>
        </p:spPr>
      </p:pic>
    </p:spTree>
    <p:extLst>
      <p:ext uri="{BB962C8B-B14F-4D97-AF65-F5344CB8AC3E}">
        <p14:creationId xmlns:p14="http://schemas.microsoft.com/office/powerpoint/2010/main" val="1956921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Introduction</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830997"/>
          </a:xfrm>
          <a:prstGeom prst="rect">
            <a:avLst/>
          </a:prstGeom>
        </p:spPr>
        <p:txBody>
          <a:bodyPr wrap="square">
            <a:spAutoFit/>
          </a:bodyPr>
          <a:lstStyle/>
          <a:p>
            <a:r>
              <a:rPr lang="en-US" sz="2400" b="1" dirty="0">
                <a:solidFill>
                  <a:schemeClr val="accent1">
                    <a:lumMod val="75000"/>
                  </a:schemeClr>
                </a:solidFill>
              </a:rPr>
              <a:t>CYBER LAWS</a:t>
            </a:r>
          </a:p>
          <a:p>
            <a:endParaRPr lang="en-US" sz="2400" b="1" dirty="0">
              <a:solidFill>
                <a:schemeClr val="accent1">
                  <a:lumMod val="75000"/>
                </a:schemeClr>
              </a:solidFill>
            </a:endParaRP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868853"/>
            <a:ext cx="7898633"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‘Cyber’ is a prefix used to describe a person, thing or idea as part of the computer and information age.</a:t>
            </a:r>
          </a:p>
          <a:p>
            <a:pPr marL="342900" indent="-342900">
              <a:buFont typeface="Arial" panose="020B0604020202020204" pitchFamily="34" charset="0"/>
              <a:buChar char="•"/>
            </a:pPr>
            <a:r>
              <a:rPr lang="en-US" sz="2400" dirty="0"/>
              <a:t>Need for Cyber laws.</a:t>
            </a:r>
          </a:p>
          <a:p>
            <a:pPr marL="342900" indent="-342900">
              <a:buFont typeface="Arial" panose="020B0604020202020204" pitchFamily="34" charset="0"/>
              <a:buChar char="•"/>
            </a:pPr>
            <a:r>
              <a:rPr lang="en-US" sz="2400" dirty="0"/>
              <a:t>Cyber law encompasses:</a:t>
            </a:r>
          </a:p>
          <a:p>
            <a:pPr marL="800100" lvl="1" indent="-342900">
              <a:buFont typeface="Arial" panose="020B0604020202020204" pitchFamily="34" charset="0"/>
              <a:buChar char="•"/>
            </a:pPr>
            <a:r>
              <a:rPr lang="en-US" sz="2400" dirty="0"/>
              <a:t>Cyber crimes</a:t>
            </a:r>
          </a:p>
          <a:p>
            <a:pPr marL="800100" lvl="1" indent="-342900">
              <a:buFont typeface="Arial" panose="020B0604020202020204" pitchFamily="34" charset="0"/>
              <a:buChar char="•"/>
            </a:pPr>
            <a:r>
              <a:rPr lang="en-US" sz="2400" dirty="0"/>
              <a:t>Electronic and digital signatures</a:t>
            </a:r>
          </a:p>
          <a:p>
            <a:pPr marL="800100" lvl="1" indent="-342900">
              <a:buFont typeface="Arial" panose="020B0604020202020204" pitchFamily="34" charset="0"/>
              <a:buChar char="•"/>
            </a:pPr>
            <a:r>
              <a:rPr lang="en-US" sz="2400" dirty="0"/>
              <a:t>Intellectual property</a:t>
            </a:r>
          </a:p>
          <a:p>
            <a:pPr marL="800100" lvl="1" indent="-342900">
              <a:buFont typeface="Arial" panose="020B0604020202020204" pitchFamily="34" charset="0"/>
              <a:buChar char="•"/>
            </a:pPr>
            <a:r>
              <a:rPr lang="en-US" sz="2400" dirty="0"/>
              <a:t>Data protection and privacy</a:t>
            </a:r>
          </a:p>
          <a:p>
            <a:pPr marL="342900" indent="-342900">
              <a:buFont typeface="Arial" panose="020B0604020202020204" pitchFamily="34" charset="0"/>
              <a:buChar char="•"/>
            </a:pPr>
            <a:endParaRPr lang="en-US" sz="2400" dirty="0"/>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790524" y="252240"/>
            <a:ext cx="1066165" cy="546100"/>
          </a:xfrm>
          <a:prstGeom prst="rect">
            <a:avLst/>
          </a:prstGeom>
          <a:noFill/>
          <a:ln>
            <a:noFill/>
          </a:ln>
        </p:spPr>
      </p:pic>
    </p:spTree>
    <p:extLst>
      <p:ext uri="{BB962C8B-B14F-4D97-AF65-F5344CB8AC3E}">
        <p14:creationId xmlns:p14="http://schemas.microsoft.com/office/powerpoint/2010/main" val="6181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447674" y="651898"/>
            <a:ext cx="7923963" cy="461665"/>
          </a:xfrm>
          <a:prstGeom prst="rect">
            <a:avLst/>
          </a:prstGeom>
        </p:spPr>
        <p:txBody>
          <a:bodyPr wrap="square" lIns="91440" tIns="45720" rIns="91440" bIns="45720" anchor="t">
            <a:spAutoFit/>
          </a:bodyPr>
          <a:lstStyle/>
          <a:p>
            <a:r>
              <a:rPr lang="en-US" sz="2400" b="1" dirty="0">
                <a:solidFill>
                  <a:schemeClr val="accent2">
                    <a:lumMod val="75000"/>
                  </a:schemeClr>
                </a:solidFill>
                <a:cs typeface="Calibri"/>
              </a:rPr>
              <a:t>I</a:t>
            </a:r>
            <a:r>
              <a:rPr lang="en-IN" sz="2400" b="1" dirty="0">
                <a:solidFill>
                  <a:schemeClr val="accent2">
                    <a:lumMod val="75000"/>
                  </a:schemeClr>
                </a:solidFill>
                <a:cs typeface="Calibri"/>
              </a:rPr>
              <a:t>P Regime</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endParaRPr lang="en-US" sz="2400" b="1" dirty="0">
              <a:solidFill>
                <a:schemeClr val="accent1">
                  <a:lumMod val="75000"/>
                </a:schemeClr>
              </a:solidFill>
            </a:endParaRP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543749"/>
            <a:ext cx="7898633" cy="4893647"/>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400" dirty="0"/>
              <a:t>Intellectual property (IP) refers to creations of the mind, such as inventions; literary and artistic works; designs; and symbols, names and images used in commerce.</a:t>
            </a:r>
          </a:p>
          <a:p>
            <a:pPr marL="342900" indent="-342900">
              <a:buFont typeface="Arial" panose="020B0604020202020204" pitchFamily="34" charset="0"/>
              <a:buChar char="•"/>
            </a:pPr>
            <a:r>
              <a:rPr lang="en-US" sz="2400" dirty="0"/>
              <a:t>Why is IP protected by law?</a:t>
            </a:r>
          </a:p>
          <a:p>
            <a:pPr marL="800100" lvl="1" indent="-342900">
              <a:buFont typeface="Arial" panose="020B0604020202020204" pitchFamily="34" charset="0"/>
              <a:buChar char="•"/>
            </a:pPr>
            <a:r>
              <a:rPr lang="en-US" sz="2400" dirty="0"/>
              <a:t>Enable people to earn recognition.</a:t>
            </a:r>
          </a:p>
          <a:p>
            <a:pPr marL="800100" lvl="1" indent="-342900">
              <a:buFont typeface="Arial" panose="020B0604020202020204" pitchFamily="34" charset="0"/>
              <a:buChar char="•"/>
            </a:pPr>
            <a:r>
              <a:rPr lang="en-US" sz="2400" dirty="0"/>
              <a:t>Financial benefit.</a:t>
            </a:r>
          </a:p>
          <a:p>
            <a:pPr marL="800100" lvl="1" indent="-342900">
              <a:buFont typeface="Arial" panose="020B0604020202020204" pitchFamily="34" charset="0"/>
              <a:buChar char="•"/>
            </a:pPr>
            <a:r>
              <a:rPr lang="en-US" sz="2400" dirty="0"/>
              <a:t>Prevent misuse by third party .</a:t>
            </a:r>
          </a:p>
          <a:p>
            <a:pPr marL="342900" indent="-342900">
              <a:buFont typeface="Arial" panose="020B0604020202020204" pitchFamily="34" charset="0"/>
              <a:buChar char="•"/>
            </a:pPr>
            <a:r>
              <a:rPr lang="en-US" sz="2400" dirty="0"/>
              <a:t>Balance between the interests of innovators and the wider public interest.</a:t>
            </a:r>
          </a:p>
          <a:p>
            <a:endParaRPr lang="en-US" sz="2400" dirty="0"/>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endParaRPr lang="en-US" sz="2400" dirty="0"/>
          </a:p>
          <a:p>
            <a:pPr lvl="1"/>
            <a:endParaRPr lang="en-US" sz="2400" dirty="0"/>
          </a:p>
        </p:txBody>
      </p:sp>
      <p:sp>
        <p:nvSpPr>
          <p:cNvPr id="7" name="Google Shape;230;p28">
            <a:extLst>
              <a:ext uri="{FF2B5EF4-FFF2-40B4-BE49-F238E27FC236}">
                <a16:creationId xmlns:a16="http://schemas.microsoft.com/office/drawing/2014/main" xmlns="" id="{FD765F05-76E6-4134-9B18-1D178C839036}"/>
              </a:ext>
            </a:extLst>
          </p:cNvPr>
          <p:cNvSpPr/>
          <p:nvPr/>
        </p:nvSpPr>
        <p:spPr>
          <a:xfrm>
            <a:off x="393111" y="233190"/>
            <a:ext cx="749721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CYBER LAWS</a:t>
            </a:r>
            <a:endParaRPr/>
          </a:p>
        </p:txBody>
      </p:sp>
      <p:pic>
        <p:nvPicPr>
          <p:cNvPr id="9" name="Picture 8"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652502" y="233190"/>
            <a:ext cx="1066165" cy="546100"/>
          </a:xfrm>
          <a:prstGeom prst="rect">
            <a:avLst/>
          </a:prstGeom>
          <a:noFill/>
          <a:ln>
            <a:noFill/>
          </a:ln>
        </p:spPr>
      </p:pic>
    </p:spTree>
    <p:extLst>
      <p:ext uri="{BB962C8B-B14F-4D97-AF65-F5344CB8AC3E}">
        <p14:creationId xmlns:p14="http://schemas.microsoft.com/office/powerpoint/2010/main" val="1590694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28"/>
          <p:cNvSpPr/>
          <p:nvPr/>
        </p:nvSpPr>
        <p:spPr>
          <a:xfrm>
            <a:off x="371880" y="651898"/>
            <a:ext cx="7999758"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dirty="0">
                <a:solidFill>
                  <a:srgbClr val="C55A11"/>
                </a:solidFill>
                <a:latin typeface="Calibri"/>
                <a:ea typeface="Calibri"/>
                <a:cs typeface="Calibri"/>
                <a:sym typeface="Calibri"/>
              </a:rPr>
              <a:t>Patents</a:t>
            </a:r>
            <a:endParaRPr sz="2400" b="1" dirty="0">
              <a:solidFill>
                <a:srgbClr val="C55A11"/>
              </a:solidFill>
              <a:latin typeface="Calibri"/>
              <a:ea typeface="Calibri"/>
              <a:cs typeface="Calibri"/>
              <a:sym typeface="Calibri"/>
            </a:endParaRPr>
          </a:p>
        </p:txBody>
      </p:sp>
      <p:cxnSp>
        <p:nvCxnSpPr>
          <p:cNvPr id="228" name="Google Shape;228;p28"/>
          <p:cNvCxnSpPr/>
          <p:nvPr/>
        </p:nvCxnSpPr>
        <p:spPr>
          <a:xfrm>
            <a:off x="-8308" y="1316458"/>
            <a:ext cx="8300052" cy="0"/>
          </a:xfrm>
          <a:prstGeom prst="straightConnector1">
            <a:avLst/>
          </a:prstGeom>
          <a:noFill/>
          <a:ln w="38100" cap="flat" cmpd="sng">
            <a:solidFill>
              <a:srgbClr val="C55A11"/>
            </a:solidFill>
            <a:prstDash val="solid"/>
            <a:miter lim="800000"/>
            <a:headEnd type="none" w="sm" len="sm"/>
            <a:tailEnd type="none" w="sm" len="sm"/>
          </a:ln>
        </p:spPr>
      </p:cxnSp>
      <p:sp>
        <p:nvSpPr>
          <p:cNvPr id="230" name="Google Shape;230;p28"/>
          <p:cNvSpPr/>
          <p:nvPr/>
        </p:nvSpPr>
        <p:spPr>
          <a:xfrm>
            <a:off x="393111" y="252240"/>
            <a:ext cx="7497214" cy="46166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2F5496"/>
                </a:solidFill>
                <a:latin typeface="Calibri"/>
                <a:ea typeface="Calibri"/>
                <a:cs typeface="Calibri"/>
                <a:sym typeface="Calibri"/>
              </a:rPr>
              <a:t>CYBER LAWS</a:t>
            </a:r>
            <a:endParaRPr/>
          </a:p>
        </p:txBody>
      </p:sp>
      <p:sp>
        <p:nvSpPr>
          <p:cNvPr id="231" name="Google Shape;231;p28"/>
          <p:cNvSpPr txBox="1"/>
          <p:nvPr/>
        </p:nvSpPr>
        <p:spPr>
          <a:xfrm>
            <a:off x="393111" y="1868854"/>
            <a:ext cx="7898633" cy="4337248"/>
          </a:xfrm>
          <a:prstGeom prst="rect">
            <a:avLst/>
          </a:prstGeom>
          <a:noFill/>
          <a:ln>
            <a:noFill/>
          </a:ln>
        </p:spPr>
        <p:txBody>
          <a:bodyPr spcFirstLastPara="1" wrap="square" lIns="91425" tIns="45700" rIns="91425" bIns="45700" anchor="t" anchorCtr="0">
            <a:noAutofit/>
          </a:bodyPr>
          <a:lstStyle/>
          <a:p>
            <a:pPr marR="0" lvl="0" algn="just" rtl="0">
              <a:spcBef>
                <a:spcPts val="0"/>
              </a:spcBef>
              <a:spcAft>
                <a:spcPts val="0"/>
              </a:spcAft>
              <a:buClr>
                <a:srgbClr val="333333"/>
              </a:buClr>
              <a:buSzPts val="2400"/>
            </a:pPr>
            <a:endParaRPr lang="en-US" sz="2400" b="0" i="0" dirty="0">
              <a:solidFill>
                <a:srgbClr val="333333"/>
              </a:solidFill>
              <a:latin typeface="Calibri"/>
              <a:ea typeface="Calibri"/>
              <a:cs typeface="Calibri"/>
              <a:sym typeface="Calibri"/>
            </a:endParaRPr>
          </a:p>
        </p:txBody>
      </p:sp>
      <p:pic>
        <p:nvPicPr>
          <p:cNvPr id="3" name="Picture 2">
            <a:extLst>
              <a:ext uri="{FF2B5EF4-FFF2-40B4-BE49-F238E27FC236}">
                <a16:creationId xmlns:a16="http://schemas.microsoft.com/office/drawing/2014/main" xmlns="" id="{06D39367-A1BE-4A54-A0B3-4353AE7EE6EF}"/>
              </a:ext>
            </a:extLst>
          </p:cNvPr>
          <p:cNvPicPr>
            <a:picLocks noChangeAspect="1"/>
          </p:cNvPicPr>
          <p:nvPr/>
        </p:nvPicPr>
        <p:blipFill>
          <a:blip r:embed="rId3"/>
          <a:stretch>
            <a:fillRect/>
          </a:stretch>
        </p:blipFill>
        <p:spPr>
          <a:xfrm>
            <a:off x="78411" y="1316458"/>
            <a:ext cx="8408043" cy="5173037"/>
          </a:xfrm>
          <a:prstGeom prst="rect">
            <a:avLst/>
          </a:prstGeom>
        </p:spPr>
      </p:pic>
      <p:pic>
        <p:nvPicPr>
          <p:cNvPr id="8" name="Picture 7" descr="PESSAT - All India Online Entrance Exam for Admission to PES University"/>
          <p:cNvPicPr/>
          <p:nvPr/>
        </p:nvPicPr>
        <p:blipFill>
          <a:blip r:embed="rId4" cstate="print">
            <a:extLst>
              <a:ext uri="{28A0092B-C50C-407E-A947-70E740481C1C}">
                <a14:useLocalDpi xmlns:a14="http://schemas.microsoft.com/office/drawing/2010/main" val="0"/>
              </a:ext>
            </a:extLst>
          </a:blip>
          <a:srcRect/>
          <a:stretch>
            <a:fillRect/>
          </a:stretch>
        </p:blipFill>
        <p:spPr>
          <a:xfrm>
            <a:off x="10704261" y="336630"/>
            <a:ext cx="1066165" cy="546100"/>
          </a:xfrm>
          <a:prstGeom prst="rect">
            <a:avLst/>
          </a:prstGeom>
          <a:noFill/>
          <a:ln>
            <a:noFill/>
          </a:ln>
        </p:spPr>
      </p:pic>
    </p:spTree>
    <p:extLst>
      <p:ext uri="{BB962C8B-B14F-4D97-AF65-F5344CB8AC3E}">
        <p14:creationId xmlns:p14="http://schemas.microsoft.com/office/powerpoint/2010/main" val="2730535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447674" y="651898"/>
            <a:ext cx="7923963" cy="461665"/>
          </a:xfrm>
          <a:prstGeom prst="rect">
            <a:avLst/>
          </a:prstGeom>
        </p:spPr>
        <p:txBody>
          <a:bodyPr wrap="square" lIns="91440" tIns="45720" rIns="91440" bIns="45720" anchor="t">
            <a:spAutoFit/>
          </a:bodyPr>
          <a:lstStyle/>
          <a:p>
            <a:pPr marL="0" marR="0" lvl="0" indent="0" algn="l" rtl="0">
              <a:spcBef>
                <a:spcPts val="0"/>
              </a:spcBef>
              <a:spcAft>
                <a:spcPts val="0"/>
              </a:spcAft>
              <a:buNone/>
            </a:pPr>
            <a:r>
              <a:rPr lang="en-US" sz="2400" b="1" dirty="0">
                <a:solidFill>
                  <a:srgbClr val="C55A11"/>
                </a:solidFill>
                <a:latin typeface="Calibri"/>
                <a:ea typeface="Calibri"/>
                <a:cs typeface="Calibri"/>
                <a:sym typeface="Calibri"/>
              </a:rPr>
              <a:t>Patents</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CYBER LAWS</a:t>
            </a:r>
            <a:endParaRPr lang="en-US" sz="2400" dirty="0"/>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868853"/>
            <a:ext cx="7898633" cy="4524315"/>
          </a:xfrm>
          <a:prstGeom prst="rect">
            <a:avLst/>
          </a:prstGeom>
          <a:noFill/>
        </p:spPr>
        <p:txBody>
          <a:bodyPr wrap="square" lIns="91440" tIns="45720" rIns="91440" bIns="45720" rtlCol="0" anchor="t">
            <a:spAutoFit/>
          </a:bodyPr>
          <a:lstStyle/>
          <a:p>
            <a:pPr marL="342900" lvl="0" indent="-342900" algn="just">
              <a:buClr>
                <a:srgbClr val="333333"/>
              </a:buClr>
              <a:buSzPts val="2400"/>
              <a:buFont typeface="Arial"/>
              <a:buChar char="•"/>
            </a:pPr>
            <a:r>
              <a:rPr lang="en-US" sz="2400" dirty="0">
                <a:ea typeface="Calibri"/>
                <a:cs typeface="Calibri"/>
                <a:sym typeface="Calibri"/>
              </a:rPr>
              <a:t>A patent is an exclusive right granted for an invention, which is a product or a process that provides, in general, a new way of doing something, or offers a new technical solution to a problem.</a:t>
            </a:r>
          </a:p>
          <a:p>
            <a:pPr lvl="0" algn="just">
              <a:buClr>
                <a:srgbClr val="333333"/>
              </a:buClr>
              <a:buSzPts val="2400"/>
            </a:pPr>
            <a:endParaRPr lang="en-US" sz="2400" dirty="0">
              <a:ea typeface="Calibri"/>
              <a:cs typeface="Calibri"/>
              <a:sym typeface="Calibri"/>
            </a:endParaRPr>
          </a:p>
          <a:p>
            <a:pPr marL="342900" lvl="0" indent="-342900" algn="just">
              <a:buClr>
                <a:srgbClr val="333333"/>
              </a:buClr>
              <a:buSzPts val="2400"/>
              <a:buFont typeface="Arial"/>
              <a:buChar char="•"/>
            </a:pPr>
            <a:r>
              <a:rPr lang="en-US" sz="2400" dirty="0">
                <a:ea typeface="Calibri"/>
                <a:cs typeface="Calibri"/>
                <a:sym typeface="Calibri"/>
              </a:rPr>
              <a:t> How long does patent protection last?</a:t>
            </a:r>
          </a:p>
          <a:p>
            <a:pPr marL="800100" lvl="1" indent="-342900" algn="just">
              <a:buClr>
                <a:srgbClr val="333333"/>
              </a:buClr>
              <a:buSzPts val="2400"/>
              <a:buFont typeface="Arial"/>
              <a:buChar char="•"/>
            </a:pPr>
            <a:r>
              <a:rPr lang="en-US" sz="2400" dirty="0">
                <a:ea typeface="Calibri"/>
                <a:cs typeface="Calibri"/>
                <a:sym typeface="Calibri"/>
              </a:rPr>
              <a:t>Patent protection is granted for a period of 20 years 	from the filing date of the application.</a:t>
            </a:r>
          </a:p>
          <a:p>
            <a:pPr marL="342900" lvl="0" indent="-342900" algn="just">
              <a:buClr>
                <a:srgbClr val="333333"/>
              </a:buClr>
              <a:buSzPts val="2400"/>
              <a:buFont typeface="Arial"/>
              <a:buChar char="•"/>
            </a:pPr>
            <a:r>
              <a:rPr lang="en-US" sz="2400" dirty="0">
                <a:ea typeface="Calibri"/>
                <a:cs typeface="Calibri"/>
                <a:sym typeface="Calibri"/>
              </a:rPr>
              <a:t> Is a patent valid in every country?</a:t>
            </a:r>
          </a:p>
          <a:p>
            <a:pPr lvl="0" algn="just">
              <a:buClr>
                <a:srgbClr val="333333"/>
              </a:buClr>
              <a:buSzPts val="2400"/>
            </a:pPr>
            <a:r>
              <a:rPr lang="en-US" sz="2400" dirty="0">
                <a:ea typeface="Calibri"/>
                <a:cs typeface="Calibri"/>
                <a:sym typeface="Calibri"/>
              </a:rPr>
              <a:t>	No. Patents are territorial rights.</a:t>
            </a:r>
          </a:p>
          <a:p>
            <a:pPr marL="342900" lvl="0" indent="-342900" algn="just">
              <a:buClr>
                <a:srgbClr val="333333"/>
              </a:buClr>
              <a:buSzPts val="2400"/>
              <a:buFont typeface="Arial" panose="020B0604020202020204" pitchFamily="34" charset="0"/>
              <a:buChar char="•"/>
            </a:pPr>
            <a:r>
              <a:rPr lang="en-US" sz="2400" dirty="0">
                <a:ea typeface="Calibri"/>
                <a:cs typeface="Calibri"/>
                <a:sym typeface="Calibri"/>
              </a:rPr>
              <a:t>Indian Patents Act, 1970</a:t>
            </a:r>
          </a:p>
          <a:p>
            <a:pPr marL="800100" lvl="1" indent="-342900">
              <a:buFont typeface="Arial" panose="020B0604020202020204" pitchFamily="34" charset="0"/>
              <a:buChar char="•"/>
            </a:pPr>
            <a:endParaRPr lang="en-US" sz="2400" dirty="0"/>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799151" y="105798"/>
            <a:ext cx="1066165" cy="546100"/>
          </a:xfrm>
          <a:prstGeom prst="rect">
            <a:avLst/>
          </a:prstGeom>
          <a:noFill/>
          <a:ln>
            <a:noFill/>
          </a:ln>
        </p:spPr>
      </p:pic>
    </p:spTree>
    <p:extLst>
      <p:ext uri="{BB962C8B-B14F-4D97-AF65-F5344CB8AC3E}">
        <p14:creationId xmlns:p14="http://schemas.microsoft.com/office/powerpoint/2010/main" val="2505058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447674" y="651898"/>
            <a:ext cx="7923963" cy="461665"/>
          </a:xfrm>
          <a:prstGeom prst="rect">
            <a:avLst/>
          </a:prstGeom>
        </p:spPr>
        <p:txBody>
          <a:bodyPr wrap="square" lIns="91440" tIns="45720" rIns="91440" bIns="45720" anchor="t">
            <a:spAutoFit/>
          </a:bodyPr>
          <a:lstStyle/>
          <a:p>
            <a:pPr marL="0" marR="0" lvl="0" indent="0" algn="l" rtl="0">
              <a:spcBef>
                <a:spcPts val="0"/>
              </a:spcBef>
              <a:spcAft>
                <a:spcPts val="0"/>
              </a:spcAft>
              <a:buNone/>
            </a:pPr>
            <a:r>
              <a:rPr lang="en-US" sz="2400" b="1" dirty="0">
                <a:solidFill>
                  <a:srgbClr val="C55A11"/>
                </a:solidFill>
                <a:latin typeface="Calibri"/>
                <a:ea typeface="Calibri"/>
                <a:cs typeface="Calibri"/>
                <a:sym typeface="Calibri"/>
              </a:rPr>
              <a:t>Patents</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33190"/>
            <a:ext cx="7497214" cy="461665"/>
          </a:xfrm>
          <a:prstGeom prst="rect">
            <a:avLst/>
          </a:prstGeom>
        </p:spPr>
        <p:txBody>
          <a:bodyPr wrap="square">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CYBER LAWS</a:t>
            </a:r>
            <a:endParaRPr lang="en-US" sz="2400" dirty="0"/>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868853"/>
            <a:ext cx="7898633" cy="4154984"/>
          </a:xfrm>
          <a:prstGeom prst="rect">
            <a:avLst/>
          </a:prstGeom>
          <a:noFill/>
        </p:spPr>
        <p:txBody>
          <a:bodyPr wrap="square" lIns="91440" tIns="45720" rIns="91440" bIns="45720" rtlCol="0" anchor="t">
            <a:spAutoFit/>
          </a:bodyPr>
          <a:lstStyle/>
          <a:p>
            <a:pPr marL="342900" lvl="0" indent="-342900" algn="just">
              <a:buClr>
                <a:srgbClr val="333333"/>
              </a:buClr>
              <a:buSzPts val="2400"/>
              <a:buFont typeface="Arial"/>
              <a:buChar char="•"/>
            </a:pPr>
            <a:r>
              <a:rPr lang="en-US" sz="2400" dirty="0">
                <a:ea typeface="Calibri"/>
                <a:cs typeface="Calibri"/>
                <a:sym typeface="Calibri"/>
              </a:rPr>
              <a:t>Infringement of a patent consists of the unauthorized making, importing, using, offering for sale or selling any patented invention within the India.</a:t>
            </a:r>
          </a:p>
          <a:p>
            <a:pPr marL="342900" lvl="0" indent="-342900" algn="just">
              <a:buClr>
                <a:srgbClr val="333333"/>
              </a:buClr>
              <a:buSzPts val="2400"/>
              <a:buFont typeface="Arial"/>
              <a:buChar char="•"/>
            </a:pPr>
            <a:r>
              <a:rPr lang="en-US" sz="2400" dirty="0">
                <a:ea typeface="Calibri"/>
                <a:cs typeface="Calibri"/>
                <a:sym typeface="Calibri"/>
              </a:rPr>
              <a:t>Remedies </a:t>
            </a:r>
          </a:p>
          <a:p>
            <a:pPr marL="800100" lvl="1" indent="-342900" algn="just">
              <a:buClr>
                <a:srgbClr val="333333"/>
              </a:buClr>
              <a:buSzPts val="2400"/>
              <a:buFont typeface="Arial" panose="020B0604020202020204" pitchFamily="34" charset="0"/>
              <a:buChar char="•"/>
            </a:pPr>
            <a:r>
              <a:rPr lang="en-US" sz="2400" dirty="0">
                <a:ea typeface="Calibri"/>
                <a:cs typeface="Calibri"/>
                <a:sym typeface="Calibri"/>
              </a:rPr>
              <a:t>	A civil action can be initiated in a Court of Law.</a:t>
            </a:r>
          </a:p>
          <a:p>
            <a:pPr marL="800100" lvl="1" indent="-342900" algn="just">
              <a:buClr>
                <a:srgbClr val="333333"/>
              </a:buClr>
              <a:buSzPts val="2400"/>
              <a:buFont typeface="Arial" panose="020B0604020202020204" pitchFamily="34" charset="0"/>
              <a:buChar char="•"/>
            </a:pPr>
            <a:r>
              <a:rPr lang="en-US" sz="2400" dirty="0">
                <a:ea typeface="Calibri"/>
                <a:cs typeface="Calibri"/>
                <a:sym typeface="Calibri"/>
              </a:rPr>
              <a:t>	Administrative remedy: The patent owner can reach 	The collector of customs and prohibit the entry of these goods into Indian market.</a:t>
            </a:r>
          </a:p>
          <a:p>
            <a:pPr marL="800100" lvl="1" indent="-342900" algn="just">
              <a:buClr>
                <a:srgbClr val="333333"/>
              </a:buClr>
              <a:buSzPts val="2400"/>
              <a:buFont typeface="Arial" panose="020B0604020202020204" pitchFamily="34" charset="0"/>
              <a:buChar char="•"/>
            </a:pPr>
            <a:r>
              <a:rPr lang="en-US" sz="2400" dirty="0">
                <a:ea typeface="Calibri"/>
                <a:cs typeface="Calibri"/>
                <a:sym typeface="Calibri"/>
              </a:rPr>
              <a:t>Civil remedies: Injunctions &amp; Damages or accounts of profits</a:t>
            </a:r>
          </a:p>
          <a:p>
            <a:pPr marL="342900" lvl="0" indent="-342900" algn="just">
              <a:buClr>
                <a:srgbClr val="333333"/>
              </a:buClr>
              <a:buSzPts val="2400"/>
              <a:buFont typeface="Arial"/>
              <a:buChar char="•"/>
            </a:pPr>
            <a:endParaRPr lang="en-US" sz="2400" dirty="0">
              <a:ea typeface="Calibri"/>
              <a:cs typeface="Calibri"/>
              <a:sym typeface="Calibri"/>
            </a:endParaRPr>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773272" y="233190"/>
            <a:ext cx="1066165" cy="546100"/>
          </a:xfrm>
          <a:prstGeom prst="rect">
            <a:avLst/>
          </a:prstGeom>
          <a:noFill/>
          <a:ln>
            <a:noFill/>
          </a:ln>
        </p:spPr>
      </p:pic>
    </p:spTree>
    <p:extLst>
      <p:ext uri="{BB962C8B-B14F-4D97-AF65-F5344CB8AC3E}">
        <p14:creationId xmlns:p14="http://schemas.microsoft.com/office/powerpoint/2010/main" val="1959272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447674" y="651898"/>
            <a:ext cx="7923963" cy="461665"/>
          </a:xfrm>
          <a:prstGeom prst="rect">
            <a:avLst/>
          </a:prstGeom>
        </p:spPr>
        <p:txBody>
          <a:bodyPr wrap="square" lIns="91440" tIns="45720" rIns="91440" bIns="45720" anchor="t">
            <a:spAutoFit/>
          </a:bodyPr>
          <a:lstStyle/>
          <a:p>
            <a:r>
              <a:rPr lang="en-IN" sz="2400" b="1" dirty="0">
                <a:solidFill>
                  <a:schemeClr val="accent2">
                    <a:lumMod val="75000"/>
                  </a:schemeClr>
                </a:solidFill>
                <a:cs typeface="Calibri"/>
              </a:rPr>
              <a:t>Copyright</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endParaRPr lang="en-US" sz="2400" b="1" dirty="0">
              <a:solidFill>
                <a:schemeClr val="accent1">
                  <a:lumMod val="75000"/>
                </a:schemeClr>
              </a:solidFill>
            </a:endParaRP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524699"/>
            <a:ext cx="7898633" cy="4524315"/>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400" dirty="0"/>
              <a:t>The exclusive and assignable legal right, given to the originator for a fixed number of years, to print, publish, perform, film, or record literary, artistic, or musical material.</a:t>
            </a:r>
          </a:p>
          <a:p>
            <a:pPr marL="342900" indent="-342900">
              <a:buFont typeface="Arial" panose="020B0604020202020204" pitchFamily="34" charset="0"/>
              <a:buChar char="•"/>
            </a:pPr>
            <a:r>
              <a:rPr lang="en-US" sz="2400" dirty="0"/>
              <a:t>Copyright law protects expressions of ideas rather than the ideas themselves.</a:t>
            </a:r>
          </a:p>
          <a:p>
            <a:pPr marL="342900" indent="-342900">
              <a:buFont typeface="Arial" panose="020B0604020202020204" pitchFamily="34" charset="0"/>
              <a:buChar char="•"/>
            </a:pPr>
            <a:r>
              <a:rPr lang="en-US" sz="2400" dirty="0"/>
              <a:t>Indian Copyright  Act, 1957</a:t>
            </a:r>
          </a:p>
          <a:p>
            <a:pPr marL="342900" indent="-342900">
              <a:buFont typeface="Arial" panose="020B0604020202020204" pitchFamily="34" charset="0"/>
              <a:buChar char="•"/>
            </a:pPr>
            <a:r>
              <a:rPr lang="en-US" sz="2400" dirty="0"/>
              <a:t>Does copyright have to be registered? </a:t>
            </a:r>
            <a:endParaRPr lang="en-US" sz="2400" dirty="0" smtClean="0"/>
          </a:p>
          <a:p>
            <a:pPr marL="342900" indent="-342900">
              <a:buFont typeface="Arial" panose="020B0604020202020204" pitchFamily="34" charset="0"/>
              <a:buChar char="•"/>
            </a:pPr>
            <a:r>
              <a:rPr lang="en-US" sz="2400" dirty="0" smtClean="0"/>
              <a:t>No</a:t>
            </a:r>
            <a:r>
              <a:rPr lang="en-US" sz="2400" dirty="0"/>
              <a:t>.</a:t>
            </a:r>
          </a:p>
          <a:p>
            <a:pPr marL="342900" indent="-342900">
              <a:buFont typeface="Arial" panose="020B0604020202020204" pitchFamily="34" charset="0"/>
              <a:buChar char="•"/>
            </a:pPr>
            <a:endParaRPr lang="en-US" sz="2400" dirty="0"/>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endParaRPr lang="en-US" sz="2400" dirty="0"/>
          </a:p>
        </p:txBody>
      </p:sp>
      <p:sp>
        <p:nvSpPr>
          <p:cNvPr id="7" name="Rectangle 6">
            <a:extLst>
              <a:ext uri="{FF2B5EF4-FFF2-40B4-BE49-F238E27FC236}">
                <a16:creationId xmlns:a16="http://schemas.microsoft.com/office/drawing/2014/main" xmlns="" id="{A5A71F26-8841-441F-BDD1-E9BF302481C1}"/>
              </a:ext>
            </a:extLst>
          </p:cNvPr>
          <p:cNvSpPr/>
          <p:nvPr/>
        </p:nvSpPr>
        <p:spPr>
          <a:xfrm>
            <a:off x="393111" y="233190"/>
            <a:ext cx="7497214" cy="461665"/>
          </a:xfrm>
          <a:prstGeom prst="rect">
            <a:avLst/>
          </a:prstGeom>
        </p:spPr>
        <p:txBody>
          <a:bodyPr wrap="square">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CYBER LAWS</a:t>
            </a:r>
            <a:endParaRPr lang="en-US" sz="2400" dirty="0"/>
          </a:p>
        </p:txBody>
      </p:sp>
      <p:pic>
        <p:nvPicPr>
          <p:cNvPr id="9" name="Picture 8"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842284" y="252240"/>
            <a:ext cx="1066165" cy="546100"/>
          </a:xfrm>
          <a:prstGeom prst="rect">
            <a:avLst/>
          </a:prstGeom>
          <a:noFill/>
          <a:ln>
            <a:noFill/>
          </a:ln>
        </p:spPr>
      </p:pic>
    </p:spTree>
    <p:extLst>
      <p:ext uri="{BB962C8B-B14F-4D97-AF65-F5344CB8AC3E}">
        <p14:creationId xmlns:p14="http://schemas.microsoft.com/office/powerpoint/2010/main" val="680726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447674" y="651898"/>
            <a:ext cx="7923963" cy="461665"/>
          </a:xfrm>
          <a:prstGeom prst="rect">
            <a:avLst/>
          </a:prstGeom>
        </p:spPr>
        <p:txBody>
          <a:bodyPr wrap="square" lIns="91440" tIns="45720" rIns="91440" bIns="45720" anchor="t">
            <a:spAutoFit/>
          </a:bodyPr>
          <a:lstStyle/>
          <a:p>
            <a:r>
              <a:rPr lang="en-IN" sz="2400" b="1" dirty="0">
                <a:solidFill>
                  <a:schemeClr val="accent2">
                    <a:lumMod val="75000"/>
                  </a:schemeClr>
                </a:solidFill>
                <a:cs typeface="Calibri"/>
              </a:rPr>
              <a:t>Copyright</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endParaRPr lang="en-US" sz="2400" b="1" dirty="0">
              <a:solidFill>
                <a:schemeClr val="accent1">
                  <a:lumMod val="75000"/>
                </a:schemeClr>
              </a:solidFill>
            </a:endParaRP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524699"/>
            <a:ext cx="7898633" cy="3416320"/>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400" dirty="0"/>
              <a:t>Infringement</a:t>
            </a:r>
          </a:p>
          <a:p>
            <a:pPr marL="342900" indent="-342900">
              <a:buFont typeface="Arial" panose="020B0604020202020204" pitchFamily="34" charset="0"/>
              <a:buChar char="•"/>
            </a:pPr>
            <a:r>
              <a:rPr lang="en-US" sz="2400" dirty="0"/>
              <a:t>Copyright Act of 1957.</a:t>
            </a:r>
          </a:p>
          <a:p>
            <a:pPr marL="800100" lvl="1" indent="-342900">
              <a:buFont typeface="Arial" panose="020B0604020202020204" pitchFamily="34" charset="0"/>
              <a:buChar char="•"/>
            </a:pPr>
            <a:r>
              <a:rPr lang="en-US" sz="2400" dirty="0"/>
              <a:t>Interlocutory Injunctions</a:t>
            </a:r>
          </a:p>
          <a:p>
            <a:pPr marL="800100" lvl="1" indent="-342900">
              <a:buFont typeface="Arial" panose="020B0604020202020204" pitchFamily="34" charset="0"/>
              <a:buChar char="•"/>
            </a:pPr>
            <a:r>
              <a:rPr lang="en-US" sz="2400" dirty="0"/>
              <a:t>Pecuniary Remedies</a:t>
            </a:r>
          </a:p>
          <a:p>
            <a:pPr marL="800100" lvl="1" indent="-342900">
              <a:buFont typeface="Arial" panose="020B0604020202020204" pitchFamily="34" charset="0"/>
              <a:buChar char="•"/>
            </a:pPr>
            <a:r>
              <a:rPr lang="en-US" sz="2400" dirty="0"/>
              <a:t>Anton Pillar Orders</a:t>
            </a:r>
          </a:p>
          <a:p>
            <a:pPr marL="800100" lvl="1" indent="-342900">
              <a:buFont typeface="Arial" panose="020B0604020202020204" pitchFamily="34" charset="0"/>
              <a:buChar char="•"/>
            </a:pPr>
            <a:r>
              <a:rPr lang="en-US" sz="2400" dirty="0" err="1"/>
              <a:t>Mareva</a:t>
            </a:r>
            <a:r>
              <a:rPr lang="en-US" sz="2400" dirty="0"/>
              <a:t> Injunction</a:t>
            </a:r>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endParaRPr lang="en-US" sz="2400" dirty="0"/>
          </a:p>
          <a:p>
            <a:pPr marL="800100" lvl="1" indent="-342900">
              <a:buFont typeface="Arial" panose="020B0604020202020204" pitchFamily="34" charset="0"/>
              <a:buChar char="•"/>
            </a:pPr>
            <a:endParaRPr lang="en-US" sz="2400" dirty="0"/>
          </a:p>
        </p:txBody>
      </p:sp>
      <p:sp>
        <p:nvSpPr>
          <p:cNvPr id="7" name="Rectangle 6">
            <a:extLst>
              <a:ext uri="{FF2B5EF4-FFF2-40B4-BE49-F238E27FC236}">
                <a16:creationId xmlns:a16="http://schemas.microsoft.com/office/drawing/2014/main" xmlns="" id="{2C91F6D4-43B3-4CAB-A646-7EF410B8311A}"/>
              </a:ext>
            </a:extLst>
          </p:cNvPr>
          <p:cNvSpPr/>
          <p:nvPr/>
        </p:nvSpPr>
        <p:spPr>
          <a:xfrm>
            <a:off x="393111" y="233190"/>
            <a:ext cx="7497214" cy="461665"/>
          </a:xfrm>
          <a:prstGeom prst="rect">
            <a:avLst/>
          </a:prstGeom>
        </p:spPr>
        <p:txBody>
          <a:bodyPr wrap="square">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CYBER LAWS</a:t>
            </a:r>
            <a:endParaRPr lang="en-US" sz="2400" dirty="0"/>
          </a:p>
        </p:txBody>
      </p:sp>
      <p:pic>
        <p:nvPicPr>
          <p:cNvPr id="9" name="Picture 8"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747393" y="233190"/>
            <a:ext cx="1066165" cy="546100"/>
          </a:xfrm>
          <a:prstGeom prst="rect">
            <a:avLst/>
          </a:prstGeom>
          <a:noFill/>
          <a:ln>
            <a:noFill/>
          </a:ln>
        </p:spPr>
      </p:pic>
    </p:spTree>
    <p:extLst>
      <p:ext uri="{BB962C8B-B14F-4D97-AF65-F5344CB8AC3E}">
        <p14:creationId xmlns:p14="http://schemas.microsoft.com/office/powerpoint/2010/main" val="3833524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447674" y="651898"/>
            <a:ext cx="7923963" cy="461665"/>
          </a:xfrm>
          <a:prstGeom prst="rect">
            <a:avLst/>
          </a:prstGeom>
        </p:spPr>
        <p:txBody>
          <a:bodyPr wrap="square" lIns="91440" tIns="45720" rIns="91440" bIns="45720" anchor="t">
            <a:spAutoFit/>
          </a:bodyPr>
          <a:lstStyle/>
          <a:p>
            <a:r>
              <a:rPr lang="en-IN" sz="2400" b="1" dirty="0">
                <a:solidFill>
                  <a:schemeClr val="accent2">
                    <a:lumMod val="75000"/>
                  </a:schemeClr>
                </a:solidFill>
                <a:cs typeface="Calibri"/>
              </a:rPr>
              <a:t>Trademark</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endParaRPr lang="en-US" sz="2400" b="1" dirty="0">
              <a:solidFill>
                <a:schemeClr val="accent1">
                  <a:lumMod val="75000"/>
                </a:schemeClr>
              </a:solidFill>
            </a:endParaRPr>
          </a:p>
        </p:txBody>
      </p:sp>
      <p:sp>
        <p:nvSpPr>
          <p:cNvPr id="7" name="Rectangle 6">
            <a:extLst>
              <a:ext uri="{FF2B5EF4-FFF2-40B4-BE49-F238E27FC236}">
                <a16:creationId xmlns:a16="http://schemas.microsoft.com/office/drawing/2014/main" xmlns="" id="{2C91F6D4-43B3-4CAB-A646-7EF410B8311A}"/>
              </a:ext>
            </a:extLst>
          </p:cNvPr>
          <p:cNvSpPr/>
          <p:nvPr/>
        </p:nvSpPr>
        <p:spPr>
          <a:xfrm>
            <a:off x="393111" y="233190"/>
            <a:ext cx="7497214" cy="461665"/>
          </a:xfrm>
          <a:prstGeom prst="rect">
            <a:avLst/>
          </a:prstGeom>
        </p:spPr>
        <p:txBody>
          <a:bodyPr wrap="square">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CYBER LAWS</a:t>
            </a:r>
            <a:endParaRPr lang="en-US" sz="2400" dirty="0"/>
          </a:p>
        </p:txBody>
      </p:sp>
      <p:pic>
        <p:nvPicPr>
          <p:cNvPr id="4" name="Picture 3" descr="Logo, company name&#10;&#10;Description automatically generated">
            <a:extLst>
              <a:ext uri="{FF2B5EF4-FFF2-40B4-BE49-F238E27FC236}">
                <a16:creationId xmlns:a16="http://schemas.microsoft.com/office/drawing/2014/main" xmlns="" id="{4E4B6BAD-24E9-41EA-B7BF-7D9F4D20B4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445" y="1532271"/>
            <a:ext cx="8002192" cy="4905375"/>
          </a:xfrm>
          <a:prstGeom prst="rect">
            <a:avLst/>
          </a:prstGeom>
        </p:spPr>
      </p:pic>
      <p:pic>
        <p:nvPicPr>
          <p:cNvPr id="9" name="Picture 8" descr="PESSAT - All India Online Entrance Exam for Admission to PES University"/>
          <p:cNvPicPr/>
          <p:nvPr/>
        </p:nvPicPr>
        <p:blipFill>
          <a:blip r:embed="rId3" cstate="print">
            <a:extLst>
              <a:ext uri="{28A0092B-C50C-407E-A947-70E740481C1C}">
                <a14:useLocalDpi xmlns:a14="http://schemas.microsoft.com/office/drawing/2010/main" val="0"/>
              </a:ext>
            </a:extLst>
          </a:blip>
          <a:srcRect/>
          <a:stretch>
            <a:fillRect/>
          </a:stretch>
        </p:blipFill>
        <p:spPr>
          <a:xfrm>
            <a:off x="10911295" y="336630"/>
            <a:ext cx="1066165" cy="546100"/>
          </a:xfrm>
          <a:prstGeom prst="rect">
            <a:avLst/>
          </a:prstGeom>
          <a:noFill/>
          <a:ln>
            <a:noFill/>
          </a:ln>
        </p:spPr>
      </p:pic>
    </p:spTree>
    <p:extLst>
      <p:ext uri="{BB962C8B-B14F-4D97-AF65-F5344CB8AC3E}">
        <p14:creationId xmlns:p14="http://schemas.microsoft.com/office/powerpoint/2010/main" val="1785073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447674" y="651898"/>
            <a:ext cx="7923963" cy="461665"/>
          </a:xfrm>
          <a:prstGeom prst="rect">
            <a:avLst/>
          </a:prstGeom>
        </p:spPr>
        <p:txBody>
          <a:bodyPr wrap="square" lIns="91440" tIns="45720" rIns="91440" bIns="45720" anchor="t">
            <a:spAutoFit/>
          </a:bodyPr>
          <a:lstStyle/>
          <a:p>
            <a:r>
              <a:rPr lang="en-IN" sz="2400" b="1" dirty="0">
                <a:solidFill>
                  <a:schemeClr val="accent2">
                    <a:lumMod val="75000"/>
                  </a:schemeClr>
                </a:solidFill>
                <a:cs typeface="Calibri"/>
              </a:rPr>
              <a:t>Trademark</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endParaRPr lang="en-US" sz="2400" b="1" dirty="0">
              <a:solidFill>
                <a:schemeClr val="accent1">
                  <a:lumMod val="75000"/>
                </a:schemeClr>
              </a:solidFill>
            </a:endParaRP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524699"/>
            <a:ext cx="7898633" cy="4524315"/>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400" dirty="0"/>
              <a:t>A trademark is a word, phrase, symbol, and/or design that identifies and distinguishes the source of the goods of one party from those of others.</a:t>
            </a:r>
          </a:p>
          <a:p>
            <a:pPr marL="342900" indent="-342900">
              <a:buFont typeface="Arial" panose="020B0604020202020204" pitchFamily="34" charset="0"/>
              <a:buChar char="•"/>
            </a:pPr>
            <a:r>
              <a:rPr lang="en-US" sz="2400" dirty="0"/>
              <a:t>Trade Marks Act, 1999</a:t>
            </a:r>
          </a:p>
          <a:p>
            <a:pPr marL="342900" indent="-342900">
              <a:buFont typeface="Arial" panose="020B0604020202020204" pitchFamily="34" charset="0"/>
              <a:buChar char="•"/>
            </a:pPr>
            <a:r>
              <a:rPr lang="en-US" sz="2400" dirty="0"/>
              <a:t>Infringement and Passing off</a:t>
            </a:r>
          </a:p>
          <a:p>
            <a:pPr marL="800100" lvl="1" indent="-342900">
              <a:buFont typeface="Arial" panose="020B0604020202020204" pitchFamily="34" charset="0"/>
              <a:buChar char="•"/>
            </a:pPr>
            <a:r>
              <a:rPr lang="en-US" sz="2400" dirty="0"/>
              <a:t>Injunction</a:t>
            </a:r>
          </a:p>
          <a:p>
            <a:pPr marL="800100" lvl="1" indent="-342900">
              <a:buFont typeface="Arial" panose="020B0604020202020204" pitchFamily="34" charset="0"/>
              <a:buChar char="•"/>
            </a:pPr>
            <a:r>
              <a:rPr lang="en-US" sz="2400" dirty="0"/>
              <a:t>Damages</a:t>
            </a:r>
          </a:p>
          <a:p>
            <a:pPr marL="800100" lvl="1" indent="-342900">
              <a:buFont typeface="Arial" panose="020B0604020202020204" pitchFamily="34" charset="0"/>
              <a:buChar char="•"/>
            </a:pPr>
            <a:r>
              <a:rPr lang="en-US" sz="2400" dirty="0"/>
              <a:t>delivery or removal of the products that have been infringed</a:t>
            </a:r>
          </a:p>
          <a:p>
            <a:pPr marL="800100" lvl="1" indent="-342900">
              <a:buFont typeface="Arial" panose="020B0604020202020204" pitchFamily="34" charset="0"/>
              <a:buChar char="•"/>
            </a:pPr>
            <a:r>
              <a:rPr lang="en-US" sz="2400" dirty="0"/>
              <a:t>Criminal remedies- Imprisonment, Penalty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a:p>
        </p:txBody>
      </p:sp>
      <p:sp>
        <p:nvSpPr>
          <p:cNvPr id="7" name="Rectangle 6">
            <a:extLst>
              <a:ext uri="{FF2B5EF4-FFF2-40B4-BE49-F238E27FC236}">
                <a16:creationId xmlns:a16="http://schemas.microsoft.com/office/drawing/2014/main" xmlns="" id="{2C91F6D4-43B3-4CAB-A646-7EF410B8311A}"/>
              </a:ext>
            </a:extLst>
          </p:cNvPr>
          <p:cNvSpPr/>
          <p:nvPr/>
        </p:nvSpPr>
        <p:spPr>
          <a:xfrm>
            <a:off x="393111" y="233190"/>
            <a:ext cx="7497214" cy="461665"/>
          </a:xfrm>
          <a:prstGeom prst="rect">
            <a:avLst/>
          </a:prstGeom>
        </p:spPr>
        <p:txBody>
          <a:bodyPr wrap="square">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CYBER LAWS</a:t>
            </a:r>
            <a:endParaRPr lang="en-US" sz="2400" dirty="0"/>
          </a:p>
        </p:txBody>
      </p:sp>
      <p:pic>
        <p:nvPicPr>
          <p:cNvPr id="9" name="Picture 8"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695634" y="252240"/>
            <a:ext cx="1066165" cy="546100"/>
          </a:xfrm>
          <a:prstGeom prst="rect">
            <a:avLst/>
          </a:prstGeom>
          <a:noFill/>
          <a:ln>
            <a:noFill/>
          </a:ln>
        </p:spPr>
      </p:pic>
    </p:spTree>
    <p:extLst>
      <p:ext uri="{BB962C8B-B14F-4D97-AF65-F5344CB8AC3E}">
        <p14:creationId xmlns:p14="http://schemas.microsoft.com/office/powerpoint/2010/main" val="1141754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447674" y="651898"/>
            <a:ext cx="7923963" cy="461665"/>
          </a:xfrm>
          <a:prstGeom prst="rect">
            <a:avLst/>
          </a:prstGeom>
        </p:spPr>
        <p:txBody>
          <a:bodyPr wrap="square" lIns="91440" tIns="45720" rIns="91440" bIns="45720" anchor="t">
            <a:spAutoFit/>
          </a:bodyPr>
          <a:lstStyle/>
          <a:p>
            <a:r>
              <a:rPr lang="en-IN" sz="2400" b="1" dirty="0">
                <a:solidFill>
                  <a:schemeClr val="accent2">
                    <a:lumMod val="75000"/>
                  </a:schemeClr>
                </a:solidFill>
                <a:cs typeface="Calibri"/>
              </a:rPr>
              <a:t>Geographical Indications</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endParaRPr lang="en-US" sz="2400" b="1" dirty="0">
              <a:solidFill>
                <a:schemeClr val="accent1">
                  <a:lumMod val="75000"/>
                </a:schemeClr>
              </a:solidFill>
            </a:endParaRP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524699"/>
            <a:ext cx="7898633" cy="2308324"/>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400" dirty="0"/>
              <a:t>Geographical indications means any indications which define the goods as originating in the territory of a country or a region or locality in that territory, provided a given quality reputation or other characteristics of the product are attributable to its geographical origin.</a:t>
            </a:r>
          </a:p>
          <a:p>
            <a:pPr marL="342900" indent="-342900">
              <a:buFont typeface="Arial" panose="020B0604020202020204" pitchFamily="34" charset="0"/>
              <a:buChar char="•"/>
            </a:pPr>
            <a:r>
              <a:rPr lang="en-US" sz="2400" dirty="0"/>
              <a:t>Example: Basmati Rice, Darjeeling Tea Mysore Pak</a:t>
            </a:r>
          </a:p>
        </p:txBody>
      </p:sp>
      <p:sp>
        <p:nvSpPr>
          <p:cNvPr id="7" name="Rectangle 6">
            <a:extLst>
              <a:ext uri="{FF2B5EF4-FFF2-40B4-BE49-F238E27FC236}">
                <a16:creationId xmlns:a16="http://schemas.microsoft.com/office/drawing/2014/main" xmlns="" id="{2C91F6D4-43B3-4CAB-A646-7EF410B8311A}"/>
              </a:ext>
            </a:extLst>
          </p:cNvPr>
          <p:cNvSpPr/>
          <p:nvPr/>
        </p:nvSpPr>
        <p:spPr>
          <a:xfrm>
            <a:off x="393111" y="233190"/>
            <a:ext cx="7497214" cy="461665"/>
          </a:xfrm>
          <a:prstGeom prst="rect">
            <a:avLst/>
          </a:prstGeom>
        </p:spPr>
        <p:txBody>
          <a:bodyPr wrap="square">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CYBER LAWS</a:t>
            </a:r>
            <a:endParaRPr lang="en-US" sz="2400" dirty="0"/>
          </a:p>
        </p:txBody>
      </p:sp>
      <p:pic>
        <p:nvPicPr>
          <p:cNvPr id="9" name="Picture 8"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738766" y="252240"/>
            <a:ext cx="1066165" cy="546100"/>
          </a:xfrm>
          <a:prstGeom prst="rect">
            <a:avLst/>
          </a:prstGeom>
          <a:noFill/>
          <a:ln>
            <a:noFill/>
          </a:ln>
        </p:spPr>
      </p:pic>
    </p:spTree>
    <p:extLst>
      <p:ext uri="{BB962C8B-B14F-4D97-AF65-F5344CB8AC3E}">
        <p14:creationId xmlns:p14="http://schemas.microsoft.com/office/powerpoint/2010/main" val="2009892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447674" y="651898"/>
            <a:ext cx="7923963" cy="461665"/>
          </a:xfrm>
          <a:prstGeom prst="rect">
            <a:avLst/>
          </a:prstGeom>
        </p:spPr>
        <p:txBody>
          <a:bodyPr wrap="square" lIns="91440" tIns="45720" rIns="91440" bIns="45720" anchor="t">
            <a:spAutoFit/>
          </a:bodyPr>
          <a:lstStyle/>
          <a:p>
            <a:r>
              <a:rPr lang="en-IN" sz="2400" b="1" dirty="0">
                <a:solidFill>
                  <a:schemeClr val="accent2">
                    <a:lumMod val="75000"/>
                  </a:schemeClr>
                </a:solidFill>
                <a:cs typeface="Calibri"/>
              </a:rPr>
              <a:t>Geographical Indications</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endParaRPr lang="en-US" sz="2400" b="1" dirty="0">
              <a:solidFill>
                <a:schemeClr val="accent1">
                  <a:lumMod val="75000"/>
                </a:schemeClr>
              </a:solidFill>
            </a:endParaRP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524699"/>
            <a:ext cx="7898633" cy="3046988"/>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400" dirty="0"/>
              <a:t>The Geographical Indications of Goods (Registration and Protection) Act</a:t>
            </a:r>
          </a:p>
          <a:p>
            <a:pPr marL="342900" indent="-342900">
              <a:buFont typeface="Arial" panose="020B0604020202020204" pitchFamily="34" charset="0"/>
              <a:buChar char="•"/>
            </a:pPr>
            <a:r>
              <a:rPr lang="en-US" sz="2400" dirty="0"/>
              <a:t>Infringement </a:t>
            </a:r>
          </a:p>
          <a:p>
            <a:pPr marL="800100" lvl="1" indent="-342900">
              <a:buFont typeface="Arial" panose="020B0604020202020204" pitchFamily="34" charset="0"/>
              <a:buChar char="•"/>
            </a:pPr>
            <a:r>
              <a:rPr lang="en-US" sz="2400" dirty="0"/>
              <a:t>Injunction</a:t>
            </a:r>
          </a:p>
          <a:p>
            <a:pPr marL="800100" lvl="1" indent="-342900">
              <a:buFont typeface="Arial" panose="020B0604020202020204" pitchFamily="34" charset="0"/>
              <a:buChar char="•"/>
            </a:pPr>
            <a:r>
              <a:rPr lang="en-US" sz="2400" dirty="0"/>
              <a:t>Damages</a:t>
            </a:r>
          </a:p>
          <a:p>
            <a:pPr marL="800100" lvl="1" indent="-342900">
              <a:buFont typeface="Arial" panose="020B0604020202020204" pitchFamily="34" charset="0"/>
              <a:buChar char="•"/>
            </a:pPr>
            <a:r>
              <a:rPr lang="en-US" sz="2400" dirty="0"/>
              <a:t>Delivery of the infringing labels and indications containing products</a:t>
            </a:r>
          </a:p>
          <a:p>
            <a:pPr marL="800100" lvl="1" indent="-342900">
              <a:buFont typeface="Arial" panose="020B0604020202020204" pitchFamily="34" charset="0"/>
              <a:buChar char="•"/>
            </a:pPr>
            <a:r>
              <a:rPr lang="en-US" sz="2400" dirty="0"/>
              <a:t>Criminal remedies</a:t>
            </a:r>
          </a:p>
        </p:txBody>
      </p:sp>
      <p:sp>
        <p:nvSpPr>
          <p:cNvPr id="7" name="Rectangle 6">
            <a:extLst>
              <a:ext uri="{FF2B5EF4-FFF2-40B4-BE49-F238E27FC236}">
                <a16:creationId xmlns:a16="http://schemas.microsoft.com/office/drawing/2014/main" xmlns="" id="{2C91F6D4-43B3-4CAB-A646-7EF410B8311A}"/>
              </a:ext>
            </a:extLst>
          </p:cNvPr>
          <p:cNvSpPr/>
          <p:nvPr/>
        </p:nvSpPr>
        <p:spPr>
          <a:xfrm>
            <a:off x="393111" y="233190"/>
            <a:ext cx="7497214" cy="461665"/>
          </a:xfrm>
          <a:prstGeom prst="rect">
            <a:avLst/>
          </a:prstGeom>
        </p:spPr>
        <p:txBody>
          <a:bodyPr wrap="square">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CYBER LAWS</a:t>
            </a:r>
            <a:endParaRPr lang="en-US" sz="2400" dirty="0"/>
          </a:p>
        </p:txBody>
      </p:sp>
      <p:pic>
        <p:nvPicPr>
          <p:cNvPr id="9" name="Picture 8"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842283" y="210022"/>
            <a:ext cx="1066165" cy="546100"/>
          </a:xfrm>
          <a:prstGeom prst="rect">
            <a:avLst/>
          </a:prstGeom>
          <a:noFill/>
          <a:ln>
            <a:noFill/>
          </a:ln>
        </p:spPr>
      </p:pic>
    </p:spTree>
    <p:extLst>
      <p:ext uri="{BB962C8B-B14F-4D97-AF65-F5344CB8AC3E}">
        <p14:creationId xmlns:p14="http://schemas.microsoft.com/office/powerpoint/2010/main" val="2232660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Introduction</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830997"/>
          </a:xfrm>
          <a:prstGeom prst="rect">
            <a:avLst/>
          </a:prstGeom>
        </p:spPr>
        <p:txBody>
          <a:bodyPr wrap="square">
            <a:spAutoFit/>
          </a:bodyPr>
          <a:lstStyle/>
          <a:p>
            <a:r>
              <a:rPr lang="en-US" sz="2400" b="1" dirty="0">
                <a:solidFill>
                  <a:schemeClr val="accent1">
                    <a:lumMod val="75000"/>
                  </a:schemeClr>
                </a:solidFill>
              </a:rPr>
              <a:t>CYBER LAWS</a:t>
            </a:r>
          </a:p>
          <a:p>
            <a:endParaRPr lang="en-US" sz="2400" b="1" dirty="0">
              <a:solidFill>
                <a:schemeClr val="accent1">
                  <a:lumMod val="75000"/>
                </a:schemeClr>
              </a:solidFill>
            </a:endParaRP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868853"/>
            <a:ext cx="7898633"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t>‘Cyber crime’ is not defined in Information Technology Act 2000.</a:t>
            </a:r>
          </a:p>
          <a:p>
            <a:pPr marL="342900" indent="-342900">
              <a:buFont typeface="Arial" panose="020B0604020202020204" pitchFamily="34" charset="0"/>
              <a:buChar char="•"/>
            </a:pPr>
            <a:r>
              <a:rPr lang="en-US" sz="2400" dirty="0"/>
              <a:t>Any illegal behavior committed by means of, or in relation to a computer system or network, including such crimes as illegal possession, offering or distributing information by means of computer system or network, or threatening the security of computer systems and the data processed by them.</a:t>
            </a:r>
          </a:p>
          <a:p>
            <a:endParaRPr lang="en-US" sz="2400" dirty="0"/>
          </a:p>
          <a:p>
            <a:pPr marL="342900" indent="-342900">
              <a:buFont typeface="Arial" panose="020B0604020202020204" pitchFamily="34" charset="0"/>
              <a:buChar char="•"/>
            </a:pPr>
            <a:endParaRPr lang="en-US" sz="2400" dirty="0"/>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780778" y="254314"/>
            <a:ext cx="1066165" cy="546100"/>
          </a:xfrm>
          <a:prstGeom prst="rect">
            <a:avLst/>
          </a:prstGeom>
          <a:noFill/>
          <a:ln>
            <a:noFill/>
          </a:ln>
        </p:spPr>
      </p:pic>
    </p:spTree>
    <p:extLst>
      <p:ext uri="{BB962C8B-B14F-4D97-AF65-F5344CB8AC3E}">
        <p14:creationId xmlns:p14="http://schemas.microsoft.com/office/powerpoint/2010/main" val="1491563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447674" y="651898"/>
            <a:ext cx="7923963" cy="461665"/>
          </a:xfrm>
          <a:prstGeom prst="rect">
            <a:avLst/>
          </a:prstGeom>
        </p:spPr>
        <p:txBody>
          <a:bodyPr wrap="square" lIns="91440" tIns="45720" rIns="91440" bIns="45720" anchor="t">
            <a:spAutoFit/>
          </a:bodyPr>
          <a:lstStyle/>
          <a:p>
            <a:r>
              <a:rPr lang="en-IN" sz="2400" b="1" dirty="0">
                <a:solidFill>
                  <a:schemeClr val="accent2">
                    <a:lumMod val="75000"/>
                  </a:schemeClr>
                </a:solidFill>
                <a:cs typeface="Calibri"/>
              </a:rPr>
              <a:t>Industrial Design</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endParaRPr lang="en-US" sz="2400" b="1" dirty="0">
              <a:solidFill>
                <a:schemeClr val="accent1">
                  <a:lumMod val="75000"/>
                </a:schemeClr>
              </a:solidFill>
            </a:endParaRP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524699"/>
            <a:ext cx="7898633" cy="3416320"/>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400" dirty="0"/>
              <a:t>It is one of the forms of IPR that protects the visual design of the object which is not purely utilized. It consists of the creation of features of shape, configuration, pattern, ornamentation or composition of lines or </a:t>
            </a:r>
            <a:r>
              <a:rPr lang="en-US" sz="2400" dirty="0" err="1"/>
              <a:t>colours</a:t>
            </a:r>
            <a:r>
              <a:rPr lang="en-US" sz="2400" dirty="0"/>
              <a:t> applied to any article in two or three-dimensional form or combination of one or more features.</a:t>
            </a:r>
          </a:p>
          <a:p>
            <a:pPr marL="342900" indent="-342900">
              <a:buFont typeface="Arial" panose="020B0604020202020204" pitchFamily="34" charset="0"/>
              <a:buChar char="•"/>
            </a:pPr>
            <a:r>
              <a:rPr lang="en-US" sz="2400" dirty="0"/>
              <a:t>Design protection deals with the outer appearance of an article, including decoration, lines, </a:t>
            </a:r>
            <a:r>
              <a:rPr lang="en-US" sz="2400" dirty="0" err="1"/>
              <a:t>colours</a:t>
            </a:r>
            <a:r>
              <a:rPr lang="en-US" sz="2400" dirty="0"/>
              <a:t>, shape, texture and materials.</a:t>
            </a:r>
          </a:p>
        </p:txBody>
      </p:sp>
      <p:sp>
        <p:nvSpPr>
          <p:cNvPr id="7" name="Rectangle 6">
            <a:extLst>
              <a:ext uri="{FF2B5EF4-FFF2-40B4-BE49-F238E27FC236}">
                <a16:creationId xmlns:a16="http://schemas.microsoft.com/office/drawing/2014/main" xmlns="" id="{2C91F6D4-43B3-4CAB-A646-7EF410B8311A}"/>
              </a:ext>
            </a:extLst>
          </p:cNvPr>
          <p:cNvSpPr/>
          <p:nvPr/>
        </p:nvSpPr>
        <p:spPr>
          <a:xfrm>
            <a:off x="393111" y="233190"/>
            <a:ext cx="7497214" cy="461665"/>
          </a:xfrm>
          <a:prstGeom prst="rect">
            <a:avLst/>
          </a:prstGeom>
        </p:spPr>
        <p:txBody>
          <a:bodyPr wrap="square">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CYBER LAWS</a:t>
            </a:r>
            <a:endParaRPr lang="en-US" sz="2400" dirty="0"/>
          </a:p>
        </p:txBody>
      </p:sp>
      <p:pic>
        <p:nvPicPr>
          <p:cNvPr id="9" name="Picture 8"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687007" y="252240"/>
            <a:ext cx="1066165" cy="546100"/>
          </a:xfrm>
          <a:prstGeom prst="rect">
            <a:avLst/>
          </a:prstGeom>
          <a:noFill/>
          <a:ln>
            <a:noFill/>
          </a:ln>
        </p:spPr>
      </p:pic>
    </p:spTree>
    <p:extLst>
      <p:ext uri="{BB962C8B-B14F-4D97-AF65-F5344CB8AC3E}">
        <p14:creationId xmlns:p14="http://schemas.microsoft.com/office/powerpoint/2010/main" val="365980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447674" y="651898"/>
            <a:ext cx="7923963" cy="461665"/>
          </a:xfrm>
          <a:prstGeom prst="rect">
            <a:avLst/>
          </a:prstGeom>
        </p:spPr>
        <p:txBody>
          <a:bodyPr wrap="square" lIns="91440" tIns="45720" rIns="91440" bIns="45720" anchor="t">
            <a:spAutoFit/>
          </a:bodyPr>
          <a:lstStyle/>
          <a:p>
            <a:r>
              <a:rPr lang="en-IN" sz="2400" b="1" dirty="0">
                <a:solidFill>
                  <a:schemeClr val="accent2">
                    <a:lumMod val="75000"/>
                  </a:schemeClr>
                </a:solidFill>
                <a:cs typeface="Calibri"/>
              </a:rPr>
              <a:t>Industrial Design</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endParaRPr lang="en-US" sz="2400" b="1" dirty="0">
              <a:solidFill>
                <a:schemeClr val="accent1">
                  <a:lumMod val="75000"/>
                </a:schemeClr>
              </a:solidFill>
            </a:endParaRP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524699"/>
            <a:ext cx="7898633" cy="2308324"/>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400" dirty="0"/>
              <a:t>Design Act of 2000</a:t>
            </a:r>
          </a:p>
          <a:p>
            <a:pPr marL="342900" indent="-342900">
              <a:buFont typeface="Arial" panose="020B0604020202020204" pitchFamily="34" charset="0"/>
              <a:buChar char="•"/>
            </a:pPr>
            <a:r>
              <a:rPr lang="en-US" sz="2400" dirty="0"/>
              <a:t>10 years</a:t>
            </a:r>
          </a:p>
          <a:p>
            <a:pPr marL="342900" indent="-342900">
              <a:buFont typeface="Arial" panose="020B0604020202020204" pitchFamily="34" charset="0"/>
              <a:buChar char="•"/>
            </a:pPr>
            <a:r>
              <a:rPr lang="en-US" sz="2400" dirty="0"/>
              <a:t>Infringement </a:t>
            </a:r>
          </a:p>
          <a:p>
            <a:pPr marL="800100" lvl="1" indent="-342900">
              <a:buFont typeface="Arial" panose="020B0604020202020204" pitchFamily="34" charset="0"/>
              <a:buChar char="•"/>
            </a:pPr>
            <a:r>
              <a:rPr lang="en-US" sz="2400" dirty="0"/>
              <a:t>Injunction</a:t>
            </a:r>
          </a:p>
          <a:p>
            <a:pPr marL="800100" lvl="1" indent="-342900">
              <a:buFont typeface="Arial" panose="020B0604020202020204" pitchFamily="34" charset="0"/>
              <a:buChar char="•"/>
            </a:pPr>
            <a:r>
              <a:rPr lang="en-US" sz="2400" dirty="0"/>
              <a:t>Damages</a:t>
            </a:r>
          </a:p>
          <a:p>
            <a:pPr marL="800100" lvl="1" indent="-342900">
              <a:buFont typeface="Arial" panose="020B0604020202020204" pitchFamily="34" charset="0"/>
              <a:buChar char="•"/>
            </a:pPr>
            <a:r>
              <a:rPr lang="en-US" sz="2400" dirty="0"/>
              <a:t>Criminal Prosecution</a:t>
            </a:r>
          </a:p>
        </p:txBody>
      </p:sp>
      <p:sp>
        <p:nvSpPr>
          <p:cNvPr id="7" name="Rectangle 6">
            <a:extLst>
              <a:ext uri="{FF2B5EF4-FFF2-40B4-BE49-F238E27FC236}">
                <a16:creationId xmlns:a16="http://schemas.microsoft.com/office/drawing/2014/main" xmlns="" id="{2C91F6D4-43B3-4CAB-A646-7EF410B8311A}"/>
              </a:ext>
            </a:extLst>
          </p:cNvPr>
          <p:cNvSpPr/>
          <p:nvPr/>
        </p:nvSpPr>
        <p:spPr>
          <a:xfrm>
            <a:off x="393111" y="233190"/>
            <a:ext cx="7497214" cy="461665"/>
          </a:xfrm>
          <a:prstGeom prst="rect">
            <a:avLst/>
          </a:prstGeom>
        </p:spPr>
        <p:txBody>
          <a:bodyPr wrap="square">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CYBER LAWS</a:t>
            </a:r>
            <a:endParaRPr lang="en-US" sz="2400" dirty="0"/>
          </a:p>
        </p:txBody>
      </p:sp>
      <p:pic>
        <p:nvPicPr>
          <p:cNvPr id="9" name="Picture 8"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635249" y="233190"/>
            <a:ext cx="1066165" cy="546100"/>
          </a:xfrm>
          <a:prstGeom prst="rect">
            <a:avLst/>
          </a:prstGeom>
          <a:noFill/>
          <a:ln>
            <a:noFill/>
          </a:ln>
        </p:spPr>
      </p:pic>
    </p:spTree>
    <p:extLst>
      <p:ext uri="{BB962C8B-B14F-4D97-AF65-F5344CB8AC3E}">
        <p14:creationId xmlns:p14="http://schemas.microsoft.com/office/powerpoint/2010/main" val="90293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447674" y="651898"/>
            <a:ext cx="7923963" cy="461665"/>
          </a:xfrm>
          <a:prstGeom prst="rect">
            <a:avLst/>
          </a:prstGeom>
        </p:spPr>
        <p:txBody>
          <a:bodyPr wrap="square" lIns="91440" tIns="45720" rIns="91440" bIns="45720" anchor="t">
            <a:spAutoFit/>
          </a:bodyPr>
          <a:lstStyle/>
          <a:p>
            <a:r>
              <a:rPr lang="en-US" sz="2400" b="1" dirty="0">
                <a:solidFill>
                  <a:schemeClr val="accent2">
                    <a:lumMod val="75000"/>
                  </a:schemeClr>
                </a:solidFill>
                <a:cs typeface="Calibri"/>
              </a:rPr>
              <a:t>Semiconductor Integrated Circuits Layout Design</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endParaRPr lang="en-US" sz="2400" b="1" dirty="0">
              <a:solidFill>
                <a:schemeClr val="accent1">
                  <a:lumMod val="75000"/>
                </a:schemeClr>
              </a:solidFill>
            </a:endParaRP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524699"/>
            <a:ext cx="7898633" cy="4154984"/>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400" dirty="0"/>
              <a:t>"Semiconductor integrated circuit" means a product having transistors or other circuitry elements, which are inseparably formed on a semiconductor material or an insulating material or inside the semiconductor material and designed to perform an electronic circuitry function.</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"Layout-design" means a layout of transistors, and other circuitry elements and includes lead wires connecting such elements and expressed in any manner in a semiconductor integrated circuit.</a:t>
            </a:r>
          </a:p>
          <a:p>
            <a:pPr marL="342900" indent="-342900">
              <a:buFont typeface="Arial" panose="020B0604020202020204" pitchFamily="34" charset="0"/>
              <a:buChar char="•"/>
            </a:pPr>
            <a:endParaRPr lang="en-US" sz="2400" dirty="0"/>
          </a:p>
        </p:txBody>
      </p:sp>
      <p:sp>
        <p:nvSpPr>
          <p:cNvPr id="7" name="Rectangle 6">
            <a:extLst>
              <a:ext uri="{FF2B5EF4-FFF2-40B4-BE49-F238E27FC236}">
                <a16:creationId xmlns:a16="http://schemas.microsoft.com/office/drawing/2014/main" xmlns="" id="{2C91F6D4-43B3-4CAB-A646-7EF410B8311A}"/>
              </a:ext>
            </a:extLst>
          </p:cNvPr>
          <p:cNvSpPr/>
          <p:nvPr/>
        </p:nvSpPr>
        <p:spPr>
          <a:xfrm>
            <a:off x="393111" y="233190"/>
            <a:ext cx="7497214" cy="461665"/>
          </a:xfrm>
          <a:prstGeom prst="rect">
            <a:avLst/>
          </a:prstGeom>
        </p:spPr>
        <p:txBody>
          <a:bodyPr wrap="square">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CYBER LAWS</a:t>
            </a:r>
            <a:endParaRPr lang="en-US" sz="2400" dirty="0"/>
          </a:p>
        </p:txBody>
      </p:sp>
      <p:pic>
        <p:nvPicPr>
          <p:cNvPr id="9" name="Picture 8"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825030" y="233190"/>
            <a:ext cx="1066165" cy="546100"/>
          </a:xfrm>
          <a:prstGeom prst="rect">
            <a:avLst/>
          </a:prstGeom>
          <a:noFill/>
          <a:ln>
            <a:noFill/>
          </a:ln>
        </p:spPr>
      </p:pic>
    </p:spTree>
    <p:extLst>
      <p:ext uri="{BB962C8B-B14F-4D97-AF65-F5344CB8AC3E}">
        <p14:creationId xmlns:p14="http://schemas.microsoft.com/office/powerpoint/2010/main" val="841052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447674" y="651898"/>
            <a:ext cx="7923963" cy="461665"/>
          </a:xfrm>
          <a:prstGeom prst="rect">
            <a:avLst/>
          </a:prstGeom>
        </p:spPr>
        <p:txBody>
          <a:bodyPr wrap="square" lIns="91440" tIns="45720" rIns="91440" bIns="45720" anchor="t">
            <a:spAutoFit/>
          </a:bodyPr>
          <a:lstStyle/>
          <a:p>
            <a:r>
              <a:rPr lang="en-US" sz="2400" b="1" dirty="0">
                <a:solidFill>
                  <a:schemeClr val="accent2">
                    <a:lumMod val="75000"/>
                  </a:schemeClr>
                </a:solidFill>
                <a:cs typeface="Calibri"/>
              </a:rPr>
              <a:t>Semiconductor Integrated Circuits Layout Design</a:t>
            </a:r>
            <a:endParaRPr lang="en-IN" sz="2400" b="1" dirty="0">
              <a:solidFill>
                <a:schemeClr val="accent2">
                  <a:lumMod val="75000"/>
                </a:schemeClr>
              </a:solidFill>
            </a:endParaRP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endParaRPr lang="en-US" sz="2400" b="1" dirty="0">
              <a:solidFill>
                <a:schemeClr val="accent1">
                  <a:lumMod val="75000"/>
                </a:schemeClr>
              </a:solidFill>
            </a:endParaRP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524699"/>
            <a:ext cx="7898633" cy="2308324"/>
          </a:xfrm>
          <a:prstGeom prst="rect">
            <a:avLst/>
          </a:prstGeom>
          <a:noFill/>
        </p:spPr>
        <p:txBody>
          <a:bodyPr wrap="square" lIns="91440" tIns="45720" rIns="91440" bIns="45720" rtlCol="0" anchor="t">
            <a:spAutoFit/>
          </a:bodyPr>
          <a:lstStyle/>
          <a:p>
            <a:pPr marL="342900" indent="-342900">
              <a:buFont typeface="Arial" panose="020B0604020202020204" pitchFamily="34" charset="0"/>
              <a:buChar char="•"/>
            </a:pPr>
            <a:r>
              <a:rPr lang="en-US" sz="2400" dirty="0"/>
              <a:t>Semiconductor Integrated Circuits Layout Designs Act, 2000</a:t>
            </a:r>
          </a:p>
          <a:p>
            <a:pPr marL="342900" indent="-342900">
              <a:buFont typeface="Arial" panose="020B0604020202020204" pitchFamily="34" charset="0"/>
              <a:buChar char="•"/>
            </a:pPr>
            <a:r>
              <a:rPr lang="en-US" sz="2400" dirty="0"/>
              <a:t>Infringement </a:t>
            </a:r>
          </a:p>
          <a:p>
            <a:pPr marL="800100" lvl="1" indent="-342900">
              <a:buFont typeface="Arial" panose="020B0604020202020204" pitchFamily="34" charset="0"/>
              <a:buChar char="•"/>
            </a:pPr>
            <a:r>
              <a:rPr lang="en-US" sz="2400" dirty="0"/>
              <a:t>No express mention of Civil remedies </a:t>
            </a:r>
          </a:p>
          <a:p>
            <a:pPr marL="800100" lvl="1" indent="-342900">
              <a:buFont typeface="Arial" panose="020B0604020202020204" pitchFamily="34" charset="0"/>
              <a:buChar char="•"/>
            </a:pPr>
            <a:r>
              <a:rPr lang="en-US" sz="2400" dirty="0"/>
              <a:t>But Injunction, damages, Accounts of profits may be claimed</a:t>
            </a:r>
          </a:p>
          <a:p>
            <a:pPr marL="800100" lvl="1" indent="-342900">
              <a:buFont typeface="Arial" panose="020B0604020202020204" pitchFamily="34" charset="0"/>
              <a:buChar char="•"/>
            </a:pPr>
            <a:r>
              <a:rPr lang="en-US" sz="2400" dirty="0"/>
              <a:t>Criminal remedies</a:t>
            </a:r>
          </a:p>
        </p:txBody>
      </p:sp>
      <p:sp>
        <p:nvSpPr>
          <p:cNvPr id="7" name="Rectangle 6">
            <a:extLst>
              <a:ext uri="{FF2B5EF4-FFF2-40B4-BE49-F238E27FC236}">
                <a16:creationId xmlns:a16="http://schemas.microsoft.com/office/drawing/2014/main" xmlns="" id="{2C91F6D4-43B3-4CAB-A646-7EF410B8311A}"/>
              </a:ext>
            </a:extLst>
          </p:cNvPr>
          <p:cNvSpPr/>
          <p:nvPr/>
        </p:nvSpPr>
        <p:spPr>
          <a:xfrm>
            <a:off x="393111" y="233190"/>
            <a:ext cx="7497214" cy="461665"/>
          </a:xfrm>
          <a:prstGeom prst="rect">
            <a:avLst/>
          </a:prstGeom>
        </p:spPr>
        <p:txBody>
          <a:bodyPr wrap="square">
            <a:spAutoFit/>
          </a:bodyPr>
          <a:lstStyle/>
          <a:p>
            <a:pPr marL="0" marR="0" lvl="0" indent="0" algn="l" rtl="0">
              <a:spcBef>
                <a:spcPts val="0"/>
              </a:spcBef>
              <a:spcAft>
                <a:spcPts val="0"/>
              </a:spcAft>
              <a:buNone/>
            </a:pPr>
            <a:r>
              <a:rPr lang="en-US" sz="2400" b="1" dirty="0">
                <a:solidFill>
                  <a:srgbClr val="2F5496"/>
                </a:solidFill>
                <a:latin typeface="Calibri"/>
                <a:ea typeface="Calibri"/>
                <a:cs typeface="Calibri"/>
                <a:sym typeface="Calibri"/>
              </a:rPr>
              <a:t>CYBER LAWS</a:t>
            </a:r>
            <a:endParaRPr lang="en-US" sz="2400" dirty="0"/>
          </a:p>
        </p:txBody>
      </p:sp>
      <p:pic>
        <p:nvPicPr>
          <p:cNvPr id="9" name="Picture 8"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885415" y="233190"/>
            <a:ext cx="1066165" cy="546100"/>
          </a:xfrm>
          <a:prstGeom prst="rect">
            <a:avLst/>
          </a:prstGeom>
          <a:noFill/>
          <a:ln>
            <a:noFill/>
          </a:ln>
        </p:spPr>
      </p:pic>
    </p:spTree>
    <p:extLst>
      <p:ext uri="{BB962C8B-B14F-4D97-AF65-F5344CB8AC3E}">
        <p14:creationId xmlns:p14="http://schemas.microsoft.com/office/powerpoint/2010/main" val="1260998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Introduction</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830997"/>
          </a:xfrm>
          <a:prstGeom prst="rect">
            <a:avLst/>
          </a:prstGeom>
        </p:spPr>
        <p:txBody>
          <a:bodyPr wrap="square">
            <a:spAutoFit/>
          </a:bodyPr>
          <a:lstStyle/>
          <a:p>
            <a:r>
              <a:rPr lang="en-US" sz="2400" b="1" dirty="0">
                <a:solidFill>
                  <a:schemeClr val="accent1">
                    <a:lumMod val="75000"/>
                  </a:schemeClr>
                </a:solidFill>
              </a:rPr>
              <a:t>CYBER LAWS</a:t>
            </a:r>
          </a:p>
          <a:p>
            <a:endParaRPr lang="en-US" sz="2400" b="1" dirty="0">
              <a:solidFill>
                <a:schemeClr val="accent1">
                  <a:lumMod val="75000"/>
                </a:schemeClr>
              </a:solidFill>
            </a:endParaRPr>
          </a:p>
        </p:txBody>
      </p:sp>
      <p:sp>
        <p:nvSpPr>
          <p:cNvPr id="3" name="TextBox 2">
            <a:extLst>
              <a:ext uri="{FF2B5EF4-FFF2-40B4-BE49-F238E27FC236}">
                <a16:creationId xmlns:a16="http://schemas.microsoft.com/office/drawing/2014/main" xmlns="" id="{DADC3F1F-DD13-422E-9450-2895A8B993A1}"/>
              </a:ext>
            </a:extLst>
          </p:cNvPr>
          <p:cNvSpPr txBox="1"/>
          <p:nvPr/>
        </p:nvSpPr>
        <p:spPr>
          <a:xfrm>
            <a:off x="224287" y="1316459"/>
            <a:ext cx="10256807" cy="5447645"/>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rgbClr val="FF0000"/>
                </a:solidFill>
              </a:rPr>
              <a:t>Cyber laws in India</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Information Technology Act 2000 (amended in 2008).</a:t>
            </a:r>
          </a:p>
          <a:p>
            <a:pPr marL="342900" indent="-342900">
              <a:buFont typeface="Arial" panose="020B0604020202020204" pitchFamily="34" charset="0"/>
              <a:buChar char="•"/>
            </a:pP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buFont typeface="Arial" panose="020B0604020202020204" pitchFamily="34" charset="0"/>
              <a:buChar char="•"/>
            </a:pPr>
            <a:r>
              <a:rPr lang="en-IN" sz="2400" dirty="0">
                <a:effectLst/>
                <a:latin typeface="Calibri" panose="020F0502020204030204" pitchFamily="34" charset="0"/>
                <a:ea typeface="Calibri" panose="020F0502020204030204" pitchFamily="34" charset="0"/>
                <a:cs typeface="Times New Roman" panose="02020603050405020304" pitchFamily="18" charset="0"/>
              </a:rPr>
              <a:t>The main purpose of the Act is to provide legal recognition to electronic commerce and to facilitate filing of electronic records with the</a:t>
            </a:r>
            <a:r>
              <a:rPr lang="en-IN" sz="2400" spc="235" dirty="0">
                <a:effectLst/>
                <a:latin typeface="Calibri" panose="020F0502020204030204" pitchFamily="34" charset="0"/>
                <a:ea typeface="Calibri" panose="020F0502020204030204" pitchFamily="34" charset="0"/>
                <a:cs typeface="Times New Roman" panose="02020603050405020304" pitchFamily="18" charset="0"/>
              </a:rPr>
              <a:t> </a:t>
            </a:r>
            <a:r>
              <a:rPr lang="en-IN" sz="2400" dirty="0">
                <a:effectLst/>
                <a:latin typeface="Calibri" panose="020F0502020204030204" pitchFamily="34" charset="0"/>
                <a:ea typeface="Calibri" panose="020F0502020204030204" pitchFamily="34" charset="0"/>
                <a:cs typeface="Times New Roman" panose="02020603050405020304" pitchFamily="18" charset="0"/>
              </a:rPr>
              <a:t>Government</a:t>
            </a:r>
          </a:p>
          <a:p>
            <a:pPr marL="482600" marR="86995" indent="-342900" algn="just">
              <a:lnSpc>
                <a:spcPct val="150000"/>
              </a:lnSpc>
              <a:spcAft>
                <a:spcPts val="0"/>
              </a:spcAft>
              <a:buFont typeface="Arial" panose="020B0604020202020204" pitchFamily="34" charset="0"/>
              <a:buChar char="•"/>
            </a:pPr>
            <a:r>
              <a:rPr lang="en-US" sz="2400" dirty="0">
                <a:effectLst/>
                <a:ea typeface="Times New Roman" panose="02020603050405020304" pitchFamily="18" charset="0"/>
              </a:rPr>
              <a:t>The Act essentially deals with the following issues:</a:t>
            </a:r>
            <a:endParaRPr lang="en-IN" sz="2400" dirty="0">
              <a:effectLst/>
              <a:ea typeface="Times New Roman" panose="02020603050405020304" pitchFamily="18" charset="0"/>
            </a:endParaRPr>
          </a:p>
          <a:p>
            <a:pPr marL="939800" marR="86995" lvl="1" indent="-342900" algn="just">
              <a:lnSpc>
                <a:spcPct val="150000"/>
              </a:lnSpc>
              <a:buFont typeface="Arial" panose="020B0604020202020204" pitchFamily="34" charset="0"/>
              <a:buChar char="•"/>
            </a:pPr>
            <a:r>
              <a:rPr lang="en-US" sz="2400" dirty="0">
                <a:effectLst/>
                <a:ea typeface="Times New Roman" panose="02020603050405020304" pitchFamily="18" charset="0"/>
              </a:rPr>
              <a:t>Legal Recognition of Electronic Documents</a:t>
            </a:r>
            <a:endParaRPr lang="en-IN" sz="2400" dirty="0">
              <a:effectLst/>
              <a:ea typeface="Times New Roman" panose="02020603050405020304" pitchFamily="18" charset="0"/>
            </a:endParaRPr>
          </a:p>
          <a:p>
            <a:pPr marL="939800" marR="86995" lvl="1" indent="-342900" algn="just">
              <a:lnSpc>
                <a:spcPct val="150000"/>
              </a:lnSpc>
              <a:buFont typeface="Arial" panose="020B0604020202020204" pitchFamily="34" charset="0"/>
              <a:buChar char="•"/>
            </a:pPr>
            <a:r>
              <a:rPr lang="en-US" sz="2400" dirty="0">
                <a:effectLst/>
                <a:ea typeface="Times New Roman" panose="02020603050405020304" pitchFamily="18" charset="0"/>
              </a:rPr>
              <a:t>Legal Recognition of Digital Signatures</a:t>
            </a:r>
            <a:endParaRPr lang="en-IN" sz="2400" dirty="0">
              <a:effectLst/>
              <a:ea typeface="Times New Roman" panose="02020603050405020304" pitchFamily="18" charset="0"/>
            </a:endParaRPr>
          </a:p>
          <a:p>
            <a:pPr marL="939800" marR="86995" lvl="1" indent="-342900" algn="just">
              <a:lnSpc>
                <a:spcPct val="150000"/>
              </a:lnSpc>
              <a:buFont typeface="Arial" panose="020B0604020202020204" pitchFamily="34" charset="0"/>
              <a:buChar char="•"/>
            </a:pPr>
            <a:r>
              <a:rPr lang="en-US" sz="2400" dirty="0">
                <a:effectLst/>
                <a:ea typeface="Times New Roman" panose="02020603050405020304" pitchFamily="18" charset="0"/>
              </a:rPr>
              <a:t>Offenses and Contraventions</a:t>
            </a:r>
            <a:endParaRPr lang="en-IN" sz="2400" dirty="0">
              <a:effectLst/>
              <a:ea typeface="Times New Roman" panose="02020603050405020304" pitchFamily="18" charset="0"/>
            </a:endParaRPr>
          </a:p>
          <a:p>
            <a:pPr marL="939800" marR="86995" lvl="1" indent="-342900" algn="just">
              <a:lnSpc>
                <a:spcPct val="150000"/>
              </a:lnSpc>
              <a:buFont typeface="Arial" panose="020B0604020202020204" pitchFamily="34" charset="0"/>
              <a:buChar char="•"/>
            </a:pPr>
            <a:r>
              <a:rPr lang="en-US" sz="2400" dirty="0">
                <a:effectLst/>
                <a:ea typeface="Times New Roman" panose="02020603050405020304" pitchFamily="18" charset="0"/>
              </a:rPr>
              <a:t>Justice Dispensation Systems for cyber crimes</a:t>
            </a:r>
            <a:r>
              <a:rPr lang="en-US" sz="2400" dirty="0">
                <a:effectLst/>
                <a:latin typeface="Times New Roman" panose="02020603050405020304" pitchFamily="18" charset="0"/>
                <a:ea typeface="Times New Roman" panose="02020603050405020304" pitchFamily="18" charset="0"/>
              </a:rPr>
              <a:t>.</a:t>
            </a:r>
            <a:endParaRPr lang="en-IN" sz="2400" dirty="0">
              <a:effectLst/>
              <a:latin typeface="Times New Roman" panose="02020603050405020304" pitchFamily="18" charset="0"/>
              <a:ea typeface="Times New Roman" panose="02020603050405020304" pitchFamily="18" charset="0"/>
            </a:endParaRPr>
          </a:p>
          <a:p>
            <a:pPr marL="342900" indent="-342900">
              <a:buFont typeface="Arial" panose="020B0604020202020204" pitchFamily="34" charset="0"/>
              <a:buChar char="•"/>
            </a:pPr>
            <a:endParaRPr lang="en-US" sz="2400" dirty="0"/>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825030" y="121638"/>
            <a:ext cx="1066165" cy="546100"/>
          </a:xfrm>
          <a:prstGeom prst="rect">
            <a:avLst/>
          </a:prstGeom>
          <a:noFill/>
          <a:ln>
            <a:noFill/>
          </a:ln>
        </p:spPr>
      </p:pic>
    </p:spTree>
    <p:extLst>
      <p:ext uri="{BB962C8B-B14F-4D97-AF65-F5344CB8AC3E}">
        <p14:creationId xmlns:p14="http://schemas.microsoft.com/office/powerpoint/2010/main" val="32863901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Identity Theft</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830997"/>
          </a:xfrm>
          <a:prstGeom prst="rect">
            <a:avLst/>
          </a:prstGeom>
        </p:spPr>
        <p:txBody>
          <a:bodyPr wrap="square">
            <a:spAutoFit/>
          </a:bodyPr>
          <a:lstStyle/>
          <a:p>
            <a:r>
              <a:rPr lang="en-US" sz="2400" b="1" dirty="0">
                <a:solidFill>
                  <a:schemeClr val="accent1">
                    <a:lumMod val="75000"/>
                  </a:schemeClr>
                </a:solidFill>
              </a:rPr>
              <a:t>CYBER LAWS</a:t>
            </a:r>
          </a:p>
          <a:p>
            <a:endParaRPr lang="en-US" sz="2400" b="1" dirty="0">
              <a:solidFill>
                <a:schemeClr val="accent1">
                  <a:lumMod val="75000"/>
                </a:schemeClr>
              </a:solidFill>
            </a:endParaRP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868853"/>
            <a:ext cx="7898633"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t>Also called Email spoofing</a:t>
            </a:r>
          </a:p>
          <a:p>
            <a:pPr marL="342900" indent="-342900">
              <a:buFont typeface="Arial" panose="020B0604020202020204" pitchFamily="34" charset="0"/>
              <a:buChar char="•"/>
            </a:pPr>
            <a:r>
              <a:rPr lang="en-US" sz="2400" dirty="0"/>
              <a:t>Formation of e-mail messages by impersonating correspondent identity.</a:t>
            </a:r>
          </a:p>
          <a:p>
            <a:pPr marL="342900" indent="-342900">
              <a:buFont typeface="Arial" panose="020B0604020202020204" pitchFamily="34" charset="0"/>
              <a:buChar char="•"/>
            </a:pPr>
            <a:r>
              <a:rPr lang="en-US" sz="2400" dirty="0"/>
              <a:t>Origin different from which it actually originates.</a:t>
            </a:r>
          </a:p>
          <a:p>
            <a:pPr marL="342900" indent="-342900">
              <a:buFont typeface="Arial" panose="020B0604020202020204" pitchFamily="34" charset="0"/>
              <a:buChar char="•"/>
            </a:pPr>
            <a:r>
              <a:rPr lang="en-US" sz="2400" dirty="0"/>
              <a:t>Example: Creating accounts on social media impersonating someone else.</a:t>
            </a:r>
          </a:p>
          <a:p>
            <a:pPr marL="342900" indent="-342900">
              <a:buFont typeface="Arial" panose="020B0604020202020204" pitchFamily="34" charset="0"/>
              <a:buChar char="•"/>
            </a:pPr>
            <a:r>
              <a:rPr lang="en-US" sz="2400" dirty="0"/>
              <a:t>66C of I.T Act - Electronic signature or other identity theft like using others’ password or electronic signature etc. Punishment is three years imprisonment or fine of one lakh rupees or both. </a:t>
            </a:r>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945800" y="121638"/>
            <a:ext cx="1066165" cy="546100"/>
          </a:xfrm>
          <a:prstGeom prst="rect">
            <a:avLst/>
          </a:prstGeom>
          <a:noFill/>
          <a:ln>
            <a:noFill/>
          </a:ln>
        </p:spPr>
      </p:pic>
    </p:spTree>
    <p:extLst>
      <p:ext uri="{BB962C8B-B14F-4D97-AF65-F5344CB8AC3E}">
        <p14:creationId xmlns:p14="http://schemas.microsoft.com/office/powerpoint/2010/main" val="956753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Hacking</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830997"/>
          </a:xfrm>
          <a:prstGeom prst="rect">
            <a:avLst/>
          </a:prstGeom>
        </p:spPr>
        <p:txBody>
          <a:bodyPr wrap="square">
            <a:spAutoFit/>
          </a:bodyPr>
          <a:lstStyle/>
          <a:p>
            <a:r>
              <a:rPr lang="en-US" sz="2400" b="1" dirty="0">
                <a:solidFill>
                  <a:schemeClr val="accent1">
                    <a:lumMod val="75000"/>
                  </a:schemeClr>
                </a:solidFill>
              </a:rPr>
              <a:t>CYBER LAWS</a:t>
            </a:r>
          </a:p>
          <a:p>
            <a:endParaRPr lang="en-US" sz="2400" b="1" dirty="0">
              <a:solidFill>
                <a:schemeClr val="accent1">
                  <a:lumMod val="75000"/>
                </a:schemeClr>
              </a:solidFill>
            </a:endParaRP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868853"/>
            <a:ext cx="7898633"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Section 66, IT Act, 2002.</a:t>
            </a:r>
          </a:p>
          <a:p>
            <a:pPr marL="342900" indent="-342900">
              <a:buFont typeface="Arial" panose="020B0604020202020204" pitchFamily="34" charset="0"/>
              <a:buChar char="•"/>
            </a:pPr>
            <a:r>
              <a:rPr lang="en-US" sz="2400" dirty="0"/>
              <a:t>It is also denoted as ‘Unauthorized Access’. </a:t>
            </a:r>
          </a:p>
          <a:p>
            <a:pPr marL="342900" indent="-342900">
              <a:buFont typeface="Arial" panose="020B0604020202020204" pitchFamily="34" charset="0"/>
              <a:buChar char="•"/>
            </a:pPr>
            <a:r>
              <a:rPr lang="en-US" sz="2400" dirty="0"/>
              <a:t>But IT Act gives the terms unauthorized access a wider meaning and should not be interchanged with Hacking.</a:t>
            </a:r>
          </a:p>
          <a:p>
            <a:pPr marL="342900" indent="-342900">
              <a:buFont typeface="Arial" panose="020B0604020202020204" pitchFamily="34" charset="0"/>
              <a:buChar char="•"/>
            </a:pPr>
            <a:r>
              <a:rPr lang="en-US" sz="2400" dirty="0"/>
              <a:t>Includes Internet time theft. (Gaining access to internet without another person’s knowledge)</a:t>
            </a:r>
          </a:p>
          <a:p>
            <a:pPr marL="342900" indent="-342900">
              <a:buFont typeface="Arial" panose="020B0604020202020204" pitchFamily="34" charset="0"/>
              <a:buChar char="•"/>
            </a:pPr>
            <a:r>
              <a:rPr lang="en-US" sz="2400" dirty="0"/>
              <a:t>Example:</a:t>
            </a:r>
          </a:p>
          <a:p>
            <a:pPr marL="514350" indent="-514350">
              <a:buAutoNum type="romanLcPeriod"/>
            </a:pPr>
            <a:r>
              <a:rPr lang="en-US" sz="2400" dirty="0"/>
              <a:t>Bangladesh Bank Heist(2016)</a:t>
            </a:r>
          </a:p>
          <a:p>
            <a:pPr marL="514350" indent="-514350">
              <a:buAutoNum type="romanLcPeriod"/>
            </a:pPr>
            <a:r>
              <a:rPr lang="en-US" sz="2400" dirty="0"/>
              <a:t>Facebook (2018)</a:t>
            </a:r>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1032064" y="105798"/>
            <a:ext cx="1066165" cy="546100"/>
          </a:xfrm>
          <a:prstGeom prst="rect">
            <a:avLst/>
          </a:prstGeom>
          <a:noFill/>
          <a:ln>
            <a:noFill/>
          </a:ln>
        </p:spPr>
      </p:pic>
    </p:spTree>
    <p:extLst>
      <p:ext uri="{BB962C8B-B14F-4D97-AF65-F5344CB8AC3E}">
        <p14:creationId xmlns:p14="http://schemas.microsoft.com/office/powerpoint/2010/main" val="35533878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Denied Service Attack</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CYBER LAWS</a:t>
            </a: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868853"/>
            <a:ext cx="7898633" cy="3785652"/>
          </a:xfrm>
          <a:prstGeom prst="rect">
            <a:avLst/>
          </a:prstGeom>
          <a:noFill/>
        </p:spPr>
        <p:txBody>
          <a:bodyPr wrap="square" rtlCol="0">
            <a:spAutoFit/>
          </a:bodyPr>
          <a:lstStyle/>
          <a:p>
            <a:pPr marL="342900" indent="-342900">
              <a:buFont typeface="Arial" panose="020B0604020202020204" pitchFamily="34" charset="0"/>
              <a:buChar char="•"/>
            </a:pPr>
            <a:r>
              <a:rPr lang="en-US" sz="2400" dirty="0"/>
              <a:t>Act by which user of a website or service is denied from using the server or website.</a:t>
            </a:r>
          </a:p>
          <a:p>
            <a:pPr marL="342900" indent="-342900">
              <a:buFont typeface="Arial" panose="020B0604020202020204" pitchFamily="34" charset="0"/>
              <a:buChar char="•"/>
            </a:pPr>
            <a:r>
              <a:rPr lang="en-US" sz="2400" dirty="0"/>
              <a:t>Offenders aim the web server of the websites and flow a large number of requests to that server.</a:t>
            </a:r>
          </a:p>
          <a:p>
            <a:pPr marL="342900" indent="-342900">
              <a:buFont typeface="Arial" panose="020B0604020202020204" pitchFamily="34" charset="0"/>
              <a:buChar char="•"/>
            </a:pPr>
            <a:r>
              <a:rPr lang="en-US" sz="2400" dirty="0"/>
              <a:t>Causes the use of maximum bandwidth of the website.</a:t>
            </a:r>
          </a:p>
          <a:p>
            <a:pPr marL="342900" indent="-342900">
              <a:buFont typeface="Arial" panose="020B0604020202020204" pitchFamily="34" charset="0"/>
              <a:buChar char="•"/>
            </a:pPr>
            <a:r>
              <a:rPr lang="en-US" sz="2400" dirty="0"/>
              <a:t>Website slows down or crashes and remains unavailable to authorized users.</a:t>
            </a:r>
          </a:p>
          <a:p>
            <a:pPr marL="342900" indent="-342900">
              <a:buFont typeface="Arial" panose="020B0604020202020204" pitchFamily="34" charset="0"/>
              <a:buChar char="•"/>
            </a:pPr>
            <a:r>
              <a:rPr lang="en-US" sz="2400" dirty="0"/>
              <a:t>Instance: In 2000, 15 year old hacker known as ‘</a:t>
            </a:r>
            <a:r>
              <a:rPr lang="en-US" sz="2400" dirty="0" err="1"/>
              <a:t>Mafiaboy</a:t>
            </a:r>
            <a:r>
              <a:rPr lang="en-US" sz="2400" dirty="0"/>
              <a:t>’ took down the servers of CNN, Dell, E-trade, eBay and Yahoo! </a:t>
            </a:r>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894041" y="252240"/>
            <a:ext cx="1066165" cy="546100"/>
          </a:xfrm>
          <a:prstGeom prst="rect">
            <a:avLst/>
          </a:prstGeom>
          <a:noFill/>
          <a:ln>
            <a:noFill/>
          </a:ln>
        </p:spPr>
      </p:pic>
    </p:spTree>
    <p:extLst>
      <p:ext uri="{BB962C8B-B14F-4D97-AF65-F5344CB8AC3E}">
        <p14:creationId xmlns:p14="http://schemas.microsoft.com/office/powerpoint/2010/main" val="353657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xmlns="" id="{620A7DEA-950C-4954-B3B7-2672370FABF4}"/>
              </a:ext>
            </a:extLst>
          </p:cNvPr>
          <p:cNvSpPr/>
          <p:nvPr/>
        </p:nvSpPr>
        <p:spPr>
          <a:xfrm>
            <a:off x="371880" y="651898"/>
            <a:ext cx="7999758" cy="461665"/>
          </a:xfrm>
          <a:prstGeom prst="rect">
            <a:avLst/>
          </a:prstGeom>
        </p:spPr>
        <p:txBody>
          <a:bodyPr wrap="square">
            <a:spAutoFit/>
          </a:bodyPr>
          <a:lstStyle/>
          <a:p>
            <a:r>
              <a:rPr lang="en-IN" sz="2400" b="1" dirty="0">
                <a:solidFill>
                  <a:schemeClr val="accent2">
                    <a:lumMod val="75000"/>
                  </a:schemeClr>
                </a:solidFill>
              </a:rPr>
              <a:t>Mail Bombing</a:t>
            </a:r>
          </a:p>
        </p:txBody>
      </p:sp>
      <p:cxnSp>
        <p:nvCxnSpPr>
          <p:cNvPr id="8" name="Straight Connector 7">
            <a:extLst>
              <a:ext uri="{FF2B5EF4-FFF2-40B4-BE49-F238E27FC236}">
                <a16:creationId xmlns:a16="http://schemas.microsoft.com/office/drawing/2014/main" xmlns="" id="{A4293697-6E2C-4331-B4E1-C58B355192F4}"/>
              </a:ext>
            </a:extLst>
          </p:cNvPr>
          <p:cNvCxnSpPr>
            <a:cxnSpLocks/>
          </p:cNvCxnSpPr>
          <p:nvPr/>
        </p:nvCxnSpPr>
        <p:spPr>
          <a:xfrm>
            <a:off x="-8308" y="1316458"/>
            <a:ext cx="8300052" cy="0"/>
          </a:xfrm>
          <a:prstGeom prst="line">
            <a:avLst/>
          </a:prstGeom>
          <a:ln w="38100">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xmlns="" id="{68CE83B1-4814-4C9B-8095-7F6242756005}"/>
              </a:ext>
            </a:extLst>
          </p:cNvPr>
          <p:cNvSpPr/>
          <p:nvPr/>
        </p:nvSpPr>
        <p:spPr>
          <a:xfrm>
            <a:off x="393111" y="252240"/>
            <a:ext cx="7497214" cy="461665"/>
          </a:xfrm>
          <a:prstGeom prst="rect">
            <a:avLst/>
          </a:prstGeom>
        </p:spPr>
        <p:txBody>
          <a:bodyPr wrap="square">
            <a:spAutoFit/>
          </a:bodyPr>
          <a:lstStyle/>
          <a:p>
            <a:r>
              <a:rPr lang="en-US" sz="2400" b="1" dirty="0">
                <a:solidFill>
                  <a:schemeClr val="accent1">
                    <a:lumMod val="75000"/>
                  </a:schemeClr>
                </a:solidFill>
              </a:rPr>
              <a:t>CYBER LAWS</a:t>
            </a:r>
          </a:p>
        </p:txBody>
      </p:sp>
      <p:sp>
        <p:nvSpPr>
          <p:cNvPr id="3" name="TextBox 2">
            <a:extLst>
              <a:ext uri="{FF2B5EF4-FFF2-40B4-BE49-F238E27FC236}">
                <a16:creationId xmlns:a16="http://schemas.microsoft.com/office/drawing/2014/main" xmlns="" id="{DADC3F1F-DD13-422E-9450-2895A8B993A1}"/>
              </a:ext>
            </a:extLst>
          </p:cNvPr>
          <p:cNvSpPr txBox="1"/>
          <p:nvPr/>
        </p:nvSpPr>
        <p:spPr>
          <a:xfrm>
            <a:off x="393111" y="1868853"/>
            <a:ext cx="7898633"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t>User sends large number of email to target address.</a:t>
            </a:r>
          </a:p>
          <a:p>
            <a:pPr marL="342900" indent="-342900">
              <a:buFont typeface="Arial" panose="020B0604020202020204" pitchFamily="34" charset="0"/>
              <a:buChar char="•"/>
            </a:pPr>
            <a:r>
              <a:rPr lang="en-US" sz="2400" dirty="0"/>
              <a:t>Email address(in case of Individual) or mail server(in case of company or service provider) crashes.</a:t>
            </a:r>
          </a:p>
          <a:p>
            <a:pPr marL="342900" indent="-342900">
              <a:buFont typeface="Arial" panose="020B0604020202020204" pitchFamily="34" charset="0"/>
              <a:buChar char="•"/>
            </a:pPr>
            <a:r>
              <a:rPr lang="en-US" sz="2400" dirty="0"/>
              <a:t>Gives the impression of Denial of service.</a:t>
            </a:r>
          </a:p>
        </p:txBody>
      </p:sp>
      <p:pic>
        <p:nvPicPr>
          <p:cNvPr id="7" name="Picture 6" descr="PESSAT - All India Online Entrance Exam for Admission to PES University"/>
          <p:cNvPicPr/>
          <p:nvPr/>
        </p:nvPicPr>
        <p:blipFill>
          <a:blip r:embed="rId2" cstate="print">
            <a:extLst>
              <a:ext uri="{28A0092B-C50C-407E-A947-70E740481C1C}">
                <a14:useLocalDpi xmlns:a14="http://schemas.microsoft.com/office/drawing/2010/main" val="0"/>
              </a:ext>
            </a:extLst>
          </a:blip>
          <a:srcRect/>
          <a:stretch>
            <a:fillRect/>
          </a:stretch>
        </p:blipFill>
        <p:spPr>
          <a:xfrm>
            <a:off x="10730140" y="136877"/>
            <a:ext cx="1066165" cy="546100"/>
          </a:xfrm>
          <a:prstGeom prst="rect">
            <a:avLst/>
          </a:prstGeom>
          <a:noFill/>
          <a:ln>
            <a:noFill/>
          </a:ln>
        </p:spPr>
      </p:pic>
    </p:spTree>
    <p:extLst>
      <p:ext uri="{BB962C8B-B14F-4D97-AF65-F5344CB8AC3E}">
        <p14:creationId xmlns:p14="http://schemas.microsoft.com/office/powerpoint/2010/main" val="1060165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6758C008DA0A4798B1DA097401F77F" ma:contentTypeVersion="8" ma:contentTypeDescription="Create a new document." ma:contentTypeScope="" ma:versionID="1f0971041fe9827a28f6d58d703ff865">
  <xsd:schema xmlns:xsd="http://www.w3.org/2001/XMLSchema" xmlns:xs="http://www.w3.org/2001/XMLSchema" xmlns:p="http://schemas.microsoft.com/office/2006/metadata/properties" xmlns:ns2="63fec012-eef2-4935-ab4a-671b1df9a2f0" targetNamespace="http://schemas.microsoft.com/office/2006/metadata/properties" ma:root="true" ma:fieldsID="2ace7d07b9394279ae6aaebb762fed40" ns2:_="">
    <xsd:import namespace="63fec012-eef2-4935-ab4a-671b1df9a2f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fec012-eef2-4935-ab4a-671b1df9a2f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10D545F1-31B8-4FE7-92C9-1F6B69582E65}"/>
</file>

<file path=customXml/itemProps2.xml><?xml version="1.0" encoding="utf-8"?>
<ds:datastoreItem xmlns:ds="http://schemas.openxmlformats.org/officeDocument/2006/customXml" ds:itemID="{9D20642C-F004-483B-9B40-87373EB15702}"/>
</file>

<file path=customXml/itemProps3.xml><?xml version="1.0" encoding="utf-8"?>
<ds:datastoreItem xmlns:ds="http://schemas.openxmlformats.org/officeDocument/2006/customXml" ds:itemID="{DEF364FE-0402-4A74-8590-778EBCCF1F30}"/>
</file>

<file path=docProps/app.xml><?xml version="1.0" encoding="utf-8"?>
<Properties xmlns="http://schemas.openxmlformats.org/officeDocument/2006/extended-properties" xmlns:vt="http://schemas.openxmlformats.org/officeDocument/2006/docPropsVTypes">
  <TotalTime>2735</TotalTime>
  <Words>2302</Words>
  <Application>Microsoft Office PowerPoint</Application>
  <PresentationFormat>Widescreen</PresentationFormat>
  <Paragraphs>279</Paragraphs>
  <Slides>43</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Krishna Venkataram</dc:creator>
  <cp:lastModifiedBy>HP</cp:lastModifiedBy>
  <cp:revision>105</cp:revision>
  <dcterms:created xsi:type="dcterms:W3CDTF">2020-06-03T14:19:11Z</dcterms:created>
  <dcterms:modified xsi:type="dcterms:W3CDTF">2024-04-13T04:20:37Z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0x010100D16758C008DA0A4798B1DA097401F77F</vt:lpwstr>
  </property>
</Properties>
</file>