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81" r:id="rId3"/>
    <p:sldId id="522" r:id="rId4"/>
    <p:sldId id="523" r:id="rId5"/>
    <p:sldId id="467" r:id="rId6"/>
    <p:sldId id="468" r:id="rId7"/>
    <p:sldId id="469" r:id="rId8"/>
    <p:sldId id="474" r:id="rId9"/>
    <p:sldId id="475" r:id="rId10"/>
    <p:sldId id="477" r:id="rId11"/>
    <p:sldId id="527" r:id="rId12"/>
    <p:sldId id="526" r:id="rId13"/>
    <p:sldId id="483" r:id="rId14"/>
    <p:sldId id="488" r:id="rId15"/>
    <p:sldId id="487" r:id="rId16"/>
    <p:sldId id="489" r:id="rId17"/>
    <p:sldId id="490" r:id="rId18"/>
    <p:sldId id="491" r:id="rId19"/>
    <p:sldId id="5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9" d="100"/>
          <a:sy n="89" d="100"/>
        </p:scale>
        <p:origin x="4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EC245-251F-480C-B479-81C24DFD5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4E8B7DE-9F67-46F0-9796-694C339BF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41CF246-E63F-4C87-8FB7-C880177972D0}"/>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5" name="Footer Placeholder 4">
            <a:extLst>
              <a:ext uri="{FF2B5EF4-FFF2-40B4-BE49-F238E27FC236}">
                <a16:creationId xmlns:a16="http://schemas.microsoft.com/office/drawing/2014/main" xmlns="" id="{EC3E3F2B-5880-436A-B950-8530BD20A0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42EDA1B-E4C2-485B-8704-EC7B24A1E518}"/>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157582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B33D5B-7B73-4E60-88FE-36548484A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4E70205-278F-48C0-AD70-2B3EED80C2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F85F258-3694-4E4E-9F4C-1E375F7C3982}"/>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5" name="Footer Placeholder 4">
            <a:extLst>
              <a:ext uri="{FF2B5EF4-FFF2-40B4-BE49-F238E27FC236}">
                <a16:creationId xmlns:a16="http://schemas.microsoft.com/office/drawing/2014/main" xmlns="" id="{E45AE1FE-D71F-498C-95E1-3B61D2412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6BF6DE-C3CD-4A50-BBEA-65880CF774D2}"/>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244999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70B2BE2-1FCD-4174-9270-5C139E6404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F030DB1-A756-4AD9-B396-71D20C83A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DE92CD1-79A3-433F-8634-482CF6D3F4A7}"/>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5" name="Footer Placeholder 4">
            <a:extLst>
              <a:ext uri="{FF2B5EF4-FFF2-40B4-BE49-F238E27FC236}">
                <a16:creationId xmlns:a16="http://schemas.microsoft.com/office/drawing/2014/main" xmlns="" id="{46145BC1-E431-498C-A7E6-7CE7EF39E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352B13D-8423-4A6A-B17E-97B33DBBF1DC}"/>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23409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AD7220-54B6-4896-A441-3BBC398FFE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F4C42D-3712-4905-9425-F82EA796B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2F69F20-2E91-4210-AEBB-3ADD3AA84140}"/>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5" name="Footer Placeholder 4">
            <a:extLst>
              <a:ext uri="{FF2B5EF4-FFF2-40B4-BE49-F238E27FC236}">
                <a16:creationId xmlns:a16="http://schemas.microsoft.com/office/drawing/2014/main" xmlns="" id="{9D23F611-9230-4FCA-A007-FA6932DDB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EAB83FB-56CE-4762-9814-E56F0B8EAAA3}"/>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421977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A57668-A66D-4173-A117-D2BD00EC10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78CA9D-9C47-42D8-878A-513B8D3EE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C69449F-5D90-47AC-8ED0-773567FB26D8}"/>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5" name="Footer Placeholder 4">
            <a:extLst>
              <a:ext uri="{FF2B5EF4-FFF2-40B4-BE49-F238E27FC236}">
                <a16:creationId xmlns:a16="http://schemas.microsoft.com/office/drawing/2014/main" xmlns="" id="{3A2F822E-4CF2-491F-B7FF-671357284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7A85F81-1379-446F-A8BE-D3EC32FB3CAB}"/>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231690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9DD9E3-C2BB-4F1E-9ADD-DC3EC3A302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A3021C-21DC-4103-B605-B8CE0E63B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AF5E673-3362-4A00-AEF8-B4C37F636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C30C80E-4582-4139-B9AC-DFBE71221DDB}"/>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6" name="Footer Placeholder 5">
            <a:extLst>
              <a:ext uri="{FF2B5EF4-FFF2-40B4-BE49-F238E27FC236}">
                <a16:creationId xmlns:a16="http://schemas.microsoft.com/office/drawing/2014/main" xmlns="" id="{1D6B42CC-BE37-4A42-B012-3E6807319E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9B11E04-7363-420E-98BB-BA63F3AAEB56}"/>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121794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CFC75-F486-42E0-B71E-65558136BE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E56EBA9-3B58-476C-BB69-7EEBA51B61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F0FE4D-2773-485A-8FEB-21DD84B36B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F5C88FE-6971-4E3D-B9B9-624C0D486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4BECAA6-F92E-4C05-A7B4-2B64A91AA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8954F81-14CE-4EB0-A6CD-D4DFF0654FFC}"/>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8" name="Footer Placeholder 7">
            <a:extLst>
              <a:ext uri="{FF2B5EF4-FFF2-40B4-BE49-F238E27FC236}">
                <a16:creationId xmlns:a16="http://schemas.microsoft.com/office/drawing/2014/main" xmlns="" id="{DE6B560F-7480-4929-9318-8D9423C629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529B6BC-F9C0-46EE-BE59-D299C0D8CFE1}"/>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172216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B2B54-EB78-43AE-98FA-8420D7CFC2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1F642BB-7233-4352-A530-7E75AEBD0A48}"/>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4" name="Footer Placeholder 3">
            <a:extLst>
              <a:ext uri="{FF2B5EF4-FFF2-40B4-BE49-F238E27FC236}">
                <a16:creationId xmlns:a16="http://schemas.microsoft.com/office/drawing/2014/main" xmlns="" id="{D9B922A6-277C-499F-AAF1-9FB96E37A5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656DD34-7E47-4541-8D98-61AA120E1358}"/>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329373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1232084-B57B-4C20-942E-10E586BEC24F}"/>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3" name="Footer Placeholder 2">
            <a:extLst>
              <a:ext uri="{FF2B5EF4-FFF2-40B4-BE49-F238E27FC236}">
                <a16:creationId xmlns:a16="http://schemas.microsoft.com/office/drawing/2014/main" xmlns="" id="{22E74589-5364-478F-96EF-E7BB188F1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96D8E1F-44B2-4DB6-9769-21A0A80A5571}"/>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264758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86A2F-EB70-4E7A-ABA1-18A4853F5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68C2D3-1241-4C35-BEC2-E2971CD5A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F5D415D-5237-442F-875A-E0043DA9B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8C2B1A-7B03-471E-AFF0-8D744F906991}"/>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6" name="Footer Placeholder 5">
            <a:extLst>
              <a:ext uri="{FF2B5EF4-FFF2-40B4-BE49-F238E27FC236}">
                <a16:creationId xmlns:a16="http://schemas.microsoft.com/office/drawing/2014/main" xmlns="" id="{FD7A7D34-7CEE-4AFB-B604-BDE879F02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36495C8-E634-45D5-8120-A2C6B2DC3D22}"/>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3280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E6BA5-4D60-455A-8368-E1A4F4F10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FE61CC8-74F5-4366-845E-7653FA16F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7213488-7B63-4D71-A600-D3281C03D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31D556-5680-4D32-A6AC-5AD895B00B5E}"/>
              </a:ext>
            </a:extLst>
          </p:cNvPr>
          <p:cNvSpPr>
            <a:spLocks noGrp="1"/>
          </p:cNvSpPr>
          <p:nvPr>
            <p:ph type="dt" sz="half" idx="10"/>
          </p:nvPr>
        </p:nvSpPr>
        <p:spPr/>
        <p:txBody>
          <a:bodyPr/>
          <a:lstStyle/>
          <a:p>
            <a:fld id="{4AACA45A-E036-4A87-9C1D-D99799BB283C}" type="datetimeFigureOut">
              <a:rPr lang="en-IN" smtClean="0"/>
              <a:t>13-04-2024</a:t>
            </a:fld>
            <a:endParaRPr lang="en-IN"/>
          </a:p>
        </p:txBody>
      </p:sp>
      <p:sp>
        <p:nvSpPr>
          <p:cNvPr id="6" name="Footer Placeholder 5">
            <a:extLst>
              <a:ext uri="{FF2B5EF4-FFF2-40B4-BE49-F238E27FC236}">
                <a16:creationId xmlns:a16="http://schemas.microsoft.com/office/drawing/2014/main" xmlns="" id="{003A64BB-A8D0-46D3-9CD3-B351E22C7C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EF5E4C8-1B89-43E9-BA87-E645DB94CEC9}"/>
              </a:ext>
            </a:extLst>
          </p:cNvPr>
          <p:cNvSpPr>
            <a:spLocks noGrp="1"/>
          </p:cNvSpPr>
          <p:nvPr>
            <p:ph type="sldNum" sz="quarter" idx="12"/>
          </p:nvPr>
        </p:nvSpPr>
        <p:spPr/>
        <p:txBody>
          <a:bodyPr/>
          <a:lstStyle/>
          <a:p>
            <a:fld id="{B439AC23-9E2C-4598-B9C2-7FCBC8E17165}" type="slidenum">
              <a:rPr lang="en-IN" smtClean="0"/>
              <a:t>‹#›</a:t>
            </a:fld>
            <a:endParaRPr lang="en-IN"/>
          </a:p>
        </p:txBody>
      </p:sp>
    </p:spTree>
    <p:extLst>
      <p:ext uri="{BB962C8B-B14F-4D97-AF65-F5344CB8AC3E}">
        <p14:creationId xmlns:p14="http://schemas.microsoft.com/office/powerpoint/2010/main" val="317913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571622-A6EA-4B82-9D8D-93AC31E2F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98A9EB4-3E73-4B7F-AE61-487598596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9881DB-80CA-48F0-A345-F7FC907EC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CA45A-E036-4A87-9C1D-D99799BB283C}" type="datetimeFigureOut">
              <a:rPr lang="en-IN" smtClean="0"/>
              <a:t>13-04-2024</a:t>
            </a:fld>
            <a:endParaRPr lang="en-IN"/>
          </a:p>
        </p:txBody>
      </p:sp>
      <p:sp>
        <p:nvSpPr>
          <p:cNvPr id="5" name="Footer Placeholder 4">
            <a:extLst>
              <a:ext uri="{FF2B5EF4-FFF2-40B4-BE49-F238E27FC236}">
                <a16:creationId xmlns:a16="http://schemas.microsoft.com/office/drawing/2014/main" xmlns="" id="{F149DE70-35C6-4607-99B8-19002DEF8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5597C12-64CA-4023-8D77-D3670AF0F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9AC23-9E2C-4598-B9C2-7FCBC8E17165}" type="slidenum">
              <a:rPr lang="en-IN" smtClean="0"/>
              <a:t>‹#›</a:t>
            </a:fld>
            <a:endParaRPr lang="en-IN"/>
          </a:p>
        </p:txBody>
      </p:sp>
    </p:spTree>
    <p:extLst>
      <p:ext uri="{BB962C8B-B14F-4D97-AF65-F5344CB8AC3E}">
        <p14:creationId xmlns:p14="http://schemas.microsoft.com/office/powerpoint/2010/main" val="336778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81916" y="2358110"/>
            <a:ext cx="7497214" cy="1200329"/>
          </a:xfrm>
          <a:prstGeom prst="rect">
            <a:avLst/>
          </a:prstGeom>
        </p:spPr>
        <p:txBody>
          <a:bodyPr wrap="square">
            <a:spAutoFit/>
          </a:bodyPr>
          <a:lstStyle/>
          <a:p>
            <a:r>
              <a:rPr lang="en-US" sz="3600" b="1" dirty="0">
                <a:solidFill>
                  <a:schemeClr val="accent2">
                    <a:lumMod val="75000"/>
                  </a:schemeClr>
                </a:solidFill>
              </a:rPr>
              <a:t>Professional Ethics </a:t>
            </a:r>
          </a:p>
          <a:p>
            <a:endParaRPr lang="en-US" sz="3600" b="1" dirty="0">
              <a:solidFill>
                <a:schemeClr val="accent2">
                  <a:lumMod val="75000"/>
                </a:schemeClr>
              </a:solidFill>
            </a:endParaRPr>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b="1" dirty="0"/>
              <a:t>Faculty of Law </a:t>
            </a:r>
            <a:endParaRPr lang="en-IN" sz="2400" b="1"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3716079"/>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41872" y="2441276"/>
            <a:ext cx="3238902" cy="2639682"/>
          </a:xfrm>
          <a:prstGeom prst="rect">
            <a:avLst/>
          </a:prstGeom>
          <a:noFill/>
          <a:ln>
            <a:noFill/>
          </a:ln>
        </p:spPr>
      </p:pic>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10053478" cy="3539430"/>
          </a:xfrm>
          <a:prstGeom prst="rect">
            <a:avLst/>
          </a:prstGeom>
          <a:noFill/>
        </p:spPr>
        <p:txBody>
          <a:bodyPr wrap="square" rtlCol="0">
            <a:spAutoFit/>
          </a:bodyPr>
          <a:lstStyle/>
          <a:p>
            <a:pPr marL="457200" indent="-457200" algn="just">
              <a:buFont typeface="+mj-lt"/>
              <a:buAutoNum type="arabicPeriod" startAt="5"/>
            </a:pPr>
            <a:r>
              <a:rPr lang="en-US" sz="2800" dirty="0"/>
              <a:t>Awareness of alternate responses to the issues and creative solutions.</a:t>
            </a:r>
          </a:p>
          <a:p>
            <a:pPr marL="457200" indent="-457200" algn="just">
              <a:buFont typeface="+mj-lt"/>
              <a:buAutoNum type="arabicPeriod" startAt="5"/>
            </a:pPr>
            <a:r>
              <a:rPr lang="en-US" sz="2800" dirty="0"/>
              <a:t>Sensitivity to genuine difficulties and subtleties, including willingness to undergo and tolerate some uncertainty while making decisions.</a:t>
            </a:r>
          </a:p>
          <a:p>
            <a:pPr marL="457200" indent="-457200" algn="just">
              <a:buFont typeface="+mj-lt"/>
              <a:buAutoNum type="arabicPeriod" startAt="5"/>
            </a:pPr>
            <a:r>
              <a:rPr lang="en-US" sz="2800" dirty="0"/>
              <a:t>Using rational dialogue in resolving moral conflicts and developing tolerance of different perspectives among people.</a:t>
            </a:r>
          </a:p>
          <a:p>
            <a:pPr marL="457200" indent="-457200" algn="just">
              <a:buFont typeface="+mj-lt"/>
              <a:buAutoNum type="arabicPeriod" startAt="5"/>
            </a:pPr>
            <a:r>
              <a:rPr lang="en-US" sz="2800" dirty="0"/>
              <a:t>Maintaining moral integrity.</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16404" y="252240"/>
            <a:ext cx="1066165" cy="546100"/>
          </a:xfrm>
          <a:prstGeom prst="rect">
            <a:avLst/>
          </a:prstGeom>
          <a:noFill/>
          <a:ln>
            <a:noFill/>
          </a:ln>
        </p:spPr>
      </p:pic>
    </p:spTree>
    <p:extLst>
      <p:ext uri="{BB962C8B-B14F-4D97-AF65-F5344CB8AC3E}">
        <p14:creationId xmlns:p14="http://schemas.microsoft.com/office/powerpoint/2010/main" val="377451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9984466" cy="4770537"/>
          </a:xfrm>
          <a:prstGeom prst="rect">
            <a:avLst/>
          </a:prstGeom>
          <a:noFill/>
        </p:spPr>
        <p:txBody>
          <a:bodyPr wrap="square" rtlCol="0">
            <a:spAutoFit/>
          </a:bodyPr>
          <a:lstStyle/>
          <a:p>
            <a:pPr marL="342900" indent="-342900" algn="just">
              <a:buFont typeface="Arial" panose="020B0604020202020204" pitchFamily="34" charset="0"/>
              <a:buChar char="•"/>
            </a:pPr>
            <a:r>
              <a:rPr lang="en-US" sz="2800" b="1" dirty="0"/>
              <a:t>Self Control: </a:t>
            </a:r>
            <a:r>
              <a:rPr lang="en-US" sz="2800" dirty="0"/>
              <a:t>It is a virtue of maintaining personal discipline. It means a strong will and motivation and avoidance of fear, hatred, lack of efforts, temptation, self-deception, and emotional response. It encompasses courage and good judgment also. Self-respect promotes self-control.</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b="1" dirty="0"/>
              <a:t>Self Interest: </a:t>
            </a:r>
            <a:r>
              <a:rPr lang="en-US" sz="2800" dirty="0"/>
              <a:t>Self-interest is being good and acceptable to oneself. It is pursuing what is good for oneself. It is very ethical to possess self-interest.</a:t>
            </a:r>
          </a:p>
          <a:p>
            <a:pPr marL="342900" indent="-342900" algn="just">
              <a:buFont typeface="Arial" panose="020B0604020202020204" pitchFamily="34" charset="0"/>
              <a:buChar char="•"/>
            </a:pPr>
            <a:endParaRPr lang="en-US" sz="28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50909" y="252240"/>
            <a:ext cx="1066165" cy="546100"/>
          </a:xfrm>
          <a:prstGeom prst="rect">
            <a:avLst/>
          </a:prstGeom>
          <a:noFill/>
          <a:ln>
            <a:noFill/>
          </a:ln>
        </p:spPr>
      </p:pic>
    </p:spTree>
    <p:extLst>
      <p:ext uri="{BB962C8B-B14F-4D97-AF65-F5344CB8AC3E}">
        <p14:creationId xmlns:p14="http://schemas.microsoft.com/office/powerpoint/2010/main" val="153606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9889576" cy="4770537"/>
          </a:xfrm>
          <a:prstGeom prst="rect">
            <a:avLst/>
          </a:prstGeom>
          <a:noFill/>
        </p:spPr>
        <p:txBody>
          <a:bodyPr wrap="square" rtlCol="0">
            <a:spAutoFit/>
          </a:bodyPr>
          <a:lstStyle/>
          <a:p>
            <a:pPr marL="342900" indent="-342900" algn="just">
              <a:buFont typeface="Arial" panose="020B0604020202020204" pitchFamily="34" charset="0"/>
              <a:buChar char="•"/>
            </a:pPr>
            <a:r>
              <a:rPr lang="en-US" sz="2800" b="1" dirty="0"/>
              <a:t>Self Respect: </a:t>
            </a:r>
            <a:r>
              <a:rPr lang="en-US" sz="2800" dirty="0"/>
              <a:t>It is defined as valuing oneself in morally suitable ways. Self-respect includes</a:t>
            </a:r>
            <a:r>
              <a:rPr lang="en-US" sz="2800" dirty="0" smtClean="0"/>
              <a:t>:</a:t>
            </a:r>
          </a:p>
          <a:p>
            <a:pPr marL="342900" indent="-342900" algn="just">
              <a:buFont typeface="Arial" panose="020B0604020202020204" pitchFamily="34" charset="0"/>
              <a:buChar char="•"/>
            </a:pPr>
            <a:endParaRPr lang="en-US" sz="2800" dirty="0"/>
          </a:p>
          <a:p>
            <a:pPr marL="800100" lvl="1" indent="-342900" algn="just">
              <a:buFont typeface="Arial" panose="020B0604020202020204" pitchFamily="34" charset="0"/>
              <a:buChar char="•"/>
            </a:pPr>
            <a:r>
              <a:rPr lang="en-US" sz="2800" dirty="0"/>
              <a:t>recognition, which means respect to others, their ideas, decisions, ability, and rights </a:t>
            </a:r>
            <a:r>
              <a:rPr lang="en-US" sz="2800" dirty="0" smtClean="0"/>
              <a:t>and</a:t>
            </a:r>
          </a:p>
          <a:p>
            <a:pPr lvl="1" algn="just"/>
            <a:endParaRPr lang="en-US" sz="2800" dirty="0"/>
          </a:p>
          <a:p>
            <a:pPr marL="800100" lvl="1" indent="-342900" algn="just">
              <a:buFont typeface="Arial" panose="020B0604020202020204" pitchFamily="34" charset="0"/>
              <a:buChar char="•"/>
            </a:pPr>
            <a:r>
              <a:rPr lang="en-US" sz="2800" dirty="0"/>
              <a:t>appraisal, which means properly valuing ourselves as to how well we face moral standards. An intensive but balanced feeling of self-respect is sense of honor.</a:t>
            </a:r>
          </a:p>
          <a:p>
            <a:pPr marL="342900" indent="-342900" algn="just">
              <a:buFont typeface="Arial" panose="020B0604020202020204" pitchFamily="34" charset="0"/>
              <a:buChar char="•"/>
            </a:pPr>
            <a:endParaRPr lang="en-US" sz="28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30139" y="378848"/>
            <a:ext cx="1066165" cy="546100"/>
          </a:xfrm>
          <a:prstGeom prst="rect">
            <a:avLst/>
          </a:prstGeom>
          <a:noFill/>
          <a:ln>
            <a:noFill/>
          </a:ln>
        </p:spPr>
      </p:pic>
    </p:spTree>
    <p:extLst>
      <p:ext uri="{BB962C8B-B14F-4D97-AF65-F5344CB8AC3E}">
        <p14:creationId xmlns:p14="http://schemas.microsoft.com/office/powerpoint/2010/main" val="321906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112143" y="1513221"/>
            <a:ext cx="10463842" cy="4401205"/>
          </a:xfrm>
          <a:prstGeom prst="rect">
            <a:avLst/>
          </a:prstGeom>
          <a:noFill/>
        </p:spPr>
        <p:txBody>
          <a:bodyPr wrap="square" rtlCol="0">
            <a:spAutoFit/>
          </a:bodyPr>
          <a:lstStyle/>
          <a:p>
            <a:pPr algn="just"/>
            <a:r>
              <a:rPr lang="en-US" sz="2800" b="1" dirty="0"/>
              <a:t>Characteristics of profession/professionalism</a:t>
            </a:r>
          </a:p>
          <a:p>
            <a:pPr algn="just"/>
            <a:r>
              <a:rPr lang="en-US" sz="2800" dirty="0"/>
              <a:t>1. </a:t>
            </a:r>
            <a:r>
              <a:rPr lang="en-US" sz="2800" b="1" dirty="0"/>
              <a:t>Extensive Training</a:t>
            </a:r>
          </a:p>
          <a:p>
            <a:pPr algn="just"/>
            <a:r>
              <a:rPr lang="en-US" sz="2800" dirty="0"/>
              <a:t>Entry into the profession requires an extensive period of training of intellectual (competence) and moral (integrity) character. </a:t>
            </a:r>
          </a:p>
          <a:p>
            <a:pPr algn="just"/>
            <a:endParaRPr lang="en-US" sz="2800" dirty="0"/>
          </a:p>
          <a:p>
            <a:pPr algn="just"/>
            <a:r>
              <a:rPr lang="en-US" sz="2800" dirty="0"/>
              <a:t>2. </a:t>
            </a:r>
            <a:r>
              <a:rPr lang="en-US" sz="2800" b="1" dirty="0"/>
              <a:t>Knowledge and Skills</a:t>
            </a:r>
          </a:p>
          <a:p>
            <a:pPr algn="just"/>
            <a:r>
              <a:rPr lang="en-US" sz="2800" dirty="0"/>
              <a:t>Knowledge and skills (competence) are necessary for the well-being of the society.</a:t>
            </a:r>
          </a:p>
          <a:p>
            <a:pPr algn="just"/>
            <a:r>
              <a:rPr lang="en-US" sz="2800" dirty="0"/>
              <a:t>For example, Knowledge of physicians protects us from disease and restores health.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28547" y="167805"/>
            <a:ext cx="1066165" cy="546100"/>
          </a:xfrm>
          <a:prstGeom prst="rect">
            <a:avLst/>
          </a:prstGeom>
          <a:noFill/>
          <a:ln>
            <a:noFill/>
          </a:ln>
        </p:spPr>
      </p:pic>
    </p:spTree>
    <p:extLst>
      <p:ext uri="{BB962C8B-B14F-4D97-AF65-F5344CB8AC3E}">
        <p14:creationId xmlns:p14="http://schemas.microsoft.com/office/powerpoint/2010/main" val="3882586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9846444" cy="4832092"/>
          </a:xfrm>
          <a:prstGeom prst="rect">
            <a:avLst/>
          </a:prstGeom>
          <a:noFill/>
        </p:spPr>
        <p:txBody>
          <a:bodyPr wrap="square" rtlCol="0">
            <a:spAutoFit/>
          </a:bodyPr>
          <a:lstStyle/>
          <a:p>
            <a:pPr algn="just"/>
            <a:r>
              <a:rPr lang="en-US" sz="2800" dirty="0"/>
              <a:t>3. </a:t>
            </a:r>
            <a:r>
              <a:rPr lang="en-US" sz="2800" b="1" dirty="0"/>
              <a:t>Monopoly</a:t>
            </a:r>
            <a:r>
              <a:rPr lang="en-US" sz="2800" dirty="0"/>
              <a:t> :</a:t>
            </a:r>
          </a:p>
          <a:p>
            <a:pPr algn="just"/>
            <a:r>
              <a:rPr lang="en-US" sz="2800" dirty="0"/>
              <a:t>The monopoly control is achieved in two ways</a:t>
            </a:r>
            <a:r>
              <a:rPr lang="en-US" sz="2800" dirty="0" smtClean="0"/>
              <a:t>:</a:t>
            </a:r>
          </a:p>
          <a:p>
            <a:pPr algn="just"/>
            <a:endParaRPr lang="en-US" sz="2800" dirty="0"/>
          </a:p>
          <a:p>
            <a:pPr marL="514350" indent="-514350" algn="just">
              <a:buAutoNum type="alphaLcParenBoth"/>
            </a:pPr>
            <a:r>
              <a:rPr lang="en-US" sz="2800" dirty="0" smtClean="0"/>
              <a:t>the </a:t>
            </a:r>
            <a:r>
              <a:rPr lang="en-US" sz="2800" dirty="0"/>
              <a:t>profession convinces the community that only those who have graduated from the professional school should be allowed to hold the professional title</a:t>
            </a:r>
            <a:r>
              <a:rPr lang="en-US" sz="2800" dirty="0" smtClean="0"/>
              <a:t>.</a:t>
            </a:r>
          </a:p>
          <a:p>
            <a:pPr algn="just"/>
            <a:endParaRPr lang="en-US" sz="2800" dirty="0"/>
          </a:p>
          <a:p>
            <a:pPr algn="just"/>
            <a:r>
              <a:rPr lang="en-US" sz="2800" dirty="0"/>
              <a:t>(b) By persuading the community to have a licensing system for those who want to enter the profession. Practicing without license is made illegal</a:t>
            </a:r>
          </a:p>
          <a:p>
            <a:pPr algn="just"/>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28547" y="210022"/>
            <a:ext cx="1066165" cy="546100"/>
          </a:xfrm>
          <a:prstGeom prst="rect">
            <a:avLst/>
          </a:prstGeom>
          <a:noFill/>
          <a:ln>
            <a:noFill/>
          </a:ln>
        </p:spPr>
      </p:pic>
    </p:spTree>
    <p:extLst>
      <p:ext uri="{BB962C8B-B14F-4D97-AF65-F5344CB8AC3E}">
        <p14:creationId xmlns:p14="http://schemas.microsoft.com/office/powerpoint/2010/main" val="180103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0" y="1868853"/>
            <a:ext cx="10122489" cy="3539430"/>
          </a:xfrm>
          <a:prstGeom prst="rect">
            <a:avLst/>
          </a:prstGeom>
          <a:noFill/>
        </p:spPr>
        <p:txBody>
          <a:bodyPr wrap="square" rtlCol="0">
            <a:spAutoFit/>
          </a:bodyPr>
          <a:lstStyle/>
          <a:p>
            <a:pPr algn="just"/>
            <a:r>
              <a:rPr lang="en-US" sz="2800" dirty="0"/>
              <a:t>4. </a:t>
            </a:r>
            <a:r>
              <a:rPr lang="en-US" sz="2800" b="1" dirty="0"/>
              <a:t>Autonomy in Workplace</a:t>
            </a:r>
            <a:r>
              <a:rPr lang="en-US" sz="2800" dirty="0"/>
              <a:t>:</a:t>
            </a:r>
          </a:p>
          <a:p>
            <a:pPr algn="just"/>
            <a:r>
              <a:rPr lang="en-US" sz="2800" dirty="0"/>
              <a:t>Professionals have considerable freedom in choosing their clients. Even the professionals working in large organizations exercise a large degree of discretion in carrying their responsibilities.</a:t>
            </a:r>
          </a:p>
          <a:p>
            <a:pPr algn="just"/>
            <a:endParaRPr lang="en-US" sz="2800" dirty="0"/>
          </a:p>
          <a:p>
            <a:pPr algn="just"/>
            <a:r>
              <a:rPr lang="en-US" sz="2800" dirty="0"/>
              <a:t>5. </a:t>
            </a:r>
            <a:r>
              <a:rPr lang="en-US" sz="2800" b="1" dirty="0"/>
              <a:t>Ethical Standards </a:t>
            </a:r>
            <a:r>
              <a:rPr lang="en-US" sz="2800" dirty="0"/>
              <a:t>:</a:t>
            </a:r>
          </a:p>
          <a:p>
            <a:pPr algn="just"/>
            <a:r>
              <a:rPr lang="en-US" sz="2800" dirty="0"/>
              <a:t>Professional societies promulgate the codes of conduct to regulate the professionals against their abuse or any unethical decisions</a:t>
            </a:r>
            <a:r>
              <a:rPr lang="en-US" sz="2400" dirty="0"/>
              <a:t>.</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04261" y="167805"/>
            <a:ext cx="1066165" cy="546100"/>
          </a:xfrm>
          <a:prstGeom prst="rect">
            <a:avLst/>
          </a:prstGeom>
          <a:noFill/>
          <a:ln>
            <a:noFill/>
          </a:ln>
        </p:spPr>
      </p:pic>
    </p:spTree>
    <p:extLst>
      <p:ext uri="{BB962C8B-B14F-4D97-AF65-F5344CB8AC3E}">
        <p14:creationId xmlns:p14="http://schemas.microsoft.com/office/powerpoint/2010/main" val="360084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Ethical Issues in Engineering Practice</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9354738" cy="3539430"/>
          </a:xfrm>
          <a:prstGeom prst="rect">
            <a:avLst/>
          </a:prstGeom>
          <a:noFill/>
        </p:spPr>
        <p:txBody>
          <a:bodyPr wrap="square" rtlCol="0">
            <a:spAutoFit/>
          </a:bodyPr>
          <a:lstStyle/>
          <a:p>
            <a:pPr algn="just"/>
            <a:r>
              <a:rPr lang="en-US" sz="2800" b="1" dirty="0"/>
              <a:t>Globalization</a:t>
            </a:r>
          </a:p>
          <a:p>
            <a:pPr marL="342900" indent="-342900" algn="just">
              <a:buFont typeface="Arial" panose="020B0604020202020204" pitchFamily="34" charset="0"/>
              <a:buChar char="•"/>
            </a:pPr>
            <a:r>
              <a:rPr lang="en-US" sz="2800" dirty="0"/>
              <a:t>Globalization means integration of countries through commerce, transfer of technology, and exchange of information and culture. </a:t>
            </a:r>
          </a:p>
          <a:p>
            <a:pPr marL="342900" indent="-342900" algn="just">
              <a:buFont typeface="Arial" panose="020B0604020202020204" pitchFamily="34" charset="0"/>
              <a:buChar char="•"/>
            </a:pPr>
            <a:r>
              <a:rPr lang="en-US" sz="2800" dirty="0"/>
              <a:t>For the engineers, the issues such as waste disposal, e-waste, computer ethics and environmental ethics have assumed greater importance for their very sustenance and progress.</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437962" y="440855"/>
            <a:ext cx="1066165" cy="546100"/>
          </a:xfrm>
          <a:prstGeom prst="rect">
            <a:avLst/>
          </a:prstGeom>
          <a:noFill/>
          <a:ln>
            <a:noFill/>
          </a:ln>
        </p:spPr>
      </p:pic>
    </p:spTree>
    <p:extLst>
      <p:ext uri="{BB962C8B-B14F-4D97-AF65-F5344CB8AC3E}">
        <p14:creationId xmlns:p14="http://schemas.microsoft.com/office/powerpoint/2010/main" val="195529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Ethical Issues in Engineering Practice</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284672" y="1690777"/>
            <a:ext cx="10374847"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800" b="1" dirty="0"/>
              <a:t>Standards</a:t>
            </a:r>
          </a:p>
          <a:p>
            <a:pPr algn="just"/>
            <a:r>
              <a:rPr lang="en-US" sz="2800" dirty="0"/>
              <a:t>Common minimal rights are to be followed to smoothen the transactions when the engineers and employers. At international level, the organizations are expected to adopt the minimum levels of </a:t>
            </a:r>
            <a:endParaRPr lang="en-US" sz="2800" dirty="0" smtClean="0"/>
          </a:p>
          <a:p>
            <a:pPr algn="just"/>
            <a:endParaRPr lang="en-US" sz="2800" dirty="0"/>
          </a:p>
          <a:p>
            <a:pPr algn="just"/>
            <a:r>
              <a:rPr lang="en-US" sz="2800" dirty="0"/>
              <a:t>(a) values, such as mutual support, loyalty, and reciprocity,</a:t>
            </a:r>
          </a:p>
          <a:p>
            <a:pPr algn="just"/>
            <a:r>
              <a:rPr lang="en-US" sz="2800" dirty="0"/>
              <a:t>(b) the negative duty of refraining from harmful actions such as violence and fraud, and</a:t>
            </a:r>
          </a:p>
          <a:p>
            <a:pPr algn="just"/>
            <a:r>
              <a:rPr lang="en-US" sz="2800" dirty="0"/>
              <a:t>(c) basic fairness and justice in case of conflicts.</a:t>
            </a:r>
          </a:p>
          <a:p>
            <a:pPr algn="just"/>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21514" y="210022"/>
            <a:ext cx="1066165" cy="546100"/>
          </a:xfrm>
          <a:prstGeom prst="rect">
            <a:avLst/>
          </a:prstGeom>
          <a:noFill/>
          <a:ln>
            <a:noFill/>
          </a:ln>
        </p:spPr>
      </p:pic>
    </p:spTree>
    <p:extLst>
      <p:ext uri="{BB962C8B-B14F-4D97-AF65-F5344CB8AC3E}">
        <p14:creationId xmlns:p14="http://schemas.microsoft.com/office/powerpoint/2010/main" val="91468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Ethical Issues in Engineering Practice</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10087983" cy="3416320"/>
          </a:xfrm>
          <a:prstGeom prst="rect">
            <a:avLst/>
          </a:prstGeom>
          <a:noFill/>
        </p:spPr>
        <p:txBody>
          <a:bodyPr wrap="square" rtlCol="0">
            <a:spAutoFit/>
          </a:bodyPr>
          <a:lstStyle/>
          <a:p>
            <a:pPr algn="just"/>
            <a:r>
              <a:rPr lang="en-US" sz="2400" b="1" dirty="0"/>
              <a:t>Environmental Ethics</a:t>
            </a:r>
          </a:p>
          <a:p>
            <a:pPr algn="just"/>
            <a:r>
              <a:rPr lang="en-US" sz="2400" dirty="0"/>
              <a:t>Is the study of moral issues concerning the environment, and moral perspectives, beliefs, or attitudes concerning those issues.</a:t>
            </a:r>
          </a:p>
          <a:p>
            <a:pPr algn="just"/>
            <a:endParaRPr lang="en-US" sz="2400" dirty="0"/>
          </a:p>
          <a:p>
            <a:pPr algn="just"/>
            <a:r>
              <a:rPr lang="en-US" sz="2400" dirty="0"/>
              <a:t>Environmental ethics is concerned with the following issues:</a:t>
            </a:r>
          </a:p>
          <a:p>
            <a:pPr algn="just"/>
            <a:r>
              <a:rPr lang="en-US" sz="2400" dirty="0"/>
              <a:t>1. Ensure protection (safety) of environment,</a:t>
            </a:r>
          </a:p>
          <a:p>
            <a:pPr algn="just"/>
            <a:r>
              <a:rPr lang="en-US" sz="2400" dirty="0"/>
              <a:t>2. Prevent the degradation of environment, and</a:t>
            </a:r>
          </a:p>
          <a:p>
            <a:pPr algn="just"/>
            <a:r>
              <a:rPr lang="en-US" sz="2400" dirty="0"/>
              <a:t>3. Slow down the exploitation of the natural resources, so that the future generation can survive.</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90525" y="167805"/>
            <a:ext cx="1066165" cy="546100"/>
          </a:xfrm>
          <a:prstGeom prst="rect">
            <a:avLst/>
          </a:prstGeom>
          <a:noFill/>
          <a:ln>
            <a:noFill/>
          </a:ln>
        </p:spPr>
      </p:pic>
    </p:spTree>
    <p:extLst>
      <p:ext uri="{BB962C8B-B14F-4D97-AF65-F5344CB8AC3E}">
        <p14:creationId xmlns:p14="http://schemas.microsoft.com/office/powerpoint/2010/main" val="41598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Safety Responsibilities of Engineers </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DADC3F1F-DD13-422E-9450-2895A8B993A1}"/>
              </a:ext>
            </a:extLst>
          </p:cNvPr>
          <p:cNvSpPr txBox="1"/>
          <p:nvPr/>
        </p:nvSpPr>
        <p:spPr>
          <a:xfrm>
            <a:off x="371880" y="1316458"/>
            <a:ext cx="10135093" cy="526297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 </a:t>
            </a:r>
            <a:r>
              <a:rPr lang="en-US" sz="2400" dirty="0">
                <a:solidFill>
                  <a:srgbClr val="FF0000"/>
                </a:solidFill>
              </a:rPr>
              <a:t>Bootlegging:</a:t>
            </a:r>
            <a:r>
              <a:rPr lang="en-US" sz="2400" dirty="0"/>
              <a:t> This refers to manufacturing, selling or transporting products (liquor or narcotics) that are prohibited by law. In engineering context, it refers to working on projects which are prohibited or not properly authorized</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solidFill>
                  <a:srgbClr val="FF0000"/>
                </a:solidFill>
              </a:rPr>
              <a:t>Occupational Hazards</a:t>
            </a:r>
            <a:r>
              <a:rPr lang="en-US" sz="2400" dirty="0"/>
              <a:t>: Industries that expose their employees to hazards usually escape penalties. Victims have the right to sue and claim monetary compensation. Even 22 years after Bhopal Gas Tragedy, appropriate compensation has not been paid.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solidFill>
                  <a:srgbClr val="FF0000"/>
                </a:solidFill>
              </a:rPr>
              <a:t>Moonlighting</a:t>
            </a:r>
            <a:r>
              <a:rPr lang="en-US" sz="2400" dirty="0"/>
              <a:t>: It is a situation when a person is working as employee for two different companies in the spare time. It will lead to conflict of interests, if the person works for competitors, suppliers or customers, while working under an employer. Another effect of moonlighting is that it leaves the person exhausted and harms the job performance in both places.</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97558" y="105798"/>
            <a:ext cx="1066165" cy="546100"/>
          </a:xfrm>
          <a:prstGeom prst="rect">
            <a:avLst/>
          </a:prstGeom>
          <a:noFill/>
          <a:ln>
            <a:noFill/>
          </a:ln>
        </p:spPr>
      </p:pic>
    </p:spTree>
    <p:extLst>
      <p:ext uri="{BB962C8B-B14F-4D97-AF65-F5344CB8AC3E}">
        <p14:creationId xmlns:p14="http://schemas.microsoft.com/office/powerpoint/2010/main" val="230228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8975176"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Ethics are moral principles that govern a person's behavior or the conducting of an activity.</a:t>
            </a:r>
          </a:p>
          <a:p>
            <a:pPr marL="342900" indent="-342900">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Engineering ethics is defined by the codes and standards of conduct endorsed by engineering (professional) societies with respect to the particular set of beliefs, attitudes and habits displayed by the individual or group.</a:t>
            </a:r>
          </a:p>
          <a:p>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64645" y="252240"/>
            <a:ext cx="1066165" cy="546100"/>
          </a:xfrm>
          <a:prstGeom prst="rect">
            <a:avLst/>
          </a:prstGeom>
          <a:noFill/>
          <a:ln>
            <a:noFill/>
          </a:ln>
        </p:spPr>
      </p:pic>
    </p:spTree>
    <p:extLst>
      <p:ext uri="{BB962C8B-B14F-4D97-AF65-F5344CB8AC3E}">
        <p14:creationId xmlns:p14="http://schemas.microsoft.com/office/powerpoint/2010/main" val="6181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71880" y="1720840"/>
            <a:ext cx="9988445" cy="3970318"/>
          </a:xfrm>
          <a:prstGeom prst="rect">
            <a:avLst/>
          </a:prstGeom>
          <a:noFill/>
        </p:spPr>
        <p:txBody>
          <a:bodyPr wrap="square" rtlCol="0">
            <a:spAutoFit/>
          </a:bodyPr>
          <a:lstStyle/>
          <a:p>
            <a:pPr algn="just"/>
            <a:r>
              <a:rPr lang="en-US" sz="2800" b="1" dirty="0"/>
              <a:t>The scope of engineering ethics are two-fold:</a:t>
            </a:r>
          </a:p>
          <a:p>
            <a:pPr algn="just"/>
            <a:endParaRPr lang="en-US" sz="2800" dirty="0"/>
          </a:p>
          <a:p>
            <a:pPr marL="342900" indent="-342900" algn="just">
              <a:buFont typeface="Arial" panose="020B0604020202020204" pitchFamily="34" charset="0"/>
              <a:buChar char="•"/>
            </a:pPr>
            <a:r>
              <a:rPr lang="en-US" sz="2800" dirty="0"/>
              <a:t>Ethics of the workplace which involves the co-workers and employees in an organization.</a:t>
            </a:r>
          </a:p>
          <a:p>
            <a:pPr marL="342900" indent="-342900" algn="just">
              <a:buFont typeface="Wingdings" panose="05000000000000000000" pitchFamily="2" charset="2"/>
              <a:buChar char="v"/>
            </a:pPr>
            <a:endParaRPr lang="en-US" sz="2800" dirty="0"/>
          </a:p>
          <a:p>
            <a:pPr marL="342900" indent="-342900" algn="just">
              <a:buFont typeface="Arial" panose="020B0604020202020204" pitchFamily="34" charset="0"/>
              <a:buChar char="•"/>
            </a:pPr>
            <a:r>
              <a:rPr lang="en-US" sz="2800" dirty="0"/>
              <a:t>Ethics related to the product or work which involves the transportation, warehousing, and use, besides the safety of the end product and the environment outside the factory.</a:t>
            </a:r>
          </a:p>
          <a:p>
            <a:pPr algn="just"/>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53785" y="167805"/>
            <a:ext cx="1066165" cy="546100"/>
          </a:xfrm>
          <a:prstGeom prst="rect">
            <a:avLst/>
          </a:prstGeom>
          <a:noFill/>
          <a:ln>
            <a:noFill/>
          </a:ln>
        </p:spPr>
      </p:pic>
    </p:spTree>
    <p:extLst>
      <p:ext uri="{BB962C8B-B14F-4D97-AF65-F5344CB8AC3E}">
        <p14:creationId xmlns:p14="http://schemas.microsoft.com/office/powerpoint/2010/main" val="369505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10018972" cy="3539430"/>
          </a:xfrm>
          <a:prstGeom prst="rect">
            <a:avLst/>
          </a:prstGeom>
          <a:noFill/>
        </p:spPr>
        <p:txBody>
          <a:bodyPr wrap="square" rtlCol="0">
            <a:spAutoFit/>
          </a:bodyPr>
          <a:lstStyle/>
          <a:p>
            <a:pPr algn="just"/>
            <a:r>
              <a:rPr lang="en-US" sz="2800" b="1" dirty="0"/>
              <a:t>There are conventionally two approaches in the study of ethics:</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Micro-ethics which deals with decisions and problems of individuals, professionals, and companies.</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Macro-ethics which deals with the societal problems on a regional/national level. For example, global issues, collective responsibilities of groups such as professional.</a:t>
            </a:r>
            <a:endParaRPr lang="en-IN"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02668" y="167805"/>
            <a:ext cx="1066165" cy="546100"/>
          </a:xfrm>
          <a:prstGeom prst="rect">
            <a:avLst/>
          </a:prstGeom>
          <a:noFill/>
          <a:ln>
            <a:noFill/>
          </a:ln>
        </p:spPr>
      </p:pic>
    </p:spTree>
    <p:extLst>
      <p:ext uri="{BB962C8B-B14F-4D97-AF65-F5344CB8AC3E}">
        <p14:creationId xmlns:p14="http://schemas.microsoft.com/office/powerpoint/2010/main" val="205356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10148368" cy="4647426"/>
          </a:xfrm>
          <a:prstGeom prst="rect">
            <a:avLst/>
          </a:prstGeom>
          <a:noFill/>
        </p:spPr>
        <p:txBody>
          <a:bodyPr wrap="square" rtlCol="0">
            <a:spAutoFit/>
          </a:bodyPr>
          <a:lstStyle/>
          <a:p>
            <a:pPr marL="342900" indent="-342900" algn="just">
              <a:buFont typeface="Arial" panose="020B0604020202020204" pitchFamily="34" charset="0"/>
              <a:buChar char="•"/>
            </a:pPr>
            <a:r>
              <a:rPr lang="en-US" sz="2800" b="1" dirty="0"/>
              <a:t>Moral Issues</a:t>
            </a:r>
          </a:p>
          <a:p>
            <a:pPr marL="342900" indent="-342900" algn="just">
              <a:buFont typeface="Arial" panose="020B0604020202020204" pitchFamily="34" charset="0"/>
              <a:buChar char="•"/>
            </a:pPr>
            <a:r>
              <a:rPr lang="en-US" sz="2800" dirty="0"/>
              <a:t>The reasons for people including the employer and employees, behaving unethically may be classified into three categories:</a:t>
            </a:r>
          </a:p>
          <a:p>
            <a:pPr algn="just"/>
            <a:r>
              <a:rPr lang="en-US" sz="2800" b="1" dirty="0"/>
              <a:t>1. Resource crunch</a:t>
            </a:r>
          </a:p>
          <a:p>
            <a:pPr marL="342900" indent="-342900" algn="just">
              <a:buFont typeface="Arial" panose="020B0604020202020204" pitchFamily="34" charset="0"/>
              <a:buChar char="•"/>
            </a:pPr>
            <a:r>
              <a:rPr lang="en-US" sz="2800" dirty="0"/>
              <a:t>Due to pressure through time limits, availability of money or budgetary constraints, and technology decay or obsolescence.</a:t>
            </a:r>
          </a:p>
          <a:p>
            <a:pPr marL="342900" indent="-342900" algn="just">
              <a:buFont typeface="Arial" panose="020B0604020202020204" pitchFamily="34" charset="0"/>
              <a:buChar char="•"/>
            </a:pPr>
            <a:r>
              <a:rPr lang="en-US" sz="2800" dirty="0"/>
              <a:t>Pressure from the government to complete the project in time (e.g., before the elections).</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04260" y="210022"/>
            <a:ext cx="1066165" cy="546100"/>
          </a:xfrm>
          <a:prstGeom prst="rect">
            <a:avLst/>
          </a:prstGeom>
          <a:noFill/>
          <a:ln>
            <a:noFill/>
          </a:ln>
        </p:spPr>
      </p:pic>
    </p:spTree>
    <p:extLst>
      <p:ext uri="{BB962C8B-B14F-4D97-AF65-F5344CB8AC3E}">
        <p14:creationId xmlns:p14="http://schemas.microsoft.com/office/powerpoint/2010/main" val="346192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198409" y="1868853"/>
            <a:ext cx="10248180" cy="4832092"/>
          </a:xfrm>
          <a:prstGeom prst="rect">
            <a:avLst/>
          </a:prstGeom>
          <a:noFill/>
        </p:spPr>
        <p:txBody>
          <a:bodyPr wrap="square" rtlCol="0">
            <a:spAutoFit/>
          </a:bodyPr>
          <a:lstStyle/>
          <a:p>
            <a:pPr algn="just"/>
            <a:r>
              <a:rPr lang="en-US" sz="2800" b="1" dirty="0"/>
              <a:t>2. Opportunity</a:t>
            </a:r>
          </a:p>
          <a:p>
            <a:pPr algn="just"/>
            <a:r>
              <a:rPr lang="en-US" sz="2800" dirty="0"/>
              <a:t>Double standards or behavior of the employers towards the employees and the public. Management projecting their own interests more than that of their employees.</a:t>
            </a:r>
          </a:p>
          <a:p>
            <a:pPr algn="just"/>
            <a:endParaRPr lang="en-US" sz="2800" b="1" dirty="0"/>
          </a:p>
          <a:p>
            <a:pPr algn="just"/>
            <a:r>
              <a:rPr lang="en-US" sz="2800" b="1" dirty="0"/>
              <a:t>3. Attitude</a:t>
            </a:r>
          </a:p>
          <a:p>
            <a:pPr algn="just"/>
            <a:r>
              <a:rPr lang="en-US" sz="2800" dirty="0"/>
              <a:t>Poor attitude of the employees set in due to the following reasons</a:t>
            </a:r>
          </a:p>
          <a:p>
            <a:pPr algn="just"/>
            <a:r>
              <a:rPr lang="en-US" sz="2800" dirty="0"/>
              <a:t>a) Low morale of the employees because of dissatisfaction and downsizing</a:t>
            </a:r>
          </a:p>
          <a:p>
            <a:pPr algn="just"/>
            <a:r>
              <a:rPr lang="en-US" sz="2800" dirty="0"/>
              <a:t>b) Absence of grievance redressal mechanism</a:t>
            </a:r>
          </a:p>
          <a:p>
            <a:pPr marL="342900" indent="-342900" algn="just">
              <a:buFont typeface="Arial" panose="020B0604020202020204" pitchFamily="34" charset="0"/>
              <a:buChar char="•"/>
            </a:pPr>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662249" y="279081"/>
            <a:ext cx="1066165" cy="546100"/>
          </a:xfrm>
          <a:prstGeom prst="rect">
            <a:avLst/>
          </a:prstGeom>
          <a:noFill/>
          <a:ln>
            <a:noFill/>
          </a:ln>
        </p:spPr>
      </p:pic>
    </p:spTree>
    <p:extLst>
      <p:ext uri="{BB962C8B-B14F-4D97-AF65-F5344CB8AC3E}">
        <p14:creationId xmlns:p14="http://schemas.microsoft.com/office/powerpoint/2010/main" val="9579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9820564" cy="3108543"/>
          </a:xfrm>
          <a:prstGeom prst="rect">
            <a:avLst/>
          </a:prstGeom>
          <a:noFill/>
        </p:spPr>
        <p:txBody>
          <a:bodyPr wrap="square" rtlCol="0">
            <a:spAutoFit/>
          </a:bodyPr>
          <a:lstStyle/>
          <a:p>
            <a:pPr algn="just"/>
            <a:r>
              <a:rPr lang="en-US" sz="2800" dirty="0"/>
              <a:t>c) Lack of promotion or career development policies or denied promotions,</a:t>
            </a:r>
          </a:p>
          <a:p>
            <a:pPr algn="just"/>
            <a:r>
              <a:rPr lang="en-US" sz="2800" dirty="0"/>
              <a:t>d) Lack of transparency</a:t>
            </a:r>
          </a:p>
          <a:p>
            <a:pPr algn="just"/>
            <a:r>
              <a:rPr lang="en-US" sz="2800" dirty="0"/>
              <a:t>e) Absence of recognition and reward system, and</a:t>
            </a:r>
          </a:p>
          <a:p>
            <a:pPr algn="just"/>
            <a:r>
              <a:rPr lang="en-US" sz="2800" dirty="0"/>
              <a:t>f) Poor working environments</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12887" y="252240"/>
            <a:ext cx="1066165" cy="546100"/>
          </a:xfrm>
          <a:prstGeom prst="rect">
            <a:avLst/>
          </a:prstGeom>
          <a:noFill/>
          <a:ln>
            <a:noFill/>
          </a:ln>
        </p:spPr>
      </p:pic>
    </p:spTree>
    <p:extLst>
      <p:ext uri="{BB962C8B-B14F-4D97-AF65-F5344CB8AC3E}">
        <p14:creationId xmlns:p14="http://schemas.microsoft.com/office/powerpoint/2010/main" val="85361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10148368" cy="3970318"/>
          </a:xfrm>
          <a:prstGeom prst="rect">
            <a:avLst/>
          </a:prstGeom>
          <a:noFill/>
        </p:spPr>
        <p:txBody>
          <a:bodyPr wrap="square" rtlCol="0">
            <a:spAutoFit/>
          </a:bodyPr>
          <a:lstStyle/>
          <a:p>
            <a:pPr algn="just"/>
            <a:r>
              <a:rPr lang="en-US" sz="2800" b="1" dirty="0"/>
              <a:t>Moral Autonomy</a:t>
            </a:r>
          </a:p>
          <a:p>
            <a:pPr marL="342900" indent="-342900" algn="just">
              <a:buFont typeface="Arial" panose="020B0604020202020204" pitchFamily="34" charset="0"/>
              <a:buChar char="•"/>
            </a:pPr>
            <a:r>
              <a:rPr lang="en-US" sz="2800" dirty="0"/>
              <a:t>Moral autonomy is defined as, decisions and actions exercised on the basis of moral concern for other people and recognition of good moral reasons.</a:t>
            </a:r>
          </a:p>
          <a:p>
            <a:pPr marL="342900" indent="-342900" algn="just">
              <a:buFont typeface="Arial" panose="020B0604020202020204" pitchFamily="34" charset="0"/>
              <a:buChar char="•"/>
            </a:pPr>
            <a:r>
              <a:rPr lang="en-US" sz="2800" dirty="0"/>
              <a:t>Alternatively, moral autonomy means ‘self determinant’ or ‘independent’.</a:t>
            </a:r>
          </a:p>
          <a:p>
            <a:pPr marL="342900" indent="-342900" algn="just">
              <a:buFont typeface="Arial" panose="020B0604020202020204" pitchFamily="34" charset="0"/>
              <a:buChar char="•"/>
            </a:pPr>
            <a:r>
              <a:rPr lang="en-US" sz="2800" dirty="0"/>
              <a:t>The autonomous people hold moral beliefs and attitudes based on their critical reflection rather than on passive adoption of the conventions of the society or profession.</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21513" y="252240"/>
            <a:ext cx="1066165" cy="546100"/>
          </a:xfrm>
          <a:prstGeom prst="rect">
            <a:avLst/>
          </a:prstGeom>
          <a:noFill/>
          <a:ln>
            <a:noFill/>
          </a:ln>
        </p:spPr>
      </p:pic>
    </p:spTree>
    <p:extLst>
      <p:ext uri="{BB962C8B-B14F-4D97-AF65-F5344CB8AC3E}">
        <p14:creationId xmlns:p14="http://schemas.microsoft.com/office/powerpoint/2010/main" val="148460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Ethics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505254" y="1868853"/>
            <a:ext cx="10079357" cy="3970318"/>
          </a:xfrm>
          <a:prstGeom prst="rect">
            <a:avLst/>
          </a:prstGeom>
          <a:noFill/>
        </p:spPr>
        <p:txBody>
          <a:bodyPr wrap="square" rtlCol="0">
            <a:spAutoFit/>
          </a:bodyPr>
          <a:lstStyle/>
          <a:p>
            <a:pPr algn="just"/>
            <a:r>
              <a:rPr lang="en-US" sz="2800" b="1" dirty="0"/>
              <a:t>Skills related to moral autonomy</a:t>
            </a:r>
          </a:p>
          <a:p>
            <a:pPr marL="457200" indent="-457200" algn="just">
              <a:buFont typeface="+mj-lt"/>
              <a:buAutoNum type="arabicPeriod"/>
            </a:pPr>
            <a:r>
              <a:rPr lang="en-US" sz="2800" dirty="0"/>
              <a:t>Proficiency in recognizing moral problems in engineering and ability to distinguish problems in law, economics, and religion.</a:t>
            </a:r>
          </a:p>
          <a:p>
            <a:pPr marL="457200" indent="-457200" algn="just">
              <a:buFont typeface="+mj-lt"/>
              <a:buAutoNum type="arabicPeriod"/>
            </a:pPr>
            <a:r>
              <a:rPr lang="en-US" sz="2800" dirty="0"/>
              <a:t>Skill in comprehending, clarifying, and critically-assessing arguments on different aspects of moral issues.</a:t>
            </a:r>
          </a:p>
          <a:p>
            <a:pPr marL="457200" indent="-457200" algn="just">
              <a:buFont typeface="+mj-lt"/>
              <a:buAutoNum type="arabicPeriod"/>
            </a:pPr>
            <a:r>
              <a:rPr lang="en-US" sz="2800" dirty="0"/>
              <a:t>Ability to form consistent and comprehensive view points based on facts.</a:t>
            </a:r>
          </a:p>
          <a:p>
            <a:pPr marL="457200" indent="-457200" algn="just">
              <a:buFont typeface="+mj-lt"/>
              <a:buAutoNum type="arabicPeriod"/>
            </a:pPr>
            <a:r>
              <a:rPr lang="en-US" sz="2800" dirty="0"/>
              <a:t>Awareness of alternate responses to the issues and creative solutions</a:t>
            </a:r>
            <a:r>
              <a:rPr lang="en-US" sz="2400" dirty="0"/>
              <a:t>.</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71678" y="167805"/>
            <a:ext cx="1066165" cy="546100"/>
          </a:xfrm>
          <a:prstGeom prst="rect">
            <a:avLst/>
          </a:prstGeom>
          <a:noFill/>
          <a:ln>
            <a:noFill/>
          </a:ln>
        </p:spPr>
      </p:pic>
    </p:spTree>
    <p:extLst>
      <p:ext uri="{BB962C8B-B14F-4D97-AF65-F5344CB8AC3E}">
        <p14:creationId xmlns:p14="http://schemas.microsoft.com/office/powerpoint/2010/main" val="222018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6758C008DA0A4798B1DA097401F77F" ma:contentTypeVersion="8" ma:contentTypeDescription="Create a new document." ma:contentTypeScope="" ma:versionID="1f0971041fe9827a28f6d58d703ff865">
  <xsd:schema xmlns:xsd="http://www.w3.org/2001/XMLSchema" xmlns:xs="http://www.w3.org/2001/XMLSchema" xmlns:p="http://schemas.microsoft.com/office/2006/metadata/properties" xmlns:ns2="63fec012-eef2-4935-ab4a-671b1df9a2f0" targetNamespace="http://schemas.microsoft.com/office/2006/metadata/properties" ma:root="true" ma:fieldsID="2ace7d07b9394279ae6aaebb762fed40" ns2:_="">
    <xsd:import namespace="63fec012-eef2-4935-ab4a-671b1df9a2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fec012-eef2-4935-ab4a-671b1df9a2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A0FD29-C6D4-4CF8-B4A7-7E8339DBE00D}"/>
</file>

<file path=customXml/itemProps2.xml><?xml version="1.0" encoding="utf-8"?>
<ds:datastoreItem xmlns:ds="http://schemas.openxmlformats.org/officeDocument/2006/customXml" ds:itemID="{97064DBB-2A88-4200-A3D9-09F8A244816C}"/>
</file>

<file path=customXml/itemProps3.xml><?xml version="1.0" encoding="utf-8"?>
<ds:datastoreItem xmlns:ds="http://schemas.openxmlformats.org/officeDocument/2006/customXml" ds:itemID="{5D39CB1D-742E-46BD-AAFE-3671544C8078}"/>
</file>

<file path=docProps/app.xml><?xml version="1.0" encoding="utf-8"?>
<Properties xmlns="http://schemas.openxmlformats.org/officeDocument/2006/extended-properties" xmlns:vt="http://schemas.openxmlformats.org/officeDocument/2006/docPropsVTypes">
  <TotalTime>286</TotalTime>
  <Words>1220</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Lalitha Rohit</dc:creator>
  <cp:lastModifiedBy>HP</cp:lastModifiedBy>
  <cp:revision>23</cp:revision>
  <dcterms:created xsi:type="dcterms:W3CDTF">2021-02-27T15:45:36Z</dcterms:created>
  <dcterms:modified xsi:type="dcterms:W3CDTF">2024-04-13T04:24:16Z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0x010100D16758C008DA0A4798B1DA097401F77F</vt:lpwstr>
  </property>
</Properties>
</file>