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0" r:id="rId2"/>
    <p:sldId id="272" r:id="rId3"/>
    <p:sldId id="275" r:id="rId4"/>
    <p:sldId id="276" r:id="rId5"/>
    <p:sldId id="277" r:id="rId6"/>
    <p:sldId id="293" r:id="rId7"/>
    <p:sldId id="292" r:id="rId8"/>
    <p:sldId id="291" r:id="rId9"/>
    <p:sldId id="289" r:id="rId10"/>
    <p:sldId id="288" r:id="rId11"/>
    <p:sldId id="287" r:id="rId12"/>
    <p:sldId id="286" r:id="rId13"/>
    <p:sldId id="285" r:id="rId14"/>
    <p:sldId id="284" r:id="rId15"/>
    <p:sldId id="283" r:id="rId16"/>
    <p:sldId id="281" r:id="rId17"/>
    <p:sldId id="280" r:id="rId18"/>
    <p:sldId id="279" r:id="rId19"/>
    <p:sldId id="294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2CE"/>
    <a:srgbClr val="FF66FF"/>
    <a:srgbClr val="FF99FF"/>
    <a:srgbClr val="FF00FF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>
        <p:scale>
          <a:sx n="70" d="100"/>
          <a:sy n="70" d="100"/>
        </p:scale>
        <p:origin x="-708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31" y="1408"/>
    <p:text>1. this is the Title slide
2. Please do not put your designation</p:tex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svg"/><Relationship Id="rId1" Type="http://schemas.openxmlformats.org/officeDocument/2006/relationships/image" Target="../media/image16.png"/><Relationship Id="rId6" Type="http://schemas.openxmlformats.org/officeDocument/2006/relationships/image" Target="../media/image22.svg"/><Relationship Id="rId5" Type="http://schemas.openxmlformats.org/officeDocument/2006/relationships/image" Target="../media/image18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svg"/><Relationship Id="rId1" Type="http://schemas.openxmlformats.org/officeDocument/2006/relationships/image" Target="../media/image16.png"/><Relationship Id="rId6" Type="http://schemas.openxmlformats.org/officeDocument/2006/relationships/image" Target="../media/image22.svg"/><Relationship Id="rId5" Type="http://schemas.openxmlformats.org/officeDocument/2006/relationships/image" Target="../media/image18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545740-849A-42D2-90D9-A59F9058515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1BFF02-32F2-408F-9AB1-3A7CA97800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Software </a:t>
          </a:r>
          <a:r>
            <a:rPr lang="en-US" sz="1800" b="1" dirty="0"/>
            <a:t>aspect</a:t>
          </a:r>
          <a:endParaRPr lang="en-US" sz="1800" dirty="0"/>
        </a:p>
      </dgm:t>
    </dgm:pt>
    <dgm:pt modelId="{756B2483-2BBF-418D-8FD0-319DBC86F0CB}" type="parTrans" cxnId="{D2F5670D-0309-41AD-B879-EA9738F1A224}">
      <dgm:prSet/>
      <dgm:spPr/>
      <dgm:t>
        <a:bodyPr/>
        <a:lstStyle/>
        <a:p>
          <a:endParaRPr lang="en-US"/>
        </a:p>
      </dgm:t>
    </dgm:pt>
    <dgm:pt modelId="{86A44BB0-BFFC-49E9-99CA-41BF67CED7DA}" type="sibTrans" cxnId="{D2F5670D-0309-41AD-B879-EA9738F1A224}">
      <dgm:prSet/>
      <dgm:spPr/>
      <dgm:t>
        <a:bodyPr/>
        <a:lstStyle/>
        <a:p>
          <a:endParaRPr lang="en-US"/>
        </a:p>
      </dgm:t>
    </dgm:pt>
    <dgm:pt modelId="{F49EAF8A-B9AE-48B6-85FE-756565B9E6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Hardware aspect</a:t>
          </a:r>
          <a:endParaRPr lang="en-US" sz="1800" dirty="0"/>
        </a:p>
      </dgm:t>
    </dgm:pt>
    <dgm:pt modelId="{794A0F48-3EB8-4A42-980E-C64C875BE5CD}" type="parTrans" cxnId="{4E0335F6-605B-462D-8C8D-CBC3C755DAD6}">
      <dgm:prSet/>
      <dgm:spPr/>
      <dgm:t>
        <a:bodyPr/>
        <a:lstStyle/>
        <a:p>
          <a:endParaRPr lang="en-US"/>
        </a:p>
      </dgm:t>
    </dgm:pt>
    <dgm:pt modelId="{32C8AD2D-C406-4DC5-918F-96DE567C9D83}" type="sibTrans" cxnId="{4E0335F6-605B-462D-8C8D-CBC3C755DAD6}">
      <dgm:prSet/>
      <dgm:spPr/>
      <dgm:t>
        <a:bodyPr/>
        <a:lstStyle/>
        <a:p>
          <a:endParaRPr lang="en-US"/>
        </a:p>
      </dgm:t>
    </dgm:pt>
    <dgm:pt modelId="{D291A3B3-C7DD-4228-9852-3CF74492A2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Computational chemistry expert (computational chemist)</a:t>
          </a:r>
          <a:endParaRPr lang="en-US" sz="1800" dirty="0"/>
        </a:p>
      </dgm:t>
    </dgm:pt>
    <dgm:pt modelId="{66774306-4C54-4D85-9D5D-47A5A863B311}" type="parTrans" cxnId="{46CC6EE7-C5B3-454E-ABBA-7976228DDE72}">
      <dgm:prSet/>
      <dgm:spPr/>
      <dgm:t>
        <a:bodyPr/>
        <a:lstStyle/>
        <a:p>
          <a:endParaRPr lang="en-US"/>
        </a:p>
      </dgm:t>
    </dgm:pt>
    <dgm:pt modelId="{7DCF6E8C-7DE9-4218-82B5-D281E62B6523}" type="sibTrans" cxnId="{46CC6EE7-C5B3-454E-ABBA-7976228DDE72}">
      <dgm:prSet/>
      <dgm:spPr/>
      <dgm:t>
        <a:bodyPr/>
        <a:lstStyle/>
        <a:p>
          <a:endParaRPr lang="en-US"/>
        </a:p>
      </dgm:t>
    </dgm:pt>
    <dgm:pt modelId="{8ACC1FD1-D55E-42DC-A121-62BD8013A8B5}" type="pres">
      <dgm:prSet presAssocID="{1D545740-849A-42D2-90D9-A59F9058515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FDE51B-0A39-4BD9-B53E-D0E99D5052C1}" type="pres">
      <dgm:prSet presAssocID="{BC1BFF02-32F2-408F-9AB1-3A7CA978000D}" presName="compNode" presStyleCnt="0"/>
      <dgm:spPr/>
    </dgm:pt>
    <dgm:pt modelId="{62B7D6F3-B085-411A-AB20-545637E2B23A}" type="pres">
      <dgm:prSet presAssocID="{BC1BFF02-32F2-408F-9AB1-3A7CA978000D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F3C16C0-8784-4DA8-B869-A0C27D7C2477}" type="pres">
      <dgm:prSet presAssocID="{BC1BFF02-32F2-408F-9AB1-3A7CA978000D}" presName="spaceRect" presStyleCnt="0"/>
      <dgm:spPr/>
    </dgm:pt>
    <dgm:pt modelId="{51CA8C7E-DFF1-4E5E-97FC-3E13525F0AE8}" type="pres">
      <dgm:prSet presAssocID="{BC1BFF02-32F2-408F-9AB1-3A7CA978000D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5FE985D-6798-4865-8464-F84D45E12941}" type="pres">
      <dgm:prSet presAssocID="{86A44BB0-BFFC-49E9-99CA-41BF67CED7DA}" presName="sibTrans" presStyleCnt="0"/>
      <dgm:spPr/>
    </dgm:pt>
    <dgm:pt modelId="{B87D1DE3-17FB-4E57-B75F-6B60C09B494E}" type="pres">
      <dgm:prSet presAssocID="{F49EAF8A-B9AE-48B6-85FE-756565B9E6B1}" presName="compNode" presStyleCnt="0"/>
      <dgm:spPr/>
    </dgm:pt>
    <dgm:pt modelId="{E5B1B9C7-F13A-4F73-BBA7-41716BF61E2F}" type="pres">
      <dgm:prSet presAssocID="{F49EAF8A-B9AE-48B6-85FE-756565B9E6B1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5E534CF-F496-4D2C-AA9D-4D900D6BA55C}" type="pres">
      <dgm:prSet presAssocID="{F49EAF8A-B9AE-48B6-85FE-756565B9E6B1}" presName="spaceRect" presStyleCnt="0"/>
      <dgm:spPr/>
    </dgm:pt>
    <dgm:pt modelId="{66B15C2E-4D06-4CEF-A176-8BC2FB4EE4AA}" type="pres">
      <dgm:prSet presAssocID="{F49EAF8A-B9AE-48B6-85FE-756565B9E6B1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8DA6409-B8D8-4472-8AFB-04B98526E21E}" type="pres">
      <dgm:prSet presAssocID="{32C8AD2D-C406-4DC5-918F-96DE567C9D83}" presName="sibTrans" presStyleCnt="0"/>
      <dgm:spPr/>
    </dgm:pt>
    <dgm:pt modelId="{5AC16059-B5F7-4547-B520-21E6EF7258DE}" type="pres">
      <dgm:prSet presAssocID="{D291A3B3-C7DD-4228-9852-3CF74492A2A9}" presName="compNode" presStyleCnt="0"/>
      <dgm:spPr/>
    </dgm:pt>
    <dgm:pt modelId="{B3B493FC-1952-4385-AC27-C919E981AB61}" type="pres">
      <dgm:prSet presAssocID="{D291A3B3-C7DD-4228-9852-3CF74492A2A9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7C78D967-8CEF-4EBB-9E78-AC5F3413D320}" type="pres">
      <dgm:prSet presAssocID="{D291A3B3-C7DD-4228-9852-3CF74492A2A9}" presName="spaceRect" presStyleCnt="0"/>
      <dgm:spPr/>
    </dgm:pt>
    <dgm:pt modelId="{9D49E74B-AB44-419E-A3C9-77C360306E7D}" type="pres">
      <dgm:prSet presAssocID="{D291A3B3-C7DD-4228-9852-3CF74492A2A9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0335F6-605B-462D-8C8D-CBC3C755DAD6}" srcId="{1D545740-849A-42D2-90D9-A59F90585153}" destId="{F49EAF8A-B9AE-48B6-85FE-756565B9E6B1}" srcOrd="1" destOrd="0" parTransId="{794A0F48-3EB8-4A42-980E-C64C875BE5CD}" sibTransId="{32C8AD2D-C406-4DC5-918F-96DE567C9D83}"/>
    <dgm:cxn modelId="{46CC6EE7-C5B3-454E-ABBA-7976228DDE72}" srcId="{1D545740-849A-42D2-90D9-A59F90585153}" destId="{D291A3B3-C7DD-4228-9852-3CF74492A2A9}" srcOrd="2" destOrd="0" parTransId="{66774306-4C54-4D85-9D5D-47A5A863B311}" sibTransId="{7DCF6E8C-7DE9-4218-82B5-D281E62B6523}"/>
    <dgm:cxn modelId="{D2F5670D-0309-41AD-B879-EA9738F1A224}" srcId="{1D545740-849A-42D2-90D9-A59F90585153}" destId="{BC1BFF02-32F2-408F-9AB1-3A7CA978000D}" srcOrd="0" destOrd="0" parTransId="{756B2483-2BBF-418D-8FD0-319DBC86F0CB}" sibTransId="{86A44BB0-BFFC-49E9-99CA-41BF67CED7DA}"/>
    <dgm:cxn modelId="{180948E8-EE54-4D9A-AEF3-105779BCB5CB}" type="presOf" srcId="{F49EAF8A-B9AE-48B6-85FE-756565B9E6B1}" destId="{66B15C2E-4D06-4CEF-A176-8BC2FB4EE4AA}" srcOrd="0" destOrd="0" presId="urn:microsoft.com/office/officeart/2018/2/layout/IconLabelList"/>
    <dgm:cxn modelId="{EE078D47-7855-41E7-844F-982521234C32}" type="presOf" srcId="{1D545740-849A-42D2-90D9-A59F90585153}" destId="{8ACC1FD1-D55E-42DC-A121-62BD8013A8B5}" srcOrd="0" destOrd="0" presId="urn:microsoft.com/office/officeart/2018/2/layout/IconLabelList"/>
    <dgm:cxn modelId="{A652E3EB-CC4A-47FA-B68A-E85551147EE4}" type="presOf" srcId="{D291A3B3-C7DD-4228-9852-3CF74492A2A9}" destId="{9D49E74B-AB44-419E-A3C9-77C360306E7D}" srcOrd="0" destOrd="0" presId="urn:microsoft.com/office/officeart/2018/2/layout/IconLabelList"/>
    <dgm:cxn modelId="{3944E4F8-F9B5-4882-8DE2-062EAEE32A47}" type="presOf" srcId="{BC1BFF02-32F2-408F-9AB1-3A7CA978000D}" destId="{51CA8C7E-DFF1-4E5E-97FC-3E13525F0AE8}" srcOrd="0" destOrd="0" presId="urn:microsoft.com/office/officeart/2018/2/layout/IconLabelList"/>
    <dgm:cxn modelId="{C323E499-5E0A-48FB-96A6-089ED12CE393}" type="presParOf" srcId="{8ACC1FD1-D55E-42DC-A121-62BD8013A8B5}" destId="{55FDE51B-0A39-4BD9-B53E-D0E99D5052C1}" srcOrd="0" destOrd="0" presId="urn:microsoft.com/office/officeart/2018/2/layout/IconLabelList"/>
    <dgm:cxn modelId="{F76B44DF-D7B8-4620-BB5B-90E306BF43FA}" type="presParOf" srcId="{55FDE51B-0A39-4BD9-B53E-D0E99D5052C1}" destId="{62B7D6F3-B085-411A-AB20-545637E2B23A}" srcOrd="0" destOrd="0" presId="urn:microsoft.com/office/officeart/2018/2/layout/IconLabelList"/>
    <dgm:cxn modelId="{C9E09A85-EB0B-4408-AADE-957A526EA89B}" type="presParOf" srcId="{55FDE51B-0A39-4BD9-B53E-D0E99D5052C1}" destId="{DF3C16C0-8784-4DA8-B869-A0C27D7C2477}" srcOrd="1" destOrd="0" presId="urn:microsoft.com/office/officeart/2018/2/layout/IconLabelList"/>
    <dgm:cxn modelId="{FEC40E61-0FD6-4999-9869-419AB87995E8}" type="presParOf" srcId="{55FDE51B-0A39-4BD9-B53E-D0E99D5052C1}" destId="{51CA8C7E-DFF1-4E5E-97FC-3E13525F0AE8}" srcOrd="2" destOrd="0" presId="urn:microsoft.com/office/officeart/2018/2/layout/IconLabelList"/>
    <dgm:cxn modelId="{16FA04A0-9836-42DA-973F-D4612D5C27D8}" type="presParOf" srcId="{8ACC1FD1-D55E-42DC-A121-62BD8013A8B5}" destId="{D5FE985D-6798-4865-8464-F84D45E12941}" srcOrd="1" destOrd="0" presId="urn:microsoft.com/office/officeart/2018/2/layout/IconLabelList"/>
    <dgm:cxn modelId="{AC2F8735-9DCB-4ADD-83AF-51395AA69139}" type="presParOf" srcId="{8ACC1FD1-D55E-42DC-A121-62BD8013A8B5}" destId="{B87D1DE3-17FB-4E57-B75F-6B60C09B494E}" srcOrd="2" destOrd="0" presId="urn:microsoft.com/office/officeart/2018/2/layout/IconLabelList"/>
    <dgm:cxn modelId="{8836D9BB-1201-41FE-BD7D-5042921E753F}" type="presParOf" srcId="{B87D1DE3-17FB-4E57-B75F-6B60C09B494E}" destId="{E5B1B9C7-F13A-4F73-BBA7-41716BF61E2F}" srcOrd="0" destOrd="0" presId="urn:microsoft.com/office/officeart/2018/2/layout/IconLabelList"/>
    <dgm:cxn modelId="{3B4BAADF-79E3-4027-A3B9-705C4544F54D}" type="presParOf" srcId="{B87D1DE3-17FB-4E57-B75F-6B60C09B494E}" destId="{75E534CF-F496-4D2C-AA9D-4D900D6BA55C}" srcOrd="1" destOrd="0" presId="urn:microsoft.com/office/officeart/2018/2/layout/IconLabelList"/>
    <dgm:cxn modelId="{BD6E92EC-F41D-4090-AE99-EA6D7A6FA87F}" type="presParOf" srcId="{B87D1DE3-17FB-4E57-B75F-6B60C09B494E}" destId="{66B15C2E-4D06-4CEF-A176-8BC2FB4EE4AA}" srcOrd="2" destOrd="0" presId="urn:microsoft.com/office/officeart/2018/2/layout/IconLabelList"/>
    <dgm:cxn modelId="{A6C2076C-F831-4B34-A812-62621CF1C5B6}" type="presParOf" srcId="{8ACC1FD1-D55E-42DC-A121-62BD8013A8B5}" destId="{78DA6409-B8D8-4472-8AFB-04B98526E21E}" srcOrd="3" destOrd="0" presId="urn:microsoft.com/office/officeart/2018/2/layout/IconLabelList"/>
    <dgm:cxn modelId="{11F382DC-A2D8-4C87-AD5B-A0DAC871F8C3}" type="presParOf" srcId="{8ACC1FD1-D55E-42DC-A121-62BD8013A8B5}" destId="{5AC16059-B5F7-4547-B520-21E6EF7258DE}" srcOrd="4" destOrd="0" presId="urn:microsoft.com/office/officeart/2018/2/layout/IconLabelList"/>
    <dgm:cxn modelId="{4FA3EA14-F4F3-4276-AC36-2F64E290D987}" type="presParOf" srcId="{5AC16059-B5F7-4547-B520-21E6EF7258DE}" destId="{B3B493FC-1952-4385-AC27-C919E981AB61}" srcOrd="0" destOrd="0" presId="urn:microsoft.com/office/officeart/2018/2/layout/IconLabelList"/>
    <dgm:cxn modelId="{93EA7027-A758-4789-8EAF-11769602256F}" type="presParOf" srcId="{5AC16059-B5F7-4547-B520-21E6EF7258DE}" destId="{7C78D967-8CEF-4EBB-9E78-AC5F3413D320}" srcOrd="1" destOrd="0" presId="urn:microsoft.com/office/officeart/2018/2/layout/IconLabelList"/>
    <dgm:cxn modelId="{CE6830F3-2BC9-4A8F-8498-7797D6E7E64D}" type="presParOf" srcId="{5AC16059-B5F7-4547-B520-21E6EF7258DE}" destId="{9D49E74B-AB44-419E-A3C9-77C360306E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7D6F3-B085-411A-AB20-545637E2B23A}">
      <dsp:nvSpPr>
        <dsp:cNvPr id="0" name=""/>
        <dsp:cNvSpPr/>
      </dsp:nvSpPr>
      <dsp:spPr>
        <a:xfrm>
          <a:off x="1063980" y="556054"/>
          <a:ext cx="1274535" cy="127453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A8C7E-DFF1-4E5E-97FC-3E13525F0AE8}">
      <dsp:nvSpPr>
        <dsp:cNvPr id="0" name=""/>
        <dsp:cNvSpPr/>
      </dsp:nvSpPr>
      <dsp:spPr>
        <a:xfrm>
          <a:off x="285097" y="2206790"/>
          <a:ext cx="28323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Software </a:t>
          </a:r>
          <a:r>
            <a:rPr lang="en-US" sz="1800" b="1" kern="1200" dirty="0"/>
            <a:t>aspect</a:t>
          </a:r>
          <a:endParaRPr lang="en-US" sz="1800" kern="1200" dirty="0"/>
        </a:p>
      </dsp:txBody>
      <dsp:txXfrm>
        <a:off x="285097" y="2206790"/>
        <a:ext cx="2832300" cy="855000"/>
      </dsp:txXfrm>
    </dsp:sp>
    <dsp:sp modelId="{E5B1B9C7-F13A-4F73-BBA7-41716BF61E2F}">
      <dsp:nvSpPr>
        <dsp:cNvPr id="0" name=""/>
        <dsp:cNvSpPr/>
      </dsp:nvSpPr>
      <dsp:spPr>
        <a:xfrm>
          <a:off x="4391932" y="556054"/>
          <a:ext cx="1274535" cy="127453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15C2E-4D06-4CEF-A176-8BC2FB4EE4AA}">
      <dsp:nvSpPr>
        <dsp:cNvPr id="0" name=""/>
        <dsp:cNvSpPr/>
      </dsp:nvSpPr>
      <dsp:spPr>
        <a:xfrm>
          <a:off x="3613050" y="2206790"/>
          <a:ext cx="28323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Hardware aspect</a:t>
          </a:r>
          <a:endParaRPr lang="en-US" sz="1800" kern="1200" dirty="0"/>
        </a:p>
      </dsp:txBody>
      <dsp:txXfrm>
        <a:off x="3613050" y="2206790"/>
        <a:ext cx="2832300" cy="855000"/>
      </dsp:txXfrm>
    </dsp:sp>
    <dsp:sp modelId="{B3B493FC-1952-4385-AC27-C919E981AB61}">
      <dsp:nvSpPr>
        <dsp:cNvPr id="0" name=""/>
        <dsp:cNvSpPr/>
      </dsp:nvSpPr>
      <dsp:spPr>
        <a:xfrm>
          <a:off x="7719885" y="556054"/>
          <a:ext cx="1274535" cy="1274535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9E74B-AB44-419E-A3C9-77C360306E7D}">
      <dsp:nvSpPr>
        <dsp:cNvPr id="0" name=""/>
        <dsp:cNvSpPr/>
      </dsp:nvSpPr>
      <dsp:spPr>
        <a:xfrm>
          <a:off x="6941002" y="2206790"/>
          <a:ext cx="28323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Computational chemistry expert (computational chemist)</a:t>
          </a:r>
          <a:endParaRPr lang="en-US" sz="1800" kern="1200" dirty="0"/>
        </a:p>
      </dsp:txBody>
      <dsp:txXfrm>
        <a:off x="6941002" y="2206790"/>
        <a:ext cx="2832300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2D360-7DF4-47E3-9376-871C7C8E9043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FFD69-ACB9-45D1-843E-E50FA091E6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9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D69-ACB9-45D1-843E-E50FA091E68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D69-ACB9-45D1-843E-E50FA091E68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D69-ACB9-45D1-843E-E50FA091E68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D69-ACB9-45D1-843E-E50FA091E68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D69-ACB9-45D1-843E-E50FA091E68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D69-ACB9-45D1-843E-E50FA091E68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D69-ACB9-45D1-843E-E50FA091E68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D69-ACB9-45D1-843E-E50FA091E68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D69-ACB9-45D1-843E-E50FA091E68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D69-ACB9-45D1-843E-E50FA091E68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D69-ACB9-45D1-843E-E50FA091E68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D69-ACB9-45D1-843E-E50FA091E68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D69-ACB9-45D1-843E-E50FA091E68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D69-ACB9-45D1-843E-E50FA091E68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D69-ACB9-45D1-843E-E50FA091E68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D69-ACB9-45D1-843E-E50FA091E68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D69-ACB9-45D1-843E-E50FA091E68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2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327135" y="2801452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4224605" y="1822303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  <p:sp>
        <p:nvSpPr>
          <p:cNvPr id="10242" name="AutoShape 2" descr="PES Univers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AutoShape 4" descr="PES Univers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6" name="AutoShape 6" descr="PES Univers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AutoShape 8" descr="PES Univers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50" name="Picture 10" descr="C:\Users\DELL\Downloads\PESU logo.png"/>
          <p:cNvPicPr>
            <a:picLocks noChangeAspect="1" noChangeArrowheads="1"/>
          </p:cNvPicPr>
          <p:nvPr/>
        </p:nvPicPr>
        <p:blipFill>
          <a:blip r:embed="rId2"/>
          <a:srcRect l="30171" t="18068" r="25658" b="19162"/>
          <a:stretch>
            <a:fillRect/>
          </a:stretch>
        </p:blipFill>
        <p:spPr bwMode="auto">
          <a:xfrm>
            <a:off x="832340" y="1090247"/>
            <a:ext cx="3118338" cy="44313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82265" y="239055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ENGINEERING CHEMISTRY 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Module I-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CHEMISTRY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 descr="C:\Users\DELL\Downloads\PESU logo.png"/>
          <p:cNvPicPr>
            <a:picLocks noChangeAspect="1" noChangeArrowheads="1"/>
          </p:cNvPicPr>
          <p:nvPr/>
        </p:nvPicPr>
        <p:blipFill>
          <a:blip r:embed="rId3" cstate="print"/>
          <a:srcRect l="30171" t="18068" r="31179" b="19162"/>
          <a:stretch>
            <a:fillRect/>
          </a:stretch>
        </p:blipFill>
        <p:spPr bwMode="auto">
          <a:xfrm>
            <a:off x="11007968" y="234462"/>
            <a:ext cx="902677" cy="1466003"/>
          </a:xfrm>
          <a:prstGeom prst="rect">
            <a:avLst/>
          </a:prstGeom>
          <a:noFill/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9DFBF62-4FD8-23E9-70BD-B9256800F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83" y="1203026"/>
            <a:ext cx="11493661" cy="5868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Computational methods: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two main methods depending on the starting point theory: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6E4C2033-B602-2790-BA60-0EDDDFF63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90060"/>
              </p:ext>
            </p:extLst>
          </p:nvPr>
        </p:nvGraphicFramePr>
        <p:xfrm>
          <a:off x="550983" y="2333169"/>
          <a:ext cx="10975918" cy="4494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7959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="" xmlns:a16="http://schemas.microsoft.com/office/drawing/2014/main" val="1382274334"/>
                    </a:ext>
                  </a:extLst>
                </a:gridCol>
                <a:gridCol w="5487959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="" xmlns:a16="http://schemas.microsoft.com/office/drawing/2014/main" val="2348020364"/>
                    </a:ext>
                  </a:extLst>
                </a:gridCol>
              </a:tblGrid>
              <a:tr h="484491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Classical method: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Quantum chemistry method :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="" xmlns:a16="http://schemas.microsoft.com/office/drawing/2014/main" val="3434431623"/>
                  </a:ext>
                </a:extLst>
              </a:tr>
              <a:tr h="269922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These use newton mechanics to model molecular system.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Atom – Sphere, Bonds – Springs and Electrons are ignored.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Total potential energy of a molecule is given by sum of all the energies of attractive and repulsive forces between atom in structure.</a:t>
                      </a:r>
                    </a:p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4"/>
                      <a:stretch>
                        <a:fillRect l="-100224" t="-18884" r="-673" b="-40773"/>
                      </a:stretch>
                    </a:blipFill>
                  </a:tcPr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="" xmlns:a16="http://schemas.microsoft.com/office/drawing/2014/main" val="1589752509"/>
                  </a:ext>
                </a:extLst>
              </a:tr>
              <a:tr h="1084468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Molecular mechanics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Molecular dynamics</a:t>
                      </a:r>
                    </a:p>
                    <a:p>
                      <a:pPr marL="0" indent="0">
                        <a:buNone/>
                      </a:pP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Semi empirical methods.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Ab initio methods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Density functional theory</a:t>
                      </a:r>
                    </a:p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="" xmlns:a16="http://schemas.microsoft.com/office/drawing/2014/main" val="392510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09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82265" y="239055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ENGINEERING CHEMISTRY 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Module I-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CHEMISTRY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 descr="C:\Users\DELL\Downloads\PESU logo.png"/>
          <p:cNvPicPr>
            <a:picLocks noChangeAspect="1" noChangeArrowheads="1"/>
          </p:cNvPicPr>
          <p:nvPr/>
        </p:nvPicPr>
        <p:blipFill>
          <a:blip r:embed="rId3" cstate="print"/>
          <a:srcRect l="30171" t="18068" r="31179" b="19162"/>
          <a:stretch>
            <a:fillRect/>
          </a:stretch>
        </p:blipFill>
        <p:spPr bwMode="auto">
          <a:xfrm>
            <a:off x="11007968" y="234462"/>
            <a:ext cx="902677" cy="1466003"/>
          </a:xfrm>
          <a:prstGeom prst="rect">
            <a:avLst/>
          </a:prstGeom>
          <a:noFill/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849BFCE-04D0-FE3D-FC5A-889640F5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2" y="1269801"/>
            <a:ext cx="11204294" cy="5775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Molecular mechanics: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Molecular mechanics programs use equations based on classical physics to calculate force fields.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based on the model of a molecule as a collection of balls( atoms) held together by springs(bonds).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knowing the spring lengths, their angles, and how much energy it takes to stretch and bend the springs, we can calculate the energy of a given molecule.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Its too fast like a very large molecules like steroids can be optimized in seconds.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allows geometry optimization 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C78F40A-AB5B-B9D3-1CAD-0DC1AC606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353" y="4843012"/>
            <a:ext cx="4123174" cy="17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9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82265" y="239055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ENGINEERING CHEMISTRY 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Module I-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CHEMISTRY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 descr="C:\Users\DELL\Downloads\PESU logo.png"/>
          <p:cNvPicPr>
            <a:picLocks noChangeAspect="1" noChangeArrowheads="1"/>
          </p:cNvPicPr>
          <p:nvPr/>
        </p:nvPicPr>
        <p:blipFill>
          <a:blip r:embed="rId3" cstate="print"/>
          <a:srcRect l="30171" t="18068" r="31179" b="19162"/>
          <a:stretch>
            <a:fillRect/>
          </a:stretch>
        </p:blipFill>
        <p:spPr bwMode="auto">
          <a:xfrm>
            <a:off x="11007968" y="234462"/>
            <a:ext cx="902677" cy="1466003"/>
          </a:xfrm>
          <a:prstGeom prst="rect">
            <a:avLst/>
          </a:prstGeom>
          <a:noFill/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D4CDD47-2B79-02AA-6811-E6BFF6603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35" y="1356018"/>
            <a:ext cx="11424213" cy="6373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Molecular dynamics: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Molecular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dynamics is a molecular mechanics program designed to mimic the movement of atoms within a molecule. The laws of motion to molecule is the base for it..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Molecular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dynamics can be carried out on a molecule to generate different conformation which on energy minimization, give a range of stable conformation. Alternatively, bonds can be rotated in a stepwise process to generate different conformation.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Molecular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dynamics can also be used to find minimum energy structures and conformational analysis.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172C941-6603-B812-23C2-C2162936A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381" y="4469091"/>
            <a:ext cx="3413314" cy="220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9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82265" y="239055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ENGINEERING CHEMISTRY 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Module I-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CHEMISTRY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 descr="C:\Users\DELL\Downloads\PESU logo.png"/>
          <p:cNvPicPr>
            <a:picLocks noChangeAspect="1" noChangeArrowheads="1"/>
          </p:cNvPicPr>
          <p:nvPr/>
        </p:nvPicPr>
        <p:blipFill>
          <a:blip r:embed="rId3" cstate="print"/>
          <a:srcRect l="30171" t="18068" r="31179" b="19162"/>
          <a:stretch>
            <a:fillRect/>
          </a:stretch>
        </p:blipFill>
        <p:spPr bwMode="auto">
          <a:xfrm>
            <a:off x="11007968" y="234462"/>
            <a:ext cx="902677" cy="1466003"/>
          </a:xfrm>
          <a:prstGeom prst="rect">
            <a:avLst/>
          </a:prstGeom>
          <a:noFill/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E810A174-4A8D-DB59-5169-9F0955577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32" y="1613776"/>
            <a:ext cx="11250593" cy="5949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Semi empirical methods: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Semi empirical calculations are based on Schrödinger equation.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represents a middle road  between the mostly qualitative results available from molecular mechanics and the high computationally demanding quantitative results from Ab initio methods.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Capable of calculating transition states and excited states.</a:t>
            </a:r>
          </a:p>
        </p:txBody>
      </p:sp>
    </p:spTree>
    <p:extLst>
      <p:ext uri="{BB962C8B-B14F-4D97-AF65-F5344CB8AC3E}">
        <p14:creationId xmlns:p14="http://schemas.microsoft.com/office/powerpoint/2010/main" val="212009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82265" y="239055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ENGINEERING CHEMISTRY 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Module I-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CHEMISTRY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 descr="C:\Users\DELL\Downloads\PESU logo.png"/>
          <p:cNvPicPr>
            <a:picLocks noChangeAspect="1" noChangeArrowheads="1"/>
          </p:cNvPicPr>
          <p:nvPr/>
        </p:nvPicPr>
        <p:blipFill>
          <a:blip r:embed="rId3" cstate="print"/>
          <a:srcRect l="30171" t="18068" r="31179" b="19162"/>
          <a:stretch>
            <a:fillRect/>
          </a:stretch>
        </p:blipFill>
        <p:spPr bwMode="auto">
          <a:xfrm>
            <a:off x="11007968" y="234462"/>
            <a:ext cx="902677" cy="1466003"/>
          </a:xfrm>
          <a:prstGeom prst="rect">
            <a:avLst/>
          </a:prstGeom>
          <a:noFill/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56431788-6C80-728A-A5AB-9B5F64262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9" y="1174830"/>
            <a:ext cx="11624396" cy="56831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Ab initio calculations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initio calculations are based on Schrödinger equation.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one of the fundamental equations of modern physics and it describes, among other things, how the electrons in a molecule behave.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solves Schrödinger equation of a molecule and give us energy and wave function.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wave function is a mathematical function that can be used to calculate the electrons distribution.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challenge in computational chemistry is to simplify the calculations enough to be solvable, but still accurate enough to predict the physical quantity.</a:t>
            </a:r>
          </a:p>
        </p:txBody>
      </p:sp>
    </p:spTree>
    <p:extLst>
      <p:ext uri="{BB962C8B-B14F-4D97-AF65-F5344CB8AC3E}">
        <p14:creationId xmlns:p14="http://schemas.microsoft.com/office/powerpoint/2010/main" val="212009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82265" y="239055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ENGINEERING CHEMISTRY 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Module I-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CHEMISTRY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 descr="C:\Users\DELL\Downloads\PESU logo.png"/>
          <p:cNvPicPr>
            <a:picLocks noChangeAspect="1" noChangeArrowheads="1"/>
          </p:cNvPicPr>
          <p:nvPr/>
        </p:nvPicPr>
        <p:blipFill>
          <a:blip r:embed="rId3" cstate="print"/>
          <a:srcRect l="30171" t="18068" r="31179" b="19162"/>
          <a:stretch>
            <a:fillRect/>
          </a:stretch>
        </p:blipFill>
        <p:spPr bwMode="auto">
          <a:xfrm>
            <a:off x="11007968" y="234462"/>
            <a:ext cx="902677" cy="1466003"/>
          </a:xfrm>
          <a:prstGeom prst="rect">
            <a:avLst/>
          </a:prstGeom>
          <a:noFill/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6185F85D-919F-2814-B78F-2A2AD04E9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54" y="1329160"/>
            <a:ext cx="11157995" cy="5833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Density functional theory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DFT are like Ab initio and semi empirical calculations, based on Schrödinger equation.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However, unlike the other two methods, DFT does not calculate a conventional wave function , but rather derives the electron distribution directly.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functional here is a mathematical entity related to a function.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Density functional calculations are usually faster than Ab initio, but slower than semi empirical method.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9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82265" y="239055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ENGINEERING CHEMISTRY 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Module I-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CHEMISTRY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 descr="C:\Users\DELL\Downloads\PESU logo.png"/>
          <p:cNvPicPr>
            <a:picLocks noChangeAspect="1" noChangeArrowheads="1"/>
          </p:cNvPicPr>
          <p:nvPr/>
        </p:nvPicPr>
        <p:blipFill>
          <a:blip r:embed="rId3" cstate="print"/>
          <a:srcRect l="30171" t="18068" r="31179" b="19162"/>
          <a:stretch>
            <a:fillRect/>
          </a:stretch>
        </p:blipFill>
        <p:spPr bwMode="auto">
          <a:xfrm>
            <a:off x="11007968" y="234462"/>
            <a:ext cx="902677" cy="1466003"/>
          </a:xfrm>
          <a:prstGeom prst="rect">
            <a:avLst/>
          </a:prstGeom>
          <a:noFill/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669988F9-1EF7-8922-5CA5-919F37607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5" y="1388814"/>
            <a:ext cx="11856335" cy="50938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Applications of computational chemistry.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Electronic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structure predictions.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Geometry optimizations or energy minimizations.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Conformational analysis and potential energy surfaces.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Finding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transition structure and reaction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paths and molecular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docking: protein – protein, protein – ligand interactions.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Electron charge distribution calculations.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Calculation of rate constants for chemical reactions : chemical kinetics.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Thermochemistry : heat of reactions, energy of activation, etc.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Calculation of many other molecular, physical and chemical properties.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Electronic excitation energy.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Orbital energy levels and electron density all these can be performed or calculated.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9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82265" y="239055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ENGINEERING CHEMISTRY 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Module I-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CHEMISTRY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 descr="C:\Users\DELL\Downloads\PESU logo.png"/>
          <p:cNvPicPr>
            <a:picLocks noChangeAspect="1" noChangeArrowheads="1"/>
          </p:cNvPicPr>
          <p:nvPr/>
        </p:nvPicPr>
        <p:blipFill>
          <a:blip r:embed="rId3" cstate="print"/>
          <a:srcRect l="30171" t="18068" r="31179" b="19162"/>
          <a:stretch>
            <a:fillRect/>
          </a:stretch>
        </p:blipFill>
        <p:spPr bwMode="auto">
          <a:xfrm>
            <a:off x="11007968" y="234462"/>
            <a:ext cx="902677" cy="146600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12B14E9-B7B4-F86E-04F7-C103CA74A216}"/>
              </a:ext>
            </a:extLst>
          </p:cNvPr>
          <p:cNvSpPr txBox="1"/>
          <p:nvPr/>
        </p:nvSpPr>
        <p:spPr>
          <a:xfrm>
            <a:off x="2300287" y="1242646"/>
            <a:ext cx="7225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Challenges and Limitation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5A687AE-4CB4-2FF1-5742-8DCA356F7A8A}"/>
              </a:ext>
            </a:extLst>
          </p:cNvPr>
          <p:cNvSpPr txBox="1"/>
          <p:nvPr/>
        </p:nvSpPr>
        <p:spPr>
          <a:xfrm>
            <a:off x="386863" y="1617028"/>
            <a:ext cx="12051322" cy="3851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Accuracy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Ensuring the reliability and precision of computational predictions is an ongoing challenge.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Computational Cost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Highly complex simulations can require significant computational resources and time.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Validation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Experimental data is essential for validating and refining computational models.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Interdisciplinary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Effective computational chemistry requires collaboration across multiple scientific disciplines.</a:t>
            </a:r>
          </a:p>
        </p:txBody>
      </p:sp>
    </p:spTree>
    <p:extLst>
      <p:ext uri="{BB962C8B-B14F-4D97-AF65-F5344CB8AC3E}">
        <p14:creationId xmlns:p14="http://schemas.microsoft.com/office/powerpoint/2010/main" val="212009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82265" y="239055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ENGINEERING CHEMISTRY 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Module I-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CHEMISTRY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 descr="C:\Users\DELL\Downloads\PESU logo.png"/>
          <p:cNvPicPr>
            <a:picLocks noChangeAspect="1" noChangeArrowheads="1"/>
          </p:cNvPicPr>
          <p:nvPr/>
        </p:nvPicPr>
        <p:blipFill>
          <a:blip r:embed="rId3" cstate="print"/>
          <a:srcRect l="30171" t="18068" r="31179" b="19162"/>
          <a:stretch>
            <a:fillRect/>
          </a:stretch>
        </p:blipFill>
        <p:spPr bwMode="auto">
          <a:xfrm>
            <a:off x="11007968" y="234462"/>
            <a:ext cx="902677" cy="146600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FD04FA-41EB-3638-4C15-24CC84DBCC56}"/>
              </a:ext>
            </a:extLst>
          </p:cNvPr>
          <p:cNvSpPr txBox="1"/>
          <p:nvPr/>
        </p:nvSpPr>
        <p:spPr>
          <a:xfrm>
            <a:off x="1286241" y="1660121"/>
            <a:ext cx="905876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Cost consideration in computational modeling</a:t>
            </a:r>
          </a:p>
          <a:p>
            <a:pPr algn="ctr">
              <a:spcAft>
                <a:spcPts val="600"/>
              </a:spcAft>
            </a:pPr>
            <a:endParaRPr lang="en-US" sz="3000" dirty="0"/>
          </a:p>
        </p:txBody>
      </p:sp>
      <p:graphicFrame>
        <p:nvGraphicFramePr>
          <p:cNvPr id="9" name="TextBox 1">
            <a:extLst>
              <a:ext uri="{FF2B5EF4-FFF2-40B4-BE49-F238E27FC236}">
                <a16:creationId xmlns="" xmlns:a16="http://schemas.microsoft.com/office/drawing/2014/main" id="{03035573-5A3B-991F-F5BD-ABC9E086A7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6805211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20097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82265" y="239055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ENGINEERING CHEMISTRY 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Module I-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CHEMISTRY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 descr="C:\Users\DELL\Downloads\PESU logo.png"/>
          <p:cNvPicPr>
            <a:picLocks noChangeAspect="1" noChangeArrowheads="1"/>
          </p:cNvPicPr>
          <p:nvPr/>
        </p:nvPicPr>
        <p:blipFill>
          <a:blip r:embed="rId3" cstate="print"/>
          <a:srcRect l="30171" t="18068" r="31179" b="19162"/>
          <a:stretch>
            <a:fillRect/>
          </a:stretch>
        </p:blipFill>
        <p:spPr bwMode="auto">
          <a:xfrm>
            <a:off x="11007968" y="234462"/>
            <a:ext cx="902677" cy="1466003"/>
          </a:xfrm>
          <a:prstGeom prst="rect">
            <a:avLst/>
          </a:prstGeom>
          <a:noFill/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FBF97F1-DF1D-CAA2-FAD3-B9EF8738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95" y="1285568"/>
            <a:ext cx="8955204" cy="5572432"/>
          </a:xfrm>
        </p:spPr>
        <p:txBody>
          <a:bodyPr anchor="ctr">
            <a:normAutofit fontScale="92500"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Computational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chemistry plays a pivotal role in advancing our understanding of chemical systems and accelerating scientific discovery.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advantages in cost-effectiveness, efficiency, safety, accessibility, versatility, and accuracy make it an indispensable tool in modern research and development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Computational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chemistry is not a replacement for experimental studies, but plays an important role in enabling chemists 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Explain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rationalize known chemistry.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Explore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new or unknown chemistry.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6E25783-D005-FF41-BFFD-5EAA1BAEE580}"/>
              </a:ext>
            </a:extLst>
          </p:cNvPr>
          <p:cNvSpPr txBox="1"/>
          <p:nvPr/>
        </p:nvSpPr>
        <p:spPr>
          <a:xfrm>
            <a:off x="710005" y="3238052"/>
            <a:ext cx="319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9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82265" y="239055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ENGINEERING CHEMISTRY 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Module I-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CHEMISTRY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787699B9-5CB5-40FD-8FAC-FD2F47357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788965" cy="461149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SCOPE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COST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EFFICIENCY OF COMPUTATIONAL MODELING.</a:t>
            </a:r>
          </a:p>
          <a:p>
            <a:endParaRPr lang="en-IN" dirty="0"/>
          </a:p>
        </p:txBody>
      </p:sp>
      <p:pic>
        <p:nvPicPr>
          <p:cNvPr id="7" name="Picture 10" descr="C:\Users\DELL\Downloads\PESU logo.png"/>
          <p:cNvPicPr>
            <a:picLocks noChangeAspect="1" noChangeArrowheads="1"/>
          </p:cNvPicPr>
          <p:nvPr/>
        </p:nvPicPr>
        <p:blipFill>
          <a:blip r:embed="rId3" cstate="print"/>
          <a:srcRect l="30171" t="18068" r="31179" b="19162"/>
          <a:stretch>
            <a:fillRect/>
          </a:stretch>
        </p:blipFill>
        <p:spPr bwMode="auto">
          <a:xfrm>
            <a:off x="11007968" y="234462"/>
            <a:ext cx="902677" cy="14660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0097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76223" y="30371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pic>
        <p:nvPicPr>
          <p:cNvPr id="15" name="Picture 10" descr="C:\Users\DELL\Downloads\PESU logo.png"/>
          <p:cNvPicPr>
            <a:picLocks noChangeAspect="1" noChangeArrowheads="1"/>
          </p:cNvPicPr>
          <p:nvPr/>
        </p:nvPicPr>
        <p:blipFill>
          <a:blip r:embed="rId2" cstate="print"/>
          <a:srcRect l="30171" t="18068" r="31179" b="19162"/>
          <a:stretch>
            <a:fillRect/>
          </a:stretch>
        </p:blipFill>
        <p:spPr bwMode="auto">
          <a:xfrm>
            <a:off x="1195753" y="785447"/>
            <a:ext cx="3048002" cy="4950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58818" y="168717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ENGINEERING CHEMISTRY 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Module I-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CHEMISTRY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10" name="Picture 10" descr="C:\Users\DELL\Downloads\PESU logo.png"/>
          <p:cNvPicPr>
            <a:picLocks noChangeAspect="1" noChangeArrowheads="1"/>
          </p:cNvPicPr>
          <p:nvPr/>
        </p:nvPicPr>
        <p:blipFill>
          <a:blip r:embed="rId2" cstate="print"/>
          <a:srcRect l="30171" t="18068" r="31179" b="19162"/>
          <a:stretch>
            <a:fillRect/>
          </a:stretch>
        </p:blipFill>
        <p:spPr bwMode="auto">
          <a:xfrm>
            <a:off x="11289323" y="0"/>
            <a:ext cx="902677" cy="1466003"/>
          </a:xfrm>
          <a:prstGeom prst="rect">
            <a:avLst/>
          </a:prstGeom>
          <a:noFill/>
        </p:spPr>
      </p:pic>
      <p:pic>
        <p:nvPicPr>
          <p:cNvPr id="11" name="Picture 2" descr="Role of Computational Methods in Modern Chemistry">
            <a:extLst>
              <a:ext uri="{FF2B5EF4-FFF2-40B4-BE49-F238E27FC236}">
                <a16:creationId xmlns="" xmlns:a16="http://schemas.microsoft.com/office/drawing/2014/main" id="{52C98056-5DB6-FE97-0177-BDDBAF728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075" y="1881267"/>
            <a:ext cx="5139216" cy="329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697416" y="135887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Computational chemistry is a set of techniques for the investigating chemical problems on a computer rather than using chemicals.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uses the results of theoretical chemistry incorporated into efficient computer programs to calculate the properties of a molecule.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first theoretical investigation was done by Walter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Heitler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Fritz London in 1927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5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82265" y="239055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ENGINEERING CHEMISTRY 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Module I-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CHEMISTRY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 descr="C:\Users\DELL\Downloads\PESU logo.png"/>
          <p:cNvPicPr>
            <a:picLocks noChangeAspect="1" noChangeArrowheads="1"/>
          </p:cNvPicPr>
          <p:nvPr/>
        </p:nvPicPr>
        <p:blipFill>
          <a:blip r:embed="rId3" cstate="print"/>
          <a:srcRect l="30171" t="18068" r="31179" b="19162"/>
          <a:stretch>
            <a:fillRect/>
          </a:stretch>
        </p:blipFill>
        <p:spPr bwMode="auto">
          <a:xfrm>
            <a:off x="11007968" y="234462"/>
            <a:ext cx="902677" cy="1466003"/>
          </a:xfrm>
          <a:prstGeom prst="rect">
            <a:avLst/>
          </a:prstGeom>
          <a:noFill/>
        </p:spPr>
      </p:pic>
      <p:pic>
        <p:nvPicPr>
          <p:cNvPr id="9" name="Content Placeholder 3">
            <a:extLst>
              <a:ext uri="{FF2B5EF4-FFF2-40B4-BE49-F238E27FC236}">
                <a16:creationId xmlns="" xmlns:a16="http://schemas.microsoft.com/office/drawing/2014/main" id="{D4C71450-6A07-9304-3BC9-EE09E556D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317" y="1419622"/>
            <a:ext cx="4857396" cy="30601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97168" y="4771164"/>
            <a:ext cx="113948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1998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Walter Kohn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the development of density functional theory.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John A.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Pople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the development of computational methods in quantum chemistry.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009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82265" y="239055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ENGINEERING CHEMISTRY 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Module I-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CHEMISTRY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 descr="C:\Users\DELL\Downloads\PESU logo.png"/>
          <p:cNvPicPr>
            <a:picLocks noChangeAspect="1" noChangeArrowheads="1"/>
          </p:cNvPicPr>
          <p:nvPr/>
        </p:nvPicPr>
        <p:blipFill>
          <a:blip r:embed="rId3" cstate="print"/>
          <a:srcRect l="30171" t="18068" r="31179" b="19162"/>
          <a:stretch>
            <a:fillRect/>
          </a:stretch>
        </p:blipFill>
        <p:spPr bwMode="auto">
          <a:xfrm>
            <a:off x="11007968" y="234462"/>
            <a:ext cx="902677" cy="1466003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FE48292-CF30-C076-7060-42487D4C0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489306"/>
            <a:ext cx="5404338" cy="23709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8554" y="4655457"/>
            <a:ext cx="104921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2013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the development of computer based methods to model complex systems.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9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82265" y="239055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ENGINEERING CHEMISTRY 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Module I-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CHEMISTRY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 descr="C:\Users\DELL\Downloads\PESU logo.png"/>
          <p:cNvPicPr>
            <a:picLocks noChangeAspect="1" noChangeArrowheads="1"/>
          </p:cNvPicPr>
          <p:nvPr/>
        </p:nvPicPr>
        <p:blipFill>
          <a:blip r:embed="rId3" cstate="print"/>
          <a:srcRect l="30171" t="18068" r="31179" b="19162"/>
          <a:stretch>
            <a:fillRect/>
          </a:stretch>
        </p:blipFill>
        <p:spPr bwMode="auto">
          <a:xfrm>
            <a:off x="11007968" y="234462"/>
            <a:ext cx="902677" cy="146600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21322" y="1561725"/>
            <a:ext cx="1121898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Objective of computational chemistry: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solve chemistry problems by simulating chemical systems ( molecular, biological, materials) to provide reliable, accurate and comprehensive information at an atomic level.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Advantages of computational chemistry: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Calculations are easy to perform than carrying experiments.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Calculations are less costly, whereas experiments are becoming more expensive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Calculations are safe than performing experiments.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9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82265" y="239055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ENGINEERING CHEMISTRY 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Module I-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CHEMISTRY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 descr="C:\Users\DELL\Downloads\PESU logo.png"/>
          <p:cNvPicPr>
            <a:picLocks noChangeAspect="1" noChangeArrowheads="1"/>
          </p:cNvPicPr>
          <p:nvPr/>
        </p:nvPicPr>
        <p:blipFill>
          <a:blip r:embed="rId3" cstate="print"/>
          <a:srcRect l="30171" t="18068" r="31179" b="19162"/>
          <a:stretch>
            <a:fillRect/>
          </a:stretch>
        </p:blipFill>
        <p:spPr bwMode="auto">
          <a:xfrm>
            <a:off x="11007968" y="234462"/>
            <a:ext cx="902677" cy="1466003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09FA85C-0805-AE48-BD14-A1EC8CFF9B01}"/>
              </a:ext>
            </a:extLst>
          </p:cNvPr>
          <p:cNvSpPr txBox="1"/>
          <p:nvPr/>
        </p:nvSpPr>
        <p:spPr>
          <a:xfrm>
            <a:off x="221766" y="1712338"/>
            <a:ext cx="75389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Scope of computational modeling: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Molecular Properties: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Computational modeling can be used to accurately predict the physical  and chemical properties of molecules, such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lengths,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Bond angles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Molecular orbital energies (HOMO/LUMO)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predict the spectra of UV-Vis, IR and NMR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Thermodynamic and kinetic properties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Electronic structure and mechanical properties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bond lengtgth.tif"/>
          <p:cNvPicPr>
            <a:picLocks noChangeAspect="1"/>
          </p:cNvPicPr>
          <p:nvPr/>
        </p:nvPicPr>
        <p:blipFill>
          <a:blip r:embed="rId4"/>
          <a:srcRect l="20023" r="36559" b="45531"/>
          <a:stretch>
            <a:fillRect/>
          </a:stretch>
        </p:blipFill>
        <p:spPr>
          <a:xfrm>
            <a:off x="8184195" y="2342343"/>
            <a:ext cx="3318995" cy="20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9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82265" y="239055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ENGINEERING CHEMISTRY 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Module I-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CHEMISTRY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 descr="C:\Users\DELL\Downloads\PESU logo.png"/>
          <p:cNvPicPr>
            <a:picLocks noChangeAspect="1" noChangeArrowheads="1"/>
          </p:cNvPicPr>
          <p:nvPr/>
        </p:nvPicPr>
        <p:blipFill>
          <a:blip r:embed="rId3" cstate="print"/>
          <a:srcRect l="30171" t="18068" r="31179" b="19162"/>
          <a:stretch>
            <a:fillRect/>
          </a:stretch>
        </p:blipFill>
        <p:spPr bwMode="auto">
          <a:xfrm>
            <a:off x="11007968" y="234462"/>
            <a:ext cx="902677" cy="146600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64123" y="1400797"/>
            <a:ext cx="60608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Reaction mechanism: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know the underlying reaction mechanism and the kinetics of a reaction mechanism computational chemistry plays a vital role.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DC699DB-10BC-D36D-E453-253B5C0B9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85" y="2067414"/>
            <a:ext cx="2289542" cy="1179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134E9AE-9DAA-DA14-BB31-5AF9EE295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075" y="1612413"/>
            <a:ext cx="3207487" cy="18384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8059C04-7FCD-15CD-E156-0D666C287D7E}"/>
              </a:ext>
            </a:extLst>
          </p:cNvPr>
          <p:cNvSpPr txBox="1"/>
          <p:nvPr/>
        </p:nvSpPr>
        <p:spPr>
          <a:xfrm>
            <a:off x="175846" y="4037185"/>
            <a:ext cx="11729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Material design: 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Computational modeling enables the rational design of new materials with desired properties  such as high electrical conductivity, thermal stability etc. This leads to the development of advanced materials for energy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production and storage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applications, electronics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212009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82265" y="239055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ENGINEERING CHEMISTRY 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Module I-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CHEMISTRY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 descr="C:\Users\DELL\Downloads\PESU logo.png"/>
          <p:cNvPicPr>
            <a:picLocks noChangeAspect="1" noChangeArrowheads="1"/>
          </p:cNvPicPr>
          <p:nvPr/>
        </p:nvPicPr>
        <p:blipFill>
          <a:blip r:embed="rId3" cstate="print"/>
          <a:srcRect l="30171" t="18068" r="31179" b="19162"/>
          <a:stretch>
            <a:fillRect/>
          </a:stretch>
        </p:blipFill>
        <p:spPr bwMode="auto">
          <a:xfrm>
            <a:off x="11007968" y="234462"/>
            <a:ext cx="902677" cy="1466003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FDBE7C9-6021-0979-D22A-9EB83D81B71E}"/>
              </a:ext>
            </a:extLst>
          </p:cNvPr>
          <p:cNvSpPr txBox="1"/>
          <p:nvPr/>
        </p:nvSpPr>
        <p:spPr>
          <a:xfrm>
            <a:off x="257502" y="1296410"/>
            <a:ext cx="45841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Drug discovery: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Computational chemistry plays a pivotal role in design and screening of potential drug candidates by simulating the interactions between the drug molecules and biological targets.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7709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18" name="Picture 17" descr="PARACETAMOL EDITED UV-VISIBLE SPECTR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562" y="4643579"/>
            <a:ext cx="3292867" cy="1895680"/>
          </a:xfrm>
          <a:prstGeom prst="rect">
            <a:avLst/>
          </a:prstGeom>
        </p:spPr>
      </p:pic>
      <p:pic>
        <p:nvPicPr>
          <p:cNvPr id="19" name="Picture 18" descr="paracetomol ir edite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580" y="4938268"/>
            <a:ext cx="4102384" cy="1622855"/>
          </a:xfrm>
          <a:prstGeom prst="rect">
            <a:avLst/>
          </a:prstGeom>
        </p:spPr>
      </p:pic>
      <p:pic>
        <p:nvPicPr>
          <p:cNvPr id="20" name="Picture 19" descr="PARACETAMOL NMR UNEDITED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71210" y="2853776"/>
            <a:ext cx="3420790" cy="1631093"/>
          </a:xfrm>
          <a:prstGeom prst="rect">
            <a:avLst/>
          </a:prstGeom>
        </p:spPr>
      </p:pic>
      <p:pic>
        <p:nvPicPr>
          <p:cNvPr id="21" name="Picture 20" descr="paracetamol.t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69514" y="2030325"/>
            <a:ext cx="2776151" cy="14064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664466" y="3383850"/>
            <a:ext cx="153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Paracetamol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4959972" y="3799384"/>
            <a:ext cx="806675" cy="504095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6727462" y="4096745"/>
            <a:ext cx="914402" cy="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81467" y="2989385"/>
            <a:ext cx="955590" cy="46955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09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4269</TotalTime>
  <Words>1185</Words>
  <Application>Microsoft Office PowerPoint</Application>
  <PresentationFormat>Custom</PresentationFormat>
  <Paragraphs>191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Admin</cp:lastModifiedBy>
  <cp:revision>229</cp:revision>
  <dcterms:created xsi:type="dcterms:W3CDTF">2019-05-30T23:14:36Z</dcterms:created>
  <dcterms:modified xsi:type="dcterms:W3CDTF">2024-10-21T03:51:18Z</dcterms:modified>
</cp:coreProperties>
</file>