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75" r:id="rId4"/>
    <p:sldId id="276" r:id="rId5"/>
    <p:sldId id="283" r:id="rId6"/>
    <p:sldId id="277" r:id="rId7"/>
    <p:sldId id="278" r:id="rId8"/>
    <p:sldId id="282" r:id="rId9"/>
    <p:sldId id="280" r:id="rId10"/>
    <p:sldId id="284" r:id="rId11"/>
    <p:sldId id="281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02CE"/>
    <a:srgbClr val="FF66FF"/>
    <a:srgbClr val="FF99FF"/>
    <a:srgbClr val="FF00FF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jpeg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3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Word_Document5.docx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3.bin"/><Relationship Id="rId5" Type="http://schemas.openxmlformats.org/officeDocument/2006/relationships/package" Target="../embeddings/Microsoft_Word_Document4.docx"/><Relationship Id="rId10" Type="http://schemas.openxmlformats.org/officeDocument/2006/relationships/image" Target="../media/image15.wmf"/><Relationship Id="rId4" Type="http://schemas.openxmlformats.org/officeDocument/2006/relationships/image" Target="../media/image17.png"/><Relationship Id="rId9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physics/characteristics-of-em-wave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Word_Document1.docx"/><Relationship Id="rId5" Type="http://schemas.openxmlformats.org/officeDocument/2006/relationships/hyperlink" Target="http://www.chemistry.wustl.edu/~coursedev/Online%20tutorials/Waves.htm" TargetMode="External"/><Relationship Id="rId4" Type="http://schemas.openxmlformats.org/officeDocument/2006/relationships/image" Target="../media/image6.gif"/><Relationship Id="rId9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cratic.org/questions/what-happens-to-the-distance-between-energy-levels-at-higher-energy-levels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www.slideshare.net/mizakamaruzzaman/phy-310-chapter-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em.libretexts.org/Courses/Pacific_Union_College/Quantum_Chemistry/13:_Molecular_Spectroscopy/13.06:_Electronic_Spectra_Contain_Electronic,_Vibrational,_and_Rotational_Information" TargetMode="External"/><Relationship Id="rId5" Type="http://schemas.openxmlformats.org/officeDocument/2006/relationships/image" Target="../media/image10.gif"/><Relationship Id="rId4" Type="http://schemas.openxmlformats.org/officeDocument/2006/relationships/hyperlink" Target="https://socratic.org/questions/what-are-the-molecular-orbital-configurations-for-n-2-n-2-2-n-2-n-2-and-n-2-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emf"/><Relationship Id="rId4" Type="http://schemas.openxmlformats.org/officeDocument/2006/relationships/package" Target="../embeddings/Microsoft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327135" y="280145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Asha</a:t>
            </a:r>
            <a:r>
              <a:rPr lang="en-IN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4224605" y="1822303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19629" y="159613"/>
            <a:ext cx="79997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11AB6CE-9B20-405B-93E6-EA3A1F91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36" y="1341006"/>
            <a:ext cx="7453544" cy="30434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Absorption and Emission spectrum</a:t>
            </a:r>
          </a:p>
          <a:p>
            <a:pPr algn="just"/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Absorption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spectrum </a:t>
            </a:r>
            <a:r>
              <a:rPr lang="en-IN" sz="2400" dirty="0"/>
              <a:t>is </a:t>
            </a:r>
            <a:r>
              <a:rPr lang="en-IN" sz="2400" dirty="0" smtClean="0"/>
              <a:t>observed when an atom or </a:t>
            </a:r>
            <a:r>
              <a:rPr lang="en-IN" sz="2400" dirty="0"/>
              <a:t>molecule absorbs energy and moves from lower energy level to higher energy level </a:t>
            </a:r>
            <a:endParaRPr lang="en-IN" sz="2400" dirty="0" smtClean="0"/>
          </a:p>
          <a:p>
            <a:pPr algn="just"/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mission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spectrum </a:t>
            </a:r>
            <a:r>
              <a:rPr lang="en-IN" sz="2400" dirty="0"/>
              <a:t>arises when molecule comes from higher energy level to lower energy </a:t>
            </a:r>
            <a:r>
              <a:rPr lang="en-IN" sz="2400" dirty="0" smtClean="0"/>
              <a:t>level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0" name="Object 2">
            <a:extLst>
              <a:ext uri="{FF2B5EF4-FFF2-40B4-BE49-F238E27FC236}">
                <a16:creationId xmlns="" xmlns:a16="http://schemas.microsoft.com/office/drawing/2014/main" id="{328D7A5C-CBE9-4262-A4C8-E7A9ADC719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796989"/>
              </p:ext>
            </p:extLst>
          </p:nvPr>
        </p:nvGraphicFramePr>
        <p:xfrm>
          <a:off x="616970" y="3962400"/>
          <a:ext cx="2667000" cy="477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Document" r:id="rId4" imgW="1204267" imgH="215912" progId="Word.Document.12">
                  <p:embed/>
                </p:oleObj>
              </mc:Choice>
              <mc:Fallback>
                <p:oleObj name="Document" r:id="rId4" imgW="1204267" imgH="21591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970" y="3962400"/>
                        <a:ext cx="2667000" cy="477881"/>
                      </a:xfrm>
                      <a:prstGeom prst="rect">
                        <a:avLst/>
                      </a:prstGeom>
                      <a:solidFill>
                        <a:srgbClr val="FF66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7" name="AutoShape 19" descr="Why is the emission of a hydrogen atom a line spectrum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9" name="AutoShape 21" descr="Why is the emission of a hydrogen atom a line spectrum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1" name="AutoShape 23" descr="Why is the emission of a hydrogen atom a line spectrum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3" name="AutoShape 25" descr="https://qphs.fs.quoracdn.net/main-qimg-59f1ea3a28211245a0087cd18e37652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75" name="Picture 27" descr="Atomic Spectral Lines"/>
          <p:cNvPicPr>
            <a:picLocks noChangeAspect="1" noChangeArrowheads="1"/>
          </p:cNvPicPr>
          <p:nvPr/>
        </p:nvPicPr>
        <p:blipFill rotWithShape="1">
          <a:blip r:embed="rId6"/>
          <a:srcRect t="34763"/>
          <a:stretch/>
        </p:blipFill>
        <p:spPr bwMode="auto">
          <a:xfrm>
            <a:off x="3983904" y="3859369"/>
            <a:ext cx="6190406" cy="2783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616970" y="5763067"/>
            <a:ext cx="2050869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16970" y="4808137"/>
            <a:ext cx="205086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15318" y="4625059"/>
            <a:ext cx="5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715318" y="5606257"/>
            <a:ext cx="5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807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84943" y="198802"/>
            <a:ext cx="79997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DA70EFDB-3A1C-4B88-B7D4-2F81B1F69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880" y="1352644"/>
                <a:ext cx="7999758" cy="5227059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buNone/>
                  <a:defRPr/>
                </a:pPr>
                <a:r>
                  <a:rPr lang="en-IN" sz="11200" b="1" dirty="0" smtClean="0">
                    <a:solidFill>
                      <a:srgbClr val="FF0000"/>
                    </a:solidFill>
                  </a:rPr>
                  <a:t>Spectroscopic units</a:t>
                </a:r>
              </a:p>
              <a:p>
                <a:pPr>
                  <a:buNone/>
                  <a:defRPr/>
                </a:pPr>
                <a:r>
                  <a:rPr lang="en-IN" sz="9600" b="1" dirty="0" smtClean="0"/>
                  <a:t>    </a:t>
                </a:r>
                <a:r>
                  <a:rPr lang="en-IN" sz="9600" i="1" dirty="0" smtClean="0"/>
                  <a:t>E=</a:t>
                </a:r>
                <a:r>
                  <a:rPr lang="en-IN" sz="9600" i="1" dirty="0" err="1" smtClean="0"/>
                  <a:t>hν</a:t>
                </a:r>
                <a:r>
                  <a:rPr lang="en-IN" sz="9600" dirty="0" smtClean="0"/>
                  <a:t> </a:t>
                </a:r>
                <a:r>
                  <a:rPr lang="en-IN" sz="9600" b="1" dirty="0" smtClean="0"/>
                  <a:t>   </a:t>
                </a:r>
                <a:r>
                  <a:rPr lang="en-IN" sz="9600" dirty="0" smtClean="0"/>
                  <a:t>where Energy  </a:t>
                </a:r>
                <a:r>
                  <a:rPr lang="en-IN" sz="9600" dirty="0"/>
                  <a:t>is </a:t>
                </a:r>
                <a:r>
                  <a:rPr lang="en-IN" sz="9600" dirty="0" smtClean="0"/>
                  <a:t>expressed in Joules</a:t>
                </a:r>
                <a:endParaRPr lang="en-IN" sz="9600" dirty="0"/>
              </a:p>
              <a:p>
                <a:pPr algn="just">
                  <a:buNone/>
                  <a:defRPr/>
                </a:pPr>
                <a:r>
                  <a:rPr lang="en-IN" sz="9600" dirty="0" smtClean="0"/>
                  <a:t>   Wave </a:t>
                </a:r>
                <a:r>
                  <a:rPr lang="en-IN" sz="9600" dirty="0"/>
                  <a:t>number is related to wavelength  by  </a:t>
                </a:r>
              </a:p>
              <a:p>
                <a:pPr>
                  <a:defRPr/>
                </a:pPr>
                <a:endParaRPr lang="en-IN" sz="9600" dirty="0"/>
              </a:p>
              <a:p>
                <a:pPr>
                  <a:buNone/>
                  <a:defRPr/>
                </a:pPr>
                <a:r>
                  <a:rPr lang="en-IN" sz="9600" dirty="0"/>
                  <a:t> </a:t>
                </a:r>
                <a:r>
                  <a:rPr lang="en-IN" sz="9600" dirty="0" smtClean="0"/>
                  <a:t>   since       </a:t>
                </a:r>
                <a:r>
                  <a:rPr lang="en-IN" sz="9600" i="1" dirty="0" smtClean="0"/>
                  <a:t>c = </a:t>
                </a:r>
                <a:r>
                  <a:rPr lang="en-IN" sz="9600" i="1" dirty="0" err="1" smtClean="0"/>
                  <a:t>λν</a:t>
                </a:r>
                <a:r>
                  <a:rPr lang="en-IN" sz="9600" i="1" dirty="0" smtClean="0"/>
                  <a:t>   </a:t>
                </a:r>
                <a:r>
                  <a:rPr lang="en-IN" sz="9600" dirty="0"/>
                  <a:t>, </a:t>
                </a:r>
                <a:endParaRPr lang="en-IN" sz="9600" dirty="0" smtClean="0"/>
              </a:p>
              <a:p>
                <a:pPr>
                  <a:buNone/>
                  <a:defRPr/>
                </a:pPr>
                <a:endParaRPr lang="en-IN" sz="9600" dirty="0"/>
              </a:p>
              <a:p>
                <a:pPr>
                  <a:buNone/>
                  <a:defRPr/>
                </a:pPr>
                <a:r>
                  <a:rPr lang="en-IN" sz="9600" dirty="0" smtClean="0"/>
                  <a:t>    Therefore                              or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1200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IN" sz="11200" b="0" i="1" smtClean="0">
                            <a:latin typeface="Cambria Math"/>
                          </a:rPr>
                          <m:t>h𝑐</m:t>
                        </m:r>
                      </m:den>
                    </m:f>
                  </m:oMath>
                </a14:m>
                <a:endParaRPr lang="en-IN" sz="11200" i="1" dirty="0"/>
              </a:p>
              <a:p>
                <a:pPr>
                  <a:buNone/>
                  <a:defRPr/>
                </a:pPr>
                <a:r>
                  <a:rPr lang="en-IN" sz="11200" b="1" i="1" dirty="0"/>
                  <a:t>   </a:t>
                </a:r>
              </a:p>
              <a:p>
                <a:pPr>
                  <a:defRPr/>
                </a:pPr>
                <a:r>
                  <a:rPr lang="en-IN" sz="9600" b="1" dirty="0"/>
                  <a:t> </a:t>
                </a:r>
                <a:r>
                  <a:rPr lang="en-IN" sz="9600" dirty="0"/>
                  <a:t>The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spectroscopic unit </a:t>
                </a:r>
                <a:r>
                  <a:rPr lang="en-IN" sz="9600" dirty="0"/>
                  <a:t>for energy of a radiation is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cm</a:t>
                </a:r>
                <a:r>
                  <a:rPr lang="en-IN" sz="9600" b="1" baseline="30000" dirty="0">
                    <a:solidFill>
                      <a:srgbClr val="F002CE"/>
                    </a:solidFill>
                  </a:rPr>
                  <a:t>-1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 </a:t>
                </a:r>
                <a:endParaRPr lang="en-IN" sz="9600" b="1" dirty="0" smtClean="0">
                  <a:solidFill>
                    <a:srgbClr val="F002CE"/>
                  </a:solidFill>
                </a:endParaRPr>
              </a:p>
              <a:p>
                <a:pPr>
                  <a:defRPr/>
                </a:pPr>
                <a:r>
                  <a:rPr lang="en-IN" sz="9600" dirty="0" smtClean="0"/>
                  <a:t> It </a:t>
                </a:r>
                <a:r>
                  <a:rPr lang="en-IN" sz="9600" dirty="0"/>
                  <a:t>is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energy expressed in wave </a:t>
                </a:r>
                <a:r>
                  <a:rPr lang="en-IN" sz="9600" b="1" dirty="0" smtClean="0">
                    <a:solidFill>
                      <a:srgbClr val="F002CE"/>
                    </a:solidFill>
                  </a:rPr>
                  <a:t>numbers</a:t>
                </a:r>
                <a:endParaRPr lang="en-IN" sz="9600" b="1" dirty="0">
                  <a:solidFill>
                    <a:srgbClr val="F002CE"/>
                  </a:solidFill>
                </a:endParaRPr>
              </a:p>
              <a:p>
                <a:pPr>
                  <a:defRPr/>
                </a:pPr>
                <a:r>
                  <a:rPr lang="en-IN" sz="9600" b="1" dirty="0"/>
                  <a:t> </a:t>
                </a:r>
                <a:r>
                  <a:rPr lang="en-IN" sz="9600" dirty="0"/>
                  <a:t>It is for </a:t>
                </a:r>
                <a:r>
                  <a:rPr lang="en-IN" sz="9600" b="1" dirty="0">
                    <a:solidFill>
                      <a:srgbClr val="F002CE"/>
                    </a:solidFill>
                  </a:rPr>
                  <a:t>convenience</a:t>
                </a:r>
                <a:r>
                  <a:rPr lang="en-IN" sz="9600" dirty="0"/>
                  <a:t> of using small numerals </a:t>
                </a:r>
                <a:endParaRPr lang="en-IN" sz="9600" dirty="0" smtClean="0"/>
              </a:p>
              <a:p>
                <a:pPr>
                  <a:buNone/>
                  <a:defRPr/>
                </a:pPr>
                <a:r>
                  <a:rPr lang="en-IN" sz="9600" dirty="0"/>
                  <a:t> </a:t>
                </a:r>
                <a:r>
                  <a:rPr lang="en-IN" sz="9600" dirty="0" smtClean="0"/>
                  <a:t>                e.g.    1 cm</a:t>
                </a:r>
                <a:r>
                  <a:rPr lang="en-IN" sz="9600" baseline="30000" dirty="0" smtClean="0"/>
                  <a:t>-1 </a:t>
                </a:r>
                <a:r>
                  <a:rPr lang="en-IN" sz="9600" dirty="0"/>
                  <a:t>= 1.99 x 10</a:t>
                </a:r>
                <a:r>
                  <a:rPr lang="en-IN" sz="9600" baseline="30000" dirty="0"/>
                  <a:t>-23</a:t>
                </a:r>
                <a:r>
                  <a:rPr lang="en-IN" sz="9600" dirty="0"/>
                  <a:t> </a:t>
                </a:r>
                <a:r>
                  <a:rPr lang="en-IN" sz="9600" dirty="0" smtClean="0"/>
                  <a:t>J</a:t>
                </a:r>
                <a:endParaRPr lang="en-IN" sz="9600" dirty="0"/>
              </a:p>
              <a:p>
                <a:pPr>
                  <a:buNone/>
                  <a:defRPr/>
                </a:pPr>
                <a:r>
                  <a:rPr lang="en-IN" sz="9600" b="1" dirty="0"/>
                  <a:t> </a:t>
                </a:r>
                <a:endParaRPr lang="en-IN" sz="9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A70EFDB-3A1C-4B88-B7D4-2F81B1F69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880" y="1352644"/>
                <a:ext cx="7999758" cy="5227059"/>
              </a:xfrm>
              <a:blipFill rotWithShape="1">
                <a:blip r:embed="rId4"/>
                <a:stretch>
                  <a:fillRect l="-1524" t="-3151" b="-24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8">
            <a:extLst>
              <a:ext uri="{FF2B5EF4-FFF2-40B4-BE49-F238E27FC236}">
                <a16:creationId xmlns="" xmlns:a16="http://schemas.microsoft.com/office/drawing/2014/main" id="{B1A69F4A-6FC0-4BAF-9ACE-C7CB19CD6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804309"/>
              </p:ext>
            </p:extLst>
          </p:nvPr>
        </p:nvGraphicFramePr>
        <p:xfrm>
          <a:off x="6017367" y="1868853"/>
          <a:ext cx="838200" cy="841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5" imgW="391558" imgH="393680" progId="Word.Document.12">
                  <p:embed/>
                </p:oleObj>
              </mc:Choice>
              <mc:Fallback>
                <p:oleObj name="Document" r:id="rId5" imgW="391558" imgH="393680" progId="Word.Document.12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7367" y="1868853"/>
                        <a:ext cx="838200" cy="8415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="" xmlns:a16="http://schemas.microsoft.com/office/drawing/2014/main" id="{29D82D80-5899-4928-AD72-F063554D4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961601"/>
              </p:ext>
            </p:extLst>
          </p:nvPr>
        </p:nvGraphicFramePr>
        <p:xfrm>
          <a:off x="3140075" y="2703513"/>
          <a:ext cx="7620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Document" r:id="rId7" imgW="391558" imgH="393680" progId="Word.Document.12">
                  <p:embed/>
                </p:oleObj>
              </mc:Choice>
              <mc:Fallback>
                <p:oleObj name="Document" r:id="rId7" imgW="391558" imgH="393680" progId="Word.Document.12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703513"/>
                        <a:ext cx="7620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="" xmlns:a16="http://schemas.microsoft.com/office/drawing/2014/main" id="{EA4E0C82-B5F5-4AFA-8264-CAFC5AD76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877376"/>
              </p:ext>
            </p:extLst>
          </p:nvPr>
        </p:nvGraphicFramePr>
        <p:xfrm>
          <a:off x="2476500" y="3579813"/>
          <a:ext cx="11398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Equation" r:id="rId9" imgW="533160" imgH="215640" progId="Equation.3">
                  <p:embed/>
                </p:oleObj>
              </mc:Choice>
              <mc:Fallback>
                <p:oleObj name="Equation" r:id="rId9" imgW="533160" imgH="21564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579813"/>
                        <a:ext cx="11398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22047"/>
              </p:ext>
            </p:extLst>
          </p:nvPr>
        </p:nvGraphicFramePr>
        <p:xfrm>
          <a:off x="4584114" y="3600816"/>
          <a:ext cx="245793" cy="417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Equation" r:id="rId11" imgW="126720" imgH="215640" progId="Equation.3">
                  <p:embed/>
                </p:oleObj>
              </mc:Choice>
              <mc:Fallback>
                <p:oleObj name="Equation" r:id="rId11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84114" y="3600816"/>
                        <a:ext cx="245793" cy="417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9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=""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=""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58818" y="168717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787699B9-5CB5-40FD-8FAC-FD2F47357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788965" cy="4611497"/>
          </a:xfrm>
        </p:spPr>
        <p:txBody>
          <a:bodyPr>
            <a:normAutofit fontScale="85000" lnSpcReduction="20000"/>
          </a:bodyPr>
          <a:lstStyle/>
          <a:p>
            <a:r>
              <a:rPr lang="en-IN" b="1" i="1" dirty="0"/>
              <a:t>Module content:</a:t>
            </a:r>
          </a:p>
          <a:p>
            <a:endParaRPr lang="en-IN" dirty="0"/>
          </a:p>
          <a:p>
            <a:r>
              <a:rPr lang="en-US" b="1" i="1" dirty="0"/>
              <a:t>Interaction of electromagnetic radiation with matter </a:t>
            </a:r>
          </a:p>
          <a:p>
            <a:r>
              <a:rPr lang="en-US" b="1" i="1" dirty="0"/>
              <a:t>Electromagnetic spectrum </a:t>
            </a:r>
          </a:p>
          <a:p>
            <a:r>
              <a:rPr lang="en-US" b="1" i="1" dirty="0"/>
              <a:t>Born –Oppenheimer approximation </a:t>
            </a:r>
          </a:p>
          <a:p>
            <a:r>
              <a:rPr lang="en-US" b="1" i="1" dirty="0"/>
              <a:t>Beer-Lambert’s law</a:t>
            </a:r>
          </a:p>
          <a:p>
            <a:r>
              <a:rPr lang="en-US" b="1" i="1" dirty="0"/>
              <a:t>Microwave spectroscopy- diatomic rigid rotor model and the rotational spectrum </a:t>
            </a:r>
          </a:p>
          <a:p>
            <a:r>
              <a:rPr lang="en-US" b="1" i="1" dirty="0"/>
              <a:t>IR spectroscopy- diatomic harmonic oscillator and </a:t>
            </a:r>
            <a:r>
              <a:rPr lang="en-US" b="1" i="1" dirty="0" err="1"/>
              <a:t>anharmonic</a:t>
            </a:r>
            <a:r>
              <a:rPr lang="en-US" b="1" i="1" dirty="0"/>
              <a:t> oscillator model</a:t>
            </a:r>
          </a:p>
          <a:p>
            <a:r>
              <a:rPr lang="en-US" b="1" i="1" dirty="0"/>
              <a:t>Electronic spectroscopy- Vibrational coarse structure(Progressions), Franck Condon Principle</a:t>
            </a:r>
            <a:endParaRPr lang="en-IN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09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</a:t>
            </a:r>
            <a:r>
              <a:rPr lang="en-IN" b="1" i="1" dirty="0" smtClean="0"/>
              <a:t>content :</a:t>
            </a:r>
            <a:endParaRPr lang="en-IN" b="1" i="1" dirty="0"/>
          </a:p>
          <a:p>
            <a:pPr marL="0" indent="0">
              <a:buNone/>
            </a:pPr>
            <a:endParaRPr lang="en-IN" b="1" dirty="0"/>
          </a:p>
          <a:p>
            <a:r>
              <a:rPr lang="en-IN" b="1" i="1" dirty="0"/>
              <a:t>Definition of Molecular spectroscopy</a:t>
            </a:r>
          </a:p>
          <a:p>
            <a:r>
              <a:rPr lang="en-IN" b="1" i="1" dirty="0"/>
              <a:t>Interaction of electromagnetic radiation with matter</a:t>
            </a:r>
          </a:p>
          <a:p>
            <a:r>
              <a:rPr lang="en-IN" b="1" i="1" dirty="0"/>
              <a:t>Comparison between atomic and molecular spectra</a:t>
            </a:r>
          </a:p>
          <a:p>
            <a:r>
              <a:rPr lang="en-IN" b="1" i="1" dirty="0"/>
              <a:t>Quantisation of energy</a:t>
            </a:r>
          </a:p>
          <a:p>
            <a:r>
              <a:rPr lang="en-IN" b="1" i="1" dirty="0"/>
              <a:t>Absorption and emission spectra</a:t>
            </a:r>
          </a:p>
          <a:p>
            <a:r>
              <a:rPr lang="en-IN" b="1" i="1" dirty="0"/>
              <a:t>Spectroscopic units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58818" y="168717"/>
            <a:ext cx="79997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BEDA0607-92C3-41B9-84C4-72A894755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53544" cy="461150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Molecular spectroscopy </a:t>
            </a:r>
            <a:r>
              <a:rPr lang="en-US" dirty="0">
                <a:latin typeface="Calibri" pitchFamily="34" charset="0"/>
                <a:cs typeface="Calibri" pitchFamily="34" charset="0"/>
              </a:rPr>
              <a:t>is that branch of science which deals with the study of </a:t>
            </a:r>
            <a:r>
              <a:rPr lang="en-US" b="1" dirty="0">
                <a:solidFill>
                  <a:srgbClr val="F002CE"/>
                </a:solidFill>
                <a:latin typeface="Calibri" pitchFamily="34" charset="0"/>
                <a:cs typeface="Calibri" pitchFamily="34" charset="0"/>
              </a:rPr>
              <a:t>interaction of electromagnetic radiation with matter(molecules</a:t>
            </a:r>
            <a:r>
              <a:rPr lang="en-US" b="1" dirty="0" smtClean="0">
                <a:solidFill>
                  <a:srgbClr val="F002C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en-US" b="1" dirty="0">
              <a:solidFill>
                <a:srgbClr val="F002CE"/>
              </a:solidFill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IN" b="1" dirty="0">
                <a:solidFill>
                  <a:srgbClr val="F002CE"/>
                </a:solidFill>
              </a:rPr>
              <a:t>Incident radiation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002CE"/>
                </a:solidFill>
                <a:sym typeface="Wingdings" panose="05000000000000000000" pitchFamily="2" charset="2"/>
              </a:rPr>
              <a:t>sample</a:t>
            </a:r>
            <a:r>
              <a:rPr lang="en-IN" dirty="0">
                <a:sym typeface="Wingdings" panose="05000000000000000000" pitchFamily="2" charset="2"/>
              </a:rPr>
              <a:t>  </a:t>
            </a:r>
            <a:r>
              <a:rPr lang="en-IN" b="1" dirty="0">
                <a:solidFill>
                  <a:srgbClr val="F002CE"/>
                </a:solidFill>
                <a:sym typeface="Wingdings" panose="05000000000000000000" pitchFamily="2" charset="2"/>
              </a:rPr>
              <a:t>detector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002CE"/>
                </a:solidFill>
                <a:sym typeface="Wingdings" panose="05000000000000000000" pitchFamily="2" charset="2"/>
              </a:rPr>
              <a:t>diffraction grating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b="1" dirty="0">
                <a:solidFill>
                  <a:srgbClr val="F002CE"/>
                </a:solidFill>
                <a:sym typeface="Wingdings" panose="05000000000000000000" pitchFamily="2" charset="2"/>
              </a:rPr>
              <a:t>recorder</a:t>
            </a:r>
            <a:r>
              <a:rPr lang="en-IN" dirty="0">
                <a:sym typeface="Wingdings" panose="05000000000000000000" pitchFamily="2" charset="2"/>
              </a:rPr>
              <a:t>(spectrum)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07818" y="368818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059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pic>
        <p:nvPicPr>
          <p:cNvPr id="9" name="Content Placeholder 3" descr="Electromagnetic radiation à²à³ à²à²¿à²¤à³à²°à²¦ à²«à²²à²¿à²¤à²¾à²à²¶">
            <a:extLst>
              <a:ext uri="{FF2B5EF4-FFF2-40B4-BE49-F238E27FC236}">
                <a16:creationId xmlns="" xmlns:a16="http://schemas.microsoft.com/office/drawing/2014/main" id="{D000CECB-FF36-422B-9595-D6A7B523AE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778" y="3840146"/>
            <a:ext cx="510846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2C12DE-F188-4C14-9AFC-30ECA3FE493E}"/>
              </a:ext>
            </a:extLst>
          </p:cNvPr>
          <p:cNvSpPr/>
          <p:nvPr/>
        </p:nvSpPr>
        <p:spPr>
          <a:xfrm>
            <a:off x="262153" y="1392592"/>
            <a:ext cx="783750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Some important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features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of </a:t>
            </a:r>
            <a:r>
              <a:rPr lang="en-US" sz="2000" b="1" dirty="0" smtClean="0">
                <a:solidFill>
                  <a:srgbClr val="F002CE"/>
                </a:solidFill>
                <a:latin typeface="Calibri" pitchFamily="34" charset="0"/>
                <a:cs typeface="Calibri" pitchFamily="34" charset="0"/>
              </a:rPr>
              <a:t>electromagnetic  radiations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are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They have </a:t>
            </a:r>
            <a:r>
              <a:rPr lang="en-US" sz="2000" b="1" dirty="0">
                <a:solidFill>
                  <a:srgbClr val="F002CE"/>
                </a:solidFill>
                <a:latin typeface="Calibri" pitchFamily="34" charset="0"/>
                <a:cs typeface="Calibri" pitchFamily="34" charset="0"/>
              </a:rPr>
              <a:t>dual character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i.e. particle character as well as wave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character, for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example, a beam of light is a stream of particles called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photons moving  through  the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space in the form of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waves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These waves are associated with </a:t>
            </a:r>
            <a:r>
              <a:rPr lang="en-US" sz="2000" b="1" dirty="0">
                <a:solidFill>
                  <a:srgbClr val="F002CE"/>
                </a:solidFill>
                <a:latin typeface="Calibri" pitchFamily="34" charset="0"/>
                <a:cs typeface="Calibri" pitchFamily="34" charset="0"/>
              </a:rPr>
              <a:t>electric and magnetic fields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oscillating perpendicular to each other and also perpendicular to the direction of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propagation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   All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electromagnetic radiations travel with the </a:t>
            </a:r>
            <a:r>
              <a:rPr lang="en-US" sz="2000" b="1" dirty="0">
                <a:solidFill>
                  <a:srgbClr val="F002CE"/>
                </a:solidFill>
                <a:latin typeface="Calibri" pitchFamily="34" charset="0"/>
                <a:cs typeface="Calibri" pitchFamily="34" charset="0"/>
              </a:rPr>
              <a:t>velocity of light</a:t>
            </a:r>
            <a:endParaRPr lang="en-IN" sz="2000" b="1" dirty="0">
              <a:solidFill>
                <a:srgbClr val="F002C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6255" y="34110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40524" y="5412278"/>
            <a:ext cx="2624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 smtClean="0"/>
              <a:t>Source:</a:t>
            </a:r>
            <a:r>
              <a:rPr lang="en-GB" sz="1400" dirty="0" err="1" smtClean="0">
                <a:hlinkClick r:id="rId4"/>
              </a:rPr>
              <a:t>https</a:t>
            </a:r>
            <a:r>
              <a:rPr lang="en-GB" sz="1400" dirty="0" smtClean="0">
                <a:hlinkClick r:id="rId4"/>
              </a:rPr>
              <a:t>://byjus.com/physics/characteristics-of-em-waves/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2264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0C2C12DE-F188-4C14-9AFC-30ECA3FE493E}"/>
              </a:ext>
            </a:extLst>
          </p:cNvPr>
          <p:cNvSpPr/>
          <p:nvPr/>
        </p:nvSpPr>
        <p:spPr>
          <a:xfrm>
            <a:off x="196839" y="1392592"/>
            <a:ext cx="811113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cs typeface="Calibri" pitchFamily="34" charset="0"/>
              </a:rPr>
              <a:t>Waves can be </a:t>
            </a:r>
            <a:r>
              <a:rPr lang="en-US" sz="2000" dirty="0" err="1" smtClean="0">
                <a:cs typeface="Calibri" pitchFamily="34" charset="0"/>
              </a:rPr>
              <a:t>characterised</a:t>
            </a:r>
            <a:r>
              <a:rPr lang="en-US" sz="2000" dirty="0" smtClean="0">
                <a:cs typeface="Calibri" pitchFamily="34" charset="0"/>
              </a:rPr>
              <a:t> by the following </a:t>
            </a:r>
            <a:r>
              <a:rPr lang="en-US" sz="2000" b="1" dirty="0" smtClean="0">
                <a:solidFill>
                  <a:srgbClr val="F002CE"/>
                </a:solidFill>
                <a:cs typeface="Calibri" pitchFamily="34" charset="0"/>
              </a:rPr>
              <a:t>properties</a:t>
            </a:r>
            <a:r>
              <a:rPr lang="en-US" sz="2000" dirty="0" smtClean="0">
                <a:cs typeface="Calibri" pitchFamily="34" charset="0"/>
              </a:rPr>
              <a:t> 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cs typeface="Calibri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cs typeface="Calibri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cs typeface="Calibri" pitchFamily="34" charset="0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cs typeface="Calibri" pitchFamily="34" charset="0"/>
            </a:endParaRP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002CE"/>
                </a:solidFill>
                <a:cs typeface="Calibri" pitchFamily="34" charset="0"/>
              </a:rPr>
              <a:t>Wavelength</a:t>
            </a:r>
            <a:r>
              <a:rPr lang="en-US" sz="2000" dirty="0" smtClean="0">
                <a:cs typeface="Calibri" pitchFamily="34" charset="0"/>
              </a:rPr>
              <a:t> :  The distance between two successive crests and troughs of the wave ; </a:t>
            </a:r>
            <a:r>
              <a:rPr lang="el-GR" sz="2000" b="1" dirty="0" smtClean="0">
                <a:solidFill>
                  <a:srgbClr val="F002CE"/>
                </a:solidFill>
                <a:cs typeface="Calibri" pitchFamily="34" charset="0"/>
              </a:rPr>
              <a:t>λ</a:t>
            </a:r>
            <a:r>
              <a:rPr lang="en-GB" sz="2000" dirty="0" smtClean="0">
                <a:cs typeface="Calibri" pitchFamily="34" charset="0"/>
              </a:rPr>
              <a:t> ; </a:t>
            </a:r>
            <a:r>
              <a:rPr lang="en-US" sz="2000" dirty="0" smtClean="0">
                <a:cs typeface="Calibri" pitchFamily="34" charset="0"/>
              </a:rPr>
              <a:t>m , nm or </a:t>
            </a:r>
            <a:r>
              <a:rPr lang="en-US" sz="2000" dirty="0" err="1" smtClean="0">
                <a:cs typeface="Calibri" pitchFamily="34" charset="0"/>
              </a:rPr>
              <a:t>A</a:t>
            </a:r>
            <a:r>
              <a:rPr lang="en-US" sz="2000" baseline="30000" dirty="0" err="1" smtClean="0">
                <a:cs typeface="Calibri" pitchFamily="34" charset="0"/>
              </a:rPr>
              <a:t>o</a:t>
            </a:r>
            <a:endParaRPr lang="en-US" sz="2000" baseline="30000" dirty="0" smtClean="0">
              <a:cs typeface="Calibri" pitchFamily="34" charset="0"/>
            </a:endParaRPr>
          </a:p>
          <a:p>
            <a:pPr marL="514350" indent="-51435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002CE"/>
                </a:solidFill>
                <a:cs typeface="Calibri" pitchFamily="34" charset="0"/>
              </a:rPr>
              <a:t>Frequency</a:t>
            </a:r>
            <a:r>
              <a:rPr lang="en-US" sz="2000" dirty="0" smtClean="0">
                <a:solidFill>
                  <a:srgbClr val="F002CE"/>
                </a:solidFill>
                <a:cs typeface="Calibri" pitchFamily="34" charset="0"/>
              </a:rPr>
              <a:t> </a:t>
            </a:r>
            <a:r>
              <a:rPr lang="en-US" sz="2000" dirty="0" smtClean="0">
                <a:cs typeface="Calibri" pitchFamily="34" charset="0"/>
              </a:rPr>
              <a:t>: The number of cycles completed in a certain amount of time ; </a:t>
            </a:r>
            <a:r>
              <a:rPr lang="el-GR" sz="2000" b="1" dirty="0" smtClean="0">
                <a:solidFill>
                  <a:srgbClr val="F002CE"/>
                </a:solidFill>
                <a:cs typeface="Calibri" pitchFamily="34" charset="0"/>
              </a:rPr>
              <a:t>ν</a:t>
            </a:r>
            <a:r>
              <a:rPr lang="en-GB" sz="2000" dirty="0" smtClean="0">
                <a:cs typeface="Calibri" pitchFamily="34" charset="0"/>
              </a:rPr>
              <a:t> ;</a:t>
            </a:r>
            <a:r>
              <a:rPr lang="en-US" sz="2000" dirty="0" smtClean="0">
                <a:cs typeface="Calibri" pitchFamily="34" charset="0"/>
              </a:rPr>
              <a:t>Hz or s</a:t>
            </a:r>
            <a:r>
              <a:rPr lang="en-US" sz="2000" baseline="30000" dirty="0" smtClean="0">
                <a:cs typeface="Calibri" pitchFamily="34" charset="0"/>
              </a:rPr>
              <a:t>-1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rgbClr val="F002CE"/>
                </a:solidFill>
                <a:cs typeface="Calibri" pitchFamily="34" charset="0"/>
              </a:rPr>
              <a:t>    Wave number </a:t>
            </a:r>
            <a:r>
              <a:rPr lang="en-US" sz="2000" dirty="0" smtClean="0">
                <a:cs typeface="Calibri" pitchFamily="34" charset="0"/>
              </a:rPr>
              <a:t>: Number of complete waves or cycles</a:t>
            </a:r>
          </a:p>
          <a:p>
            <a:pPr marL="285750" indent="-28575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cs typeface="Calibri" pitchFamily="34" charset="0"/>
              </a:rPr>
              <a:t>         contained in unit distance ;    , cm</a:t>
            </a:r>
            <a:r>
              <a:rPr lang="en-US" sz="2000" baseline="30000" dirty="0" smtClean="0">
                <a:cs typeface="Calibri" pitchFamily="34" charset="0"/>
              </a:rPr>
              <a:t>-1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cs typeface="Calibri" pitchFamily="34" charset="0"/>
              </a:rPr>
              <a:t>       </a:t>
            </a:r>
            <a:r>
              <a:rPr lang="en-IN" sz="2000" b="1" dirty="0" smtClean="0">
                <a:solidFill>
                  <a:srgbClr val="F002CE"/>
                </a:solidFill>
              </a:rPr>
              <a:t>Energy</a:t>
            </a:r>
            <a:r>
              <a:rPr lang="en-IN" sz="2000" dirty="0" smtClean="0"/>
              <a:t> of  electromagnetic radiation is given by </a:t>
            </a:r>
            <a:r>
              <a:rPr lang="en-IN" sz="2000" b="1" dirty="0" smtClean="0"/>
              <a:t> </a:t>
            </a:r>
            <a:r>
              <a:rPr lang="en-IN" sz="2000" b="1" dirty="0" smtClean="0">
                <a:solidFill>
                  <a:srgbClr val="F002CE"/>
                </a:solidFill>
              </a:rPr>
              <a:t>E=</a:t>
            </a:r>
            <a:r>
              <a:rPr lang="en-IN" sz="2000" b="1" dirty="0" err="1" smtClean="0">
                <a:solidFill>
                  <a:srgbClr val="F002CE"/>
                </a:solidFill>
              </a:rPr>
              <a:t>hν</a:t>
            </a:r>
            <a:r>
              <a:rPr lang="en-IN" sz="2000" b="1" dirty="0" smtClean="0"/>
              <a:t>     , </a:t>
            </a:r>
            <a:r>
              <a:rPr lang="en-IN" sz="2000" dirty="0" smtClean="0"/>
              <a:t>where</a:t>
            </a:r>
          </a:p>
          <a:p>
            <a:pPr algn="just">
              <a:defRPr/>
            </a:pPr>
            <a:r>
              <a:rPr lang="en-IN" sz="2000" dirty="0" smtClean="0"/>
              <a:t>         E is </a:t>
            </a:r>
            <a:r>
              <a:rPr lang="en-IN" sz="2000" dirty="0" err="1" smtClean="0"/>
              <a:t>energy,h</a:t>
            </a:r>
            <a:r>
              <a:rPr lang="en-IN" sz="2000" dirty="0" smtClean="0"/>
              <a:t> is Planck's constant,(h= 6.625 x 10</a:t>
            </a:r>
            <a:r>
              <a:rPr lang="en-IN" sz="2000" baseline="30000" dirty="0" smtClean="0"/>
              <a:t>-34</a:t>
            </a:r>
            <a:r>
              <a:rPr lang="en-IN" sz="2000" dirty="0" smtClean="0"/>
              <a:t> Js), and ν is frequency</a:t>
            </a:r>
          </a:p>
          <a:p>
            <a:pPr algn="just">
              <a:buFont typeface="Arial" pitchFamily="34" charset="0"/>
              <a:buChar char="•"/>
              <a:defRPr/>
            </a:pPr>
            <a:r>
              <a:rPr lang="en-IN" sz="2000" dirty="0" smtClean="0"/>
              <a:t>       Wavelength is related to frequency by   </a:t>
            </a:r>
            <a:r>
              <a:rPr lang="en-IN" sz="2000" b="1" dirty="0" smtClean="0">
                <a:solidFill>
                  <a:srgbClr val="F002CE"/>
                </a:solidFill>
              </a:rPr>
              <a:t>c=</a:t>
            </a:r>
            <a:r>
              <a:rPr lang="en-IN" sz="2000" b="1" dirty="0" err="1" smtClean="0">
                <a:solidFill>
                  <a:srgbClr val="F002CE"/>
                </a:solidFill>
              </a:rPr>
              <a:t>λν</a:t>
            </a:r>
            <a:r>
              <a:rPr lang="en-IN" sz="2000" b="1" dirty="0" smtClean="0"/>
              <a:t>      ,   </a:t>
            </a:r>
            <a:r>
              <a:rPr lang="en-IN" sz="2000" dirty="0" smtClean="0"/>
              <a:t>where </a:t>
            </a:r>
          </a:p>
          <a:p>
            <a:pPr>
              <a:defRPr/>
            </a:pPr>
            <a:r>
              <a:rPr lang="en-IN" sz="2000" dirty="0" smtClean="0"/>
              <a:t>         c is the speed of light, λ is wavelength, and  ν is frequency</a:t>
            </a:r>
            <a:endParaRPr lang="en-IN" sz="2000" b="1" dirty="0" smtClean="0"/>
          </a:p>
          <a:p>
            <a:pPr>
              <a:buFont typeface="Arial" pitchFamily="34" charset="0"/>
              <a:buChar char="•"/>
              <a:defRPr/>
            </a:pPr>
            <a:r>
              <a:rPr lang="en-IN" sz="2000" dirty="0" smtClean="0"/>
              <a:t>       Wave number is related to wavelength  by  </a:t>
            </a:r>
          </a:p>
          <a:p>
            <a:pPr>
              <a:defRPr/>
            </a:pPr>
            <a:endParaRPr lang="en-IN" dirty="0" smtClean="0"/>
          </a:p>
        </p:txBody>
      </p:sp>
      <p:sp>
        <p:nvSpPr>
          <p:cNvPr id="7" name="Rectangle 6"/>
          <p:cNvSpPr/>
          <p:nvPr/>
        </p:nvSpPr>
        <p:spPr>
          <a:xfrm>
            <a:off x="166255" y="341109"/>
            <a:ext cx="6096000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pic>
        <p:nvPicPr>
          <p:cNvPr id="5122" name="Picture 2" descr="Introduction to Wav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9084" y="1724296"/>
            <a:ext cx="3056709" cy="128016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262845" y="1995491"/>
            <a:ext cx="2255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hlinkClick r:id="rId5"/>
              </a:rPr>
              <a:t>http://www.chemistry.wustl.edu/~coursedev/Online%20tutorials/Waves.htm</a:t>
            </a:r>
            <a:endParaRPr lang="en-GB" sz="1200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877579"/>
              </p:ext>
            </p:extLst>
          </p:nvPr>
        </p:nvGraphicFramePr>
        <p:xfrm>
          <a:off x="5318256" y="5981499"/>
          <a:ext cx="5715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Document" r:id="rId6" imgW="385062" imgH="549857" progId="Word.Document.12">
                  <p:embed/>
                </p:oleObj>
              </mc:Choice>
              <mc:Fallback>
                <p:oleObj name="Document" r:id="rId6" imgW="385062" imgH="54985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256" y="5981499"/>
                        <a:ext cx="571500" cy="704850"/>
                      </a:xfrm>
                      <a:prstGeom prst="rect">
                        <a:avLst/>
                      </a:prstGeom>
                      <a:solidFill>
                        <a:srgbClr val="FF66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22952"/>
              </p:ext>
            </p:extLst>
          </p:nvPr>
        </p:nvGraphicFramePr>
        <p:xfrm>
          <a:off x="3686211" y="4525265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8" imgW="126720" imgH="215640" progId="Equation.3">
                  <p:embed/>
                </p:oleObj>
              </mc:Choice>
              <mc:Fallback>
                <p:oleObj name="Equation" r:id="rId8" imgW="12672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211" y="4525265"/>
                        <a:ext cx="1270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646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37194" y="185739"/>
            <a:ext cx="79997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D489AA5-4157-4F04-894D-155D2BEFA096}"/>
              </a:ext>
            </a:extLst>
          </p:cNvPr>
          <p:cNvSpPr txBox="1"/>
          <p:nvPr/>
        </p:nvSpPr>
        <p:spPr>
          <a:xfrm>
            <a:off x="224341" y="1391799"/>
            <a:ext cx="7966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 smtClean="0">
                <a:solidFill>
                  <a:srgbClr val="FF0000"/>
                </a:solidFill>
              </a:rPr>
              <a:t>Comparision</a:t>
            </a:r>
            <a:r>
              <a:rPr lang="en-GB" sz="2400" b="1" dirty="0" smtClean="0">
                <a:solidFill>
                  <a:srgbClr val="FF0000"/>
                </a:solidFill>
              </a:rPr>
              <a:t> </a:t>
            </a:r>
            <a:r>
              <a:rPr lang="en-GB" sz="2400" b="1" dirty="0">
                <a:solidFill>
                  <a:srgbClr val="FF0000"/>
                </a:solidFill>
              </a:rPr>
              <a:t>between atomic spectra and molecular spectra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9BD145-91F4-4F7E-A142-F4C218752782}"/>
              </a:ext>
            </a:extLst>
          </p:cNvPr>
          <p:cNvSpPr txBox="1"/>
          <p:nvPr/>
        </p:nvSpPr>
        <p:spPr>
          <a:xfrm>
            <a:off x="276593" y="1849518"/>
            <a:ext cx="8018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Atomic spectra </a:t>
            </a:r>
            <a:endParaRPr lang="en-IN" sz="2400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   </a:t>
            </a:r>
            <a:r>
              <a:rPr lang="en-IN" sz="2200" dirty="0" smtClean="0"/>
              <a:t>Due </a:t>
            </a:r>
            <a:r>
              <a:rPr lang="en-IN" sz="2200" dirty="0"/>
              <a:t>to electronic transitions from </a:t>
            </a:r>
            <a:r>
              <a:rPr lang="en-IN" sz="2200" b="1" dirty="0">
                <a:solidFill>
                  <a:srgbClr val="F002CE"/>
                </a:solidFill>
              </a:rPr>
              <a:t>one atomic orbital </a:t>
            </a:r>
            <a:r>
              <a:rPr lang="en-IN" sz="2200" b="1" dirty="0" smtClean="0">
                <a:solidFill>
                  <a:srgbClr val="F002CE"/>
                </a:solidFill>
              </a:rPr>
              <a:t>to</a:t>
            </a:r>
          </a:p>
          <a:p>
            <a:r>
              <a:rPr lang="en-IN" sz="2200" b="1" dirty="0" smtClean="0">
                <a:solidFill>
                  <a:srgbClr val="F002CE"/>
                </a:solidFill>
              </a:rPr>
              <a:t>    another</a:t>
            </a:r>
            <a:endParaRPr lang="en-IN" sz="2200" b="1" dirty="0">
              <a:solidFill>
                <a:srgbClr val="F002CE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sz="2200" dirty="0" smtClean="0"/>
              <a:t>Gives </a:t>
            </a:r>
            <a:r>
              <a:rPr lang="en-IN" sz="2200" dirty="0"/>
              <a:t>rise </a:t>
            </a:r>
            <a:r>
              <a:rPr lang="en-IN" sz="2200" dirty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IN" sz="2200" b="1" dirty="0">
                <a:solidFill>
                  <a:srgbClr val="F002CE"/>
                </a:solidFill>
              </a:rPr>
              <a:t>line </a:t>
            </a:r>
            <a:r>
              <a:rPr lang="en-IN" sz="2200" b="1" dirty="0" smtClean="0">
                <a:solidFill>
                  <a:srgbClr val="F002CE"/>
                </a:solidFill>
              </a:rPr>
              <a:t>spectra</a:t>
            </a:r>
            <a:endParaRPr lang="en-IN" sz="2200" b="1" dirty="0">
              <a:solidFill>
                <a:srgbClr val="F002CE"/>
              </a:solidFill>
            </a:endParaRPr>
          </a:p>
        </p:txBody>
      </p:sp>
      <p:pic>
        <p:nvPicPr>
          <p:cNvPr id="4098" name="Picture 2" descr="Phy 310 chapter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8" b="16752"/>
          <a:stretch/>
        </p:blipFill>
        <p:spPr bwMode="auto">
          <a:xfrm>
            <a:off x="190479" y="3499926"/>
            <a:ext cx="5295922" cy="279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971005" y="6334780"/>
            <a:ext cx="3718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>
                <a:hlinkClick r:id="rId4"/>
              </a:rPr>
              <a:t>Source:https</a:t>
            </a:r>
            <a:r>
              <a:rPr lang="en-GB" sz="1200" dirty="0" smtClean="0">
                <a:hlinkClick r:id="rId4"/>
              </a:rPr>
              <a:t>://www.slideshare.net/mizakamaruzzaman/phy-310-chapter-5</a:t>
            </a:r>
            <a:endParaRPr lang="en-GB" sz="1200" dirty="0"/>
          </a:p>
        </p:txBody>
      </p:sp>
      <p:sp>
        <p:nvSpPr>
          <p:cNvPr id="2" name="AutoShape 2" descr="The Hydrogen at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00" name="AutoShape 4" descr="The Hydrogen at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02" name="AutoShape 6" descr="http://ch301.cm.utexas.edu/svg/H-absorption-spectru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4" name="Picture 8" descr="What happens to the distance between energy levels at higher ..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5506" y="3635692"/>
            <a:ext cx="3645717" cy="1381126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5225993" y="5248144"/>
            <a:ext cx="30131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>
                <a:hlinkClick r:id="rId6"/>
              </a:rPr>
              <a:t>Source:https</a:t>
            </a:r>
            <a:r>
              <a:rPr lang="en-GB" sz="1200" dirty="0" smtClean="0">
                <a:hlinkClick r:id="rId6"/>
              </a:rPr>
              <a:t>://socratic.org/questions/what-happens-to-the-distance-between-energy-levels-at-higher-energy-levels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442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437194" y="185739"/>
            <a:ext cx="79997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79BD145-91F4-4F7E-A142-F4C218752782}"/>
              </a:ext>
            </a:extLst>
          </p:cNvPr>
          <p:cNvSpPr txBox="1"/>
          <p:nvPr/>
        </p:nvSpPr>
        <p:spPr>
          <a:xfrm>
            <a:off x="251987" y="1383495"/>
            <a:ext cx="72298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Molecular spectra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/>
              <a:t>Due to electronic transitions from the </a:t>
            </a:r>
            <a:r>
              <a:rPr lang="en-IN" sz="2200" b="1" dirty="0" smtClean="0">
                <a:solidFill>
                  <a:srgbClr val="F002CE"/>
                </a:solidFill>
              </a:rPr>
              <a:t>Highest occupied molecular orbital</a:t>
            </a:r>
            <a:r>
              <a:rPr lang="en-IN" sz="2200" dirty="0" smtClean="0"/>
              <a:t>(HOMO) to </a:t>
            </a:r>
            <a:r>
              <a:rPr lang="en-IN" sz="2200" b="1" dirty="0" smtClean="0">
                <a:solidFill>
                  <a:srgbClr val="F002CE"/>
                </a:solidFill>
              </a:rPr>
              <a:t>Lowest unoccupied molecular orbital</a:t>
            </a:r>
            <a:r>
              <a:rPr lang="en-IN" sz="2200" dirty="0" smtClean="0"/>
              <a:t>(LUMO)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 smtClean="0"/>
              <a:t>Gives rise to </a:t>
            </a:r>
            <a:r>
              <a:rPr lang="en-IN" sz="2200" b="1" dirty="0" smtClean="0">
                <a:solidFill>
                  <a:srgbClr val="F002CE"/>
                </a:solidFill>
              </a:rPr>
              <a:t>band spectra </a:t>
            </a:r>
            <a:r>
              <a:rPr lang="en-IN" sz="2200" dirty="0" smtClean="0"/>
              <a:t>due to rotational and vibrational transitions possible in molecules along with electronic transitions</a:t>
            </a:r>
            <a:endParaRPr lang="en-IN" sz="2200" dirty="0"/>
          </a:p>
        </p:txBody>
      </p:sp>
      <p:pic>
        <p:nvPicPr>
          <p:cNvPr id="23556" name="Picture 4" descr="What are the molecular orbital configurations for N_2^+, N_2 ^(2+)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5816" y="3471772"/>
            <a:ext cx="2038985" cy="2736187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435430" y="6214795"/>
            <a:ext cx="42671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>
                <a:hlinkClick r:id="rId4"/>
              </a:rPr>
              <a:t>Source:https</a:t>
            </a:r>
            <a:r>
              <a:rPr lang="en-GB" sz="1200" dirty="0" smtClean="0">
                <a:hlinkClick r:id="rId4"/>
              </a:rPr>
              <a:t>://socratic.org/questions/what-are-the-molecular-orbital-configurations-for-n-2-n-2-2-n-2-n-2-and-n-2-2</a:t>
            </a:r>
            <a:endParaRPr lang="en-GB" sz="1200" dirty="0"/>
          </a:p>
        </p:txBody>
      </p:sp>
      <p:pic>
        <p:nvPicPr>
          <p:cNvPr id="23558" name="Picture 6" descr="13.6: Electronic Spectra Contain Electronic, Vibrational, and ...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5222" y="3466645"/>
            <a:ext cx="2886977" cy="226794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994366" y="5842337"/>
            <a:ext cx="333973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 smtClean="0">
                <a:hlinkClick r:id="rId6"/>
              </a:rPr>
              <a:t>Source:https</a:t>
            </a:r>
            <a:r>
              <a:rPr lang="en-GB" sz="1200" dirty="0" smtClean="0">
                <a:hlinkClick r:id="rId6"/>
              </a:rPr>
              <a:t>://chem.libretexts.org/Courses/Pacific_Union_College/Quantum_Chemistry/13%3A_Molecular_Spectroscopy/13.06%3A_Electronic_Spectra_Contain_Electronic%2C_Vibrational%2C_and_Rotational_Information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8712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19629" y="159613"/>
            <a:ext cx="79997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ENGINEERING CHEMISTRY </a:t>
            </a:r>
          </a:p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Module I- Molecular Spectroscopy</a:t>
            </a:r>
            <a:endParaRPr lang="en-GB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E11AB6CE-9B20-405B-93E6-EA3A1F918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36" y="1341006"/>
            <a:ext cx="7453544" cy="3250645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IN" b="1" dirty="0" smtClean="0">
                <a:solidFill>
                  <a:srgbClr val="FF0000"/>
                </a:solidFill>
              </a:rPr>
              <a:t>Quantisation of energy</a:t>
            </a:r>
          </a:p>
          <a:p>
            <a:pPr algn="just"/>
            <a:r>
              <a:rPr lang="en-IN" sz="2400" dirty="0" smtClean="0"/>
              <a:t>Energy </a:t>
            </a:r>
            <a:r>
              <a:rPr lang="en-IN" sz="2400" dirty="0"/>
              <a:t>levels </a:t>
            </a:r>
            <a:r>
              <a:rPr lang="en-IN" sz="2400" dirty="0" smtClean="0"/>
              <a:t>in atoms or molecules are discrete or </a:t>
            </a:r>
            <a:r>
              <a:rPr lang="en-IN" sz="2400" b="1" dirty="0" smtClean="0">
                <a:solidFill>
                  <a:srgbClr val="F002CE"/>
                </a:solidFill>
              </a:rPr>
              <a:t>quantised</a:t>
            </a:r>
          </a:p>
          <a:p>
            <a:pPr algn="just"/>
            <a:r>
              <a:rPr lang="en-IN" sz="2400" dirty="0"/>
              <a:t>Energy can be absorbed only in packets called </a:t>
            </a:r>
            <a:r>
              <a:rPr lang="en-IN" sz="2400" b="1" dirty="0" smtClean="0">
                <a:solidFill>
                  <a:srgbClr val="F002CE"/>
                </a:solidFill>
              </a:rPr>
              <a:t>quanta</a:t>
            </a:r>
            <a:endParaRPr lang="en-IN" sz="2400" b="1" dirty="0">
              <a:solidFill>
                <a:srgbClr val="F002CE"/>
              </a:solidFill>
            </a:endParaRPr>
          </a:p>
          <a:p>
            <a:pPr algn="just"/>
            <a:r>
              <a:rPr lang="en-IN" sz="2400" dirty="0" smtClean="0"/>
              <a:t>Frequency </a:t>
            </a:r>
            <a:r>
              <a:rPr lang="en-IN" sz="2400" dirty="0"/>
              <a:t>of light absorbed when there is a transition between two energy levels </a:t>
            </a:r>
            <a:r>
              <a:rPr lang="en-IN" sz="2400" dirty="0" smtClean="0"/>
              <a:t>depends on the </a:t>
            </a:r>
            <a:r>
              <a:rPr lang="en-IN" sz="2400" b="1" dirty="0">
                <a:solidFill>
                  <a:srgbClr val="F002CE"/>
                </a:solidFill>
              </a:rPr>
              <a:t>difference in energy</a:t>
            </a:r>
            <a:r>
              <a:rPr lang="en-IN" sz="2400" dirty="0"/>
              <a:t> between the two energy </a:t>
            </a:r>
            <a:r>
              <a:rPr lang="en-IN" sz="2400" dirty="0" smtClean="0"/>
              <a:t>levels</a:t>
            </a:r>
          </a:p>
          <a:p>
            <a:pPr algn="just"/>
            <a:r>
              <a:rPr lang="en-IN" sz="2400" dirty="0" smtClean="0"/>
              <a:t>If an atom or molecule in ground state absorbs energy there exists a higher energy level corresponding to the frequency of light absorbed </a:t>
            </a:r>
          </a:p>
          <a:p>
            <a:pPr algn="just"/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067" name="AutoShape 19" descr="Why is the emission of a hydrogen atom a line spectrum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69" name="AutoShape 21" descr="Why is the emission of a hydrogen atom a line spectrum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1" name="AutoShape 23" descr="Why is the emission of a hydrogen atom a line spectrum? - Quo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73" name="AutoShape 25" descr="https://qphs.fs.quoracdn.net/main-qimg-59f1ea3a28211245a0087cd18e376521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4217" y="5943600"/>
            <a:ext cx="2050869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15554" y="4808137"/>
            <a:ext cx="2050868" cy="15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45302" y="4591651"/>
            <a:ext cx="5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 smtClean="0"/>
              <a:t>2</a:t>
            </a:r>
            <a:endParaRPr lang="en-GB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3250015" y="5755139"/>
            <a:ext cx="53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</a:t>
            </a:r>
            <a:r>
              <a:rPr lang="en-GB" baseline="-25000" dirty="0"/>
              <a:t>1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84367"/>
              </p:ext>
            </p:extLst>
          </p:nvPr>
        </p:nvGraphicFramePr>
        <p:xfrm>
          <a:off x="4039577" y="5055455"/>
          <a:ext cx="2667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Document" r:id="rId4" imgW="1204267" imgH="215912" progId="Word.Document.12">
                  <p:embed/>
                </p:oleObj>
              </mc:Choice>
              <mc:Fallback>
                <p:oleObj name="Document" r:id="rId4" imgW="1204267" imgH="215912" progId="Word.Documen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577" y="5055455"/>
                        <a:ext cx="2667000" cy="477837"/>
                      </a:xfrm>
                      <a:prstGeom prst="rect">
                        <a:avLst/>
                      </a:prstGeom>
                      <a:solidFill>
                        <a:srgbClr val="FF66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10402</TotalTime>
  <Words>547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Document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224</cp:revision>
  <dcterms:created xsi:type="dcterms:W3CDTF">2019-05-30T23:14:36Z</dcterms:created>
  <dcterms:modified xsi:type="dcterms:W3CDTF">2023-03-09T02:35:03Z</dcterms:modified>
</cp:coreProperties>
</file>