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90" r:id="rId4"/>
    <p:sldId id="282" r:id="rId5"/>
    <p:sldId id="286" r:id="rId6"/>
    <p:sldId id="287" r:id="rId7"/>
    <p:sldId id="291" r:id="rId8"/>
    <p:sldId id="288" r:id="rId9"/>
    <p:sldId id="289" r:id="rId10"/>
    <p:sldId id="28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106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biology.info/Visser-Rolinsk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Word_Document2.docx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2.bin"/><Relationship Id="rId5" Type="http://schemas.openxmlformats.org/officeDocument/2006/relationships/package" Target="../embeddings/Microsoft_Word_Document1.docx"/><Relationship Id="rId10" Type="http://schemas.openxmlformats.org/officeDocument/2006/relationships/image" Target="../media/image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dio2space.com/components-of-electromagnetic-spectru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185739"/>
            <a:ext cx="79997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  <a:p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2543ABB-2355-47AE-8191-0E401D96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58" y="1456583"/>
            <a:ext cx="7868139" cy="792162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+mn-lt"/>
              </a:rPr>
              <a:t>Information obtained from different regions of electromagnetic spectrum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263" y="6008914"/>
            <a:ext cx="75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http://photobiology.info/Visser-Rolinski.html</a:t>
            </a:r>
            <a:endParaRPr lang="en-GB" dirty="0"/>
          </a:p>
        </p:txBody>
      </p:sp>
      <p:pic>
        <p:nvPicPr>
          <p:cNvPr id="4100" name="Picture 4" descr="Table 1"/>
          <p:cNvPicPr>
            <a:picLocks noChangeAspect="1" noChangeArrowheads="1"/>
          </p:cNvPicPr>
          <p:nvPr/>
        </p:nvPicPr>
        <p:blipFill>
          <a:blip r:embed="rId4"/>
          <a:srcRect b="31498"/>
          <a:stretch>
            <a:fillRect/>
          </a:stretch>
        </p:blipFill>
        <p:spPr bwMode="auto">
          <a:xfrm>
            <a:off x="416833" y="2508068"/>
            <a:ext cx="7898450" cy="2978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9885" cy="4131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</a:t>
            </a:r>
            <a:r>
              <a:rPr lang="en-IN" b="1" i="1" dirty="0" smtClean="0"/>
              <a:t>Content :</a:t>
            </a:r>
            <a:endParaRPr lang="en-IN" b="1" i="1" dirty="0"/>
          </a:p>
          <a:p>
            <a:pPr marL="0" indent="0">
              <a:buNone/>
            </a:pPr>
            <a:endParaRPr lang="en-IN" b="1" dirty="0"/>
          </a:p>
          <a:p>
            <a:r>
              <a:rPr lang="en-IN" b="1" i="1" dirty="0"/>
              <a:t>Electromagnetic spectrum</a:t>
            </a:r>
          </a:p>
          <a:p>
            <a:r>
              <a:rPr lang="en-IN" b="1" i="1" dirty="0"/>
              <a:t>Information obtained from each region of the spectrum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</a:t>
            </a: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1- Molecular spectroscopy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84943" y="198802"/>
            <a:ext cx="79997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ENGINEERING CHEMISTRY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  <a:endParaRPr lang="en-GB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DA70EFDB-3A1C-4B88-B7D4-2F81B1F69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880" y="1352644"/>
                <a:ext cx="7999758" cy="5227059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buNone/>
                  <a:defRPr/>
                </a:pPr>
                <a:r>
                  <a:rPr lang="en-IN" sz="11200" b="1" dirty="0" smtClean="0">
                    <a:solidFill>
                      <a:srgbClr val="FF0000"/>
                    </a:solidFill>
                  </a:rPr>
                  <a:t>Spectroscopic units</a:t>
                </a:r>
              </a:p>
              <a:p>
                <a:pPr>
                  <a:buNone/>
                  <a:defRPr/>
                </a:pPr>
                <a:r>
                  <a:rPr lang="en-IN" sz="9600" b="1" dirty="0" smtClean="0"/>
                  <a:t>    </a:t>
                </a:r>
                <a:r>
                  <a:rPr lang="en-IN" sz="9600" i="1" dirty="0" smtClean="0"/>
                  <a:t>E=</a:t>
                </a:r>
                <a:r>
                  <a:rPr lang="en-IN" sz="9600" i="1" dirty="0" err="1" smtClean="0"/>
                  <a:t>hν</a:t>
                </a:r>
                <a:r>
                  <a:rPr lang="en-IN" sz="9600" dirty="0" smtClean="0"/>
                  <a:t> </a:t>
                </a:r>
                <a:r>
                  <a:rPr lang="en-IN" sz="9600" b="1" dirty="0" smtClean="0"/>
                  <a:t>   </a:t>
                </a:r>
                <a:r>
                  <a:rPr lang="en-IN" sz="9600" dirty="0" smtClean="0"/>
                  <a:t>where Energy  </a:t>
                </a:r>
                <a:r>
                  <a:rPr lang="en-IN" sz="9600" dirty="0"/>
                  <a:t>is </a:t>
                </a:r>
                <a:r>
                  <a:rPr lang="en-IN" sz="9600" dirty="0" smtClean="0"/>
                  <a:t>expressed in Joules</a:t>
                </a:r>
                <a:endParaRPr lang="en-IN" sz="9600" dirty="0"/>
              </a:p>
              <a:p>
                <a:pPr algn="just">
                  <a:buNone/>
                  <a:defRPr/>
                </a:pPr>
                <a:r>
                  <a:rPr lang="en-IN" sz="9600" dirty="0" smtClean="0"/>
                  <a:t>   Wave </a:t>
                </a:r>
                <a:r>
                  <a:rPr lang="en-IN" sz="9600" dirty="0"/>
                  <a:t>number is related to wavelength  by  </a:t>
                </a:r>
              </a:p>
              <a:p>
                <a:pPr>
                  <a:defRPr/>
                </a:pPr>
                <a:endParaRPr lang="en-IN" sz="9600" dirty="0"/>
              </a:p>
              <a:p>
                <a:pPr>
                  <a:buNone/>
                  <a:defRPr/>
                </a:pPr>
                <a:r>
                  <a:rPr lang="en-IN" sz="9600" dirty="0"/>
                  <a:t> </a:t>
                </a:r>
                <a:r>
                  <a:rPr lang="en-IN" sz="9600" dirty="0" smtClean="0"/>
                  <a:t>   since       </a:t>
                </a:r>
                <a:r>
                  <a:rPr lang="en-IN" sz="9600" i="1" dirty="0" smtClean="0"/>
                  <a:t>c = </a:t>
                </a:r>
                <a:r>
                  <a:rPr lang="en-IN" sz="9600" i="1" dirty="0" err="1" smtClean="0"/>
                  <a:t>λν</a:t>
                </a:r>
                <a:r>
                  <a:rPr lang="en-IN" sz="9600" i="1" dirty="0" smtClean="0"/>
                  <a:t>   </a:t>
                </a:r>
                <a:r>
                  <a:rPr lang="en-IN" sz="9600" dirty="0"/>
                  <a:t>, </a:t>
                </a:r>
                <a:endParaRPr lang="en-IN" sz="9600" dirty="0" smtClean="0"/>
              </a:p>
              <a:p>
                <a:pPr>
                  <a:buNone/>
                  <a:defRPr/>
                </a:pPr>
                <a:endParaRPr lang="en-IN" sz="9600" dirty="0"/>
              </a:p>
              <a:p>
                <a:pPr>
                  <a:buNone/>
                  <a:defRPr/>
                </a:pPr>
                <a:r>
                  <a:rPr lang="en-IN" sz="9600" dirty="0" smtClean="0"/>
                  <a:t>    Therefore                              or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1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11200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IN" sz="11200" b="0" i="1" smtClean="0">
                            <a:latin typeface="Cambria Math"/>
                          </a:rPr>
                          <m:t>h𝑐</m:t>
                        </m:r>
                      </m:den>
                    </m:f>
                  </m:oMath>
                </a14:m>
                <a:endParaRPr lang="en-IN" sz="11200" i="1" dirty="0"/>
              </a:p>
              <a:p>
                <a:pPr>
                  <a:buNone/>
                  <a:defRPr/>
                </a:pPr>
                <a:r>
                  <a:rPr lang="en-IN" sz="11200" b="1" i="1" dirty="0"/>
                  <a:t>   </a:t>
                </a:r>
              </a:p>
              <a:p>
                <a:pPr>
                  <a:defRPr/>
                </a:pPr>
                <a:r>
                  <a:rPr lang="en-IN" sz="9600" b="1" dirty="0"/>
                  <a:t> </a:t>
                </a:r>
                <a:r>
                  <a:rPr lang="en-IN" sz="9600" dirty="0"/>
                  <a:t>The </a:t>
                </a:r>
                <a:r>
                  <a:rPr lang="en-IN" sz="9600" b="1" dirty="0">
                    <a:solidFill>
                      <a:srgbClr val="F002CE"/>
                    </a:solidFill>
                  </a:rPr>
                  <a:t>spectroscopic unit </a:t>
                </a:r>
                <a:r>
                  <a:rPr lang="en-IN" sz="9600" dirty="0"/>
                  <a:t>for energy of a radiation is </a:t>
                </a:r>
                <a:r>
                  <a:rPr lang="en-IN" sz="9600" b="1" dirty="0">
                    <a:solidFill>
                      <a:srgbClr val="F002CE"/>
                    </a:solidFill>
                  </a:rPr>
                  <a:t>cm</a:t>
                </a:r>
                <a:r>
                  <a:rPr lang="en-IN" sz="9600" b="1" baseline="30000" dirty="0">
                    <a:solidFill>
                      <a:srgbClr val="F002CE"/>
                    </a:solidFill>
                  </a:rPr>
                  <a:t>-1</a:t>
                </a:r>
                <a:r>
                  <a:rPr lang="en-IN" sz="9600" b="1" dirty="0">
                    <a:solidFill>
                      <a:srgbClr val="F002CE"/>
                    </a:solidFill>
                  </a:rPr>
                  <a:t> </a:t>
                </a:r>
                <a:endParaRPr lang="en-IN" sz="9600" b="1" dirty="0" smtClean="0">
                  <a:solidFill>
                    <a:srgbClr val="F002CE"/>
                  </a:solidFill>
                </a:endParaRPr>
              </a:p>
              <a:p>
                <a:pPr>
                  <a:defRPr/>
                </a:pPr>
                <a:r>
                  <a:rPr lang="en-IN" sz="9600" dirty="0" smtClean="0"/>
                  <a:t> It </a:t>
                </a:r>
                <a:r>
                  <a:rPr lang="en-IN" sz="9600" dirty="0"/>
                  <a:t>is </a:t>
                </a:r>
                <a:r>
                  <a:rPr lang="en-IN" sz="9600" b="1" dirty="0">
                    <a:solidFill>
                      <a:srgbClr val="F002CE"/>
                    </a:solidFill>
                  </a:rPr>
                  <a:t>energy expressed in wave </a:t>
                </a:r>
                <a:r>
                  <a:rPr lang="en-IN" sz="9600" b="1" dirty="0" smtClean="0">
                    <a:solidFill>
                      <a:srgbClr val="F002CE"/>
                    </a:solidFill>
                  </a:rPr>
                  <a:t>numbers</a:t>
                </a:r>
                <a:endParaRPr lang="en-IN" sz="9600" b="1" dirty="0">
                  <a:solidFill>
                    <a:srgbClr val="F002CE"/>
                  </a:solidFill>
                </a:endParaRPr>
              </a:p>
              <a:p>
                <a:pPr>
                  <a:defRPr/>
                </a:pPr>
                <a:r>
                  <a:rPr lang="en-IN" sz="9600" b="1" dirty="0"/>
                  <a:t> </a:t>
                </a:r>
                <a:r>
                  <a:rPr lang="en-IN" sz="9600" dirty="0"/>
                  <a:t>It is for </a:t>
                </a:r>
                <a:r>
                  <a:rPr lang="en-IN" sz="9600" b="1" dirty="0">
                    <a:solidFill>
                      <a:srgbClr val="F002CE"/>
                    </a:solidFill>
                  </a:rPr>
                  <a:t>convenience</a:t>
                </a:r>
                <a:r>
                  <a:rPr lang="en-IN" sz="9600" dirty="0"/>
                  <a:t> of using small numerals </a:t>
                </a:r>
                <a:endParaRPr lang="en-IN" sz="9600" dirty="0" smtClean="0"/>
              </a:p>
              <a:p>
                <a:pPr>
                  <a:buNone/>
                  <a:defRPr/>
                </a:pPr>
                <a:r>
                  <a:rPr lang="en-IN" sz="9600" dirty="0"/>
                  <a:t> </a:t>
                </a:r>
                <a:r>
                  <a:rPr lang="en-IN" sz="9600" dirty="0" smtClean="0"/>
                  <a:t>                e.g.    1 cm</a:t>
                </a:r>
                <a:r>
                  <a:rPr lang="en-IN" sz="9600" baseline="30000" dirty="0" smtClean="0"/>
                  <a:t>-1 </a:t>
                </a:r>
                <a:r>
                  <a:rPr lang="en-IN" sz="9600" dirty="0"/>
                  <a:t>= 1.99 x 10</a:t>
                </a:r>
                <a:r>
                  <a:rPr lang="en-IN" sz="9600" baseline="30000" dirty="0"/>
                  <a:t>-23</a:t>
                </a:r>
                <a:r>
                  <a:rPr lang="en-IN" sz="9600" dirty="0"/>
                  <a:t> </a:t>
                </a:r>
                <a:r>
                  <a:rPr lang="en-IN" sz="9600" dirty="0" smtClean="0"/>
                  <a:t>J</a:t>
                </a:r>
                <a:endParaRPr lang="en-IN" sz="9600" dirty="0"/>
              </a:p>
              <a:p>
                <a:pPr>
                  <a:buNone/>
                  <a:defRPr/>
                </a:pPr>
                <a:r>
                  <a:rPr lang="en-IN" sz="9600" b="1" dirty="0"/>
                  <a:t> </a:t>
                </a:r>
                <a:endParaRPr lang="en-IN" sz="9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70EFDB-3A1C-4B88-B7D4-2F81B1F69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880" y="1352644"/>
                <a:ext cx="7999758" cy="5227059"/>
              </a:xfrm>
              <a:blipFill rotWithShape="1">
                <a:blip r:embed="rId4"/>
                <a:stretch>
                  <a:fillRect l="-1524" t="-3151" b="-24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xmlns="" id="{B1A69F4A-6FC0-4BAF-9ACE-C7CB19CD6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160200"/>
              </p:ext>
            </p:extLst>
          </p:nvPr>
        </p:nvGraphicFramePr>
        <p:xfrm>
          <a:off x="6017367" y="1868853"/>
          <a:ext cx="838200" cy="841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5" imgW="391558" imgH="393680" progId="Word.Document.12">
                  <p:embed/>
                </p:oleObj>
              </mc:Choice>
              <mc:Fallback>
                <p:oleObj name="Document" r:id="rId5" imgW="391558" imgH="39368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367" y="1868853"/>
                        <a:ext cx="838200" cy="84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xmlns="" id="{29D82D80-5899-4928-AD72-F063554D4C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925142"/>
              </p:ext>
            </p:extLst>
          </p:nvPr>
        </p:nvGraphicFramePr>
        <p:xfrm>
          <a:off x="3140075" y="2703513"/>
          <a:ext cx="7620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7" imgW="391558" imgH="393680" progId="Word.Document.12">
                  <p:embed/>
                </p:oleObj>
              </mc:Choice>
              <mc:Fallback>
                <p:oleObj name="Document" r:id="rId7" imgW="391558" imgH="39368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703513"/>
                        <a:ext cx="7620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xmlns="" id="{EA4E0C82-B5F5-4AFA-8264-CAFC5AD76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91129"/>
              </p:ext>
            </p:extLst>
          </p:nvPr>
        </p:nvGraphicFramePr>
        <p:xfrm>
          <a:off x="2476500" y="3579813"/>
          <a:ext cx="1139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9" imgW="533160" imgH="215640" progId="Equation.3">
                  <p:embed/>
                </p:oleObj>
              </mc:Choice>
              <mc:Fallback>
                <p:oleObj name="Equation" r:id="rId9" imgW="53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579813"/>
                        <a:ext cx="1139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136655"/>
              </p:ext>
            </p:extLst>
          </p:nvPr>
        </p:nvGraphicFramePr>
        <p:xfrm>
          <a:off x="4584114" y="3600816"/>
          <a:ext cx="245793" cy="41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1" imgW="126720" imgH="215640" progId="Equation.3">
                  <p:embed/>
                </p:oleObj>
              </mc:Choice>
              <mc:Fallback>
                <p:oleObj name="Equation" r:id="rId11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84114" y="3600816"/>
                        <a:ext cx="245793" cy="417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2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198802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3635FB-E84F-4362-A881-FF8561506E38}"/>
              </a:ext>
            </a:extLst>
          </p:cNvPr>
          <p:cNvSpPr txBox="1"/>
          <p:nvPr/>
        </p:nvSpPr>
        <p:spPr>
          <a:xfrm>
            <a:off x="1897649" y="1352644"/>
            <a:ext cx="639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Electromagnetic spectrum</a:t>
            </a:r>
          </a:p>
        </p:txBody>
      </p:sp>
      <p:pic>
        <p:nvPicPr>
          <p:cNvPr id="7170" name="Picture 2" descr="Components of electromagnetic spectrum - Radio2Spa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888" y="1853564"/>
            <a:ext cx="7982585" cy="427068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44583" y="6113417"/>
            <a:ext cx="706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</a:t>
            </a:r>
            <a:r>
              <a:rPr lang="en-GB" sz="1400" dirty="0">
                <a:hlinkClick r:id="rId4"/>
              </a:rPr>
              <a:t>https://www.radio2space.com/components-of-electromagnetic-spectrum/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604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84943" y="18573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2543ABB-2355-47AE-8191-0E401D96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58" y="1456583"/>
            <a:ext cx="8229600" cy="792162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+mn-lt"/>
              </a:rPr>
              <a:t>Information obtained from different regions of electromagnetic spectrum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04094"/>
              </p:ext>
            </p:extLst>
          </p:nvPr>
        </p:nvGraphicFramePr>
        <p:xfrm>
          <a:off x="333829" y="2313334"/>
          <a:ext cx="7882708" cy="401372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94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1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37908">
                <a:tc>
                  <a:txBody>
                    <a:bodyPr/>
                    <a:lstStyle/>
                    <a:p>
                      <a:pPr lvl="0" rtl="0"/>
                      <a:r>
                        <a:rPr lang="en-GB" sz="2400" dirty="0"/>
                        <a:t>Radiofrequency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000" dirty="0"/>
                        <a:t>Wavelength (10m-1cm)</a:t>
                      </a:r>
                    </a:p>
                    <a:p>
                      <a:pPr lvl="0"/>
                      <a:r>
                        <a:rPr lang="en-GB" sz="2000" dirty="0"/>
                        <a:t>NMR, ESR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7030A0"/>
                          </a:solidFill>
                        </a:rPr>
                        <a:t>Nuclear and electron spin reversal</a:t>
                      </a:r>
                    </a:p>
                    <a:p>
                      <a:pPr lvl="0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37908">
                <a:tc>
                  <a:txBody>
                    <a:bodyPr/>
                    <a:lstStyle/>
                    <a:p>
                      <a:r>
                        <a:rPr lang="en-GB" sz="2400" b="1" dirty="0"/>
                        <a:t>Microwave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Wavelength (1cm-100µm)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Rotational spectroscopy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7030A0"/>
                          </a:solidFill>
                        </a:rPr>
                        <a:t>Rotational levels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7908">
                <a:tc>
                  <a:txBody>
                    <a:bodyPr/>
                    <a:lstStyle/>
                    <a:p>
                      <a:r>
                        <a:rPr lang="en-GB" sz="2400" b="1" dirty="0"/>
                        <a:t>Infra Red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Wavelength (100µm-1µm)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err="1"/>
                        <a:t>Vibrational</a:t>
                      </a:r>
                      <a:r>
                        <a:rPr lang="en-GB" sz="2000" b="1" dirty="0"/>
                        <a:t>  spectroscopy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err="1">
                          <a:solidFill>
                            <a:srgbClr val="7030A0"/>
                          </a:solidFill>
                        </a:rPr>
                        <a:t>Vibrational</a:t>
                      </a:r>
                      <a:r>
                        <a:rPr lang="en-GB" sz="2000" b="1" dirty="0">
                          <a:solidFill>
                            <a:srgbClr val="7030A0"/>
                          </a:solidFill>
                        </a:rPr>
                        <a:t> levels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45754" y="172676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2543ABB-2355-47AE-8191-0E401D96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59" y="1378450"/>
            <a:ext cx="8229600" cy="792162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+mn-lt"/>
              </a:rPr>
              <a:t>Information obtained from different regions of electromagnetic spectrum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92293"/>
              </p:ext>
            </p:extLst>
          </p:nvPr>
        </p:nvGraphicFramePr>
        <p:xfrm>
          <a:off x="371880" y="2170612"/>
          <a:ext cx="7882708" cy="458700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94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1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98459">
                <a:tc>
                  <a:txBody>
                    <a:bodyPr/>
                    <a:lstStyle/>
                    <a:p>
                      <a:pPr lvl="0" rtl="0"/>
                      <a:r>
                        <a:rPr lang="en-GB" sz="2400" dirty="0"/>
                        <a:t>Visible and Ultra-Violet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000" dirty="0"/>
                        <a:t>Wavelength (</a:t>
                      </a:r>
                      <a:r>
                        <a:rPr lang="en-GB" sz="2000" b="1" dirty="0"/>
                        <a:t>1µm</a:t>
                      </a:r>
                      <a:r>
                        <a:rPr lang="en-GB" sz="2000" dirty="0"/>
                        <a:t>-10nm)</a:t>
                      </a:r>
                    </a:p>
                    <a:p>
                      <a:pPr lvl="0"/>
                      <a:r>
                        <a:rPr lang="en-GB" sz="2000" dirty="0"/>
                        <a:t>UV-Visible spectroscopy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Electronic states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7030A0"/>
                          </a:solidFill>
                        </a:rPr>
                        <a:t>Change in electronic distribution of valence electrons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08385">
                <a:tc>
                  <a:txBody>
                    <a:bodyPr/>
                    <a:lstStyle/>
                    <a:p>
                      <a:r>
                        <a:rPr lang="en-GB" sz="2400" b="1" dirty="0"/>
                        <a:t>X-ray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Wavelength (10nm-100pm)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X-ray spectroscopy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7030A0"/>
                          </a:solidFill>
                        </a:rPr>
                        <a:t>Change in electronic distribution of inner electrons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8311">
                <a:tc>
                  <a:txBody>
                    <a:bodyPr/>
                    <a:lstStyle/>
                    <a:p>
                      <a:r>
                        <a:rPr lang="el-GR" sz="2400" b="1" dirty="0"/>
                        <a:t>γ</a:t>
                      </a:r>
                      <a:r>
                        <a:rPr lang="en-GB" sz="2400" b="1" dirty="0"/>
                        <a:t>- ray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Wavelength (100pm-1pm)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/>
                        <a:t>γ</a:t>
                      </a:r>
                      <a:r>
                        <a:rPr lang="en-GB" sz="2000" b="1" dirty="0"/>
                        <a:t>- ray </a:t>
                      </a:r>
                      <a:r>
                        <a:rPr lang="en-GB" sz="2000" b="1" dirty="0" smtClean="0"/>
                        <a:t>spectroscopy</a:t>
                      </a:r>
                      <a:endParaRPr lang="en-GB" sz="20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7030A0"/>
                          </a:solidFill>
                        </a:rPr>
                        <a:t>Rearrangement of nuclear particles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36245" y="-1237581"/>
            <a:ext cx="6053933" cy="1013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45754" y="172676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0643" y="1338229"/>
            <a:ext cx="79363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Raman Spectroscopy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D60093"/>
                </a:solidFill>
              </a:rPr>
              <a:t>scattering of light</a:t>
            </a:r>
          </a:p>
          <a:p>
            <a:r>
              <a:rPr lang="en-IN" dirty="0" smtClean="0"/>
              <a:t>When monochromatic radiation is passed through a transparent medium: </a:t>
            </a:r>
          </a:p>
          <a:p>
            <a:r>
              <a:rPr lang="en-IN" dirty="0" smtClean="0"/>
              <a:t>Most of the scattered radiation consists of radiation of incident wavelength – </a:t>
            </a:r>
            <a:r>
              <a:rPr lang="en-IN" b="1" dirty="0" smtClean="0">
                <a:solidFill>
                  <a:srgbClr val="D60093"/>
                </a:solidFill>
              </a:rPr>
              <a:t>Rayleigh scattering</a:t>
            </a:r>
          </a:p>
          <a:p>
            <a:r>
              <a:rPr lang="en-IN" dirty="0" smtClean="0"/>
              <a:t>Some of the scattered radiation consists of radiation with different wavelength from incident wavelength – </a:t>
            </a:r>
            <a:r>
              <a:rPr lang="en-IN" b="1" dirty="0" smtClean="0">
                <a:solidFill>
                  <a:srgbClr val="D60093"/>
                </a:solidFill>
              </a:rPr>
              <a:t>Raman scattering</a:t>
            </a:r>
          </a:p>
          <a:p>
            <a:r>
              <a:rPr lang="en-IN" dirty="0" smtClean="0"/>
              <a:t>When the wavelength of scattered radiation is more than that of incident radiation – </a:t>
            </a:r>
            <a:r>
              <a:rPr lang="en-IN" b="1" dirty="0" smtClean="0">
                <a:solidFill>
                  <a:srgbClr val="D60093"/>
                </a:solidFill>
              </a:rPr>
              <a:t>Stokes lines</a:t>
            </a:r>
          </a:p>
          <a:p>
            <a:r>
              <a:rPr lang="en-IN" dirty="0" smtClean="0"/>
              <a:t>When the wavelength of scattered radiation is less than that of incident radiation – </a:t>
            </a:r>
            <a:r>
              <a:rPr lang="en-IN" b="1" dirty="0" smtClean="0">
                <a:solidFill>
                  <a:srgbClr val="D60093"/>
                </a:solidFill>
              </a:rPr>
              <a:t>anti -Stokes lines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 descr="What is Raman Spectroscopy? | Raman Spectroscopy Princi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7724" y="4477997"/>
            <a:ext cx="3107065" cy="189531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237453" y="5216826"/>
            <a:ext cx="3166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https://www.edinst.com/blog/what-is-raman-spectroscopy/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567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45754" y="172676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1026" name="Picture 2" descr="3 A simplified diagram of energy transitions for Rayleigh and Raman... |  Download Scientific 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701" y="1328692"/>
            <a:ext cx="4912813" cy="32582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225143" y="2967335"/>
            <a:ext cx="3226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://www.researchgate.net/figure/A-simplified-diagram-of-energy-transitions-for-Rayleigh-and-Raman-scattering_fig7_327321311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143" y="5016137"/>
            <a:ext cx="7458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D60093"/>
                </a:solidFill>
              </a:rPr>
              <a:t>Exchange of energy </a:t>
            </a:r>
            <a:r>
              <a:rPr lang="en-GB" dirty="0" smtClean="0"/>
              <a:t>between the molecules and radiation</a:t>
            </a:r>
          </a:p>
          <a:p>
            <a:r>
              <a:rPr lang="en-GB" b="1" dirty="0" err="1" smtClean="0">
                <a:solidFill>
                  <a:srgbClr val="D60093"/>
                </a:solidFill>
              </a:rPr>
              <a:t>Homonuclear</a:t>
            </a:r>
            <a:r>
              <a:rPr lang="en-GB" b="1" dirty="0" smtClean="0">
                <a:solidFill>
                  <a:srgbClr val="D60093"/>
                </a:solidFill>
              </a:rPr>
              <a:t> diatomic molecules </a:t>
            </a:r>
            <a:r>
              <a:rPr lang="en-GB" dirty="0" smtClean="0"/>
              <a:t>which are microwave and Infra-red inactive are Raman active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7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383</Words>
  <Application>Microsoft Office PowerPoint</Application>
  <PresentationFormat>Custom</PresentationFormat>
  <Paragraphs>84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Document</vt:lpstr>
      <vt:lpstr>Equation</vt:lpstr>
      <vt:lpstr>PowerPoint Presentation</vt:lpstr>
      <vt:lpstr>PowerPoint Presentation</vt:lpstr>
      <vt:lpstr>PowerPoint Presentation</vt:lpstr>
      <vt:lpstr>PowerPoint Presentation</vt:lpstr>
      <vt:lpstr>Information obtained from different regions of electromagnetic spectrum</vt:lpstr>
      <vt:lpstr>Information obtained from different regions of electromagnetic spectrum</vt:lpstr>
      <vt:lpstr>PowerPoint Presentation</vt:lpstr>
      <vt:lpstr>PowerPoint Presentation</vt:lpstr>
      <vt:lpstr>PowerPoint Presentation</vt:lpstr>
      <vt:lpstr>Information obtained from different regions of electromagnetic spectrum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246</cp:revision>
  <dcterms:created xsi:type="dcterms:W3CDTF">2019-05-30T23:14:36Z</dcterms:created>
  <dcterms:modified xsi:type="dcterms:W3CDTF">2022-12-06T17:13:24Z</dcterms:modified>
</cp:coreProperties>
</file>