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91" r:id="rId4"/>
    <p:sldId id="292" r:id="rId5"/>
    <p:sldId id="282" r:id="rId6"/>
    <p:sldId id="288" r:id="rId7"/>
    <p:sldId id="284" r:id="rId8"/>
    <p:sldId id="293" r:id="rId9"/>
    <p:sldId id="294" r:id="rId10"/>
    <p:sldId id="29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0.wmf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wmf"/><Relationship Id="rId5" Type="http://schemas.openxmlformats.org/officeDocument/2006/relationships/image" Target="../media/image6.e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2.png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8.wmf"/><Relationship Id="rId1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yperphysics.phy-astr.gsu.edu/hbase/molecule/molec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16726" y="181979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ENGINEERING CHEMISTRY</a:t>
            </a:r>
          </a:p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96" name="Rectangle 52"/>
          <p:cNvSpPr>
            <a:spLocks noChangeArrowheads="1"/>
          </p:cNvSpPr>
          <p:nvPr/>
        </p:nvSpPr>
        <p:spPr bwMode="auto">
          <a:xfrm>
            <a:off x="108363" y="1281793"/>
            <a:ext cx="798850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molecule rotates end- over- end about a point C</a:t>
            </a:r>
            <a:r>
              <a:rPr lang="en-US" sz="20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the centre of gravity 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this is defined by the moment, or balancing, equation: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solidFill>
                  <a:srgbClr val="CC00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moment of inertia</a:t>
            </a:r>
            <a:r>
              <a:rPr lang="en-US" alt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about C is defined by</a:t>
            </a:r>
            <a:endParaRPr lang="en-US" sz="2000" dirty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I = m</a:t>
            </a:r>
            <a:r>
              <a:rPr kumimoji="0" lang="en-US" sz="2000" b="1" i="1" u="none" strike="noStrike" cap="none" normalizeH="0" baseline="-25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r</a:t>
            </a:r>
            <a:r>
              <a:rPr kumimoji="0" lang="en-US" sz="2000" b="1" i="1" u="none" strike="noStrike" cap="none" normalizeH="0" baseline="-25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2000" b="1" i="1" u="none" strike="noStrike" cap="none" normalizeH="0" baseline="30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+ m</a:t>
            </a:r>
            <a:r>
              <a:rPr kumimoji="0" lang="en-US" sz="2000" b="1" i="1" u="none" strike="noStrike" cap="none" normalizeH="0" baseline="-25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r</a:t>
            </a:r>
            <a:r>
              <a:rPr kumimoji="0" lang="en-US" sz="2000" b="1" i="1" u="none" strike="noStrike" cap="none" normalizeH="0" baseline="-25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2000" b="1" i="1" u="none" strike="noStrike" cap="none" normalizeH="0" baseline="30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97" name="Rectangle 53"/>
          <p:cNvSpPr>
            <a:spLocks noChangeArrowheads="1"/>
          </p:cNvSpPr>
          <p:nvPr/>
        </p:nvSpPr>
        <p:spPr bwMode="auto">
          <a:xfrm>
            <a:off x="0" y="638175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19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020103"/>
              </p:ext>
            </p:extLst>
          </p:nvPr>
        </p:nvGraphicFramePr>
        <p:xfrm>
          <a:off x="677462" y="1998438"/>
          <a:ext cx="1480931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709135" imgH="219151" progId="Word.Document.12">
                  <p:embed/>
                </p:oleObj>
              </mc:Choice>
              <mc:Fallback>
                <p:oleObj name="Document" r:id="rId4" imgW="709135" imgH="21915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462" y="1998438"/>
                        <a:ext cx="1480931" cy="457199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7">
            <a:extLst>
              <a:ext uri="{FF2B5EF4-FFF2-40B4-BE49-F238E27FC236}">
                <a16:creationId xmlns="" xmlns:a16="http://schemas.microsoft.com/office/drawing/2014/main" id="{E5DDDA7C-6066-436C-89E6-EE4B32729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486" y="4504182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6087312B-1994-4784-9209-F09E7887D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27291"/>
              </p:ext>
            </p:extLst>
          </p:nvPr>
        </p:nvGraphicFramePr>
        <p:xfrm>
          <a:off x="363603" y="3056993"/>
          <a:ext cx="2108651" cy="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6" imgW="1155700" imgH="254000" progId="Equation.3">
                  <p:embed/>
                </p:oleObj>
              </mc:Choice>
              <mc:Fallback>
                <p:oleObj r:id="rId6" imgW="1155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03" y="3056993"/>
                        <a:ext cx="2108651" cy="47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="" xmlns:a16="http://schemas.microsoft.com/office/drawing/2014/main" id="{6C618B3A-D821-483F-B008-C4C0627C9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07712"/>
              </p:ext>
            </p:extLst>
          </p:nvPr>
        </p:nvGraphicFramePr>
        <p:xfrm>
          <a:off x="321441" y="3471678"/>
          <a:ext cx="1990664" cy="42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8" imgW="1040948" imgH="215806" progId="Equation.3">
                  <p:embed/>
                </p:oleObj>
              </mc:Choice>
              <mc:Fallback>
                <p:oleObj r:id="rId8" imgW="104094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41" y="3471678"/>
                        <a:ext cx="1990664" cy="420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="" xmlns:a16="http://schemas.microsoft.com/office/drawing/2014/main" id="{B8142A40-4583-4241-A1CD-09DAAEC7B6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2072"/>
              </p:ext>
            </p:extLst>
          </p:nvPr>
        </p:nvGraphicFramePr>
        <p:xfrm>
          <a:off x="4532672" y="3680593"/>
          <a:ext cx="1381432" cy="81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10" imgW="761669" imgH="444307" progId="Equation.3">
                  <p:embed/>
                </p:oleObj>
              </mc:Choice>
              <mc:Fallback>
                <p:oleObj r:id="rId10" imgW="7616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672" y="3680593"/>
                        <a:ext cx="1381432" cy="811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="" xmlns:a16="http://schemas.microsoft.com/office/drawing/2014/main" id="{B59C40BF-0C0F-416C-B669-DE38C09ED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822602"/>
              </p:ext>
            </p:extLst>
          </p:nvPr>
        </p:nvGraphicFramePr>
        <p:xfrm>
          <a:off x="4729526" y="4571989"/>
          <a:ext cx="1366474" cy="77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12" imgW="787058" imgH="444307" progId="Equation.3">
                  <p:embed/>
                </p:oleObj>
              </mc:Choice>
              <mc:Fallback>
                <p:oleObj r:id="rId12" imgW="78705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526" y="4571989"/>
                        <a:ext cx="1366474" cy="773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77">
            <a:extLst>
              <a:ext uri="{FF2B5EF4-FFF2-40B4-BE49-F238E27FC236}">
                <a16:creationId xmlns="" xmlns:a16="http://schemas.microsoft.com/office/drawing/2014/main" id="{491977F9-9D24-4B5B-9997-AE73996B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296" y="4001125"/>
            <a:ext cx="143258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3" name="Object 22">
            <a:extLst>
              <a:ext uri="{FF2B5EF4-FFF2-40B4-BE49-F238E27FC236}">
                <a16:creationId xmlns="" xmlns:a16="http://schemas.microsoft.com/office/drawing/2014/main" id="{0D9AC8BD-FF66-42BB-AAB4-6457DF28F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98653"/>
              </p:ext>
            </p:extLst>
          </p:nvPr>
        </p:nvGraphicFramePr>
        <p:xfrm>
          <a:off x="1585432" y="5340004"/>
          <a:ext cx="2500514" cy="83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14" imgW="1345616" imgH="444307" progId="Equation.3">
                  <p:embed/>
                </p:oleObj>
              </mc:Choice>
              <mc:Fallback>
                <p:oleObj r:id="rId14" imgW="134561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432" y="5340004"/>
                        <a:ext cx="2500514" cy="83350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85">
            <a:extLst>
              <a:ext uri="{FF2B5EF4-FFF2-40B4-BE49-F238E27FC236}">
                <a16:creationId xmlns="" xmlns:a16="http://schemas.microsoft.com/office/drawing/2014/main" id="{E0143247-8FED-47BF-B7A9-CB6B04C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1" name="Object 30">
            <a:extLst>
              <a:ext uri="{FF2B5EF4-FFF2-40B4-BE49-F238E27FC236}">
                <a16:creationId xmlns="" xmlns:a16="http://schemas.microsoft.com/office/drawing/2014/main" id="{0BCDA491-6676-4089-972D-C0F8D5EA9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96553"/>
              </p:ext>
            </p:extLst>
          </p:nvPr>
        </p:nvGraphicFramePr>
        <p:xfrm>
          <a:off x="4729527" y="5866433"/>
          <a:ext cx="1366474" cy="792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16" imgW="774364" imgH="444307" progId="Equation.3">
                  <p:embed/>
                </p:oleObj>
              </mc:Choice>
              <mc:Fallback>
                <p:oleObj r:id="rId16" imgW="77436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527" y="5866433"/>
                        <a:ext cx="1366474" cy="792891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6" name="Rectangle 95">
            <a:extLst>
              <a:ext uri="{FF2B5EF4-FFF2-40B4-BE49-F238E27FC236}">
                <a16:creationId xmlns="" xmlns:a16="http://schemas.microsoft.com/office/drawing/2014/main" id="{6CEBEFAF-4B5E-44AD-A43F-091FC377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8" name="Rectangle 6177">
                <a:extLst>
                  <a:ext uri="{FF2B5EF4-FFF2-40B4-BE49-F238E27FC236}">
                    <a16:creationId xmlns="" xmlns:a16="http://schemas.microsoft.com/office/drawing/2014/main" id="{609EFB39-BE37-4EC3-B183-F9118C76CFD8}"/>
                  </a:ext>
                </a:extLst>
              </p:cNvPr>
              <p:cNvSpPr/>
              <p:nvPr/>
            </p:nvSpPr>
            <p:spPr>
              <a:xfrm>
                <a:off x="235557" y="3966641"/>
                <a:ext cx="401452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Since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IN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,</a:t>
                </a:r>
              </a:p>
            </p:txBody>
          </p:sp>
        </mc:Choice>
        <mc:Fallback xmlns="">
          <p:sp>
            <p:nvSpPr>
              <p:cNvPr id="6178" name="Rectangle 6177">
                <a:extLst>
                  <a:ext uri="{FF2B5EF4-FFF2-40B4-BE49-F238E27FC236}">
                    <a16:creationId xmlns="" xmlns:a16="http://schemas.microsoft.com/office/drawing/2014/main" id="{609EFB39-BE37-4EC3-B183-F9118C76C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7" y="3966641"/>
                <a:ext cx="4014527" cy="400110"/>
              </a:xfrm>
              <a:prstGeom prst="rect">
                <a:avLst/>
              </a:prstGeom>
              <a:blipFill>
                <a:blip r:embed="rId18"/>
                <a:stretch>
                  <a:fillRect l="-1672" t="-127692" r="-12462" b="-19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AEA48D2A-1DED-40E4-A501-E1D50DE72B13}"/>
                  </a:ext>
                </a:extLst>
              </p:cNvPr>
              <p:cNvSpPr/>
              <p:nvPr/>
            </p:nvSpPr>
            <p:spPr>
              <a:xfrm>
                <a:off x="245522" y="4672820"/>
                <a:ext cx="401452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Since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IN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,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AEA48D2A-1DED-40E4-A501-E1D50DE72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2" y="4672820"/>
                <a:ext cx="4014527" cy="400110"/>
              </a:xfrm>
              <a:prstGeom prst="rect">
                <a:avLst/>
              </a:prstGeom>
              <a:blipFill>
                <a:blip r:embed="rId19"/>
                <a:stretch>
                  <a:fillRect l="-1517" t="-127692" r="-12443" b="-19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79" name="TextBox 6178">
            <a:extLst>
              <a:ext uri="{FF2B5EF4-FFF2-40B4-BE49-F238E27FC236}">
                <a16:creationId xmlns="" xmlns:a16="http://schemas.microsoft.com/office/drawing/2014/main" id="{7A50EAAE-DECA-4979-9B6E-B97819B8F1E6}"/>
              </a:ext>
            </a:extLst>
          </p:cNvPr>
          <p:cNvSpPr txBox="1"/>
          <p:nvPr/>
        </p:nvSpPr>
        <p:spPr>
          <a:xfrm>
            <a:off x="246260" y="5488050"/>
            <a:ext cx="126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Therefore</a:t>
            </a:r>
          </a:p>
        </p:txBody>
      </p:sp>
      <p:sp>
        <p:nvSpPr>
          <p:cNvPr id="6180" name="TextBox 6179">
            <a:extLst>
              <a:ext uri="{FF2B5EF4-FFF2-40B4-BE49-F238E27FC236}">
                <a16:creationId xmlns="" xmlns:a16="http://schemas.microsoft.com/office/drawing/2014/main" id="{17C028B3-5F12-471C-B0A3-FAB865C7517D}"/>
              </a:ext>
            </a:extLst>
          </p:cNvPr>
          <p:cNvSpPr txBox="1"/>
          <p:nvPr/>
        </p:nvSpPr>
        <p:spPr>
          <a:xfrm>
            <a:off x="338928" y="6219297"/>
            <a:ext cx="43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Where </a:t>
            </a:r>
            <a:r>
              <a:rPr lang="el-GR" sz="2000" dirty="0"/>
              <a:t>μ</a:t>
            </a:r>
            <a:r>
              <a:rPr lang="en-IN" sz="2000" dirty="0"/>
              <a:t> is the reduced mass given by</a:t>
            </a:r>
          </a:p>
        </p:txBody>
      </p:sp>
    </p:spTree>
    <p:extLst>
      <p:ext uri="{BB962C8B-B14F-4D97-AF65-F5344CB8AC3E}">
        <p14:creationId xmlns:p14="http://schemas.microsoft.com/office/powerpoint/2010/main" val="1100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</a:t>
            </a:r>
            <a:r>
              <a:rPr lang="en-IN" sz="3200" b="1" i="1" dirty="0" smtClean="0"/>
              <a:t>content:</a:t>
            </a:r>
            <a:endParaRPr lang="en-IN" sz="3200" b="1" i="1" dirty="0"/>
          </a:p>
          <a:p>
            <a:pPr marL="0" indent="0">
              <a:buNone/>
            </a:pPr>
            <a:endParaRPr lang="en-IN" b="1" i="1" dirty="0"/>
          </a:p>
          <a:p>
            <a:r>
              <a:rPr lang="en-IN" b="1" i="1" dirty="0"/>
              <a:t>Born - Oppenheimer approximation</a:t>
            </a:r>
          </a:p>
          <a:p>
            <a:r>
              <a:rPr lang="en-IN" b="1" i="1" dirty="0"/>
              <a:t>Energy level diagram of a diatomic molecule</a:t>
            </a:r>
          </a:p>
          <a:p>
            <a:r>
              <a:rPr lang="en-IN" b="1" i="1" dirty="0" smtClean="0"/>
              <a:t>Introduction </a:t>
            </a:r>
            <a:r>
              <a:rPr lang="en-IN" b="1" i="1" dirty="0"/>
              <a:t>to rotational </a:t>
            </a:r>
            <a:r>
              <a:rPr lang="en-IN" b="1" i="1" dirty="0" smtClean="0"/>
              <a:t>spectroscopy</a:t>
            </a:r>
          </a:p>
          <a:p>
            <a:r>
              <a:rPr lang="en-IN" b="1" i="1" dirty="0" smtClean="0"/>
              <a:t>Expression for Moment of inertia for </a:t>
            </a:r>
            <a:r>
              <a:rPr lang="en-IN" b="1" i="1" dirty="0" err="1" smtClean="0"/>
              <a:t>homonuclear</a:t>
            </a:r>
            <a:r>
              <a:rPr lang="en-IN" b="1" i="1" dirty="0" smtClean="0"/>
              <a:t> diatomic molecule</a:t>
            </a:r>
            <a:endParaRPr lang="en-IN" b="1" i="1" dirty="0"/>
          </a:p>
          <a:p>
            <a:pPr>
              <a:buNone/>
            </a:pP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9027B0A-C8C7-40F4-9437-046B83064550}"/>
              </a:ext>
            </a:extLst>
          </p:cNvPr>
          <p:cNvSpPr txBox="1"/>
          <p:nvPr/>
        </p:nvSpPr>
        <p:spPr>
          <a:xfrm>
            <a:off x="444137" y="2468880"/>
            <a:ext cx="72890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1" dirty="0">
                <a:solidFill>
                  <a:srgbClr val="CC0066"/>
                </a:solidFill>
              </a:rPr>
              <a:t>Translational energy </a:t>
            </a:r>
            <a:r>
              <a:rPr lang="en-GB" sz="2400" dirty="0"/>
              <a:t>(</a:t>
            </a:r>
            <a:r>
              <a:rPr lang="en-GB" sz="2400" dirty="0" err="1"/>
              <a:t>E</a:t>
            </a:r>
            <a:r>
              <a:rPr lang="en-GB" sz="2400" baseline="-25000" dirty="0" err="1"/>
              <a:t>trans</a:t>
            </a:r>
            <a:r>
              <a:rPr lang="en-GB" sz="2400" dirty="0"/>
              <a:t>): by virtue of translatory motion of the molecule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1" dirty="0">
                <a:solidFill>
                  <a:srgbClr val="CC0066"/>
                </a:solidFill>
              </a:rPr>
              <a:t>Rotational energy </a:t>
            </a:r>
            <a:r>
              <a:rPr lang="en-GB" sz="2400" dirty="0"/>
              <a:t>(</a:t>
            </a:r>
            <a:r>
              <a:rPr lang="en-GB" sz="2400" dirty="0" err="1"/>
              <a:t>E</a:t>
            </a:r>
            <a:r>
              <a:rPr lang="en-GB" sz="2400" baseline="-25000" dirty="0" err="1"/>
              <a:t>rot</a:t>
            </a:r>
            <a:r>
              <a:rPr lang="en-GB" sz="2400" dirty="0"/>
              <a:t>) : by virtue of rotation of a molecule about its centre of gravity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1" dirty="0">
                <a:solidFill>
                  <a:srgbClr val="CC0066"/>
                </a:solidFill>
              </a:rPr>
              <a:t>Vibrational energy </a:t>
            </a:r>
            <a:r>
              <a:rPr lang="en-GB" sz="2400" dirty="0"/>
              <a:t>(</a:t>
            </a:r>
            <a:r>
              <a:rPr lang="en-GB" sz="2400" dirty="0" err="1"/>
              <a:t>E</a:t>
            </a:r>
            <a:r>
              <a:rPr lang="en-GB" sz="2400" baseline="-25000" dirty="0" err="1"/>
              <a:t>vib</a:t>
            </a:r>
            <a:r>
              <a:rPr lang="en-GB" sz="2400" dirty="0"/>
              <a:t>): by virtue of periodic </a:t>
            </a:r>
            <a:r>
              <a:rPr lang="en-GB" sz="2400" dirty="0" smtClean="0"/>
              <a:t>displacement </a:t>
            </a:r>
            <a:r>
              <a:rPr lang="en-GB" sz="2400" dirty="0"/>
              <a:t>of the atoms of a </a:t>
            </a:r>
            <a:r>
              <a:rPr lang="en-GB" sz="2400" dirty="0" smtClean="0"/>
              <a:t>molecule </a:t>
            </a:r>
            <a:r>
              <a:rPr lang="en-GB" sz="2400" dirty="0"/>
              <a:t>about its equilibrium position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1" dirty="0">
                <a:solidFill>
                  <a:srgbClr val="CC0066"/>
                </a:solidFill>
              </a:rPr>
              <a:t>Electronic energy</a:t>
            </a:r>
            <a:r>
              <a:rPr lang="en-GB" sz="2400" dirty="0"/>
              <a:t>(</a:t>
            </a:r>
            <a:r>
              <a:rPr lang="en-GB" sz="2400" dirty="0" err="1"/>
              <a:t>E</a:t>
            </a:r>
            <a:r>
              <a:rPr lang="en-GB" sz="2400" baseline="-25000" dirty="0" err="1"/>
              <a:t>elec</a:t>
            </a:r>
            <a:r>
              <a:rPr lang="en-GB" sz="2400" dirty="0"/>
              <a:t>) : due to the different electronic arrangements in the molecule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E01EAEA-CEE0-49E3-B3D4-B8036634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58" y="1456583"/>
            <a:ext cx="8140806" cy="792162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+mn-lt"/>
              </a:rPr>
              <a:t>Different types of energies possessed by a molecule</a:t>
            </a:r>
          </a:p>
        </p:txBody>
      </p:sp>
    </p:spTree>
    <p:extLst>
      <p:ext uri="{BB962C8B-B14F-4D97-AF65-F5344CB8AC3E}">
        <p14:creationId xmlns:p14="http://schemas.microsoft.com/office/powerpoint/2010/main" val="13934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3493BA73-29D1-4657-A264-CEE62722F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68853"/>
            <a:ext cx="7999758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C0066"/>
                </a:solidFill>
                <a:latin typeface="Calibri" pitchFamily="34" charset="0"/>
                <a:cs typeface="Calibri" pitchFamily="34" charset="0"/>
              </a:rPr>
              <a:t>Total </a:t>
            </a:r>
            <a:r>
              <a:rPr lang="en-US" sz="2000" b="1" dirty="0">
                <a:solidFill>
                  <a:srgbClr val="CC0066"/>
                </a:solidFill>
                <a:latin typeface="Calibri" pitchFamily="34" charset="0"/>
                <a:cs typeface="Calibri" pitchFamily="34" charset="0"/>
              </a:rPr>
              <a:t>energy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a molecule is the sum of translational, rotational, vibrational and electronic energies, i.e.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trans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rot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vib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elec</a:t>
            </a:r>
            <a:endParaRPr lang="en-US" sz="2000" b="1" baseline="-25000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ctr">
              <a:buFont typeface="Arial" pitchFamily="34" charset="0"/>
              <a:buChar char="•"/>
            </a:pPr>
            <a:endParaRPr lang="en-US" sz="2000" baseline="-250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Translational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energy is negligibly small. Hence Born-Oppenheimer approximation can be written as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                                         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rot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vib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elec</a:t>
            </a:r>
            <a:endParaRPr lang="en-US" sz="2000" b="1" baseline="-25000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="" xmlns:a16="http://schemas.microsoft.com/office/drawing/2014/main" id="{29186D18-7E63-4BFD-9B82-54269719C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51128"/>
            <a:ext cx="799975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000" dirty="0" smtClean="0"/>
              <a:t>Electronic</a:t>
            </a:r>
            <a:r>
              <a:rPr lang="en-IN" sz="2000" dirty="0"/>
              <a:t>, vibrational and  rotational energies of a molecule are </a:t>
            </a:r>
            <a:r>
              <a:rPr lang="en-IN" sz="2000" b="1" dirty="0">
                <a:solidFill>
                  <a:srgbClr val="CC0066"/>
                </a:solidFill>
              </a:rPr>
              <a:t>completely independent </a:t>
            </a:r>
            <a:r>
              <a:rPr lang="en-IN" sz="2000" dirty="0"/>
              <a:t>of each </a:t>
            </a:r>
            <a:r>
              <a:rPr lang="en-IN" sz="2000" dirty="0" smtClean="0"/>
              <a:t>other </a:t>
            </a:r>
            <a:endParaRPr lang="en-IN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000" dirty="0" smtClean="0"/>
              <a:t>Because the electronic energy levels are much farther apart than the vibrational energy levels which are again much farther apart than the rotational energy levels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000" dirty="0" smtClean="0"/>
              <a:t>Can be written as </a:t>
            </a:r>
          </a:p>
          <a:p>
            <a:pPr algn="ctr"/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IN" sz="2000" b="1" baseline="-25000" dirty="0" err="1" smtClean="0">
                <a:solidFill>
                  <a:schemeClr val="accent1">
                    <a:lumMod val="50000"/>
                  </a:schemeClr>
                </a:solidFill>
              </a:rPr>
              <a:t>rot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 &lt;&lt;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IN" sz="2000" b="1" baseline="-25000" dirty="0" err="1" smtClean="0">
                <a:solidFill>
                  <a:schemeClr val="accent1">
                    <a:lumMod val="50000"/>
                  </a:schemeClr>
                </a:solidFill>
              </a:rPr>
              <a:t>vib</a:t>
            </a:r>
            <a:r>
              <a:rPr lang="en-IN" sz="2000" b="1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&lt;&lt;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IN" sz="2000" b="1" baseline="-25000" dirty="0" err="1" smtClean="0">
                <a:solidFill>
                  <a:schemeClr val="accent1">
                    <a:lumMod val="50000"/>
                  </a:schemeClr>
                </a:solidFill>
              </a:rPr>
              <a:t>elec</a:t>
            </a:r>
            <a:endParaRPr lang="en-IN" sz="2000" b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64FE08F3-158E-4874-836B-5A13E24A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0" y="1284078"/>
            <a:ext cx="75671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         Born-Oppenheimer approximation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198802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9" name="Picture 8" descr="http://hyperphysics.phy-astr.gsu.edu/hbase/molecule/imgmol/molwe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2778" y="1868853"/>
            <a:ext cx="6537961" cy="434993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12371" y="138684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Energy level diagram for a diatomic molecule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371" y="6289866"/>
            <a:ext cx="8397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:http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://hyperphysics.phy-astr.gsu.edu/hbase/molecule/molec.html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1069" y="198801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4296BC5-F3A8-4469-8F01-3CD1F517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27" y="1845884"/>
            <a:ext cx="7999758" cy="4813315"/>
          </a:xfrm>
        </p:spPr>
        <p:txBody>
          <a:bodyPr>
            <a:normAutofit/>
          </a:bodyPr>
          <a:lstStyle/>
          <a:p>
            <a:r>
              <a:rPr lang="en-US" sz="2400" dirty="0"/>
              <a:t>A molecule undergoing rotation absorbs in the </a:t>
            </a:r>
            <a:r>
              <a:rPr lang="en-US" sz="2400" b="1" dirty="0" smtClean="0">
                <a:solidFill>
                  <a:srgbClr val="CC0066"/>
                </a:solidFill>
              </a:rPr>
              <a:t>microwave region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For a molecule to be rotationally active </a:t>
            </a:r>
            <a:r>
              <a:rPr lang="en-US" sz="2400" dirty="0" smtClean="0"/>
              <a:t>or microwave active </a:t>
            </a:r>
            <a:r>
              <a:rPr lang="en-US" sz="2400" dirty="0"/>
              <a:t>the molecule has to possess a </a:t>
            </a:r>
            <a:r>
              <a:rPr lang="en-US" sz="2400" b="1" dirty="0">
                <a:solidFill>
                  <a:srgbClr val="CC0066"/>
                </a:solidFill>
              </a:rPr>
              <a:t>permanent dipole </a:t>
            </a:r>
            <a:r>
              <a:rPr lang="en-US" sz="2400" b="1" dirty="0" smtClean="0">
                <a:solidFill>
                  <a:srgbClr val="CC0066"/>
                </a:solidFill>
              </a:rPr>
              <a:t>moment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Rotations of a molecule having permanent dipole moment will cause changes in </a:t>
            </a:r>
            <a:r>
              <a:rPr lang="en-US" sz="2400" b="1" dirty="0">
                <a:solidFill>
                  <a:srgbClr val="CC0066"/>
                </a:solidFill>
              </a:rPr>
              <a:t>electric dipoles </a:t>
            </a:r>
            <a:r>
              <a:rPr lang="en-US" sz="2400" dirty="0"/>
              <a:t>that will interact with the </a:t>
            </a:r>
            <a:r>
              <a:rPr lang="en-US" sz="2400" b="1" dirty="0">
                <a:solidFill>
                  <a:srgbClr val="CC0066"/>
                </a:solidFill>
              </a:rPr>
              <a:t>electrical component </a:t>
            </a:r>
            <a:r>
              <a:rPr lang="en-US" sz="2400" dirty="0"/>
              <a:t>of the electromagnetic </a:t>
            </a:r>
            <a:r>
              <a:rPr lang="en-US" sz="2400" dirty="0" smtClean="0"/>
              <a:t>radiation</a:t>
            </a:r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6316388-70F6-4CB4-BE92-5020C45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27" y="1236284"/>
            <a:ext cx="7999758" cy="6096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               </a:t>
            </a:r>
            <a:r>
              <a:rPr lang="en-GB" sz="3200" b="1" dirty="0">
                <a:solidFill>
                  <a:srgbClr val="FF0000"/>
                </a:solidFill>
                <a:latin typeface="+mn-lt"/>
              </a:rPr>
              <a:t>Rotational spectroscopy</a:t>
            </a:r>
          </a:p>
        </p:txBody>
      </p:sp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159613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9" name="Picture 1" descr="Image result for rotation of polar diatomic molecules">
            <a:extLst>
              <a:ext uri="{FF2B5EF4-FFF2-40B4-BE49-F238E27FC236}">
                <a16:creationId xmlns="" xmlns:a16="http://schemas.microsoft.com/office/drawing/2014/main" id="{A49142EC-3B67-41E3-B4BA-E541A8A91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-406" t="31973" r="674"/>
          <a:stretch>
            <a:fillRect/>
          </a:stretch>
        </p:blipFill>
        <p:spPr bwMode="auto">
          <a:xfrm>
            <a:off x="298204" y="1548585"/>
            <a:ext cx="8147110" cy="443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48640" y="5969615"/>
            <a:ext cx="7733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Source: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</p:spTree>
    <p:extLst>
      <p:ext uri="{BB962C8B-B14F-4D97-AF65-F5344CB8AC3E}">
        <p14:creationId xmlns:p14="http://schemas.microsoft.com/office/powerpoint/2010/main" val="312542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1069" y="198801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4296BC5-F3A8-4469-8F01-3CD1F517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27" y="1845884"/>
            <a:ext cx="7999758" cy="48133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When </a:t>
            </a:r>
            <a:r>
              <a:rPr lang="en-US" sz="2400" dirty="0"/>
              <a:t>the frequencies match, </a:t>
            </a:r>
            <a:r>
              <a:rPr lang="en-US" sz="2400" b="1" dirty="0">
                <a:solidFill>
                  <a:srgbClr val="CC0066"/>
                </a:solidFill>
              </a:rPr>
              <a:t>resonance occurs </a:t>
            </a:r>
            <a:r>
              <a:rPr lang="en-US" sz="2400" dirty="0"/>
              <a:t>and the molecule absorbs energy and goes to the higher rotational levels and a </a:t>
            </a:r>
            <a:r>
              <a:rPr lang="en-US" sz="2400" b="1" dirty="0">
                <a:solidFill>
                  <a:srgbClr val="CC0066"/>
                </a:solidFill>
              </a:rPr>
              <a:t>rotational spectrum </a:t>
            </a:r>
            <a:r>
              <a:rPr lang="en-US" sz="2400" dirty="0"/>
              <a:t>can be </a:t>
            </a:r>
            <a:r>
              <a:rPr lang="en-US" sz="2400" dirty="0" smtClean="0"/>
              <a:t>recorded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Molecules such as </a:t>
            </a:r>
            <a:r>
              <a:rPr lang="en-US" sz="2400" b="1" dirty="0">
                <a:solidFill>
                  <a:srgbClr val="CC0066"/>
                </a:solidFill>
              </a:rPr>
              <a:t>HCl and CO </a:t>
            </a:r>
            <a:r>
              <a:rPr lang="en-US" sz="2400" dirty="0"/>
              <a:t>show rotational spectra as they possess permanent dipole moment while </a:t>
            </a:r>
            <a:r>
              <a:rPr lang="en-US" sz="2400" b="1" dirty="0">
                <a:solidFill>
                  <a:srgbClr val="CC0066"/>
                </a:solidFill>
              </a:rPr>
              <a:t>H</a:t>
            </a:r>
            <a:r>
              <a:rPr lang="en-US" sz="2400" b="1" baseline="-25000" dirty="0">
                <a:solidFill>
                  <a:srgbClr val="CC0066"/>
                </a:solidFill>
              </a:rPr>
              <a:t>2</a:t>
            </a:r>
            <a:r>
              <a:rPr lang="en-US" sz="2400" b="1" dirty="0">
                <a:solidFill>
                  <a:srgbClr val="CC0066"/>
                </a:solidFill>
              </a:rPr>
              <a:t>, Cl</a:t>
            </a:r>
            <a:r>
              <a:rPr lang="en-US" sz="2400" b="1" baseline="-25000" dirty="0">
                <a:solidFill>
                  <a:srgbClr val="CC0066"/>
                </a:solidFill>
              </a:rPr>
              <a:t>2</a:t>
            </a:r>
            <a:r>
              <a:rPr lang="en-US" sz="2400" b="1" dirty="0">
                <a:solidFill>
                  <a:srgbClr val="CC0066"/>
                </a:solidFill>
              </a:rPr>
              <a:t> and CO</a:t>
            </a:r>
            <a:r>
              <a:rPr lang="en-US" sz="2400" b="1" baseline="-25000" dirty="0">
                <a:solidFill>
                  <a:srgbClr val="CC0066"/>
                </a:solidFill>
              </a:rPr>
              <a:t>2</a:t>
            </a:r>
            <a:r>
              <a:rPr lang="en-US" sz="2400" b="1" dirty="0">
                <a:solidFill>
                  <a:srgbClr val="CC0066"/>
                </a:solidFill>
              </a:rPr>
              <a:t> </a:t>
            </a:r>
            <a:r>
              <a:rPr lang="en-US" sz="2400" dirty="0"/>
              <a:t>do </a:t>
            </a:r>
            <a:r>
              <a:rPr lang="en-US" sz="2400" dirty="0" smtClean="0"/>
              <a:t>not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9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198802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ENGINEERING CHEMISTRY</a:t>
            </a:r>
          </a:p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282337"/>
            <a:ext cx="851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Expressions for rotational energy levels for a diatomic molecule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750741"/>
            <a:ext cx="8291744" cy="487362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Derivation of Moment of Inertia </a:t>
            </a:r>
            <a:r>
              <a:rPr lang="en-GB" sz="2000" dirty="0">
                <a:latin typeface="+mn-lt"/>
              </a:rPr>
              <a:t>for a </a:t>
            </a:r>
            <a:r>
              <a:rPr lang="en-GB" sz="2000" dirty="0" err="1">
                <a:latin typeface="+mn-lt"/>
              </a:rPr>
              <a:t>heteronuclear</a:t>
            </a:r>
            <a:r>
              <a:rPr lang="en-GB" sz="2000" dirty="0">
                <a:latin typeface="+mn-lt"/>
              </a:rPr>
              <a:t> diatomic </a:t>
            </a:r>
            <a:r>
              <a:rPr lang="en-GB" sz="2000" dirty="0" smtClean="0">
                <a:latin typeface="+mn-lt"/>
              </a:rPr>
              <a:t>molecule-</a:t>
            </a:r>
            <a:br>
              <a:rPr lang="en-GB" sz="2000" dirty="0" smtClean="0">
                <a:latin typeface="+mn-lt"/>
              </a:rPr>
            </a:br>
            <a:r>
              <a:rPr lang="en-GB" sz="2000" b="1" dirty="0" smtClean="0">
                <a:solidFill>
                  <a:srgbClr val="CC0066"/>
                </a:solidFill>
                <a:latin typeface="+mn-lt"/>
              </a:rPr>
              <a:t>rigid </a:t>
            </a:r>
            <a:r>
              <a:rPr lang="en-GB" sz="2000" b="1" dirty="0">
                <a:solidFill>
                  <a:srgbClr val="CC0066"/>
                </a:solidFill>
                <a:latin typeface="+mn-lt"/>
              </a:rPr>
              <a:t>rotor model</a:t>
            </a:r>
          </a:p>
        </p:txBody>
      </p:sp>
      <p:pic>
        <p:nvPicPr>
          <p:cNvPr id="10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395" y="2233747"/>
            <a:ext cx="4990011" cy="218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24394" y="5294135"/>
            <a:ext cx="73914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A rigid diatomic molecule with masses m</a:t>
            </a:r>
            <a:r>
              <a:rPr lang="en-GB" sz="2000" baseline="-25000" dirty="0"/>
              <a:t>1</a:t>
            </a:r>
            <a:r>
              <a:rPr lang="en-GB" sz="2000" dirty="0"/>
              <a:t> and m</a:t>
            </a:r>
            <a:r>
              <a:rPr lang="en-GB" sz="2000" baseline="-25000" dirty="0"/>
              <a:t>2</a:t>
            </a:r>
            <a:r>
              <a:rPr lang="en-GB" sz="2000" dirty="0"/>
              <a:t> joined by a thin rod of length 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r </a:t>
            </a:r>
            <a:r>
              <a:rPr lang="en-GB" sz="2000" b="1" baseline="-25000" dirty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= r</a:t>
            </a:r>
            <a:r>
              <a:rPr lang="en-GB" sz="2000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 + r</a:t>
            </a:r>
            <a:r>
              <a:rPr lang="en-GB" sz="20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000" dirty="0"/>
              <a:t>.The centre of mass is at </a:t>
            </a:r>
            <a:r>
              <a:rPr lang="en-GB" sz="2000" dirty="0" smtClean="0"/>
              <a:t>C</a:t>
            </a: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85BC38C-6F95-4160-A8A7-8B5D5421ED54}"/>
              </a:ext>
            </a:extLst>
          </p:cNvPr>
          <p:cNvSpPr/>
          <p:nvPr/>
        </p:nvSpPr>
        <p:spPr>
          <a:xfrm>
            <a:off x="275112" y="4566881"/>
            <a:ext cx="5680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Source: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</p:spTree>
    <p:extLst>
      <p:ext uri="{BB962C8B-B14F-4D97-AF65-F5344CB8AC3E}">
        <p14:creationId xmlns:p14="http://schemas.microsoft.com/office/powerpoint/2010/main" val="39472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561</Words>
  <Application>Microsoft Office PowerPoint</Application>
  <PresentationFormat>Custom</PresentationFormat>
  <Paragraphs>69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Document</vt:lpstr>
      <vt:lpstr>Microsoft Equation 3.0</vt:lpstr>
      <vt:lpstr>PowerPoint Presentation</vt:lpstr>
      <vt:lpstr>PowerPoint Presentation</vt:lpstr>
      <vt:lpstr>Different types of energies possessed by a molecule</vt:lpstr>
      <vt:lpstr>PowerPoint Presentation</vt:lpstr>
      <vt:lpstr>PowerPoint Presentation</vt:lpstr>
      <vt:lpstr>               Rotational spectroscopy</vt:lpstr>
      <vt:lpstr>PowerPoint Presentation</vt:lpstr>
      <vt:lpstr>PowerPoint Presentation</vt:lpstr>
      <vt:lpstr>Derivation of Moment of Inertia for a heteronuclear diatomic molecule- rigid rotor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232</cp:revision>
  <dcterms:created xsi:type="dcterms:W3CDTF">2019-05-30T23:14:36Z</dcterms:created>
  <dcterms:modified xsi:type="dcterms:W3CDTF">2022-12-07T06:38:28Z</dcterms:modified>
</cp:coreProperties>
</file>