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5" r:id="rId3"/>
    <p:sldId id="282" r:id="rId4"/>
    <p:sldId id="291" r:id="rId5"/>
    <p:sldId id="286" r:id="rId6"/>
    <p:sldId id="287" r:id="rId7"/>
    <p:sldId id="283" r:id="rId8"/>
    <p:sldId id="288" r:id="rId9"/>
    <p:sldId id="290" r:id="rId10"/>
    <p:sldId id="28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58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.pn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.png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A3DD610-1E04-448E-B2FC-D3706327EBEB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4265E81-F212-42FE-9D1C-B14A3821EE15}"/>
              </a:ext>
            </a:extLst>
          </p:cNvPr>
          <p:cNvSpPr txBox="1"/>
          <p:nvPr/>
        </p:nvSpPr>
        <p:spPr>
          <a:xfrm>
            <a:off x="621695" y="1261203"/>
            <a:ext cx="7151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Vibrational energy levels and resulting spectrum for a diatomic molecule </a:t>
            </a:r>
          </a:p>
          <a:p>
            <a:r>
              <a:rPr lang="en-GB" b="1" dirty="0">
                <a:solidFill>
                  <a:srgbClr val="FF0000"/>
                </a:solidFill>
              </a:rPr>
              <a:t>executing simple harmonic motion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E005942-AF96-4DA5-8236-5206AAD19670}"/>
              </a:ext>
            </a:extLst>
          </p:cNvPr>
          <p:cNvSpPr txBox="1"/>
          <p:nvPr/>
        </p:nvSpPr>
        <p:spPr>
          <a:xfrm>
            <a:off x="615244" y="4964432"/>
            <a:ext cx="6434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Source: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Fundamentals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 of Molecular Spectroscopy:  C. N.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Banwell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 and Elaine M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McCash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Fifth Edition, MCGRAW-HILL Education (India) Private Ltd.</a:t>
            </a:r>
          </a:p>
        </p:txBody>
      </p:sp>
      <p:pic>
        <p:nvPicPr>
          <p:cNvPr id="23554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37807" y="1921294"/>
            <a:ext cx="4114799" cy="295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13507" y="5473337"/>
            <a:ext cx="7746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the spectrum          can be obtained and using the expression</a:t>
            </a:r>
          </a:p>
          <a:p>
            <a:endParaRPr lang="en-GB" dirty="0"/>
          </a:p>
          <a:p>
            <a:r>
              <a:rPr lang="en-GB" dirty="0"/>
              <a:t>                                                      </a:t>
            </a:r>
          </a:p>
          <a:p>
            <a:r>
              <a:rPr lang="en-GB" dirty="0"/>
              <a:t>k can be determined which is the </a:t>
            </a:r>
            <a:r>
              <a:rPr lang="en-GB" b="1" dirty="0">
                <a:solidFill>
                  <a:srgbClr val="D60093"/>
                </a:solidFill>
              </a:rPr>
              <a:t>bond strength </a:t>
            </a:r>
            <a:r>
              <a:rPr lang="en-GB" dirty="0"/>
              <a:t>of the molecule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247719" y="5505629"/>
          <a:ext cx="443230" cy="358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5" imgW="266400" imgH="215640" progId="Equation.3">
                  <p:embed/>
                </p:oleObj>
              </mc:Choice>
              <mc:Fallback>
                <p:oleObj name="Equation" r:id="rId5" imgW="26640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719" y="5505629"/>
                        <a:ext cx="443230" cy="35880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4472C4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E7E6E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745344" y="5811521"/>
          <a:ext cx="1547398" cy="602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7" imgW="1195606" imgH="469609" progId="Equation.3">
                  <p:embed/>
                </p:oleObj>
              </mc:Choice>
              <mc:Fallback>
                <p:oleObj name="Equation" r:id="rId7" imgW="1195606" imgH="469609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5344" y="5811521"/>
                        <a:ext cx="1547398" cy="6023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74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0066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3469" cy="41310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b="1" i="1" dirty="0"/>
              <a:t>Vibrational spectroscopy</a:t>
            </a:r>
          </a:p>
          <a:p>
            <a:r>
              <a:rPr lang="en-IN" b="1" i="1" dirty="0"/>
              <a:t>Expression for vibrational energy levels (Harmonic oscillator)</a:t>
            </a:r>
          </a:p>
          <a:p>
            <a:r>
              <a:rPr lang="en-IN" b="1" i="1" dirty="0"/>
              <a:t>Vibrational spectrum(Harmonic oscillator)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3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E16FE40-5F7D-44F2-A5F0-DA4230785D7F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8AAB6A64-194E-4E61-BBEE-E896C4A2C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64" y="1302146"/>
            <a:ext cx="8229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                  </a:t>
            </a:r>
            <a:r>
              <a:rPr lang="en-US" sz="3000" b="1" dirty="0">
                <a:solidFill>
                  <a:srgbClr val="FF0000"/>
                </a:solidFill>
              </a:rPr>
              <a:t>Vibrational Spectroscopy</a:t>
            </a:r>
          </a:p>
          <a:p>
            <a:r>
              <a:rPr lang="en-US" sz="2400" dirty="0"/>
              <a:t>When a molecule undergoes vibrational changes it absorbs </a:t>
            </a:r>
            <a:r>
              <a:rPr lang="en-US" sz="2400" b="1" dirty="0">
                <a:solidFill>
                  <a:srgbClr val="D60093"/>
                </a:solidFill>
              </a:rPr>
              <a:t>IR radiation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For a molecule to be vibrationally active (IR active) the vibration of a molecule must be associated with </a:t>
            </a:r>
            <a:r>
              <a:rPr lang="en-US" sz="2400" b="1" dirty="0">
                <a:solidFill>
                  <a:srgbClr val="D60093"/>
                </a:solidFill>
              </a:rPr>
              <a:t>change in dipole moment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 Vibrations of molecules can result in changes in electric dipoles that can interact with the </a:t>
            </a:r>
            <a:r>
              <a:rPr lang="en-US" sz="2400" b="1" dirty="0">
                <a:solidFill>
                  <a:srgbClr val="D60093"/>
                </a:solidFill>
              </a:rPr>
              <a:t>electrical component </a:t>
            </a:r>
            <a:r>
              <a:rPr lang="en-US" sz="2400" dirty="0"/>
              <a:t>of the electromagnetic radiation. 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7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E16FE40-5F7D-44F2-A5F0-DA4230785D7F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8AAB6A64-194E-4E61-BBEE-E896C4A2C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64" y="1302146"/>
            <a:ext cx="8229600" cy="5364163"/>
          </a:xfrm>
        </p:spPr>
        <p:txBody>
          <a:bodyPr>
            <a:normAutofit/>
          </a:bodyPr>
          <a:lstStyle/>
          <a:p>
            <a:r>
              <a:rPr lang="en-US" sz="2400" dirty="0"/>
              <a:t>When the frequencies match, </a:t>
            </a:r>
            <a:r>
              <a:rPr lang="en-US" sz="2400" b="1" dirty="0">
                <a:solidFill>
                  <a:srgbClr val="D60093"/>
                </a:solidFill>
              </a:rPr>
              <a:t>resonance occurs </a:t>
            </a:r>
            <a:r>
              <a:rPr lang="en-US" sz="2400" dirty="0"/>
              <a:t>and the molecule absorbs energy and goes to the higher </a:t>
            </a:r>
            <a:r>
              <a:rPr lang="en-US" sz="2400" b="1" dirty="0">
                <a:solidFill>
                  <a:srgbClr val="D60093"/>
                </a:solidFill>
              </a:rPr>
              <a:t>vibrational levels</a:t>
            </a:r>
            <a:r>
              <a:rPr lang="en-US" sz="2400" dirty="0"/>
              <a:t> and exhibits </a:t>
            </a:r>
            <a:r>
              <a:rPr lang="en-US" sz="2400" b="1" dirty="0">
                <a:solidFill>
                  <a:srgbClr val="D60093"/>
                </a:solidFill>
              </a:rPr>
              <a:t>vibrational spectrum</a:t>
            </a:r>
          </a:p>
          <a:p>
            <a:endParaRPr lang="en-US" sz="2400" dirty="0"/>
          </a:p>
          <a:p>
            <a:r>
              <a:rPr lang="en-US" sz="2400" dirty="0"/>
              <a:t>Molecules such as </a:t>
            </a:r>
            <a:r>
              <a:rPr lang="en-US" sz="2400" b="1" dirty="0" err="1" smtClean="0">
                <a:solidFill>
                  <a:srgbClr val="D60093"/>
                </a:solidFill>
              </a:rPr>
              <a:t>HCl</a:t>
            </a:r>
            <a:r>
              <a:rPr lang="en-US" sz="2400" b="1" dirty="0" smtClean="0">
                <a:solidFill>
                  <a:srgbClr val="D60093"/>
                </a:solidFill>
              </a:rPr>
              <a:t>, CO </a:t>
            </a:r>
            <a:r>
              <a:rPr lang="en-US" sz="2400" b="1" dirty="0">
                <a:solidFill>
                  <a:srgbClr val="D60093"/>
                </a:solidFill>
              </a:rPr>
              <a:t>and H</a:t>
            </a:r>
            <a:r>
              <a:rPr lang="en-US" sz="2400" b="1" baseline="-25000" dirty="0">
                <a:solidFill>
                  <a:srgbClr val="D60093"/>
                </a:solidFill>
              </a:rPr>
              <a:t>2</a:t>
            </a:r>
            <a:r>
              <a:rPr lang="en-US" sz="2400" b="1" dirty="0">
                <a:solidFill>
                  <a:srgbClr val="D60093"/>
                </a:solidFill>
              </a:rPr>
              <a:t>O </a:t>
            </a:r>
            <a:r>
              <a:rPr lang="en-US" sz="2400" dirty="0"/>
              <a:t>will show vibrational spectra while </a:t>
            </a:r>
            <a:r>
              <a:rPr lang="en-US" sz="2400" b="1" dirty="0">
                <a:solidFill>
                  <a:srgbClr val="D60093"/>
                </a:solidFill>
              </a:rPr>
              <a:t>H</a:t>
            </a:r>
            <a:r>
              <a:rPr lang="en-US" sz="2400" b="1" baseline="-25000" dirty="0">
                <a:solidFill>
                  <a:srgbClr val="D60093"/>
                </a:solidFill>
              </a:rPr>
              <a:t>2</a:t>
            </a:r>
            <a:r>
              <a:rPr lang="en-US" sz="2400" b="1" dirty="0">
                <a:solidFill>
                  <a:srgbClr val="D60093"/>
                </a:solidFill>
              </a:rPr>
              <a:t>, Cl</a:t>
            </a:r>
            <a:r>
              <a:rPr lang="en-US" sz="2400" b="1" baseline="-25000" dirty="0">
                <a:solidFill>
                  <a:srgbClr val="D60093"/>
                </a:solidFill>
              </a:rPr>
              <a:t>2</a:t>
            </a:r>
            <a:r>
              <a:rPr lang="en-US" sz="2400" b="1" dirty="0">
                <a:solidFill>
                  <a:srgbClr val="D60093"/>
                </a:solidFill>
              </a:rPr>
              <a:t> </a:t>
            </a:r>
            <a:r>
              <a:rPr lang="en-US" sz="2400" dirty="0"/>
              <a:t>will </a:t>
            </a:r>
            <a:r>
              <a:rPr lang="en-US" sz="2400" dirty="0" smtClean="0"/>
              <a:t>not show vibrational spectra.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solidFill>
                  <a:srgbClr val="D60093"/>
                </a:solidFill>
              </a:rPr>
              <a:t>CO</a:t>
            </a:r>
            <a:r>
              <a:rPr lang="en-US" sz="2400" b="1" baseline="-25000" dirty="0">
                <a:solidFill>
                  <a:srgbClr val="D60093"/>
                </a:solidFill>
              </a:rPr>
              <a:t>2</a:t>
            </a:r>
            <a:r>
              <a:rPr lang="en-US" sz="2400" baseline="-25000" dirty="0"/>
              <a:t> </a:t>
            </a:r>
            <a:r>
              <a:rPr lang="en-US" sz="2400" dirty="0"/>
              <a:t>molecule does not possess permanent dipole moment but </a:t>
            </a:r>
            <a:r>
              <a:rPr lang="en-US" sz="2400" b="1" dirty="0">
                <a:solidFill>
                  <a:srgbClr val="D60093"/>
                </a:solidFill>
              </a:rPr>
              <a:t>is IR active </a:t>
            </a:r>
            <a:r>
              <a:rPr lang="en-US" sz="2400" dirty="0"/>
              <a:t>as when it vibrates asymmetrically or in bending </a:t>
            </a:r>
            <a:r>
              <a:rPr lang="en-US" sz="2400" dirty="0" smtClean="0"/>
              <a:t>mode, there </a:t>
            </a:r>
            <a:r>
              <a:rPr lang="en-US" sz="2400" dirty="0"/>
              <a:t>is change in dipole moment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4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2C1E159-AD3D-4163-8838-B1937FA51E91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AE5CA96-8BB1-46EF-984E-25347E9B7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85" y="1302147"/>
            <a:ext cx="7887521" cy="23259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CO</a:t>
            </a:r>
            <a:r>
              <a:rPr lang="en-US" sz="2000" b="1" baseline="-25000" dirty="0">
                <a:solidFill>
                  <a:srgbClr val="FF0000"/>
                </a:solidFill>
              </a:rPr>
              <a:t>2</a:t>
            </a:r>
            <a:r>
              <a:rPr lang="en-US" sz="2000" b="1" dirty="0"/>
              <a:t> molecule </a:t>
            </a:r>
            <a:r>
              <a:rPr lang="en-US" sz="2000" dirty="0"/>
              <a:t>although does not possess permanent dipole moment  is IR active because some of its </a:t>
            </a:r>
            <a:r>
              <a:rPr lang="en-US" sz="2000" dirty="0" err="1"/>
              <a:t>vibrational</a:t>
            </a:r>
            <a:r>
              <a:rPr lang="en-US" sz="2000" dirty="0"/>
              <a:t> modes are IR active:</a:t>
            </a:r>
          </a:p>
          <a:p>
            <a:r>
              <a:rPr lang="en-US" sz="2000" b="1" dirty="0"/>
              <a:t>CO</a:t>
            </a:r>
            <a:r>
              <a:rPr lang="en-US" sz="2000" b="1" baseline="-25000" dirty="0"/>
              <a:t>2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D60093"/>
                </a:solidFill>
              </a:rPr>
              <a:t>symmetric stretch </a:t>
            </a:r>
            <a:r>
              <a:rPr lang="en-US" sz="2000" dirty="0"/>
              <a:t>is IR inactive as there is no change in dipole moment when molecule vibrates in this mode.</a:t>
            </a:r>
          </a:p>
          <a:p>
            <a:r>
              <a:rPr lang="en-US" sz="2000" b="1" dirty="0"/>
              <a:t>CO</a:t>
            </a:r>
            <a:r>
              <a:rPr lang="en-US" sz="2000" b="1" baseline="-25000" dirty="0"/>
              <a:t>2</a:t>
            </a:r>
            <a:r>
              <a:rPr lang="en-GB" sz="2000" dirty="0"/>
              <a:t> </a:t>
            </a:r>
            <a:r>
              <a:rPr lang="en-GB" sz="2000" b="1" dirty="0">
                <a:solidFill>
                  <a:srgbClr val="D60093"/>
                </a:solidFill>
              </a:rPr>
              <a:t>asymmetric stretch </a:t>
            </a:r>
            <a:r>
              <a:rPr lang="en-GB" sz="2000" dirty="0"/>
              <a:t>is IR active</a:t>
            </a:r>
          </a:p>
          <a:p>
            <a:r>
              <a:rPr lang="en-GB" sz="2000" b="1" dirty="0"/>
              <a:t>CO</a:t>
            </a:r>
            <a:r>
              <a:rPr lang="en-GB" sz="2000" b="1" baseline="-25000" dirty="0"/>
              <a:t>2</a:t>
            </a:r>
            <a:r>
              <a:rPr lang="en-GB" sz="2000" baseline="-25000" dirty="0"/>
              <a:t> </a:t>
            </a:r>
            <a:r>
              <a:rPr lang="en-GB" sz="2000" b="1" dirty="0">
                <a:solidFill>
                  <a:srgbClr val="D60093"/>
                </a:solidFill>
              </a:rPr>
              <a:t>bending </a:t>
            </a:r>
            <a:r>
              <a:rPr lang="en-GB" sz="2000" dirty="0"/>
              <a:t>mode is IR active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514350" indent="-514350">
              <a:buAutoNum type="arabicParenR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514350" indent="-514350">
              <a:buAutoNum type="arabicParenR"/>
            </a:pPr>
            <a:endParaRPr lang="en-US" sz="2000" dirty="0"/>
          </a:p>
          <a:p>
            <a:pPr marL="514350" indent="-514350">
              <a:buAutoNum type="arabicParenR"/>
            </a:pPr>
            <a:endParaRPr lang="en-US" sz="2000" dirty="0"/>
          </a:p>
          <a:p>
            <a:pPr marL="514350" indent="-514350">
              <a:buNone/>
            </a:pPr>
            <a:endParaRPr lang="en-US" sz="2000" dirty="0"/>
          </a:p>
          <a:p>
            <a:pPr marL="514350" indent="-514350">
              <a:buNone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6AD43A9-946D-4BF6-BB24-CF4844495D93}"/>
              </a:ext>
            </a:extLst>
          </p:cNvPr>
          <p:cNvSpPr txBox="1"/>
          <p:nvPr/>
        </p:nvSpPr>
        <p:spPr>
          <a:xfrm>
            <a:off x="737419" y="6263740"/>
            <a:ext cx="728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Source: http://cepekmedia.co.nf</a:t>
            </a:r>
          </a:p>
        </p:txBody>
      </p:sp>
      <p:pic>
        <p:nvPicPr>
          <p:cNvPr id="13" name="Picture 12" descr="State the rule of mutual exclusion | Raman Spectra | Physical ...">
            <a:extLst>
              <a:ext uri="{FF2B5EF4-FFF2-40B4-BE49-F238E27FC236}">
                <a16:creationId xmlns="" xmlns:a16="http://schemas.microsoft.com/office/drawing/2014/main" id="{4869B2DD-26F3-4FCF-B159-E0BA299FAC4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869" r="23688" b="23443"/>
          <a:stretch/>
        </p:blipFill>
        <p:spPr bwMode="auto">
          <a:xfrm>
            <a:off x="516192" y="3429000"/>
            <a:ext cx="5358581" cy="25434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0990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DF2D71C-0362-4156-8653-B19A6A406718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90DE2C1-F79C-4874-BD37-8405EB5A9D20}"/>
              </a:ext>
            </a:extLst>
          </p:cNvPr>
          <p:cNvSpPr/>
          <p:nvPr/>
        </p:nvSpPr>
        <p:spPr>
          <a:xfrm>
            <a:off x="186812" y="1302146"/>
            <a:ext cx="8104931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Vibrational spectroscopy of diatomic molecule: simple harmonic oscillator (SHO)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type of bond in a molecule has a unique natural </a:t>
            </a:r>
            <a:r>
              <a:rPr lang="en-US" b="1" dirty="0">
                <a:solidFill>
                  <a:srgbClr val="D60093"/>
                </a:solidFill>
              </a:rPr>
              <a:t>vibrational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Therefore the IR spectrum of every molecule is </a:t>
            </a:r>
            <a:r>
              <a:rPr lang="en-US" b="1" dirty="0">
                <a:solidFill>
                  <a:srgbClr val="D60093"/>
                </a:solidFill>
              </a:rPr>
              <a:t>unique</a:t>
            </a:r>
            <a:r>
              <a:rPr lang="en-US" dirty="0"/>
              <a:t> as much as the finger print of human beings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Bonds are not static but </a:t>
            </a:r>
            <a:r>
              <a:rPr lang="en-US" b="1" dirty="0">
                <a:solidFill>
                  <a:srgbClr val="D60093"/>
                </a:solidFill>
              </a:rPr>
              <a:t>vibrating in different ways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A vibrating bond can therefore be considered a spring with its ends tethered to two atoms as in the  figure and obeys </a:t>
            </a:r>
            <a:r>
              <a:rPr lang="en-US" b="1" dirty="0">
                <a:solidFill>
                  <a:srgbClr val="D60093"/>
                </a:solidFill>
              </a:rPr>
              <a:t>Hooke’s law</a:t>
            </a:r>
          </a:p>
          <a:p>
            <a:pPr marL="342900" indent="-342900">
              <a:buFont typeface="Arial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2050" name="Picture 2" descr="Visualizing bonds as springs | Download Scientific Diagram">
            <a:extLst>
              <a:ext uri="{FF2B5EF4-FFF2-40B4-BE49-F238E27FC236}">
                <a16:creationId xmlns="" xmlns:a16="http://schemas.microsoft.com/office/drawing/2014/main" id="{8AD3FE44-2250-4DDB-BBD5-0B6065114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32" y="3812584"/>
            <a:ext cx="6781800" cy="179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A938E94-5552-4F1B-B76C-E8D553EF43C7}"/>
              </a:ext>
            </a:extLst>
          </p:cNvPr>
          <p:cNvSpPr txBox="1"/>
          <p:nvPr/>
        </p:nvSpPr>
        <p:spPr>
          <a:xfrm>
            <a:off x="973395" y="5943601"/>
            <a:ext cx="703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Source :</a:t>
            </a:r>
            <a:r>
              <a:rPr lang="en-IN" sz="1000" dirty="0"/>
              <a:t> </a:t>
            </a:r>
            <a:r>
              <a:rPr lang="en-IN" sz="1200" dirty="0" err="1">
                <a:solidFill>
                  <a:schemeClr val="accent1">
                    <a:lumMod val="75000"/>
                  </a:schemeClr>
                </a:solidFill>
              </a:rPr>
              <a:t>Ramasahayam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, Swathi &amp; Roy Chowdhury, </a:t>
            </a:r>
            <a:r>
              <a:rPr lang="en-IN" sz="1200" dirty="0" err="1">
                <a:solidFill>
                  <a:schemeClr val="accent1">
                    <a:lumMod val="75000"/>
                  </a:schemeClr>
                </a:solidFill>
              </a:rPr>
              <a:t>Shubhajit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. (2016). Non Invasive Estimation of Blood Urea Concentration using Near Infrared Spectroscopy. International Journal on Smart Sensing and Intelligent Systems. 9. 10.21307/ijssis-2017-878</a:t>
            </a:r>
            <a:r>
              <a:rPr lang="en-IN" sz="1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0990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B981547-1E92-449B-B78C-DA526B5E33C9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4E7A1672-A4A1-4E7F-8040-A33AEFE346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r="1335" b="11133"/>
          <a:stretch>
            <a:fillRect/>
          </a:stretch>
        </p:blipFill>
        <p:spPr bwMode="auto">
          <a:xfrm>
            <a:off x="1800650" y="2776096"/>
            <a:ext cx="4882372" cy="329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FFA6B65-9384-40B6-94EC-D530820AA06B}"/>
              </a:ext>
            </a:extLst>
          </p:cNvPr>
          <p:cNvSpPr/>
          <p:nvPr/>
        </p:nvSpPr>
        <p:spPr>
          <a:xfrm>
            <a:off x="316088" y="1487268"/>
            <a:ext cx="78909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vibrating bond obeys Hooke’s law, </a:t>
            </a:r>
            <a:r>
              <a:rPr lang="en-US" b="1" dirty="0"/>
              <a:t>F=-k(r-r</a:t>
            </a:r>
            <a:r>
              <a:rPr lang="en-US" b="1" baseline="-25000" dirty="0"/>
              <a:t>eq</a:t>
            </a:r>
            <a:r>
              <a:rPr lang="en-US" b="1" dirty="0"/>
              <a:t>)</a:t>
            </a:r>
            <a:endParaRPr lang="en-US" b="1" baseline="30000" dirty="0"/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where k is a force constant, r is bond length, r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equilibrium internuclear distance</a:t>
            </a:r>
          </a:p>
          <a:p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Energy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given by 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7A31AD6-483B-4A41-B30C-E6A66301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8006" y="2383143"/>
            <a:ext cx="140264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F68B480-C14C-45AE-80B0-F710AD70B03C}"/>
              </a:ext>
            </a:extLst>
          </p:cNvPr>
          <p:cNvSpPr/>
          <p:nvPr/>
        </p:nvSpPr>
        <p:spPr>
          <a:xfrm>
            <a:off x="1882568" y="2410598"/>
            <a:ext cx="3863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Hence the energy curve is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parabolic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9EC9EDC-154D-4F7B-AED9-921183CDB87B}"/>
              </a:ext>
            </a:extLst>
          </p:cNvPr>
          <p:cNvSpPr/>
          <p:nvPr/>
        </p:nvSpPr>
        <p:spPr>
          <a:xfrm>
            <a:off x="375230" y="6073283"/>
            <a:ext cx="77332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Source: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Fundamentals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 of Molecular Spectroscopy:  C. N.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Banwell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and Elaine M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McCash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, Fifth Edition, MCGRAW-HILL Education (India) Private Ltd.</a:t>
            </a:r>
          </a:p>
        </p:txBody>
      </p:sp>
    </p:spTree>
    <p:extLst>
      <p:ext uri="{BB962C8B-B14F-4D97-AF65-F5344CB8AC3E}">
        <p14:creationId xmlns:p14="http://schemas.microsoft.com/office/powerpoint/2010/main" val="370990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46C54D18-3E22-45D7-8DD8-80CFA868B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4" y="1359082"/>
            <a:ext cx="7896523" cy="52739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oscillation frequency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given by,</a:t>
            </a:r>
            <a:endParaRPr lang="en-US" sz="1800" dirty="0"/>
          </a:p>
          <a:p>
            <a:pPr>
              <a:buNone/>
            </a:pPr>
            <a:r>
              <a:rPr lang="en-US" sz="1800" dirty="0"/>
              <a:t>                                                                                  where </a:t>
            </a:r>
            <a:r>
              <a:rPr lang="el-GR" sz="1800" dirty="0"/>
              <a:t>μ</a:t>
            </a:r>
            <a:r>
              <a:rPr lang="en-GB" sz="1800" dirty="0"/>
              <a:t> is </a:t>
            </a:r>
            <a:r>
              <a:rPr lang="en-GB" sz="1800" b="1" dirty="0">
                <a:solidFill>
                  <a:srgbClr val="D60093"/>
                </a:solidFill>
              </a:rPr>
              <a:t>reduced mass</a:t>
            </a:r>
          </a:p>
          <a:p>
            <a:pPr>
              <a:buNone/>
            </a:pPr>
            <a:endParaRPr lang="en-GB" sz="1800" dirty="0"/>
          </a:p>
          <a:p>
            <a:pPr>
              <a:buNone/>
            </a:pPr>
            <a:r>
              <a:rPr lang="en-GB" sz="1800" dirty="0"/>
              <a:t>Expressing frequency of oscillation in terms of wavenumber</a:t>
            </a:r>
          </a:p>
          <a:p>
            <a:endParaRPr lang="en-US" sz="1800" dirty="0"/>
          </a:p>
          <a:p>
            <a:pPr>
              <a:buFont typeface="Arial" charset="0"/>
              <a:buNone/>
            </a:pPr>
            <a:endParaRPr lang="en-GB" sz="1800" dirty="0"/>
          </a:p>
          <a:p>
            <a:pPr>
              <a:buFont typeface="Arial" charset="0"/>
              <a:buNone/>
            </a:pPr>
            <a:r>
              <a:rPr lang="en-GB" sz="1800" dirty="0"/>
              <a:t>Solving </a:t>
            </a:r>
            <a:r>
              <a:rPr lang="en-GB" sz="1800" b="1" dirty="0">
                <a:solidFill>
                  <a:srgbClr val="D60093"/>
                </a:solidFill>
              </a:rPr>
              <a:t>Schrodinger equation for harmonic oscillator </a:t>
            </a:r>
            <a:r>
              <a:rPr lang="en-GB" sz="1800" dirty="0"/>
              <a:t>shows vibrational energy levels are quantised and are given by the expression</a:t>
            </a: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 </a:t>
            </a:r>
          </a:p>
          <a:p>
            <a:pPr>
              <a:buNone/>
            </a:pPr>
            <a:r>
              <a:rPr lang="en-GB" sz="1800" dirty="0"/>
              <a:t>where </a:t>
            </a:r>
            <a:r>
              <a:rPr lang="en-GB" sz="1800" b="1" dirty="0">
                <a:solidFill>
                  <a:srgbClr val="D60093"/>
                </a:solidFill>
              </a:rPr>
              <a:t>v= vibrational quantum number </a:t>
            </a:r>
            <a:r>
              <a:rPr lang="en-GB" sz="1800" dirty="0"/>
              <a:t>which can take up values zero upwards; </a:t>
            </a:r>
            <a:r>
              <a:rPr lang="en-GB" sz="1800" b="1" dirty="0">
                <a:solidFill>
                  <a:srgbClr val="D60093"/>
                </a:solidFill>
              </a:rPr>
              <a:t>v=0,1,2,3....</a:t>
            </a:r>
          </a:p>
          <a:p>
            <a:pPr>
              <a:buNone/>
            </a:pPr>
            <a:r>
              <a:rPr lang="en-GB" sz="1800" b="1" dirty="0">
                <a:solidFill>
                  <a:srgbClr val="D60093"/>
                </a:solidFill>
              </a:rPr>
              <a:t>Vibrational energy </a:t>
            </a:r>
            <a:r>
              <a:rPr lang="en-GB" sz="1800" dirty="0"/>
              <a:t>expressed in terms of wavenumber is given by,</a:t>
            </a:r>
          </a:p>
          <a:p>
            <a:pPr>
              <a:buNone/>
            </a:pPr>
            <a:endParaRPr lang="en-US" sz="1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8000" dirty="0"/>
          </a:p>
        </p:txBody>
      </p:sp>
      <p:graphicFrame>
        <p:nvGraphicFramePr>
          <p:cNvPr id="14" name="Object 4">
            <a:extLst>
              <a:ext uri="{FF2B5EF4-FFF2-40B4-BE49-F238E27FC236}">
                <a16:creationId xmlns="" xmlns:a16="http://schemas.microsoft.com/office/drawing/2014/main" id="{25FDB8EE-31AB-41BA-BECA-705308D51C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649323"/>
              </p:ext>
            </p:extLst>
          </p:nvPr>
        </p:nvGraphicFramePr>
        <p:xfrm>
          <a:off x="880590" y="1751875"/>
          <a:ext cx="1523944" cy="685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Equation" r:id="rId4" imgW="1044035" imgH="469609" progId="Equation.3">
                  <p:embed/>
                </p:oleObj>
              </mc:Choice>
              <mc:Fallback>
                <p:oleObj name="Equation" r:id="rId4" imgW="1044035" imgH="469609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590" y="1751875"/>
                        <a:ext cx="1523944" cy="6855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="" xmlns:a16="http://schemas.microsoft.com/office/drawing/2014/main" id="{8126614C-AD90-48B6-A968-D91E8ACE1E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070694"/>
              </p:ext>
            </p:extLst>
          </p:nvPr>
        </p:nvGraphicFramePr>
        <p:xfrm>
          <a:off x="644911" y="2801959"/>
          <a:ext cx="1895909" cy="745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Equation" r:id="rId6" imgW="1195606" imgH="469609" progId="Equation.3">
                  <p:embed/>
                </p:oleObj>
              </mc:Choice>
              <mc:Fallback>
                <p:oleObj name="Equation" r:id="rId6" imgW="1195606" imgH="469609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911" y="2801959"/>
                        <a:ext cx="1895909" cy="745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>
            <a:extLst>
              <a:ext uri="{FF2B5EF4-FFF2-40B4-BE49-F238E27FC236}">
                <a16:creationId xmlns="" xmlns:a16="http://schemas.microsoft.com/office/drawing/2014/main" id="{6A53B398-244F-4DDD-AB2F-14F42CD423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04109"/>
              </p:ext>
            </p:extLst>
          </p:nvPr>
        </p:nvGraphicFramePr>
        <p:xfrm>
          <a:off x="759244" y="4273808"/>
          <a:ext cx="2324067" cy="615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Equation" r:id="rId8" imgW="1498387" imgH="397279" progId="Equation.3">
                  <p:embed/>
                </p:oleObj>
              </mc:Choice>
              <mc:Fallback>
                <p:oleObj name="Equation" r:id="rId8" imgW="1498387" imgH="397279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244" y="4273808"/>
                        <a:ext cx="2324067" cy="6154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>
            <a:extLst>
              <a:ext uri="{FF2B5EF4-FFF2-40B4-BE49-F238E27FC236}">
                <a16:creationId xmlns="" xmlns:a16="http://schemas.microsoft.com/office/drawing/2014/main" id="{C7EA839B-49F2-4E7A-8067-ED2FE839E2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074026"/>
              </p:ext>
            </p:extLst>
          </p:nvPr>
        </p:nvGraphicFramePr>
        <p:xfrm>
          <a:off x="814301" y="5874151"/>
          <a:ext cx="1963447" cy="627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Equation" r:id="rId10" imgW="29565600" imgH="9448800" progId="Equation.3">
                  <p:embed/>
                </p:oleObj>
              </mc:Choice>
              <mc:Fallback>
                <p:oleObj name="Equation" r:id="rId10" imgW="29565600" imgH="94488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01" y="5874151"/>
                        <a:ext cx="1963447" cy="6274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990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41CDF31-F82B-4724-B521-54855C649D8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7384" y="1306286"/>
            <a:ext cx="79160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dirty="0"/>
              <a:t>The energy levels will appear at,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                                                         </a:t>
            </a:r>
            <a:r>
              <a:rPr lang="el-GR" dirty="0"/>
              <a:t>ε</a:t>
            </a:r>
            <a:r>
              <a:rPr lang="en-GB" baseline="-25000" dirty="0"/>
              <a:t>o</a:t>
            </a:r>
            <a:r>
              <a:rPr lang="en-GB" dirty="0"/>
              <a:t> is called </a:t>
            </a:r>
            <a:r>
              <a:rPr lang="en-GB" b="1" dirty="0">
                <a:solidFill>
                  <a:srgbClr val="D60093"/>
                </a:solidFill>
              </a:rPr>
              <a:t>zero point energy</a:t>
            </a:r>
          </a:p>
          <a:p>
            <a:pPr>
              <a:buNone/>
            </a:pPr>
            <a:r>
              <a:rPr lang="en-GB" dirty="0"/>
              <a:t> </a:t>
            </a:r>
          </a:p>
          <a:p>
            <a:endParaRPr lang="en-GB" dirty="0"/>
          </a:p>
          <a:p>
            <a:pPr>
              <a:buNone/>
            </a:pPr>
            <a:r>
              <a:rPr lang="en-GB" dirty="0"/>
              <a:t>   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The </a:t>
            </a:r>
            <a:r>
              <a:rPr lang="en-GB" b="1" dirty="0">
                <a:solidFill>
                  <a:srgbClr val="D60093"/>
                </a:solidFill>
              </a:rPr>
              <a:t>difference between any two consecutive energy levels </a:t>
            </a:r>
            <a:r>
              <a:rPr lang="en-GB" dirty="0"/>
              <a:t>is equal to  </a:t>
            </a:r>
          </a:p>
          <a:p>
            <a:pPr>
              <a:buNone/>
            </a:pPr>
            <a:r>
              <a:rPr lang="en-GB" dirty="0"/>
              <a:t>Hence the energy levels are equally spaced.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The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selection rules </a:t>
            </a:r>
            <a:r>
              <a:rPr lang="en-GB" dirty="0"/>
              <a:t>for </a:t>
            </a:r>
            <a:r>
              <a:rPr lang="en-GB" dirty="0" err="1"/>
              <a:t>vibrational</a:t>
            </a:r>
            <a:r>
              <a:rPr lang="en-GB" dirty="0"/>
              <a:t> transitions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b="1" dirty="0">
                <a:solidFill>
                  <a:srgbClr val="D60093"/>
                </a:solidFill>
              </a:rPr>
              <a:t>Gross selection rule </a:t>
            </a:r>
            <a:r>
              <a:rPr lang="en-GB" b="1" dirty="0"/>
              <a:t>: </a:t>
            </a:r>
            <a:r>
              <a:rPr lang="en-GB" dirty="0"/>
              <a:t>When the molecule vibrates there should be a </a:t>
            </a:r>
            <a:r>
              <a:rPr lang="en-GB" b="1" dirty="0">
                <a:solidFill>
                  <a:srgbClr val="FF0000"/>
                </a:solidFill>
              </a:rPr>
              <a:t>change in  the dipole moment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  </a:t>
            </a:r>
            <a:r>
              <a:rPr lang="el-GR" b="1" dirty="0">
                <a:solidFill>
                  <a:srgbClr val="D60093"/>
                </a:solidFill>
              </a:rPr>
              <a:t>Δ</a:t>
            </a:r>
            <a:r>
              <a:rPr lang="en-GB" b="1" dirty="0">
                <a:solidFill>
                  <a:srgbClr val="D60093"/>
                </a:solidFill>
              </a:rPr>
              <a:t>v = ± 1   </a:t>
            </a:r>
          </a:p>
          <a:p>
            <a:pPr>
              <a:buNone/>
            </a:pPr>
            <a:r>
              <a:rPr lang="en-GB" dirty="0"/>
              <a:t>Therefore transition between any two consecutive </a:t>
            </a:r>
            <a:r>
              <a:rPr lang="en-GB" dirty="0" err="1"/>
              <a:t>vibrational</a:t>
            </a:r>
            <a:r>
              <a:rPr lang="en-GB" dirty="0"/>
              <a:t> levels are allowed</a:t>
            </a:r>
          </a:p>
          <a:p>
            <a:pPr>
              <a:buNone/>
            </a:pPr>
            <a:r>
              <a:rPr lang="en-GB" dirty="0"/>
              <a:t>and only </a:t>
            </a:r>
            <a:r>
              <a:rPr lang="en-GB" b="1" dirty="0">
                <a:solidFill>
                  <a:srgbClr val="D60093"/>
                </a:solidFill>
              </a:rPr>
              <a:t>one line </a:t>
            </a:r>
            <a:r>
              <a:rPr lang="en-GB" dirty="0"/>
              <a:t>is observed in the </a:t>
            </a:r>
            <a:r>
              <a:rPr lang="en-GB" dirty="0" err="1"/>
              <a:t>vibrational</a:t>
            </a:r>
            <a:r>
              <a:rPr lang="en-GB" dirty="0"/>
              <a:t> spectrum at   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42835" y="1724298"/>
          <a:ext cx="2749005" cy="1968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2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147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317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ε</a:t>
                      </a:r>
                      <a:r>
                        <a:rPr lang="en-GB" baseline="-250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718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573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026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383211" y="2103573"/>
          <a:ext cx="1477554" cy="474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2" name="Equation" r:id="rId4" imgW="22555200" imgH="9448800" progId="Equation.3">
                  <p:embed/>
                </p:oleObj>
              </mc:Choice>
              <mc:Fallback>
                <p:oleObj name="Equation" r:id="rId4" imgW="22555200" imgH="9448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3211" y="2103573"/>
                        <a:ext cx="1477554" cy="4741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416004" y="2578963"/>
          <a:ext cx="1203739" cy="516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3" name="Equation" r:id="rId6" imgW="21945600" imgH="9448800" progId="Equation.3">
                  <p:embed/>
                </p:oleObj>
              </mc:Choice>
              <mc:Fallback>
                <p:oleObj name="Equation" r:id="rId6" imgW="21945600" imgH="9448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04" y="2578963"/>
                        <a:ext cx="1203739" cy="5169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1414827" y="3178991"/>
          <a:ext cx="1197745" cy="494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4" name="Equation" r:id="rId8" imgW="22555200" imgH="9448800" progId="Equation.3">
                  <p:embed/>
                </p:oleObj>
              </mc:Choice>
              <mc:Fallback>
                <p:oleObj name="Equation" r:id="rId8" imgW="22555200" imgH="9448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827" y="3178991"/>
                        <a:ext cx="1197745" cy="4944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6901543" y="3718560"/>
          <a:ext cx="9413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5" name="Equation" r:id="rId10" imgW="533160" imgH="215640" progId="Equation.3">
                  <p:embed/>
                </p:oleObj>
              </mc:Choice>
              <mc:Fallback>
                <p:oleObj name="Equation" r:id="rId10" imgW="53316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1543" y="3718560"/>
                        <a:ext cx="9413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5974080" y="5952309"/>
          <a:ext cx="9413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6" name="Equation" r:id="rId12" imgW="533160" imgH="215640" progId="Equation.3">
                  <p:embed/>
                </p:oleObj>
              </mc:Choice>
              <mc:Fallback>
                <p:oleObj name="Equation" r:id="rId12" imgW="533160" imgH="215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4080" y="5952309"/>
                        <a:ext cx="9413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54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3764</TotalTime>
  <Words>620</Words>
  <Application>Microsoft Office PowerPoint</Application>
  <PresentationFormat>Custom</PresentationFormat>
  <Paragraphs>106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LENOVO</cp:lastModifiedBy>
  <cp:revision>254</cp:revision>
  <dcterms:created xsi:type="dcterms:W3CDTF">2019-05-30T23:14:36Z</dcterms:created>
  <dcterms:modified xsi:type="dcterms:W3CDTF">2022-12-16T14:39:20Z</dcterms:modified>
</cp:coreProperties>
</file>