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82" r:id="rId4"/>
    <p:sldId id="292" r:id="rId5"/>
    <p:sldId id="296" r:id="rId6"/>
    <p:sldId id="286" r:id="rId7"/>
    <p:sldId id="288" r:id="rId8"/>
    <p:sldId id="283" r:id="rId9"/>
    <p:sldId id="284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7" r:id="rId19"/>
    <p:sldId id="308" r:id="rId20"/>
    <p:sldId id="305" r:id="rId21"/>
    <p:sldId id="297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yperphysics.phy-astr.gsu.edu/hbase/molecule/molec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4" y="224928"/>
            <a:ext cx="8445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ENGINEERING CHEMISTRY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Module 1- Molecular Spectroscopy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8193" y="1254032"/>
            <a:ext cx="91962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1.</a:t>
            </a:r>
            <a:r>
              <a:rPr lang="en-US" sz="2400" b="1" dirty="0"/>
              <a:t> Calculate the rotational constant for an NO molecule. Given atomic masses of N and O are 14.004 amu and 15.9994 amu respectively. The bond length of NO is 115 pm.</a:t>
            </a:r>
            <a:endParaRPr lang="en-US" sz="2400" dirty="0"/>
          </a:p>
          <a:p>
            <a:r>
              <a:rPr lang="en-US" sz="2400" b="1" dirty="0"/>
              <a:t>(1 amu = 1.66 x 10</a:t>
            </a:r>
            <a:r>
              <a:rPr lang="en-US" sz="2400" b="1" baseline="30000" dirty="0"/>
              <a:t>-27</a:t>
            </a:r>
            <a:r>
              <a:rPr lang="en-US" sz="2400" b="1" dirty="0"/>
              <a:t> kg, c = 3 x 10</a:t>
            </a:r>
            <a:r>
              <a:rPr lang="en-US" sz="2400" b="1" baseline="30000" dirty="0"/>
              <a:t>8</a:t>
            </a:r>
            <a:r>
              <a:rPr lang="en-US" sz="2400" b="1" dirty="0"/>
              <a:t> ms</a:t>
            </a:r>
            <a:r>
              <a:rPr lang="en-US" sz="2400" b="1" baseline="30000" dirty="0"/>
              <a:t>-1</a:t>
            </a:r>
            <a:r>
              <a:rPr lang="en-US" sz="2400" b="1" dirty="0"/>
              <a:t>, h=6.6x 10</a:t>
            </a:r>
            <a:r>
              <a:rPr lang="en-US" sz="2400" b="1" baseline="30000" dirty="0"/>
              <a:t>-34</a:t>
            </a:r>
            <a:r>
              <a:rPr lang="en-US" sz="2400" b="1" dirty="0"/>
              <a:t> Js)</a:t>
            </a:r>
            <a:endParaRPr lang="en-US" sz="2400" dirty="0"/>
          </a:p>
          <a:p>
            <a:r>
              <a:rPr lang="en-US" sz="2400" b="1" dirty="0">
                <a:latin typeface="Calibri" pitchFamily="34" charset="0"/>
              </a:rPr>
              <a:t> </a:t>
            </a:r>
            <a:endParaRPr lang="en-US" sz="2400" b="1" baseline="30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27" y="266955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Solution: </a:t>
            </a:r>
            <a:endParaRPr lang="en-US" sz="2400" b="1" dirty="0"/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1512888" y="3044825"/>
          <a:ext cx="6919912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4051080" imgH="2323800" progId="Equation.3">
                  <p:embed/>
                </p:oleObj>
              </mc:Choice>
              <mc:Fallback>
                <p:oleObj name="Equation" r:id="rId4" imgW="4051080" imgH="232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044825"/>
                        <a:ext cx="6919912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99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4" y="224928"/>
            <a:ext cx="8445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ENGINEERING CHEMISTRY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Module 1- Molecular Spectroscopy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8193" y="1254032"/>
            <a:ext cx="919625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2. The first line in the pure rotational spectrum of HCl appears at    21.18 cm</a:t>
            </a:r>
            <a:r>
              <a:rPr lang="en-US" sz="2400" b="1" baseline="30000" dirty="0">
                <a:latin typeface="Calibri" pitchFamily="34" charset="0"/>
              </a:rPr>
              <a:t>-1</a:t>
            </a:r>
            <a:r>
              <a:rPr lang="en-US" sz="2400" b="1" dirty="0">
                <a:latin typeface="Calibri" pitchFamily="34" charset="0"/>
              </a:rPr>
              <a:t> . Calculate the bond length of the molecule. Given atomic masses of H and </a:t>
            </a:r>
            <a:r>
              <a:rPr lang="en-US" sz="2400" b="1" dirty="0" err="1">
                <a:latin typeface="Calibri" pitchFamily="34" charset="0"/>
              </a:rPr>
              <a:t>Cl</a:t>
            </a:r>
            <a:r>
              <a:rPr lang="en-US" sz="2400" b="1" dirty="0">
                <a:latin typeface="Calibri" pitchFamily="34" charset="0"/>
              </a:rPr>
              <a:t> are 1.008 amu and 35.45 amu respectively.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(1 amu = 1.66 x 10</a:t>
            </a:r>
            <a:r>
              <a:rPr lang="en-US" sz="2400" b="1" baseline="300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-27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kg, c = 3 x 10</a:t>
            </a:r>
            <a:r>
              <a:rPr lang="en-US" sz="2400" b="1" baseline="300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8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ms</a:t>
            </a:r>
            <a:r>
              <a:rPr lang="en-US" sz="2400" b="1" baseline="300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-1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, h = 6.6x 10</a:t>
            </a:r>
            <a:r>
              <a:rPr lang="en-US" sz="2400" b="1" baseline="300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-34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Js)</a:t>
            </a:r>
            <a:endParaRPr lang="en-US" sz="2400" b="1" baseline="30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521891" y="3148148"/>
          <a:ext cx="8243286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4127400" imgH="2057400" progId="Equation.3">
                  <p:embed/>
                </p:oleObj>
              </mc:Choice>
              <mc:Fallback>
                <p:oleObj name="Equation" r:id="rId4" imgW="41274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91" y="3148148"/>
                        <a:ext cx="8243286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45627" y="2669559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Solution :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9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4" y="224928"/>
            <a:ext cx="8445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ENGINEERING CHEMISTRY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Module 1- Molecular Spectroscopy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634919" y="1240969"/>
          <a:ext cx="4013588" cy="309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688760" imgH="1396800" progId="Equation.3">
                  <p:embed/>
                </p:oleObj>
              </mc:Choice>
              <mc:Fallback>
                <p:oleObj name="Equation" r:id="rId4" imgW="168876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19" y="1240969"/>
                        <a:ext cx="4013588" cy="30958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37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4" y="224928"/>
            <a:ext cx="8445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ENGINEERING CHEMISTRY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Module 1- Molecular Spectroscopy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8193" y="1254032"/>
            <a:ext cx="927463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3. </a:t>
            </a:r>
            <a:r>
              <a:rPr lang="en-US" sz="2400" b="1" dirty="0"/>
              <a:t>For HBr molecule:</a:t>
            </a:r>
          </a:p>
          <a:p>
            <a:r>
              <a:rPr lang="en-US" sz="2400" b="1" dirty="0" err="1"/>
              <a:t>i</a:t>
            </a:r>
            <a:r>
              <a:rPr lang="en-US" sz="2400" b="1" dirty="0"/>
              <a:t>) The rotational spectrum shows the first line at 17.19 cm</a:t>
            </a:r>
            <a:r>
              <a:rPr lang="en-US" sz="2400" b="1" baseline="30000" dirty="0"/>
              <a:t>-1</a:t>
            </a:r>
            <a:r>
              <a:rPr lang="en-US" sz="2400" b="1" dirty="0"/>
              <a:t>. Calculate the bond length of HBr molecule( Use rigid rotor model)		</a:t>
            </a:r>
          </a:p>
          <a:p>
            <a:r>
              <a:rPr lang="en-US" sz="2400" b="1" dirty="0"/>
              <a:t>ii) The vibrational spectrum shows fundamental and first overtone at 2559.08 cm</a:t>
            </a:r>
            <a:r>
              <a:rPr lang="en-US" sz="2400" b="1" baseline="30000" dirty="0"/>
              <a:t>-1</a:t>
            </a:r>
            <a:r>
              <a:rPr lang="en-US" sz="2400" b="1" dirty="0"/>
              <a:t> and 5027.54 cm</a:t>
            </a:r>
            <a:r>
              <a:rPr lang="en-US" sz="2400" b="1" baseline="30000" dirty="0"/>
              <a:t>-1</a:t>
            </a:r>
            <a:r>
              <a:rPr lang="en-US" sz="2400" b="1" dirty="0"/>
              <a:t>  respectively. Calculate the anharmonicity constant for the molecule. (Use anharmonic oscillator model). (1 amu = 1.66 x 10</a:t>
            </a:r>
            <a:r>
              <a:rPr lang="en-US" sz="2400" b="1" baseline="30000" dirty="0"/>
              <a:t>-27</a:t>
            </a:r>
            <a:r>
              <a:rPr lang="en-US" sz="2400" b="1" dirty="0"/>
              <a:t> kg, h = 6.627 x 10</a:t>
            </a:r>
            <a:r>
              <a:rPr lang="en-US" sz="2400" b="1" baseline="30000" dirty="0"/>
              <a:t>-34</a:t>
            </a:r>
            <a:r>
              <a:rPr lang="en-US" sz="2400" b="1" dirty="0"/>
              <a:t> Js, c = 3 x 10</a:t>
            </a:r>
            <a:r>
              <a:rPr lang="en-US" sz="2400" b="1" baseline="30000" dirty="0"/>
              <a:t>10</a:t>
            </a:r>
            <a:r>
              <a:rPr lang="en-US" sz="2400" b="1" dirty="0"/>
              <a:t>cms</a:t>
            </a:r>
            <a:r>
              <a:rPr lang="en-US" sz="2400" b="1" baseline="30000" dirty="0"/>
              <a:t>-1</a:t>
            </a:r>
            <a:r>
              <a:rPr lang="en-US" sz="2400" b="1" dirty="0"/>
              <a:t> ,    N = 6.023 x 10</a:t>
            </a:r>
            <a:r>
              <a:rPr lang="en-US" sz="2400" b="1" baseline="30000" dirty="0"/>
              <a:t>23</a:t>
            </a:r>
            <a:r>
              <a:rPr lang="en-US" sz="2400" b="1" dirty="0"/>
              <a:t> mol</a:t>
            </a:r>
            <a:r>
              <a:rPr lang="en-US" sz="2400" b="1" baseline="30000" dirty="0"/>
              <a:t>-1</a:t>
            </a:r>
            <a:r>
              <a:rPr lang="en-US" sz="2400" b="1" dirty="0"/>
              <a:t>, Gram molar mass of H = 1.0 and Br = 79.9 )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248188" y="4178328"/>
            <a:ext cx="61901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Solution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2B = 17.19 cm</a:t>
            </a:r>
            <a:r>
              <a:rPr kumimoji="0" 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-1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B = 8.595 cm</a:t>
            </a:r>
            <a:r>
              <a:rPr kumimoji="0" 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-1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   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64274" y="4898572"/>
          <a:ext cx="9058549" cy="1275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4978080" imgH="685800" progId="Equation.3">
                  <p:embed/>
                </p:oleObj>
              </mc:Choice>
              <mc:Fallback>
                <p:oleObj name="Equation" r:id="rId4" imgW="49780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74" y="4898572"/>
                        <a:ext cx="9058549" cy="12753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99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4" y="224928"/>
            <a:ext cx="8445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ENGINEERING CHEMISTRY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Module 1- Molecular Spectroscopy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6386" y="4341614"/>
            <a:ext cx="431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ii)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58800" y="1316038"/>
          <a:ext cx="4779963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2361960" imgH="1447560" progId="Equation.3">
                  <p:embed/>
                </p:oleObj>
              </mc:Choice>
              <mc:Fallback>
                <p:oleObj name="Equation" r:id="rId4" imgW="236196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316038"/>
                        <a:ext cx="4779963" cy="278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860696" y="4277359"/>
          <a:ext cx="3610931" cy="119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1993680" imgH="660240" progId="Equation.3">
                  <p:embed/>
                </p:oleObj>
              </mc:Choice>
              <mc:Fallback>
                <p:oleObj name="Equation" r:id="rId6" imgW="19936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696" y="4277359"/>
                        <a:ext cx="3610931" cy="1195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78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4" y="224928"/>
            <a:ext cx="8445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ENGINEERING CHEMISTRY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Module 1- Molecular Spectroscopy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8193" y="1254032"/>
            <a:ext cx="91962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4. </a:t>
            </a:r>
            <a:r>
              <a:rPr lang="en-US" sz="2400" b="1" dirty="0"/>
              <a:t>For a </a:t>
            </a:r>
            <a:r>
              <a:rPr lang="en-US" sz="2400" b="1" dirty="0" err="1"/>
              <a:t>KCl</a:t>
            </a:r>
            <a:r>
              <a:rPr lang="en-US" sz="2400" b="1" dirty="0"/>
              <a:t> molecule undergoing simple harmonic motion the vibrational spectrum shows a fundamental frequency at 378 cm</a:t>
            </a:r>
            <a:r>
              <a:rPr lang="en-US" sz="2400" b="1" baseline="30000" dirty="0"/>
              <a:t>-1</a:t>
            </a:r>
            <a:r>
              <a:rPr lang="en-US" sz="2400" b="1" dirty="0"/>
              <a:t>.</a:t>
            </a:r>
          </a:p>
          <a:p>
            <a:r>
              <a:rPr lang="en-US" sz="2400" b="1" dirty="0" err="1"/>
              <a:t>i</a:t>
            </a:r>
            <a:r>
              <a:rPr lang="en-US" sz="2400" b="1" dirty="0"/>
              <a:t>) Calculate the reduced mass of </a:t>
            </a:r>
            <a:r>
              <a:rPr lang="en-US" sz="2400" b="1" dirty="0" err="1"/>
              <a:t>KCl</a:t>
            </a:r>
            <a:r>
              <a:rPr lang="en-US" sz="2400" b="1" dirty="0"/>
              <a:t> ii) Determine force constant of </a:t>
            </a:r>
            <a:r>
              <a:rPr lang="en-US" sz="2400" b="1" dirty="0" err="1"/>
              <a:t>KCl</a:t>
            </a:r>
            <a:r>
              <a:rPr lang="en-US" sz="2400" b="1" dirty="0"/>
              <a:t>  iii) Determine zero point energy  for </a:t>
            </a:r>
            <a:r>
              <a:rPr lang="en-US" sz="2400" b="1" dirty="0" err="1"/>
              <a:t>KCl</a:t>
            </a:r>
            <a:r>
              <a:rPr lang="en-US" sz="2400" b="1" dirty="0"/>
              <a:t> molecule.  (c = 3 x 10</a:t>
            </a:r>
            <a:r>
              <a:rPr lang="en-US" sz="2400" b="1" baseline="30000" dirty="0"/>
              <a:t>10</a:t>
            </a:r>
            <a:r>
              <a:rPr lang="en-US" sz="2400" b="1" dirty="0"/>
              <a:t> cms</a:t>
            </a:r>
            <a:r>
              <a:rPr lang="en-US" sz="2400" b="1" baseline="30000" dirty="0"/>
              <a:t>-1</a:t>
            </a:r>
            <a:r>
              <a:rPr lang="en-US" sz="2400" b="1" dirty="0"/>
              <a:t> , N = 6.023 x 10</a:t>
            </a:r>
            <a:r>
              <a:rPr lang="en-US" sz="2400" b="1" baseline="30000" dirty="0"/>
              <a:t>23</a:t>
            </a:r>
            <a:r>
              <a:rPr lang="en-US" sz="2400" b="1" dirty="0"/>
              <a:t> mol</a:t>
            </a:r>
            <a:r>
              <a:rPr lang="en-US" sz="2400" b="1" baseline="30000" dirty="0"/>
              <a:t>-1</a:t>
            </a:r>
            <a:r>
              <a:rPr lang="en-US" sz="2400" b="1" dirty="0"/>
              <a:t>, Gram molar mass of K = 39 and </a:t>
            </a:r>
            <a:r>
              <a:rPr lang="en-US" sz="2400" b="1" dirty="0" err="1"/>
              <a:t>Cl</a:t>
            </a:r>
            <a:r>
              <a:rPr lang="en-US" sz="2400" b="1" dirty="0"/>
              <a:t> = 35.5)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877" y="3087577"/>
            <a:ext cx="1257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Solution : </a:t>
            </a:r>
            <a:endParaRPr lang="en-US" sz="20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763713" y="3176588"/>
          <a:ext cx="64008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3784600" imgH="2324100" progId="Equation.3">
                  <p:embed/>
                </p:oleObj>
              </mc:Choice>
              <mc:Fallback>
                <p:oleObj name="Equation" r:id="rId4" imgW="3784600" imgH="232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76588"/>
                        <a:ext cx="6400800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0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4" y="224928"/>
            <a:ext cx="8445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ENGINEERING CHEMISTRY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Module 1-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352698" y="1254032"/>
            <a:ext cx="845166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5.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The force constant of CO is 1840 Nm</a:t>
            </a:r>
            <a:r>
              <a:rPr kumimoji="0" 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-1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. Calculate the oscillation frequency and wave number in cm</a:t>
            </a:r>
            <a:r>
              <a:rPr kumimoji="0" 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-1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.  (1 amu = 1.66 x 10</a:t>
            </a:r>
            <a:r>
              <a:rPr kumimoji="0" 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-27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kg,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 = 3 x 10</a:t>
            </a:r>
            <a:r>
              <a:rPr kumimoji="0" 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8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ms</a:t>
            </a:r>
            <a:r>
              <a:rPr kumimoji="0" 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-1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Gram molar mass of C = 12.000 and O = 15.9994)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84189" y="2819400"/>
          <a:ext cx="7993606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4101840" imgH="2158920" progId="Equation.3">
                  <p:embed/>
                </p:oleObj>
              </mc:Choice>
              <mc:Fallback>
                <p:oleObj name="Equation" r:id="rId4" imgW="4101840" imgH="2158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9" y="2819400"/>
                        <a:ext cx="7993606" cy="379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89317" y="2408311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Solution :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74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9" y="246185"/>
            <a:ext cx="8909539" cy="923185"/>
          </a:xfrm>
        </p:spPr>
        <p:txBody>
          <a:bodyPr/>
          <a:lstStyle/>
          <a:p>
            <a:r>
              <a:rPr lang="en-IN" sz="3200" b="1" dirty="0">
                <a:latin typeface="+mn-lt"/>
              </a:rPr>
              <a:t>ENGINEERING CHEMISTRY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Rotational Spectrum of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HCl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76" y="1679026"/>
            <a:ext cx="6986953" cy="424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43200" y="60900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https://www.google.com/url?sa=i&amp;url=https%3A%2F%2Fwww.physics.dcu.ie%2F~be%2FPs415%2FRotational1.pdf&amp;psig=AOvVaw3MLionOfGJ5e6yIpw6oCRB&amp;ust=1694589411993000&amp;source=images&amp;cd=vfe&amp;opi=89978449&amp;ved=0CBIQjhxqFwoTCMio8bbGpIEDFQAAAAAdAAAAABAD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029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cetone » Raman Spectroscopy » Scientific &amp; Industri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143" y="1114059"/>
            <a:ext cx="7382363" cy="546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9" y="257908"/>
            <a:ext cx="10861431" cy="911464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ENGINEERING CHEMISTRY</a:t>
            </a:r>
            <a:r>
              <a:rPr lang="en-IN" sz="3800" b="1" dirty="0">
                <a:latin typeface="+mn-lt"/>
              </a:rPr>
              <a:t/>
            </a:r>
            <a:br>
              <a:rPr lang="en-IN" sz="3800" b="1" dirty="0">
                <a:latin typeface="+mn-lt"/>
              </a:rPr>
            </a:b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Raman Spectra of Acetone and Ethanol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18492" y="6253844"/>
            <a:ext cx="8804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s://www.google.com/url?sa=i&amp;url=https%3A%2F%2Fwww.sacher-laser.com%2Fapplications%2Foverview%2Framan_spectroscopy%2Facetone.html&amp;psig=AOvVaw36wm4omX2vR8WMuwzO35Ds&amp;ust=1694590203024000&amp;source=images&amp;cd=vfe&amp;opi=89978449&amp;ved=0CBEQjhxqGAoTCOjlpczGpIEDFQAAAAAdAAAAABCTAQ</a:t>
            </a:r>
          </a:p>
        </p:txBody>
      </p:sp>
    </p:spTree>
    <p:extLst>
      <p:ext uri="{BB962C8B-B14F-4D97-AF65-F5344CB8AC3E}">
        <p14:creationId xmlns:p14="http://schemas.microsoft.com/office/powerpoint/2010/main" val="994220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31" y="199294"/>
            <a:ext cx="10779369" cy="1160584"/>
          </a:xfrm>
        </p:spPr>
        <p:txBody>
          <a:bodyPr/>
          <a:lstStyle/>
          <a:p>
            <a:r>
              <a:rPr lang="en-IN" sz="3400" b="1" dirty="0">
                <a:latin typeface="+mn-lt"/>
              </a:rPr>
              <a:t>ENGINEERING CHEMISTRY</a:t>
            </a:r>
            <a:br>
              <a:rPr lang="en-IN" sz="3400" b="1" dirty="0">
                <a:latin typeface="+mn-lt"/>
              </a:rPr>
            </a:b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IR spectra of Acetone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20" y="1606063"/>
            <a:ext cx="9476058" cy="466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0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i="1" dirty="0"/>
              <a:t>Intensity of spectral lines</a:t>
            </a:r>
          </a:p>
          <a:p>
            <a:r>
              <a:rPr lang="en-IN" b="1" i="1" dirty="0"/>
              <a:t>Franck Condon Principle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0"/>
            <a:ext cx="7807569" cy="1430216"/>
          </a:xfrm>
        </p:spPr>
        <p:txBody>
          <a:bodyPr/>
          <a:lstStyle/>
          <a:p>
            <a:r>
              <a:rPr lang="en-IN" sz="3400" b="1" dirty="0">
                <a:latin typeface="+mn-lt"/>
              </a:rPr>
              <a:t>ENGINEERING CHEMISTRY</a:t>
            </a:r>
            <a:r>
              <a:rPr lang="en-IN" sz="3400" b="1" dirty="0"/>
              <a:t/>
            </a:r>
            <a:br>
              <a:rPr lang="en-IN" sz="3400" b="1" dirty="0"/>
            </a:b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Electronic Spectra of Acetone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8197" name="Picture 5" descr="Measurements of near-UV absorption spectra of acetone and 3-pentanone at  high temperatures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69" y="1520447"/>
            <a:ext cx="6353908" cy="503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64826" y="4454768"/>
            <a:ext cx="29893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s://www.google.com/url?sa=i&amp;url=https%3A%2F%2Fwww.sciencedirect.com%2Fscience%2Farticle%2Fpii%2FS0022407308000307&amp;psig=AOvVaw3ysyw2bsVZ-8HdKyPc1r-L&amp;ust=1694589528200000&amp;source=images&amp;cd=vfe&amp;opi=89978449&amp;ved=0CBIQjhxqFwoTCOD96IvEpIEDFQAAAAAdAAAAABAf</a:t>
            </a:r>
          </a:p>
        </p:txBody>
      </p:sp>
    </p:spTree>
    <p:extLst>
      <p:ext uri="{BB962C8B-B14F-4D97-AF65-F5344CB8AC3E}">
        <p14:creationId xmlns:p14="http://schemas.microsoft.com/office/powerpoint/2010/main" val="496615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END OF MODULE 1 – MOLECULAR SPECTROSCOPY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6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596F4E84-A3ED-44C8-863B-956C1285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50" y="1334169"/>
            <a:ext cx="4543778" cy="334962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+mn-lt"/>
              </a:rPr>
              <a:t>Electronic spectroscopy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EB93593-A378-49D5-AAA8-B8863466EFCB}"/>
              </a:ext>
            </a:extLst>
          </p:cNvPr>
          <p:cNvSpPr txBox="1"/>
          <p:nvPr/>
        </p:nvSpPr>
        <p:spPr>
          <a:xfrm>
            <a:off x="816250" y="1669131"/>
            <a:ext cx="407285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Intensity of spectral lines</a:t>
            </a:r>
          </a:p>
          <a:p>
            <a:endParaRPr lang="en-GB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There are </a:t>
            </a:r>
            <a:r>
              <a:rPr lang="en-GB" sz="2000" b="1" dirty="0">
                <a:solidFill>
                  <a:srgbClr val="CC0066"/>
                </a:solidFill>
              </a:rPr>
              <a:t>no selection rules </a:t>
            </a:r>
            <a:r>
              <a:rPr lang="en-GB" sz="2000" dirty="0"/>
              <a:t>for vibrational changes during an electronic transition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Most of the </a:t>
            </a:r>
            <a:r>
              <a:rPr lang="en-GB" sz="2000" b="1" dirty="0">
                <a:solidFill>
                  <a:srgbClr val="CC0066"/>
                </a:solidFill>
              </a:rPr>
              <a:t>transitions start from v”=0</a:t>
            </a:r>
            <a:r>
              <a:rPr lang="en-GB" sz="2000" dirty="0"/>
              <a:t> as it is most populated level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excited state usually has </a:t>
            </a:r>
            <a:r>
              <a:rPr lang="en-GB" sz="2000" b="1" dirty="0">
                <a:solidFill>
                  <a:srgbClr val="CC0066"/>
                </a:solidFill>
              </a:rPr>
              <a:t>longer internuclear distance </a:t>
            </a:r>
            <a:r>
              <a:rPr lang="en-GB" sz="2000" dirty="0"/>
              <a:t>because of </a:t>
            </a:r>
            <a:r>
              <a:rPr lang="en-GB" sz="2000" dirty="0" err="1"/>
              <a:t>antibonding</a:t>
            </a:r>
            <a:r>
              <a:rPr lang="en-GB" sz="2000" dirty="0"/>
              <a:t>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68B7712B-6B6D-4755-83DB-F3D7F3EC7583}"/>
              </a:ext>
            </a:extLst>
          </p:cNvPr>
          <p:cNvCxnSpPr>
            <a:cxnSpLocks/>
          </p:cNvCxnSpPr>
          <p:nvPr/>
        </p:nvCxnSpPr>
        <p:spPr>
          <a:xfrm>
            <a:off x="3288890" y="5176684"/>
            <a:ext cx="0" cy="121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922997" y="2135515"/>
            <a:ext cx="3368747" cy="4316069"/>
            <a:chOff x="4922997" y="2135515"/>
            <a:chExt cx="3368747" cy="431606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E7D83C0D-20DC-412D-8F6C-FB89DCA4F3A1}"/>
                </a:ext>
              </a:extLst>
            </p:cNvPr>
            <p:cNvCxnSpPr/>
            <p:nvPr/>
          </p:nvCxnSpPr>
          <p:spPr>
            <a:xfrm>
              <a:off x="5442155" y="6017342"/>
              <a:ext cx="284958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BA9A943F-5F3C-4F04-8F11-B0801F1EB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2155" y="2135515"/>
              <a:ext cx="0" cy="3881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2ABD5E3C-003A-4421-9367-710B8EBE361C}"/>
                </a:ext>
              </a:extLst>
            </p:cNvPr>
            <p:cNvSpPr/>
            <p:nvPr/>
          </p:nvSpPr>
          <p:spPr>
            <a:xfrm>
              <a:off x="5586676" y="3846619"/>
              <a:ext cx="1592826" cy="2174864"/>
            </a:xfrm>
            <a:custGeom>
              <a:avLst/>
              <a:gdLst>
                <a:gd name="connsiteX0" fmla="*/ 0 w 1592826"/>
                <a:gd name="connsiteY0" fmla="*/ 0 h 2174864"/>
                <a:gd name="connsiteX1" fmla="*/ 294968 w 1592826"/>
                <a:gd name="connsiteY1" fmla="*/ 2168013 h 2174864"/>
                <a:gd name="connsiteX2" fmla="*/ 1253613 w 1592826"/>
                <a:gd name="connsiteY2" fmla="*/ 678426 h 2174864"/>
                <a:gd name="connsiteX3" fmla="*/ 1592826 w 1592826"/>
                <a:gd name="connsiteY3" fmla="*/ 471949 h 2174864"/>
                <a:gd name="connsiteX4" fmla="*/ 1592826 w 1592826"/>
                <a:gd name="connsiteY4" fmla="*/ 471949 h 217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2826" h="2174864">
                  <a:moveTo>
                    <a:pt x="0" y="0"/>
                  </a:moveTo>
                  <a:cubicBezTo>
                    <a:pt x="43016" y="1027471"/>
                    <a:pt x="86033" y="2054942"/>
                    <a:pt x="294968" y="2168013"/>
                  </a:cubicBezTo>
                  <a:cubicBezTo>
                    <a:pt x="503904" y="2281084"/>
                    <a:pt x="1037303" y="961103"/>
                    <a:pt x="1253613" y="678426"/>
                  </a:cubicBezTo>
                  <a:cubicBezTo>
                    <a:pt x="1469923" y="395749"/>
                    <a:pt x="1592826" y="471949"/>
                    <a:pt x="1592826" y="471949"/>
                  </a:cubicBezTo>
                  <a:lnTo>
                    <a:pt x="1592826" y="471949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90D1195-C3A6-46A5-AAAC-80620E502972}"/>
                </a:ext>
              </a:extLst>
            </p:cNvPr>
            <p:cNvCxnSpPr/>
            <p:nvPr/>
          </p:nvCxnSpPr>
          <p:spPr>
            <a:xfrm>
              <a:off x="5680185" y="5321441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AFA187F-51D8-45E5-8732-16747B99364A}"/>
                </a:ext>
              </a:extLst>
            </p:cNvPr>
            <p:cNvCxnSpPr/>
            <p:nvPr/>
          </p:nvCxnSpPr>
          <p:spPr>
            <a:xfrm>
              <a:off x="5647663" y="5058697"/>
              <a:ext cx="9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F6B86DC4-1D73-457B-94BC-0BC71E3F5E73}"/>
                </a:ext>
              </a:extLst>
            </p:cNvPr>
            <p:cNvCxnSpPr/>
            <p:nvPr/>
          </p:nvCxnSpPr>
          <p:spPr>
            <a:xfrm>
              <a:off x="5645228" y="4822722"/>
              <a:ext cx="10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302C1E0C-FF13-4B94-9D71-653A41589B44}"/>
                </a:ext>
              </a:extLst>
            </p:cNvPr>
            <p:cNvCxnSpPr>
              <a:cxnSpLocks/>
            </p:cNvCxnSpPr>
            <p:nvPr/>
          </p:nvCxnSpPr>
          <p:spPr>
            <a:xfrm>
              <a:off x="5610059" y="4586748"/>
              <a:ext cx="11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62094B35-BAB1-4061-B6DC-30D14C668F54}"/>
                </a:ext>
              </a:extLst>
            </p:cNvPr>
            <p:cNvCxnSpPr/>
            <p:nvPr/>
          </p:nvCxnSpPr>
          <p:spPr>
            <a:xfrm>
              <a:off x="5602685" y="4424516"/>
              <a:ext cx="13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40281646-75AD-421D-80A0-BF4D8A41992A}"/>
                </a:ext>
              </a:extLst>
            </p:cNvPr>
            <p:cNvCxnSpPr/>
            <p:nvPr/>
          </p:nvCxnSpPr>
          <p:spPr>
            <a:xfrm>
              <a:off x="5619150" y="4306529"/>
              <a:ext cx="15928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667B9993-B61E-4CE9-A0AD-9CF2E60AEFC9}"/>
                </a:ext>
              </a:extLst>
            </p:cNvPr>
            <p:cNvCxnSpPr/>
            <p:nvPr/>
          </p:nvCxnSpPr>
          <p:spPr>
            <a:xfrm>
              <a:off x="5738800" y="5648078"/>
              <a:ext cx="46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B64EC26C-75A3-4716-A8F2-97975CF0CB46}"/>
                </a:ext>
              </a:extLst>
            </p:cNvPr>
            <p:cNvCxnSpPr/>
            <p:nvPr/>
          </p:nvCxnSpPr>
          <p:spPr>
            <a:xfrm>
              <a:off x="6096000" y="3429000"/>
              <a:ext cx="481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F1F71A98-B7B9-401D-8E7F-92BB5900B350}"/>
                </a:ext>
              </a:extLst>
            </p:cNvPr>
            <p:cNvCxnSpPr/>
            <p:nvPr/>
          </p:nvCxnSpPr>
          <p:spPr>
            <a:xfrm>
              <a:off x="6046248" y="3215149"/>
              <a:ext cx="65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916A1AD8-E32C-4AFF-9DF9-447F6D8D404A}"/>
                </a:ext>
              </a:extLst>
            </p:cNvPr>
            <p:cNvCxnSpPr/>
            <p:nvPr/>
          </p:nvCxnSpPr>
          <p:spPr>
            <a:xfrm>
              <a:off x="6037385" y="2964426"/>
              <a:ext cx="801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B4F60190-BFE2-42C0-821F-6DF9E03868D7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6011079" y="2772422"/>
              <a:ext cx="947675" cy="1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4EA3A755-9358-4802-B6C1-7526EC869C21}"/>
                </a:ext>
              </a:extLst>
            </p:cNvPr>
            <p:cNvCxnSpPr>
              <a:cxnSpLocks/>
            </p:cNvCxnSpPr>
            <p:nvPr/>
          </p:nvCxnSpPr>
          <p:spPr>
            <a:xfrm>
              <a:off x="6012781" y="2625213"/>
              <a:ext cx="10845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D979D4D4-FFCC-4177-BE21-7BBCA6AE96B4}"/>
                </a:ext>
              </a:extLst>
            </p:cNvPr>
            <p:cNvSpPr txBox="1"/>
            <p:nvPr/>
          </p:nvSpPr>
          <p:spPr>
            <a:xfrm>
              <a:off x="4922997" y="3864077"/>
              <a:ext cx="37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1ADFF68F-2594-42A8-851B-36D965174532}"/>
                </a:ext>
              </a:extLst>
            </p:cNvPr>
            <p:cNvSpPr txBox="1"/>
            <p:nvPr/>
          </p:nvSpPr>
          <p:spPr>
            <a:xfrm>
              <a:off x="6307916" y="6082252"/>
              <a:ext cx="215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r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="" xmlns:a16="http://schemas.microsoft.com/office/drawing/2014/main" id="{C72FC375-BCFA-49ED-8014-2F6779295B08}"/>
                </a:ext>
              </a:extLst>
            </p:cNvPr>
            <p:cNvCxnSpPr/>
            <p:nvPr/>
          </p:nvCxnSpPr>
          <p:spPr>
            <a:xfrm flipV="1">
              <a:off x="5102942" y="3215149"/>
              <a:ext cx="0" cy="5057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="" xmlns:a16="http://schemas.microsoft.com/office/drawing/2014/main" id="{121BA800-950C-4C95-8CC6-09E3C28E96C9}"/>
                </a:ext>
              </a:extLst>
            </p:cNvPr>
            <p:cNvCxnSpPr/>
            <p:nvPr/>
          </p:nvCxnSpPr>
          <p:spPr>
            <a:xfrm>
              <a:off x="6710516" y="6266918"/>
              <a:ext cx="6784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D8F46505-98B1-4F85-8B0D-3C6A9D00DFF5}"/>
                </a:ext>
              </a:extLst>
            </p:cNvPr>
            <p:cNvSpPr txBox="1"/>
            <p:nvPr/>
          </p:nvSpPr>
          <p:spPr>
            <a:xfrm>
              <a:off x="7388942" y="5283619"/>
              <a:ext cx="47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IN" dirty="0"/>
                <a:t>”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894787A5-5A5E-43A8-B273-837B71E17129}"/>
                </a:ext>
              </a:extLst>
            </p:cNvPr>
            <p:cNvSpPr txBox="1"/>
            <p:nvPr/>
          </p:nvSpPr>
          <p:spPr>
            <a:xfrm>
              <a:off x="7388942" y="3019743"/>
              <a:ext cx="47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IN" dirty="0"/>
                <a:t>’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1DD35275-438D-4CD2-B9DB-02C931D045CA}"/>
                </a:ext>
              </a:extLst>
            </p:cNvPr>
            <p:cNvSpPr txBox="1"/>
            <p:nvPr/>
          </p:nvSpPr>
          <p:spPr>
            <a:xfrm>
              <a:off x="6287235" y="5465806"/>
              <a:ext cx="6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v”=0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3237C8E-316D-4CCC-B8E9-5DCFBE7BAF6C}"/>
                </a:ext>
              </a:extLst>
            </p:cNvPr>
            <p:cNvSpPr txBox="1"/>
            <p:nvPr/>
          </p:nvSpPr>
          <p:spPr>
            <a:xfrm>
              <a:off x="6511730" y="3288270"/>
              <a:ext cx="6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v’=0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F2EB02F5-B17D-4FD4-97FC-25760FC078FE}"/>
                </a:ext>
              </a:extLst>
            </p:cNvPr>
            <p:cNvSpPr txBox="1"/>
            <p:nvPr/>
          </p:nvSpPr>
          <p:spPr>
            <a:xfrm>
              <a:off x="6430016" y="5146841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E35ED7B-7C42-4B9A-88A8-2CCE8DD53186}"/>
                </a:ext>
              </a:extLst>
            </p:cNvPr>
            <p:cNvSpPr txBox="1"/>
            <p:nvPr/>
          </p:nvSpPr>
          <p:spPr>
            <a:xfrm>
              <a:off x="6523210" y="4884428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4DBACB3-DB6B-4E72-BB96-87B48AEFEF30}"/>
                </a:ext>
              </a:extLst>
            </p:cNvPr>
            <p:cNvSpPr txBox="1"/>
            <p:nvPr/>
          </p:nvSpPr>
          <p:spPr>
            <a:xfrm>
              <a:off x="6690131" y="4647518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F4F88F1A-98C9-474F-9EE1-F27AA19D7AC4}"/>
                </a:ext>
              </a:extLst>
            </p:cNvPr>
            <p:cNvSpPr txBox="1"/>
            <p:nvPr/>
          </p:nvSpPr>
          <p:spPr>
            <a:xfrm>
              <a:off x="6832872" y="4413061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ED98C2EB-B1E2-4661-AFAB-E3E635379B62}"/>
                </a:ext>
              </a:extLst>
            </p:cNvPr>
            <p:cNvSpPr txBox="1"/>
            <p:nvPr/>
          </p:nvSpPr>
          <p:spPr>
            <a:xfrm>
              <a:off x="6655639" y="3042835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08BE075E-5F81-4610-A6AB-AC2032F5211D}"/>
                </a:ext>
              </a:extLst>
            </p:cNvPr>
            <p:cNvSpPr txBox="1"/>
            <p:nvPr/>
          </p:nvSpPr>
          <p:spPr>
            <a:xfrm>
              <a:off x="6832872" y="2804939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DBF8A442-59E4-45B9-9734-0FF24A834BAF}"/>
                </a:ext>
              </a:extLst>
            </p:cNvPr>
            <p:cNvSpPr txBox="1"/>
            <p:nvPr/>
          </p:nvSpPr>
          <p:spPr>
            <a:xfrm>
              <a:off x="6998110" y="2603204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40" name="Freeform: Shape 25">
              <a:extLst>
                <a:ext uri="{FF2B5EF4-FFF2-40B4-BE49-F238E27FC236}">
                  <a16:creationId xmlns="" xmlns:a16="http://schemas.microsoft.com/office/drawing/2014/main" id="{2ABD5E3C-003A-4421-9367-710B8EBE361C}"/>
                </a:ext>
              </a:extLst>
            </p:cNvPr>
            <p:cNvSpPr/>
            <p:nvPr/>
          </p:nvSpPr>
          <p:spPr>
            <a:xfrm>
              <a:off x="5997199" y="2298863"/>
              <a:ext cx="1221741" cy="1524309"/>
            </a:xfrm>
            <a:custGeom>
              <a:avLst/>
              <a:gdLst>
                <a:gd name="connsiteX0" fmla="*/ 0 w 1592826"/>
                <a:gd name="connsiteY0" fmla="*/ 0 h 2174864"/>
                <a:gd name="connsiteX1" fmla="*/ 294968 w 1592826"/>
                <a:gd name="connsiteY1" fmla="*/ 2168013 h 2174864"/>
                <a:gd name="connsiteX2" fmla="*/ 1253613 w 1592826"/>
                <a:gd name="connsiteY2" fmla="*/ 678426 h 2174864"/>
                <a:gd name="connsiteX3" fmla="*/ 1592826 w 1592826"/>
                <a:gd name="connsiteY3" fmla="*/ 471949 h 2174864"/>
                <a:gd name="connsiteX4" fmla="*/ 1592826 w 1592826"/>
                <a:gd name="connsiteY4" fmla="*/ 471949 h 217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2826" h="2174864">
                  <a:moveTo>
                    <a:pt x="0" y="0"/>
                  </a:moveTo>
                  <a:cubicBezTo>
                    <a:pt x="43016" y="1027471"/>
                    <a:pt x="86033" y="2054942"/>
                    <a:pt x="294968" y="2168013"/>
                  </a:cubicBezTo>
                  <a:cubicBezTo>
                    <a:pt x="503904" y="2281084"/>
                    <a:pt x="1037303" y="961103"/>
                    <a:pt x="1253613" y="678426"/>
                  </a:cubicBezTo>
                  <a:cubicBezTo>
                    <a:pt x="1469923" y="395749"/>
                    <a:pt x="1592826" y="471949"/>
                    <a:pt x="1592826" y="471949"/>
                  </a:cubicBezTo>
                  <a:lnTo>
                    <a:pt x="1592826" y="471949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047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01F201-9AF5-4A3B-8D62-492EECDBB65A}"/>
              </a:ext>
            </a:extLst>
          </p:cNvPr>
          <p:cNvSpPr txBox="1"/>
          <p:nvPr/>
        </p:nvSpPr>
        <p:spPr>
          <a:xfrm>
            <a:off x="336041" y="1642045"/>
            <a:ext cx="76722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transitions arise from the </a:t>
            </a:r>
            <a:r>
              <a:rPr lang="en-GB" sz="2000" b="1" dirty="0">
                <a:solidFill>
                  <a:srgbClr val="CC0066"/>
                </a:solidFill>
              </a:rPr>
              <a:t>centre of v”=0 </a:t>
            </a:r>
            <a:r>
              <a:rPr lang="en-GB" sz="2000" dirty="0"/>
              <a:t>because the maximum probability of finding the nuclei is at the centre of v”=0 </a:t>
            </a:r>
          </a:p>
          <a:p>
            <a:endParaRPr lang="en-IN" dirty="0"/>
          </a:p>
        </p:txBody>
      </p:sp>
      <p:pic>
        <p:nvPicPr>
          <p:cNvPr id="9" name="Picture 3">
            <a:extLst>
              <a:ext uri="{FF2B5EF4-FFF2-40B4-BE49-F238E27FC236}">
                <a16:creationId xmlns="" xmlns:a16="http://schemas.microsoft.com/office/drawing/2014/main" id="{FA9E11EE-EFB2-4BA6-AAAC-B4E71EAE1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812" t="4990" r="20622" b="11839"/>
          <a:stretch>
            <a:fillRect/>
          </a:stretch>
        </p:blipFill>
        <p:spPr bwMode="auto">
          <a:xfrm>
            <a:off x="1002890" y="2287140"/>
            <a:ext cx="4259204" cy="356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D46107-202E-4F9B-9BFD-A6F1C1C6DA8C}"/>
              </a:ext>
            </a:extLst>
          </p:cNvPr>
          <p:cNvSpPr/>
          <p:nvPr/>
        </p:nvSpPr>
        <p:spPr>
          <a:xfrm>
            <a:off x="4347871" y="3783316"/>
            <a:ext cx="379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Source: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Fundamentals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 of Molecular Spectroscopy:  C. N.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Banwell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and Elaine M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McCash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Fifth Edition, MCGRAW-HILL Education (India) Private Ltd.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20E4866-205E-4BE2-9414-C9C9DB216476}"/>
              </a:ext>
            </a:extLst>
          </p:cNvPr>
          <p:cNvSpPr txBox="1"/>
          <p:nvPr/>
        </p:nvSpPr>
        <p:spPr>
          <a:xfrm>
            <a:off x="398006" y="5855663"/>
            <a:ext cx="845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Probability distribution for a diatomic molecule according to  quantum theory </a:t>
            </a:r>
          </a:p>
        </p:txBody>
      </p:sp>
    </p:spTree>
    <p:extLst>
      <p:ext uri="{BB962C8B-B14F-4D97-AF65-F5344CB8AC3E}">
        <p14:creationId xmlns:p14="http://schemas.microsoft.com/office/powerpoint/2010/main" val="46047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68B7712B-6B6D-4755-83DB-F3D7F3EC7583}"/>
              </a:ext>
            </a:extLst>
          </p:cNvPr>
          <p:cNvCxnSpPr>
            <a:cxnSpLocks/>
          </p:cNvCxnSpPr>
          <p:nvPr/>
        </p:nvCxnSpPr>
        <p:spPr>
          <a:xfrm>
            <a:off x="3288890" y="5176684"/>
            <a:ext cx="0" cy="121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http://hyperphysics.phy-astr.gsu.edu/hbase/molecule/imgmol/molwel.gif">
            <a:extLst>
              <a:ext uri="{FF2B5EF4-FFF2-40B4-BE49-F238E27FC236}">
                <a16:creationId xmlns="" xmlns:a16="http://schemas.microsoft.com/office/drawing/2014/main" id="{14DC0396-7A47-44D4-8B02-84FB426FA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98006" y="1605488"/>
            <a:ext cx="5497117" cy="4756084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4B42A46-4EFA-4174-94D1-D517B6D5AD59}"/>
              </a:ext>
            </a:extLst>
          </p:cNvPr>
          <p:cNvSpPr txBox="1"/>
          <p:nvPr/>
        </p:nvSpPr>
        <p:spPr>
          <a:xfrm>
            <a:off x="598883" y="1328489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Energy level diagram for a diatomic molecule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7ABA729-4399-42F4-8A40-38E997520C77}"/>
              </a:ext>
            </a:extLst>
          </p:cNvPr>
          <p:cNvSpPr/>
          <p:nvPr/>
        </p:nvSpPr>
        <p:spPr>
          <a:xfrm>
            <a:off x="240890" y="6361572"/>
            <a:ext cx="57378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hlinkClick r:id="rId4"/>
              </a:rPr>
              <a:t>Source: http://hyperphysics.phy-astr.gsu.edu/hbase/molecule/molec.html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334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2C1E159-AD3D-4163-8838-B1937FA51E91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5F6E44D4-8A59-48F1-8A1D-948D2777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06" y="1329584"/>
            <a:ext cx="50294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>
                <a:solidFill>
                  <a:srgbClr val="FF0000"/>
                </a:solidFill>
              </a:rPr>
              <a:t>               Franck-Condon principle </a:t>
            </a:r>
          </a:p>
          <a:p>
            <a:pPr marL="285750" indent="-285750"/>
            <a:r>
              <a:rPr lang="en-GB" sz="2000" dirty="0"/>
              <a:t>All lines in the spectra are </a:t>
            </a:r>
            <a:r>
              <a:rPr lang="en-GB" sz="2000" b="1" dirty="0">
                <a:solidFill>
                  <a:srgbClr val="CC0066"/>
                </a:solidFill>
              </a:rPr>
              <a:t>not of the same intensity</a:t>
            </a:r>
            <a:r>
              <a:rPr lang="en-GB" sz="2000" dirty="0"/>
              <a:t> though no selection rule for vibrational transitions exist</a:t>
            </a:r>
          </a:p>
          <a:p>
            <a:pPr marL="0" indent="0">
              <a:buNone/>
            </a:pPr>
            <a:endParaRPr lang="en-GB" sz="2000" dirty="0"/>
          </a:p>
          <a:p>
            <a:pPr>
              <a:buNone/>
            </a:pPr>
            <a:r>
              <a:rPr lang="en-GB" sz="2000" b="1" dirty="0">
                <a:solidFill>
                  <a:srgbClr val="CC0066"/>
                </a:solidFill>
              </a:rPr>
              <a:t>    Statement of Franck Condon principle:</a:t>
            </a:r>
          </a:p>
          <a:p>
            <a:pPr>
              <a:buNone/>
            </a:pPr>
            <a:r>
              <a:rPr lang="en-GB" sz="2000" dirty="0"/>
              <a:t>   “An electronic transition takes place so rapidly that a vibrating molecule does not change its </a:t>
            </a:r>
            <a:r>
              <a:rPr lang="en-GB" sz="2000" dirty="0" err="1"/>
              <a:t>internuclear</a:t>
            </a:r>
            <a:r>
              <a:rPr lang="en-GB" sz="2000" dirty="0"/>
              <a:t> distance appreciably during the transition” </a:t>
            </a:r>
          </a:p>
          <a:p>
            <a:pPr>
              <a:buNone/>
            </a:pPr>
            <a:endParaRPr lang="en-GB" sz="2000" dirty="0"/>
          </a:p>
          <a:p>
            <a:r>
              <a:rPr lang="en-GB" sz="2000" dirty="0"/>
              <a:t>This implies that the electronic transitions are always </a:t>
            </a:r>
            <a:r>
              <a:rPr lang="en-GB" sz="2000" b="1" dirty="0">
                <a:solidFill>
                  <a:srgbClr val="CC0066"/>
                </a:solidFill>
              </a:rPr>
              <a:t>vertical transitions</a:t>
            </a:r>
          </a:p>
          <a:p>
            <a:pPr>
              <a:buNone/>
            </a:pPr>
            <a:endParaRPr lang="en-GB" sz="2000" b="1" i="1" dirty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78524" y="1868853"/>
            <a:ext cx="3039158" cy="4316069"/>
            <a:chOff x="5478524" y="1868853"/>
            <a:chExt cx="3039158" cy="4316069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="" xmlns:a16="http://schemas.microsoft.com/office/drawing/2014/main" id="{B0DCE80D-34BB-4B18-ACF9-1BFC3B400837}"/>
                </a:ext>
              </a:extLst>
            </p:cNvPr>
            <p:cNvCxnSpPr/>
            <p:nvPr/>
          </p:nvCxnSpPr>
          <p:spPr>
            <a:xfrm flipV="1">
              <a:off x="6551773" y="2686041"/>
              <a:ext cx="14812" cy="27018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="" xmlns:a16="http://schemas.microsoft.com/office/drawing/2014/main" id="{E7D83C0D-20DC-412D-8F6C-FB89DCA4F3A1}"/>
                </a:ext>
              </a:extLst>
            </p:cNvPr>
            <p:cNvCxnSpPr/>
            <p:nvPr/>
          </p:nvCxnSpPr>
          <p:spPr>
            <a:xfrm>
              <a:off x="5997682" y="5750680"/>
              <a:ext cx="252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="" xmlns:a16="http://schemas.microsoft.com/office/drawing/2014/main" id="{BA9A943F-5F3C-4F04-8F11-B0801F1EB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82" y="1868853"/>
              <a:ext cx="0" cy="3881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25">
              <a:extLst>
                <a:ext uri="{FF2B5EF4-FFF2-40B4-BE49-F238E27FC236}">
                  <a16:creationId xmlns="" xmlns:a16="http://schemas.microsoft.com/office/drawing/2014/main" id="{2ABD5E3C-003A-4421-9367-710B8EBE361C}"/>
                </a:ext>
              </a:extLst>
            </p:cNvPr>
            <p:cNvSpPr/>
            <p:nvPr/>
          </p:nvSpPr>
          <p:spPr>
            <a:xfrm>
              <a:off x="6142203" y="3579957"/>
              <a:ext cx="1592826" cy="2174864"/>
            </a:xfrm>
            <a:custGeom>
              <a:avLst/>
              <a:gdLst>
                <a:gd name="connsiteX0" fmla="*/ 0 w 1592826"/>
                <a:gd name="connsiteY0" fmla="*/ 0 h 2174864"/>
                <a:gd name="connsiteX1" fmla="*/ 294968 w 1592826"/>
                <a:gd name="connsiteY1" fmla="*/ 2168013 h 2174864"/>
                <a:gd name="connsiteX2" fmla="*/ 1253613 w 1592826"/>
                <a:gd name="connsiteY2" fmla="*/ 678426 h 2174864"/>
                <a:gd name="connsiteX3" fmla="*/ 1592826 w 1592826"/>
                <a:gd name="connsiteY3" fmla="*/ 471949 h 2174864"/>
                <a:gd name="connsiteX4" fmla="*/ 1592826 w 1592826"/>
                <a:gd name="connsiteY4" fmla="*/ 471949 h 217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2826" h="2174864">
                  <a:moveTo>
                    <a:pt x="0" y="0"/>
                  </a:moveTo>
                  <a:cubicBezTo>
                    <a:pt x="43016" y="1027471"/>
                    <a:pt x="86033" y="2054942"/>
                    <a:pt x="294968" y="2168013"/>
                  </a:cubicBezTo>
                  <a:cubicBezTo>
                    <a:pt x="503904" y="2281084"/>
                    <a:pt x="1037303" y="961103"/>
                    <a:pt x="1253613" y="678426"/>
                  </a:cubicBezTo>
                  <a:cubicBezTo>
                    <a:pt x="1469923" y="395749"/>
                    <a:pt x="1592826" y="471949"/>
                    <a:pt x="1592826" y="471949"/>
                  </a:cubicBezTo>
                  <a:lnTo>
                    <a:pt x="1592826" y="471949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590D1195-C3A6-46A5-AAAC-80620E502972}"/>
                </a:ext>
              </a:extLst>
            </p:cNvPr>
            <p:cNvCxnSpPr/>
            <p:nvPr/>
          </p:nvCxnSpPr>
          <p:spPr>
            <a:xfrm>
              <a:off x="6235712" y="505477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DAFA187F-51D8-45E5-8732-16747B99364A}"/>
                </a:ext>
              </a:extLst>
            </p:cNvPr>
            <p:cNvCxnSpPr/>
            <p:nvPr/>
          </p:nvCxnSpPr>
          <p:spPr>
            <a:xfrm>
              <a:off x="6203190" y="4792035"/>
              <a:ext cx="9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F6B86DC4-1D73-457B-94BC-0BC71E3F5E73}"/>
                </a:ext>
              </a:extLst>
            </p:cNvPr>
            <p:cNvCxnSpPr/>
            <p:nvPr/>
          </p:nvCxnSpPr>
          <p:spPr>
            <a:xfrm>
              <a:off x="6200755" y="4556060"/>
              <a:ext cx="10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302C1E0C-FF13-4B94-9D71-653A41589B44}"/>
                </a:ext>
              </a:extLst>
            </p:cNvPr>
            <p:cNvCxnSpPr>
              <a:cxnSpLocks/>
            </p:cNvCxnSpPr>
            <p:nvPr/>
          </p:nvCxnSpPr>
          <p:spPr>
            <a:xfrm>
              <a:off x="6165586" y="4320086"/>
              <a:ext cx="11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62094B35-BAB1-4061-B6DC-30D14C668F54}"/>
                </a:ext>
              </a:extLst>
            </p:cNvPr>
            <p:cNvCxnSpPr/>
            <p:nvPr/>
          </p:nvCxnSpPr>
          <p:spPr>
            <a:xfrm>
              <a:off x="6158212" y="4157854"/>
              <a:ext cx="13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40281646-75AD-421D-80A0-BF4D8A41992A}"/>
                </a:ext>
              </a:extLst>
            </p:cNvPr>
            <p:cNvCxnSpPr/>
            <p:nvPr/>
          </p:nvCxnSpPr>
          <p:spPr>
            <a:xfrm>
              <a:off x="6174677" y="4039867"/>
              <a:ext cx="15928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667B9993-B61E-4CE9-A0AD-9CF2E60AEFC9}"/>
                </a:ext>
              </a:extLst>
            </p:cNvPr>
            <p:cNvCxnSpPr/>
            <p:nvPr/>
          </p:nvCxnSpPr>
          <p:spPr>
            <a:xfrm>
              <a:off x="6294327" y="5381416"/>
              <a:ext cx="46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B64EC26C-75A3-4716-A8F2-97975CF0CB46}"/>
                </a:ext>
              </a:extLst>
            </p:cNvPr>
            <p:cNvCxnSpPr/>
            <p:nvPr/>
          </p:nvCxnSpPr>
          <p:spPr>
            <a:xfrm>
              <a:off x="6651527" y="3162338"/>
              <a:ext cx="481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F1F71A98-B7B9-401D-8E7F-92BB5900B350}"/>
                </a:ext>
              </a:extLst>
            </p:cNvPr>
            <p:cNvCxnSpPr/>
            <p:nvPr/>
          </p:nvCxnSpPr>
          <p:spPr>
            <a:xfrm>
              <a:off x="6601775" y="2948487"/>
              <a:ext cx="65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916A1AD8-E32C-4AFF-9DF9-447F6D8D404A}"/>
                </a:ext>
              </a:extLst>
            </p:cNvPr>
            <p:cNvCxnSpPr/>
            <p:nvPr/>
          </p:nvCxnSpPr>
          <p:spPr>
            <a:xfrm>
              <a:off x="6592912" y="2697764"/>
              <a:ext cx="801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="" xmlns:a16="http://schemas.microsoft.com/office/drawing/2014/main" id="{B4F60190-BFE2-42C0-821F-6DF9E03868D7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6566606" y="2505760"/>
              <a:ext cx="947675" cy="1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4EA3A755-9358-4802-B6C1-7526EC869C21}"/>
                </a:ext>
              </a:extLst>
            </p:cNvPr>
            <p:cNvCxnSpPr>
              <a:cxnSpLocks/>
            </p:cNvCxnSpPr>
            <p:nvPr/>
          </p:nvCxnSpPr>
          <p:spPr>
            <a:xfrm>
              <a:off x="6568308" y="2358551"/>
              <a:ext cx="10845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D979D4D4-FFCC-4177-BE21-7BBCA6AE96B4}"/>
                </a:ext>
              </a:extLst>
            </p:cNvPr>
            <p:cNvSpPr txBox="1"/>
            <p:nvPr/>
          </p:nvSpPr>
          <p:spPr>
            <a:xfrm>
              <a:off x="5478524" y="3597415"/>
              <a:ext cx="37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ADFF68F-2594-42A8-851B-36D965174532}"/>
                </a:ext>
              </a:extLst>
            </p:cNvPr>
            <p:cNvSpPr txBox="1"/>
            <p:nvPr/>
          </p:nvSpPr>
          <p:spPr>
            <a:xfrm>
              <a:off x="6863443" y="5815590"/>
              <a:ext cx="215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r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="" xmlns:a16="http://schemas.microsoft.com/office/drawing/2014/main" id="{C72FC375-BCFA-49ED-8014-2F6779295B08}"/>
                </a:ext>
              </a:extLst>
            </p:cNvPr>
            <p:cNvCxnSpPr/>
            <p:nvPr/>
          </p:nvCxnSpPr>
          <p:spPr>
            <a:xfrm flipV="1">
              <a:off x="5658469" y="2948487"/>
              <a:ext cx="0" cy="5057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="" xmlns:a16="http://schemas.microsoft.com/office/drawing/2014/main" id="{121BA800-950C-4C95-8CC6-09E3C28E96C9}"/>
                </a:ext>
              </a:extLst>
            </p:cNvPr>
            <p:cNvCxnSpPr/>
            <p:nvPr/>
          </p:nvCxnSpPr>
          <p:spPr>
            <a:xfrm>
              <a:off x="7266043" y="6000256"/>
              <a:ext cx="6784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D8F46505-98B1-4F85-8B0D-3C6A9D00DFF5}"/>
                </a:ext>
              </a:extLst>
            </p:cNvPr>
            <p:cNvSpPr txBox="1"/>
            <p:nvPr/>
          </p:nvSpPr>
          <p:spPr>
            <a:xfrm>
              <a:off x="7944469" y="5016957"/>
              <a:ext cx="47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IN" dirty="0"/>
                <a:t>”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94787A5-5A5E-43A8-B273-837B71E17129}"/>
                </a:ext>
              </a:extLst>
            </p:cNvPr>
            <p:cNvSpPr txBox="1"/>
            <p:nvPr/>
          </p:nvSpPr>
          <p:spPr>
            <a:xfrm>
              <a:off x="7944469" y="2753081"/>
              <a:ext cx="47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IN" dirty="0"/>
                <a:t>’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1DD35275-438D-4CD2-B9DB-02C931D045CA}"/>
                </a:ext>
              </a:extLst>
            </p:cNvPr>
            <p:cNvSpPr txBox="1"/>
            <p:nvPr/>
          </p:nvSpPr>
          <p:spPr>
            <a:xfrm>
              <a:off x="6842762" y="5199144"/>
              <a:ext cx="6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v”=0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83237C8E-316D-4CCC-B8E9-5DCFBE7BAF6C}"/>
                </a:ext>
              </a:extLst>
            </p:cNvPr>
            <p:cNvSpPr txBox="1"/>
            <p:nvPr/>
          </p:nvSpPr>
          <p:spPr>
            <a:xfrm>
              <a:off x="7067257" y="3021608"/>
              <a:ext cx="6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v’=0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F2EB02F5-B17D-4FD4-97FC-25760FC078FE}"/>
                </a:ext>
              </a:extLst>
            </p:cNvPr>
            <p:cNvSpPr txBox="1"/>
            <p:nvPr/>
          </p:nvSpPr>
          <p:spPr>
            <a:xfrm>
              <a:off x="6985543" y="4880179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E35ED7B-7C42-4B9A-88A8-2CCE8DD53186}"/>
                </a:ext>
              </a:extLst>
            </p:cNvPr>
            <p:cNvSpPr txBox="1"/>
            <p:nvPr/>
          </p:nvSpPr>
          <p:spPr>
            <a:xfrm>
              <a:off x="7078737" y="4617766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34DBACB3-DB6B-4E72-BB96-87B48AEFEF30}"/>
                </a:ext>
              </a:extLst>
            </p:cNvPr>
            <p:cNvSpPr txBox="1"/>
            <p:nvPr/>
          </p:nvSpPr>
          <p:spPr>
            <a:xfrm>
              <a:off x="7245658" y="4380856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F4F88F1A-98C9-474F-9EE1-F27AA19D7AC4}"/>
                </a:ext>
              </a:extLst>
            </p:cNvPr>
            <p:cNvSpPr txBox="1"/>
            <p:nvPr/>
          </p:nvSpPr>
          <p:spPr>
            <a:xfrm>
              <a:off x="7388399" y="4146399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ED98C2EB-B1E2-4661-AFAB-E3E635379B62}"/>
                </a:ext>
              </a:extLst>
            </p:cNvPr>
            <p:cNvSpPr txBox="1"/>
            <p:nvPr/>
          </p:nvSpPr>
          <p:spPr>
            <a:xfrm>
              <a:off x="7211166" y="2776173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08BE075E-5F81-4610-A6AB-AC2032F5211D}"/>
                </a:ext>
              </a:extLst>
            </p:cNvPr>
            <p:cNvSpPr txBox="1"/>
            <p:nvPr/>
          </p:nvSpPr>
          <p:spPr>
            <a:xfrm>
              <a:off x="7388399" y="2538277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DBF8A442-59E4-45B9-9734-0FF24A834BAF}"/>
                </a:ext>
              </a:extLst>
            </p:cNvPr>
            <p:cNvSpPr txBox="1"/>
            <p:nvPr/>
          </p:nvSpPr>
          <p:spPr>
            <a:xfrm>
              <a:off x="7553637" y="2336542"/>
              <a:ext cx="2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127" name="Freeform: Shape 25">
              <a:extLst>
                <a:ext uri="{FF2B5EF4-FFF2-40B4-BE49-F238E27FC236}">
                  <a16:creationId xmlns="" xmlns:a16="http://schemas.microsoft.com/office/drawing/2014/main" id="{2ABD5E3C-003A-4421-9367-710B8EBE361C}"/>
                </a:ext>
              </a:extLst>
            </p:cNvPr>
            <p:cNvSpPr/>
            <p:nvPr/>
          </p:nvSpPr>
          <p:spPr>
            <a:xfrm>
              <a:off x="6552726" y="2032201"/>
              <a:ext cx="1221741" cy="1524309"/>
            </a:xfrm>
            <a:custGeom>
              <a:avLst/>
              <a:gdLst>
                <a:gd name="connsiteX0" fmla="*/ 0 w 1592826"/>
                <a:gd name="connsiteY0" fmla="*/ 0 h 2174864"/>
                <a:gd name="connsiteX1" fmla="*/ 294968 w 1592826"/>
                <a:gd name="connsiteY1" fmla="*/ 2168013 h 2174864"/>
                <a:gd name="connsiteX2" fmla="*/ 1253613 w 1592826"/>
                <a:gd name="connsiteY2" fmla="*/ 678426 h 2174864"/>
                <a:gd name="connsiteX3" fmla="*/ 1592826 w 1592826"/>
                <a:gd name="connsiteY3" fmla="*/ 471949 h 2174864"/>
                <a:gd name="connsiteX4" fmla="*/ 1592826 w 1592826"/>
                <a:gd name="connsiteY4" fmla="*/ 471949 h 217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2826" h="2174864">
                  <a:moveTo>
                    <a:pt x="0" y="0"/>
                  </a:moveTo>
                  <a:cubicBezTo>
                    <a:pt x="43016" y="1027471"/>
                    <a:pt x="86033" y="2054942"/>
                    <a:pt x="294968" y="2168013"/>
                  </a:cubicBezTo>
                  <a:cubicBezTo>
                    <a:pt x="503904" y="2281084"/>
                    <a:pt x="1037303" y="961103"/>
                    <a:pt x="1253613" y="678426"/>
                  </a:cubicBezTo>
                  <a:cubicBezTo>
                    <a:pt x="1469923" y="395749"/>
                    <a:pt x="1592826" y="471949"/>
                    <a:pt x="1592826" y="471949"/>
                  </a:cubicBezTo>
                  <a:lnTo>
                    <a:pt x="1592826" y="471949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CD2D064-B4FC-4F02-808E-24E8A4F8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4" y="1302146"/>
            <a:ext cx="5229746" cy="58213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1" dirty="0">
                <a:solidFill>
                  <a:srgbClr val="CC0066"/>
                </a:solidFill>
              </a:rPr>
              <a:t>r</a:t>
            </a:r>
            <a:r>
              <a:rPr lang="en-GB" sz="2000" b="1" baseline="-25000" dirty="0">
                <a:solidFill>
                  <a:srgbClr val="CC0066"/>
                </a:solidFill>
              </a:rPr>
              <a:t>e</a:t>
            </a:r>
            <a:r>
              <a:rPr lang="en-GB" sz="2000" b="1" baseline="30000" dirty="0">
                <a:solidFill>
                  <a:srgbClr val="CC0066"/>
                </a:solidFill>
              </a:rPr>
              <a:t>”  </a:t>
            </a:r>
            <a:r>
              <a:rPr lang="en-GB" sz="2000" dirty="0"/>
              <a:t> and </a:t>
            </a:r>
            <a:r>
              <a:rPr lang="en-GB" sz="2000" baseline="30000" dirty="0"/>
              <a:t>  </a:t>
            </a:r>
            <a:r>
              <a:rPr lang="en-GB" sz="2000" b="1" dirty="0">
                <a:solidFill>
                  <a:srgbClr val="CC0066"/>
                </a:solidFill>
              </a:rPr>
              <a:t>r</a:t>
            </a:r>
            <a:r>
              <a:rPr lang="en-GB" sz="2000" b="1" baseline="-25000" dirty="0">
                <a:solidFill>
                  <a:srgbClr val="CC0066"/>
                </a:solidFill>
              </a:rPr>
              <a:t>e</a:t>
            </a:r>
            <a:r>
              <a:rPr lang="en-GB" sz="2000" b="1" baseline="30000" dirty="0">
                <a:solidFill>
                  <a:srgbClr val="CC0066"/>
                </a:solidFill>
              </a:rPr>
              <a:t>’   </a:t>
            </a:r>
            <a:r>
              <a:rPr lang="en-GB" sz="2000" dirty="0"/>
              <a:t>are the </a:t>
            </a:r>
            <a:r>
              <a:rPr lang="en-GB" sz="2000" dirty="0" err="1"/>
              <a:t>internuclear</a:t>
            </a:r>
            <a:r>
              <a:rPr lang="en-GB" sz="2000" dirty="0"/>
              <a:t> distances of the ground and excited states respectively</a:t>
            </a:r>
          </a:p>
          <a:p>
            <a:pPr>
              <a:lnSpc>
                <a:spcPct val="100000"/>
              </a:lnSpc>
              <a:buNone/>
            </a:pPr>
            <a:r>
              <a:rPr lang="en-GB" sz="2400" b="1" dirty="0">
                <a:solidFill>
                  <a:srgbClr val="CC0066"/>
                </a:solidFill>
              </a:rPr>
              <a:t>Three possibilities </a:t>
            </a:r>
            <a:r>
              <a:rPr lang="en-GB" sz="2400" dirty="0"/>
              <a:t>of vibrational - electronic transitions exist</a:t>
            </a:r>
          </a:p>
          <a:p>
            <a:pPr>
              <a:lnSpc>
                <a:spcPct val="100000"/>
              </a:lnSpc>
              <a:buNone/>
            </a:pPr>
            <a:endParaRPr lang="en-GB" sz="2000" dirty="0"/>
          </a:p>
          <a:p>
            <a:r>
              <a:rPr lang="en-GB" sz="2400" dirty="0"/>
              <a:t>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Internuclear distance  of excited state is more than </a:t>
            </a:r>
            <a:r>
              <a:rPr lang="en-GB" sz="2400" b="1" dirty="0" err="1">
                <a:solidFill>
                  <a:schemeClr val="accent1">
                    <a:lumMod val="50000"/>
                  </a:schemeClr>
                </a:solidFill>
              </a:rPr>
              <a:t>than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 that of ground state r</a:t>
            </a:r>
            <a:r>
              <a:rPr lang="en-GB" sz="2400" b="1" baseline="-250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GB" sz="2400" b="1" baseline="30000" dirty="0">
                <a:solidFill>
                  <a:schemeClr val="accent1">
                    <a:lumMod val="50000"/>
                  </a:schemeClr>
                </a:solidFill>
              </a:rPr>
              <a:t>” 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 &lt;</a:t>
            </a:r>
            <a:r>
              <a:rPr lang="en-GB" sz="2400" b="1" baseline="300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2400" b="1" baseline="-250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GB" sz="2400" b="1" baseline="30000" dirty="0">
                <a:solidFill>
                  <a:schemeClr val="accent1">
                    <a:lumMod val="50000"/>
                  </a:schemeClr>
                </a:solidFill>
              </a:rPr>
              <a:t>’  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GB" sz="2400" dirty="0"/>
              <a:t>      The spectrum shows </a:t>
            </a:r>
            <a:r>
              <a:rPr lang="en-GB" sz="2400" b="1" dirty="0">
                <a:solidFill>
                  <a:srgbClr val="CC0066"/>
                </a:solidFill>
              </a:rPr>
              <a:t>maximum intensity for (v’,0) line </a:t>
            </a:r>
            <a:r>
              <a:rPr lang="en-GB" sz="2400" dirty="0"/>
              <a:t>where v’ is the vibrational level in the excited state to which electronic transition takes place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3" name="Picture 7">
            <a:extLst>
              <a:ext uri="{FF2B5EF4-FFF2-40B4-BE49-F238E27FC236}">
                <a16:creationId xmlns="" xmlns:a16="http://schemas.microsoft.com/office/drawing/2014/main" id="{ED16B6FE-F5DD-442A-81CB-2CF50136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4669" t="-3682" r="40945" b="15160"/>
          <a:stretch>
            <a:fillRect/>
          </a:stretch>
        </p:blipFill>
        <p:spPr bwMode="auto">
          <a:xfrm>
            <a:off x="6096000" y="1209922"/>
            <a:ext cx="2004598" cy="496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62D06F-3389-42E0-B469-831815B47A5F}"/>
              </a:ext>
            </a:extLst>
          </p:cNvPr>
          <p:cNvSpPr/>
          <p:nvPr/>
        </p:nvSpPr>
        <p:spPr>
          <a:xfrm>
            <a:off x="5351204" y="6048297"/>
            <a:ext cx="3866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Source: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Fundamentals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 of Molecular Spectroscopy:  C. N.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Banwell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and Elaine M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McCash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Fifth Edition, MCGRAW-HILL Education (India) Private Ltd.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94" y="2933700"/>
            <a:ext cx="6000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B981547-1E92-449B-B78C-DA526B5E33C9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4FDAFB97-1BE4-4FDA-8C2D-EF5B967C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4" y="1302146"/>
            <a:ext cx="5310517" cy="5059363"/>
          </a:xfrm>
        </p:spPr>
        <p:txBody>
          <a:bodyPr/>
          <a:lstStyle/>
          <a:p>
            <a:endParaRPr lang="en-GB" sz="2000" dirty="0"/>
          </a:p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No change in internuclear distance</a:t>
            </a:r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2400" b="1" baseline="-250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GB" sz="2400" b="1" baseline="30000" dirty="0">
                <a:solidFill>
                  <a:schemeClr val="accent1">
                    <a:lumMod val="50000"/>
                  </a:schemeClr>
                </a:solidFill>
              </a:rPr>
              <a:t>”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GB" sz="2400" b="1" baseline="300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2400" b="1" baseline="-250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GB" sz="2400" b="1" baseline="30000" dirty="0">
                <a:solidFill>
                  <a:schemeClr val="accent1">
                    <a:lumMod val="50000"/>
                  </a:schemeClr>
                </a:solidFill>
              </a:rPr>
              <a:t>’  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GB" sz="2400" dirty="0"/>
              <a:t>The spectrum shows </a:t>
            </a:r>
            <a:r>
              <a:rPr lang="en-GB" sz="2400" b="1" dirty="0">
                <a:solidFill>
                  <a:srgbClr val="CC0066"/>
                </a:solidFill>
              </a:rPr>
              <a:t>maximum intensity for (0,0) line</a:t>
            </a:r>
            <a:r>
              <a:rPr lang="en-GB" sz="2400" dirty="0"/>
              <a:t> and intensity falls for the remaining lines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" name="Picture 6">
            <a:extLst>
              <a:ext uri="{FF2B5EF4-FFF2-40B4-BE49-F238E27FC236}">
                <a16:creationId xmlns="" xmlns:a16="http://schemas.microsoft.com/office/drawing/2014/main" id="{7C582D15-8755-44DC-9AD9-0E9FDFB79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4683" t="2592" r="64473" b="16153"/>
          <a:stretch/>
        </p:blipFill>
        <p:spPr bwMode="auto">
          <a:xfrm>
            <a:off x="5372661" y="1311329"/>
            <a:ext cx="2739708" cy="475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769C16-F690-4C79-8952-C5E0A2522CEF}"/>
              </a:ext>
            </a:extLst>
          </p:cNvPr>
          <p:cNvSpPr/>
          <p:nvPr/>
        </p:nvSpPr>
        <p:spPr>
          <a:xfrm>
            <a:off x="4397885" y="6077409"/>
            <a:ext cx="3946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Source: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Fundamentals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 of Molecular Spectroscopy:  C. N.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Banwell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and Elaine M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McCash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Fifth Edition, MCGRAW-HILL Education (India) Private Ltd.</a:t>
            </a:r>
          </a:p>
        </p:txBody>
      </p:sp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41CDF31-F82B-4724-B521-54855C649D8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E0CEA920-908E-4F31-9B7F-FAA9214E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4" y="1302146"/>
            <a:ext cx="4241604" cy="1371601"/>
          </a:xfrm>
        </p:spPr>
        <p:txBody>
          <a:bodyPr>
            <a:normAutofit fontScale="25000" lnSpcReduction="20000"/>
          </a:bodyPr>
          <a:lstStyle/>
          <a:p>
            <a:r>
              <a:rPr lang="en-GB" sz="6200" dirty="0"/>
              <a:t> </a:t>
            </a:r>
            <a:r>
              <a:rPr lang="en-GB" sz="9600" b="1" dirty="0">
                <a:solidFill>
                  <a:schemeClr val="accent1">
                    <a:lumMod val="50000"/>
                  </a:schemeClr>
                </a:solidFill>
              </a:rPr>
              <a:t>Internuclear distance  of excited state is considerably greater than than that of ground state r</a:t>
            </a:r>
            <a:r>
              <a:rPr lang="en-GB" sz="9600" b="1" baseline="-250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GB" sz="9600" b="1" baseline="30000" dirty="0">
                <a:solidFill>
                  <a:schemeClr val="accent1">
                    <a:lumMod val="50000"/>
                  </a:schemeClr>
                </a:solidFill>
              </a:rPr>
              <a:t>”  </a:t>
            </a:r>
            <a:r>
              <a:rPr lang="en-GB" sz="9600" b="1" dirty="0">
                <a:solidFill>
                  <a:schemeClr val="accent1">
                    <a:lumMod val="50000"/>
                  </a:schemeClr>
                </a:solidFill>
              </a:rPr>
              <a:t> &lt;&lt;</a:t>
            </a:r>
            <a:r>
              <a:rPr lang="en-GB" sz="9600" b="1" baseline="300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GB" sz="9600" b="1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9600" b="1" baseline="-250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GB" sz="9600" b="1" baseline="30000" dirty="0">
                <a:solidFill>
                  <a:schemeClr val="accent1">
                    <a:lumMod val="50000"/>
                  </a:schemeClr>
                </a:solidFill>
              </a:rPr>
              <a:t>’  </a:t>
            </a:r>
            <a:endParaRPr lang="en-GB" sz="8000" b="1" baseline="30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GB" sz="8000" dirty="0"/>
          </a:p>
          <a:p>
            <a:pPr>
              <a:buNone/>
            </a:pPr>
            <a:r>
              <a:rPr lang="en-GB" sz="9600" dirty="0"/>
              <a:t>The spectrum shows </a:t>
            </a:r>
            <a:r>
              <a:rPr lang="en-GB" sz="9600" b="1" dirty="0">
                <a:solidFill>
                  <a:srgbClr val="CC0066"/>
                </a:solidFill>
              </a:rPr>
              <a:t>continuum </a:t>
            </a:r>
            <a:r>
              <a:rPr lang="en-GB" sz="9600" dirty="0"/>
              <a:t>since the transition results in the molecule going beyond dissociation energy. The molecule dissociates into atoms which gain kinetic energy. Since this energy is not quantised a continuum is seen in the spectrum</a:t>
            </a:r>
            <a:endParaRPr lang="en-GB" sz="8000" dirty="0"/>
          </a:p>
          <a:p>
            <a:pPr>
              <a:buNone/>
            </a:pPr>
            <a:r>
              <a:rPr lang="en-GB" sz="8000" dirty="0"/>
              <a:t> 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6FEB2F-24B3-44DB-AF1E-448B99CF2829}"/>
              </a:ext>
            </a:extLst>
          </p:cNvPr>
          <p:cNvSpPr/>
          <p:nvPr/>
        </p:nvSpPr>
        <p:spPr>
          <a:xfrm>
            <a:off x="4177252" y="6069120"/>
            <a:ext cx="374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Source: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Fundamentals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 of Molecular Spectroscopy:  C. N.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Banwell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and Elaine M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McCash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Fifth Edition, MCGRAW-HILL Education (India) Private Ltd.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" t="4389"/>
          <a:stretch/>
        </p:blipFill>
        <p:spPr bwMode="auto">
          <a:xfrm>
            <a:off x="6049108" y="1453661"/>
            <a:ext cx="1662845" cy="461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32" y="2570285"/>
            <a:ext cx="6000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42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805</Words>
  <Application>Microsoft Office PowerPoint</Application>
  <PresentationFormat>Custom</PresentationFormat>
  <Paragraphs>136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PowerPoint Presentation</vt:lpstr>
      <vt:lpstr>PowerPoint Presentation</vt:lpstr>
      <vt:lpstr>Electronic spectroscopy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ENGINEERING CHEMISTRY Rotational Spectrum of HCl</vt:lpstr>
      <vt:lpstr>ENGINEERING CHEMISTRY Raman Spectra of Acetone and Ethanol</vt:lpstr>
      <vt:lpstr>ENGINEERING CHEMISTRY IR spectra of Acetone</vt:lpstr>
      <vt:lpstr>ENGINEERING CHEMISTRY Electronic Spectra of Acetone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Admin</cp:lastModifiedBy>
  <cp:revision>328</cp:revision>
  <dcterms:created xsi:type="dcterms:W3CDTF">2019-05-30T23:14:36Z</dcterms:created>
  <dcterms:modified xsi:type="dcterms:W3CDTF">2023-09-12T07:31:14Z</dcterms:modified>
</cp:coreProperties>
</file>