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308" r:id="rId4"/>
    <p:sldId id="282" r:id="rId5"/>
    <p:sldId id="300" r:id="rId6"/>
    <p:sldId id="302" r:id="rId7"/>
    <p:sldId id="288" r:id="rId8"/>
    <p:sldId id="284" r:id="rId9"/>
    <p:sldId id="297" r:id="rId10"/>
    <p:sldId id="305" r:id="rId11"/>
    <p:sldId id="304" r:id="rId12"/>
    <p:sldId id="306" r:id="rId13"/>
    <p:sldId id="30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-25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66F10A31-950E-4D17-80BC-CA0E9B93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3" y="1374756"/>
            <a:ext cx="7798530" cy="51305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sz="2000" b="1" dirty="0"/>
              <a:t>Thermal decomposition of solid CaCO</a:t>
            </a:r>
            <a:r>
              <a:rPr lang="en-US" sz="2000" b="1" baseline="-25000" dirty="0"/>
              <a:t>3</a:t>
            </a:r>
            <a:r>
              <a:rPr lang="en-US" sz="2000" b="1" dirty="0"/>
              <a:t> in a closed container </a:t>
            </a:r>
            <a:r>
              <a:rPr lang="en-US" sz="2000" dirty="0"/>
              <a:t>; </a:t>
            </a:r>
            <a:r>
              <a:rPr lang="en-US" sz="2000" b="1" dirty="0">
                <a:solidFill>
                  <a:srgbClr val="7030A0"/>
                </a:solidFill>
              </a:rPr>
              <a:t>C = 2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        CaCO</a:t>
            </a:r>
            <a:r>
              <a:rPr lang="en-US" sz="2000" baseline="-25000" dirty="0"/>
              <a:t>3</a:t>
            </a:r>
            <a:r>
              <a:rPr lang="en-US" sz="2000" dirty="0"/>
              <a:t> (s) </a:t>
            </a:r>
            <a:r>
              <a:rPr lang="en-IN" sz="2000" dirty="0"/>
              <a:t>⇌</a:t>
            </a:r>
            <a:r>
              <a:rPr lang="en-US" sz="2000" dirty="0"/>
              <a:t>  </a:t>
            </a:r>
            <a:r>
              <a:rPr lang="en-US" sz="2000" dirty="0" err="1"/>
              <a:t>CaO</a:t>
            </a:r>
            <a:r>
              <a:rPr lang="en-US" sz="2000" dirty="0"/>
              <a:t>(s) + CO</a:t>
            </a:r>
            <a:r>
              <a:rPr lang="en-US" sz="2000" baseline="-25000" dirty="0"/>
              <a:t>2</a:t>
            </a:r>
            <a:r>
              <a:rPr lang="en-US" sz="2000" dirty="0"/>
              <a:t>(g)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/>
              <a:t>Though there are 3 species present, the number of components is only two</a:t>
            </a:r>
          </a:p>
          <a:p>
            <a:pPr lvl="1"/>
            <a:r>
              <a:rPr lang="en-US" sz="2000" dirty="0"/>
              <a:t>Phases are :  CaCO</a:t>
            </a:r>
            <a:r>
              <a:rPr lang="en-US" sz="2000" baseline="-25000" dirty="0"/>
              <a:t>3</a:t>
            </a:r>
            <a:r>
              <a:rPr lang="en-US" sz="2000" dirty="0"/>
              <a:t>(s), </a:t>
            </a:r>
            <a:r>
              <a:rPr lang="en-US" sz="2000" dirty="0" err="1"/>
              <a:t>CaO</a:t>
            </a:r>
            <a:r>
              <a:rPr lang="en-US" sz="2000" dirty="0"/>
              <a:t>(s) and CO</a:t>
            </a:r>
            <a:r>
              <a:rPr lang="en-US" sz="2000" baseline="-25000" dirty="0"/>
              <a:t>2</a:t>
            </a:r>
            <a:r>
              <a:rPr lang="en-US" sz="2000" dirty="0"/>
              <a:t>(g)</a:t>
            </a:r>
          </a:p>
          <a:p>
            <a:pPr lvl="1"/>
            <a:r>
              <a:rPr lang="en-US" sz="2000" dirty="0"/>
              <a:t>Any two of the three constituents may be chosen as the components</a:t>
            </a:r>
          </a:p>
          <a:p>
            <a:pPr lvl="1"/>
            <a:r>
              <a:rPr lang="en-US" sz="2000" b="1" dirty="0">
                <a:solidFill>
                  <a:srgbClr val="D60093"/>
                </a:solidFill>
              </a:rPr>
              <a:t>If </a:t>
            </a:r>
            <a:r>
              <a:rPr lang="en-US" sz="2000" b="1" dirty="0" err="1">
                <a:solidFill>
                  <a:srgbClr val="D60093"/>
                </a:solidFill>
              </a:rPr>
              <a:t>CaO</a:t>
            </a:r>
            <a:r>
              <a:rPr lang="en-US" sz="2000" b="1" dirty="0">
                <a:solidFill>
                  <a:srgbClr val="D60093"/>
                </a:solidFill>
              </a:rPr>
              <a:t> and CO</a:t>
            </a:r>
            <a:r>
              <a:rPr lang="en-US" sz="2000" b="1" baseline="-25000" dirty="0">
                <a:solidFill>
                  <a:srgbClr val="D60093"/>
                </a:solidFill>
              </a:rPr>
              <a:t>2</a:t>
            </a:r>
            <a:r>
              <a:rPr lang="en-US" sz="2000" b="1" dirty="0">
                <a:solidFill>
                  <a:srgbClr val="D60093"/>
                </a:solidFill>
              </a:rPr>
              <a:t> are chosen</a:t>
            </a:r>
            <a:r>
              <a:rPr lang="en-US" sz="2000" dirty="0"/>
              <a:t>, </a:t>
            </a:r>
          </a:p>
          <a:p>
            <a:pPr lvl="1">
              <a:buNone/>
            </a:pPr>
            <a:r>
              <a:rPr lang="en-US" sz="2000" dirty="0"/>
              <a:t>    CaCO</a:t>
            </a:r>
            <a:r>
              <a:rPr lang="en-US" sz="2000" baseline="-25000" dirty="0"/>
              <a:t>3</a:t>
            </a:r>
            <a:r>
              <a:rPr lang="en-US" sz="2000" dirty="0"/>
              <a:t>(s) = </a:t>
            </a:r>
            <a:r>
              <a:rPr lang="en-US" sz="2000" dirty="0" err="1"/>
              <a:t>CaO</a:t>
            </a:r>
            <a:r>
              <a:rPr lang="en-US" sz="2000" dirty="0"/>
              <a:t> + CO</a:t>
            </a:r>
            <a:r>
              <a:rPr lang="en-US" sz="2000" baseline="-25000" dirty="0"/>
              <a:t>2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CaO</a:t>
            </a:r>
            <a:r>
              <a:rPr lang="en-US" sz="2000" dirty="0"/>
              <a:t>(s)    = </a:t>
            </a:r>
            <a:r>
              <a:rPr lang="en-US" sz="2000" dirty="0" err="1"/>
              <a:t>CaO</a:t>
            </a:r>
            <a:r>
              <a:rPr lang="en-US" sz="2000" dirty="0"/>
              <a:t> + 0 CO</a:t>
            </a:r>
            <a:r>
              <a:rPr lang="en-US" sz="2000" baseline="-25000" dirty="0"/>
              <a:t>2</a:t>
            </a:r>
          </a:p>
          <a:p>
            <a:pPr lvl="1">
              <a:buNone/>
            </a:pPr>
            <a:r>
              <a:rPr lang="en-US" sz="2000" baseline="-25000" dirty="0"/>
              <a:t>      </a:t>
            </a:r>
            <a:r>
              <a:rPr lang="en-US" sz="2000" dirty="0"/>
              <a:t>CO</a:t>
            </a:r>
            <a:r>
              <a:rPr lang="en-US" sz="2000" baseline="-25000" dirty="0"/>
              <a:t>2</a:t>
            </a:r>
            <a:r>
              <a:rPr lang="en-US" sz="2000" dirty="0"/>
              <a:t>(g)    = 0 </a:t>
            </a:r>
            <a:r>
              <a:rPr lang="en-US" sz="2000" dirty="0" err="1"/>
              <a:t>CaO</a:t>
            </a:r>
            <a:r>
              <a:rPr lang="en-US" sz="2000" dirty="0"/>
              <a:t> + CO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</a:p>
          <a:p>
            <a:pPr lvl="1"/>
            <a:r>
              <a:rPr lang="en-US" sz="2000" b="1" dirty="0">
                <a:solidFill>
                  <a:srgbClr val="D60093"/>
                </a:solidFill>
              </a:rPr>
              <a:t>If CaCO</a:t>
            </a:r>
            <a:r>
              <a:rPr lang="en-US" sz="2000" b="1" baseline="-25000" dirty="0">
                <a:solidFill>
                  <a:srgbClr val="D60093"/>
                </a:solidFill>
              </a:rPr>
              <a:t>3</a:t>
            </a:r>
            <a:r>
              <a:rPr lang="en-US" sz="2000" b="1" dirty="0">
                <a:solidFill>
                  <a:srgbClr val="D60093"/>
                </a:solidFill>
              </a:rPr>
              <a:t> and CO</a:t>
            </a:r>
            <a:r>
              <a:rPr lang="en-US" sz="2000" b="1" baseline="-25000" dirty="0">
                <a:solidFill>
                  <a:srgbClr val="D60093"/>
                </a:solidFill>
              </a:rPr>
              <a:t>2</a:t>
            </a:r>
            <a:r>
              <a:rPr lang="en-US" sz="2000" b="1" dirty="0">
                <a:solidFill>
                  <a:srgbClr val="D60093"/>
                </a:solidFill>
              </a:rPr>
              <a:t> are chosen</a:t>
            </a:r>
            <a:r>
              <a:rPr lang="en-US" sz="2000" dirty="0"/>
              <a:t>, </a:t>
            </a:r>
            <a:r>
              <a:rPr lang="en-US" sz="2000" dirty="0" smtClean="0"/>
              <a:t>   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    CaCO</a:t>
            </a:r>
            <a:r>
              <a:rPr lang="en-US" sz="2000" baseline="-25000" dirty="0"/>
              <a:t>3</a:t>
            </a:r>
            <a:r>
              <a:rPr lang="en-US" sz="2000" dirty="0"/>
              <a:t>(s) = CaCO</a:t>
            </a:r>
            <a:r>
              <a:rPr lang="en-US" sz="2000" baseline="-25000" dirty="0"/>
              <a:t>3</a:t>
            </a:r>
            <a:r>
              <a:rPr lang="en-US" sz="2000" dirty="0"/>
              <a:t> + 0 CO</a:t>
            </a:r>
            <a:r>
              <a:rPr lang="en-US" sz="2000" baseline="-25000" dirty="0"/>
              <a:t>2</a:t>
            </a:r>
          </a:p>
          <a:p>
            <a:pPr lvl="1">
              <a:buNone/>
            </a:pPr>
            <a:r>
              <a:rPr lang="en-US" sz="2000" dirty="0"/>
              <a:t>    </a:t>
            </a:r>
            <a:r>
              <a:rPr lang="en-US" sz="2000" dirty="0" err="1"/>
              <a:t>CaO</a:t>
            </a:r>
            <a:r>
              <a:rPr lang="en-US" sz="2000" dirty="0"/>
              <a:t>(s)     = CaCO</a:t>
            </a:r>
            <a:r>
              <a:rPr lang="en-US" sz="2000" baseline="-25000" dirty="0"/>
              <a:t>3</a:t>
            </a:r>
            <a:r>
              <a:rPr lang="en-US" sz="2000" dirty="0"/>
              <a:t>  -  CO</a:t>
            </a:r>
            <a:r>
              <a:rPr lang="en-US" sz="2000" baseline="-25000" dirty="0"/>
              <a:t>2</a:t>
            </a:r>
          </a:p>
          <a:p>
            <a:pPr lvl="1">
              <a:buNone/>
            </a:pPr>
            <a:r>
              <a:rPr lang="en-US" sz="2000" baseline="-25000" dirty="0"/>
              <a:t>      </a:t>
            </a:r>
            <a:r>
              <a:rPr lang="en-US" sz="2000" dirty="0"/>
              <a:t>CO</a:t>
            </a:r>
            <a:r>
              <a:rPr lang="en-US" sz="2000" baseline="-25000" dirty="0"/>
              <a:t>2</a:t>
            </a:r>
            <a:r>
              <a:rPr lang="en-US" sz="2000" dirty="0"/>
              <a:t>(g)     = 0 CaCO</a:t>
            </a:r>
            <a:r>
              <a:rPr lang="en-US" sz="2000" baseline="-25000" dirty="0"/>
              <a:t>3 </a:t>
            </a:r>
            <a:r>
              <a:rPr lang="en-US" sz="2000" dirty="0"/>
              <a:t>+ CO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</a:p>
          <a:p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6881446" y="3552092"/>
            <a:ext cx="40210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>
                <a:solidFill>
                  <a:srgbClr val="D60093"/>
                </a:solidFill>
              </a:rPr>
              <a:t>If CaCO</a:t>
            </a:r>
            <a:r>
              <a:rPr lang="en-US" sz="2000" b="1" baseline="-25000" dirty="0">
                <a:solidFill>
                  <a:srgbClr val="D60093"/>
                </a:solidFill>
              </a:rPr>
              <a:t>3</a:t>
            </a:r>
            <a:r>
              <a:rPr lang="en-US" sz="2000" b="1" dirty="0">
                <a:solidFill>
                  <a:srgbClr val="D60093"/>
                </a:solidFill>
              </a:rPr>
              <a:t> and </a:t>
            </a:r>
            <a:r>
              <a:rPr lang="en-US" sz="2000" b="1" dirty="0" err="1" smtClean="0">
                <a:solidFill>
                  <a:srgbClr val="D60093"/>
                </a:solidFill>
              </a:rPr>
              <a:t>CaO</a:t>
            </a:r>
            <a:r>
              <a:rPr lang="en-US" sz="2000" b="1" dirty="0" smtClean="0">
                <a:solidFill>
                  <a:srgbClr val="D60093"/>
                </a:solidFill>
              </a:rPr>
              <a:t> </a:t>
            </a:r>
            <a:r>
              <a:rPr lang="en-US" sz="2000" b="1" dirty="0">
                <a:solidFill>
                  <a:srgbClr val="D60093"/>
                </a:solidFill>
              </a:rPr>
              <a:t>are chosen</a:t>
            </a:r>
            <a:r>
              <a:rPr lang="en-US" sz="2000" dirty="0"/>
              <a:t>,    </a:t>
            </a:r>
          </a:p>
          <a:p>
            <a:r>
              <a:rPr lang="en-US" dirty="0"/>
              <a:t>CaCO</a:t>
            </a:r>
            <a:r>
              <a:rPr lang="en-US" baseline="-25000" dirty="0"/>
              <a:t>3</a:t>
            </a:r>
            <a:r>
              <a:rPr lang="en-US" dirty="0"/>
              <a:t>(s</a:t>
            </a:r>
            <a:r>
              <a:rPr lang="en-US" dirty="0" smtClean="0"/>
              <a:t>) = CaCO</a:t>
            </a:r>
            <a:r>
              <a:rPr lang="en-US" baseline="-25000" dirty="0" smtClean="0"/>
              <a:t>3</a:t>
            </a:r>
            <a:r>
              <a:rPr lang="en-US" dirty="0"/>
              <a:t> </a:t>
            </a:r>
            <a:r>
              <a:rPr lang="en-US" dirty="0" smtClean="0"/>
              <a:t>+ 0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err="1" smtClean="0"/>
              <a:t>CaO</a:t>
            </a:r>
            <a:r>
              <a:rPr lang="en-US" dirty="0" smtClean="0"/>
              <a:t> = 0 CaCO</a:t>
            </a:r>
            <a:r>
              <a:rPr lang="en-US" baseline="-25000" dirty="0" smtClean="0"/>
              <a:t>3</a:t>
            </a:r>
            <a:r>
              <a:rPr lang="en-US" dirty="0" smtClean="0"/>
              <a:t>+ </a:t>
            </a:r>
            <a:r>
              <a:rPr lang="en-US" dirty="0" err="1" smtClean="0"/>
              <a:t>CaO</a:t>
            </a:r>
            <a:endParaRPr lang="en-US" dirty="0" smtClean="0"/>
          </a:p>
          <a:p>
            <a:r>
              <a:rPr lang="en-US" dirty="0" smtClean="0"/>
              <a:t>CO</a:t>
            </a:r>
            <a:r>
              <a:rPr lang="en-US" baseline="-25000" dirty="0" smtClean="0"/>
              <a:t>2 </a:t>
            </a:r>
            <a:r>
              <a:rPr lang="en-US" dirty="0" smtClean="0"/>
              <a:t>= CaCO</a:t>
            </a:r>
            <a:r>
              <a:rPr lang="en-US" baseline="-25000" dirty="0" smtClean="0"/>
              <a:t>3 </a:t>
            </a:r>
            <a:r>
              <a:rPr lang="en-US" dirty="0" smtClean="0"/>
              <a:t>- </a:t>
            </a:r>
            <a:r>
              <a:rPr lang="en-US" dirty="0" err="1" smtClean="0"/>
              <a:t>Ca</a:t>
            </a:r>
            <a:r>
              <a:rPr lang="en-US" dirty="0" err="1"/>
              <a:t>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20807EA-19E2-47D7-80E0-1F50176EB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308467"/>
            <a:ext cx="7981406" cy="5275213"/>
          </a:xfrm>
        </p:spPr>
        <p:txBody>
          <a:bodyPr>
            <a:noAutofit/>
          </a:bodyPr>
          <a:lstStyle/>
          <a:p>
            <a:r>
              <a:rPr lang="en-US" sz="2000" b="1" dirty="0"/>
              <a:t>Thermal decomposition of ammonium chloride in a closed system </a:t>
            </a:r>
            <a:r>
              <a:rPr lang="en-US" sz="2000" dirty="0"/>
              <a:t>;</a:t>
            </a:r>
            <a:r>
              <a:rPr lang="en-US" sz="2000" b="1" dirty="0">
                <a:solidFill>
                  <a:srgbClr val="7030A0"/>
                </a:solidFill>
              </a:rPr>
              <a:t>C = 1</a:t>
            </a:r>
          </a:p>
          <a:p>
            <a:pPr>
              <a:buNone/>
            </a:pPr>
            <a:r>
              <a:rPr lang="en-US" sz="2000" dirty="0"/>
              <a:t>          NH</a:t>
            </a:r>
            <a:r>
              <a:rPr lang="en-US" sz="2000" baseline="-25000" dirty="0"/>
              <a:t>4</a:t>
            </a:r>
            <a:r>
              <a:rPr lang="en-US" sz="2000" dirty="0"/>
              <a:t>Cl (s) </a:t>
            </a:r>
            <a:r>
              <a:rPr lang="en-IN" sz="2000" dirty="0"/>
              <a:t>⇌</a:t>
            </a:r>
            <a:r>
              <a:rPr lang="en-US" sz="2000" dirty="0"/>
              <a:t>  NH</a:t>
            </a:r>
            <a:r>
              <a:rPr lang="en-US" sz="2000" baseline="-25000" dirty="0"/>
              <a:t>3</a:t>
            </a:r>
            <a:r>
              <a:rPr lang="en-US" sz="2000" dirty="0"/>
              <a:t>(g)    +    </a:t>
            </a:r>
            <a:r>
              <a:rPr lang="en-US" sz="2000" dirty="0" err="1"/>
              <a:t>HCl</a:t>
            </a:r>
            <a:r>
              <a:rPr lang="en-US" sz="2000" dirty="0"/>
              <a:t>(g)</a:t>
            </a:r>
          </a:p>
          <a:p>
            <a:r>
              <a:rPr lang="en-US" sz="2000" dirty="0"/>
              <a:t>Phases are : solid phase of NH</a:t>
            </a:r>
            <a:r>
              <a:rPr lang="en-US" sz="2000" baseline="-25000" dirty="0"/>
              <a:t>4</a:t>
            </a:r>
            <a:r>
              <a:rPr lang="en-US" sz="2000" dirty="0"/>
              <a:t>Cl(s)and gaseous phase of NH</a:t>
            </a:r>
            <a:r>
              <a:rPr lang="en-US" sz="2000" baseline="-25000" dirty="0"/>
              <a:t>3</a:t>
            </a:r>
            <a:r>
              <a:rPr lang="en-US" sz="2000" dirty="0"/>
              <a:t>(g) and </a:t>
            </a:r>
            <a:r>
              <a:rPr lang="en-US" sz="2000" dirty="0" err="1"/>
              <a:t>HCl</a:t>
            </a:r>
            <a:r>
              <a:rPr lang="en-US" sz="2000" dirty="0"/>
              <a:t>(g)</a:t>
            </a:r>
          </a:p>
          <a:p>
            <a:pPr lvl="1">
              <a:buNone/>
            </a:pPr>
            <a:r>
              <a:rPr lang="en-US" sz="2000" dirty="0"/>
              <a:t>  </a:t>
            </a:r>
            <a:r>
              <a:rPr lang="en-US" sz="2000" b="1" dirty="0">
                <a:solidFill>
                  <a:srgbClr val="D60093"/>
                </a:solidFill>
              </a:rPr>
              <a:t>solid : NH</a:t>
            </a:r>
            <a:r>
              <a:rPr lang="en-US" sz="2000" b="1" baseline="-25000" dirty="0">
                <a:solidFill>
                  <a:srgbClr val="D60093"/>
                </a:solidFill>
              </a:rPr>
              <a:t>4</a:t>
            </a:r>
            <a:r>
              <a:rPr lang="en-US" sz="2000" b="1" dirty="0">
                <a:solidFill>
                  <a:srgbClr val="D60093"/>
                </a:solidFill>
              </a:rPr>
              <a:t>Cl (s) = NH</a:t>
            </a:r>
            <a:r>
              <a:rPr lang="en-US" sz="2000" b="1" baseline="-25000" dirty="0">
                <a:solidFill>
                  <a:srgbClr val="D60093"/>
                </a:solidFill>
              </a:rPr>
              <a:t>4</a:t>
            </a:r>
            <a:r>
              <a:rPr lang="en-US" sz="2000" b="1" dirty="0">
                <a:solidFill>
                  <a:srgbClr val="D60093"/>
                </a:solidFill>
              </a:rPr>
              <a:t>Cl</a:t>
            </a:r>
            <a:endParaRPr lang="en-US" sz="2000" b="1" baseline="-25000" dirty="0">
              <a:solidFill>
                <a:srgbClr val="D60093"/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D60093"/>
                </a:solidFill>
              </a:rPr>
              <a:t>  gas :    NH</a:t>
            </a:r>
            <a:r>
              <a:rPr lang="en-US" sz="2000" b="1" baseline="-25000" dirty="0">
                <a:solidFill>
                  <a:srgbClr val="D60093"/>
                </a:solidFill>
              </a:rPr>
              <a:t>3</a:t>
            </a:r>
            <a:r>
              <a:rPr lang="en-US" sz="2000" b="1" dirty="0">
                <a:solidFill>
                  <a:srgbClr val="D60093"/>
                </a:solidFill>
              </a:rPr>
              <a:t>(g) </a:t>
            </a:r>
            <a:r>
              <a:rPr lang="en-US" sz="2000" b="1" dirty="0" smtClean="0">
                <a:solidFill>
                  <a:srgbClr val="D60093"/>
                </a:solidFill>
              </a:rPr>
              <a:t>+ </a:t>
            </a:r>
            <a:r>
              <a:rPr lang="en-US" sz="2000" b="1" dirty="0" err="1" smtClean="0">
                <a:solidFill>
                  <a:srgbClr val="D60093"/>
                </a:solidFill>
              </a:rPr>
              <a:t>HCl</a:t>
            </a:r>
            <a:r>
              <a:rPr lang="en-US" sz="2000" b="1" dirty="0" smtClean="0">
                <a:solidFill>
                  <a:srgbClr val="D60093"/>
                </a:solidFill>
              </a:rPr>
              <a:t>(g</a:t>
            </a:r>
            <a:r>
              <a:rPr lang="en-US" sz="2000" b="1" dirty="0">
                <a:solidFill>
                  <a:srgbClr val="D60093"/>
                </a:solidFill>
              </a:rPr>
              <a:t>)  = NH</a:t>
            </a:r>
            <a:r>
              <a:rPr lang="en-US" sz="2000" b="1" baseline="-25000" dirty="0">
                <a:solidFill>
                  <a:srgbClr val="D60093"/>
                </a:solidFill>
              </a:rPr>
              <a:t>4</a:t>
            </a:r>
            <a:r>
              <a:rPr lang="en-US" sz="2000" b="1" dirty="0">
                <a:solidFill>
                  <a:srgbClr val="D60093"/>
                </a:solidFill>
              </a:rPr>
              <a:t>Cl</a:t>
            </a:r>
            <a:endParaRPr lang="en-US" sz="2000" b="1" baseline="-25000" dirty="0">
              <a:solidFill>
                <a:srgbClr val="D60093"/>
              </a:solidFill>
            </a:endParaRPr>
          </a:p>
          <a:p>
            <a:r>
              <a:rPr lang="en-US" sz="2000" dirty="0"/>
              <a:t>The composition of both the solid and gaseous phase can be expressed in terms of NH</a:t>
            </a:r>
            <a:r>
              <a:rPr lang="en-US" sz="2000" baseline="-25000" dirty="0"/>
              <a:t>4</a:t>
            </a:r>
            <a:r>
              <a:rPr lang="en-US" sz="2000" dirty="0"/>
              <a:t>Cl. Hence the number of components is one</a:t>
            </a:r>
            <a:r>
              <a:rPr lang="en-US" sz="2000" b="1" dirty="0"/>
              <a:t>; </a:t>
            </a:r>
            <a:r>
              <a:rPr lang="en-US" sz="2000" dirty="0"/>
              <a:t>C=1</a:t>
            </a:r>
          </a:p>
          <a:p>
            <a:r>
              <a:rPr lang="en-US" sz="2000" dirty="0"/>
              <a:t>If additional </a:t>
            </a:r>
            <a:r>
              <a:rPr lang="en-US" sz="2000" dirty="0" err="1"/>
              <a:t>HCl</a:t>
            </a:r>
            <a:r>
              <a:rPr lang="en-US" sz="2000" dirty="0"/>
              <a:t> (or NH</a:t>
            </a:r>
            <a:r>
              <a:rPr lang="en-US" sz="2000" baseline="-25000" dirty="0"/>
              <a:t>3</a:t>
            </a:r>
            <a:r>
              <a:rPr lang="en-US" sz="2000" dirty="0"/>
              <a:t>) were added to the system, then </a:t>
            </a:r>
            <a:r>
              <a:rPr lang="en-US" sz="2000" b="1" dirty="0">
                <a:solidFill>
                  <a:srgbClr val="7030A0"/>
                </a:solidFill>
              </a:rPr>
              <a:t>C = 2 </a:t>
            </a:r>
          </a:p>
          <a:p>
            <a:r>
              <a:rPr lang="en-US" sz="2000" dirty="0"/>
              <a:t>The decomposition of NH</a:t>
            </a:r>
            <a:r>
              <a:rPr lang="en-US" sz="2000" baseline="-25000" dirty="0"/>
              <a:t>4</a:t>
            </a:r>
            <a:r>
              <a:rPr lang="en-US" sz="2000" dirty="0"/>
              <a:t>Cl would not give the correct composition of the gas phase </a:t>
            </a:r>
          </a:p>
          <a:p>
            <a:r>
              <a:rPr lang="en-US" sz="2000" dirty="0"/>
              <a:t>A second component, </a:t>
            </a:r>
            <a:r>
              <a:rPr lang="en-US" sz="2000" dirty="0" err="1"/>
              <a:t>HCl</a:t>
            </a:r>
            <a:r>
              <a:rPr lang="en-US" sz="2000" dirty="0"/>
              <a:t> (or NH</a:t>
            </a:r>
            <a:r>
              <a:rPr lang="en-US" sz="2000" baseline="-25000" dirty="0"/>
              <a:t>3</a:t>
            </a:r>
            <a:r>
              <a:rPr lang="en-US" sz="2000" dirty="0"/>
              <a:t>) would be needed to describe the gas phase, therefore C=2	</a:t>
            </a:r>
          </a:p>
        </p:txBody>
      </p:sp>
    </p:spTree>
    <p:extLst>
      <p:ext uri="{BB962C8B-B14F-4D97-AF65-F5344CB8AC3E}">
        <p14:creationId xmlns:p14="http://schemas.microsoft.com/office/powerpoint/2010/main" val="7783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2C3C7D-E929-4F5E-BAFD-CB280498884D}"/>
              </a:ext>
            </a:extLst>
          </p:cNvPr>
          <p:cNvSpPr/>
          <p:nvPr/>
        </p:nvSpPr>
        <p:spPr>
          <a:xfrm>
            <a:off x="274320" y="1212626"/>
            <a:ext cx="79683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rgbClr val="FF0000"/>
                </a:solidFill>
              </a:rPr>
              <a:t>Degrees of freedom (or variance)</a:t>
            </a:r>
            <a:endParaRPr lang="en-US" sz="2400" dirty="0">
              <a:solidFill>
                <a:srgbClr val="FF0000"/>
              </a:solidFill>
            </a:endParaRP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degrees of freedom or variance of a system is defined as the </a:t>
            </a:r>
            <a:r>
              <a:rPr lang="en-US" sz="2000" b="1" dirty="0">
                <a:solidFill>
                  <a:srgbClr val="D60093"/>
                </a:solidFill>
              </a:rPr>
              <a:t>minimum number of intensive variables</a:t>
            </a:r>
            <a:r>
              <a:rPr lang="en-US" sz="2000" dirty="0"/>
              <a:t> such as temperature, pressure, concentration, which must be fixed in order to define the system completely; it is denoted by </a:t>
            </a:r>
            <a:r>
              <a:rPr lang="en-US" sz="2000" dirty="0" smtClean="0"/>
              <a:t>F</a:t>
            </a:r>
          </a:p>
          <a:p>
            <a:pPr algn="just"/>
            <a:endParaRPr lang="en-US" sz="2000" dirty="0"/>
          </a:p>
          <a:p>
            <a:pPr algn="just">
              <a:buNone/>
            </a:pPr>
            <a:r>
              <a:rPr lang="en-US" sz="2000" dirty="0"/>
              <a:t>                          </a:t>
            </a:r>
            <a:r>
              <a:rPr lang="en-US" sz="2000" dirty="0" smtClean="0"/>
              <a:t>                                      OR</a:t>
            </a:r>
          </a:p>
          <a:p>
            <a:pPr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The degree of freedom of a system may also be defined as the number of variables, such as temperature, pressure and concentration that can be </a:t>
            </a:r>
            <a:r>
              <a:rPr lang="en-US" sz="2000" b="1" dirty="0">
                <a:solidFill>
                  <a:srgbClr val="D60093"/>
                </a:solidFill>
              </a:rPr>
              <a:t>varied independently </a:t>
            </a:r>
            <a:r>
              <a:rPr lang="en-US" sz="2000" dirty="0"/>
              <a:t>without altering the number of phases.</a:t>
            </a:r>
          </a:p>
          <a:p>
            <a:r>
              <a:rPr lang="en-US" sz="2000" b="1" dirty="0"/>
              <a:t>Example : water system</a:t>
            </a:r>
            <a:endParaRPr lang="en-US" sz="2000" dirty="0"/>
          </a:p>
          <a:p>
            <a:pPr marL="914400" indent="-9144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D60093"/>
                </a:solidFill>
              </a:rPr>
              <a:t>Only 1 phase </a:t>
            </a:r>
            <a:r>
              <a:rPr lang="en-US" sz="2000" dirty="0"/>
              <a:t>(solid , liquid or gas)</a:t>
            </a:r>
          </a:p>
          <a:p>
            <a:pPr marL="1371600" lvl="1" indent="-914400">
              <a:buFont typeface="Arial" pitchFamily="34" charset="0"/>
              <a:buChar char="•"/>
            </a:pPr>
            <a:r>
              <a:rPr lang="en-US" sz="2000" dirty="0"/>
              <a:t>Both temperature and pressure need to be mentioned in order to define the system;</a:t>
            </a:r>
            <a:r>
              <a:rPr lang="en-US" sz="2000" b="1" dirty="0">
                <a:solidFill>
                  <a:srgbClr val="7030A0"/>
                </a:solidFill>
              </a:rPr>
              <a:t> F = 2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8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81292A1-CDE4-494F-B3DB-08087CAA5DFF}"/>
              </a:ext>
            </a:extLst>
          </p:cNvPr>
          <p:cNvSpPr/>
          <p:nvPr/>
        </p:nvSpPr>
        <p:spPr>
          <a:xfrm>
            <a:off x="261257" y="1262905"/>
            <a:ext cx="795527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>
              <a:buAutoNum type="arabicParenR"/>
            </a:pPr>
            <a:endParaRPr lang="en-US" sz="2400" dirty="0"/>
          </a:p>
          <a:p>
            <a:pPr marL="914400" indent="-914400">
              <a:buFont typeface="Arial" pitchFamily="34" charset="0"/>
              <a:buChar char="•"/>
            </a:pPr>
            <a:r>
              <a:rPr lang="en-US" sz="2000" b="1" dirty="0">
                <a:solidFill>
                  <a:srgbClr val="D60093"/>
                </a:solidFill>
              </a:rPr>
              <a:t>2 phases in equilibrium</a:t>
            </a:r>
            <a:r>
              <a:rPr lang="en-US" sz="2000" dirty="0"/>
              <a:t>, </a:t>
            </a:r>
          </a:p>
          <a:p>
            <a:pPr marL="1371600" lvl="1" indent="-914400">
              <a:buFont typeface="Arial" pitchFamily="34" charset="0"/>
              <a:buChar char="•"/>
            </a:pPr>
            <a:r>
              <a:rPr lang="en-US" sz="2000" dirty="0"/>
              <a:t> Only one variable, either temperature or pressure need to be specified in order to define the system; </a:t>
            </a:r>
            <a:r>
              <a:rPr lang="en-US" sz="2000" b="1" dirty="0">
                <a:solidFill>
                  <a:srgbClr val="7030A0"/>
                </a:solidFill>
              </a:rPr>
              <a:t>F =1</a:t>
            </a:r>
          </a:p>
          <a:p>
            <a:pPr marL="1371600" lvl="1" indent="-914400">
              <a:buFont typeface="Arial" pitchFamily="34" charset="0"/>
              <a:buChar char="•"/>
            </a:pPr>
            <a:r>
              <a:rPr lang="en-US" sz="2000" dirty="0"/>
              <a:t> solid water </a:t>
            </a:r>
            <a:r>
              <a:rPr lang="en-IN" sz="2000" dirty="0"/>
              <a:t>⇌</a:t>
            </a:r>
            <a:r>
              <a:rPr lang="en-US" sz="2000" dirty="0"/>
              <a:t>  liquid water</a:t>
            </a:r>
          </a:p>
          <a:p>
            <a:pPr marL="1371600" lvl="1" indent="-914400">
              <a:buFont typeface="Arial" pitchFamily="34" charset="0"/>
              <a:buChar char="•"/>
            </a:pPr>
            <a:r>
              <a:rPr lang="en-US" sz="2000" dirty="0"/>
              <a:t> If the pressure on the system is maintained at 1 </a:t>
            </a:r>
            <a:r>
              <a:rPr lang="en-US" sz="2000" dirty="0" err="1"/>
              <a:t>atm</a:t>
            </a:r>
            <a:r>
              <a:rPr lang="en-US" sz="2000" dirty="0"/>
              <a:t>, then the temperature of the system gets automatically fixed at 0</a:t>
            </a:r>
            <a:r>
              <a:rPr lang="en-US" sz="2000" baseline="30000" dirty="0"/>
              <a:t>o</a:t>
            </a:r>
            <a:r>
              <a:rPr lang="en-US" sz="2000" dirty="0"/>
              <a:t>C, the normal melting point of ice</a:t>
            </a:r>
          </a:p>
          <a:p>
            <a:pPr marL="914400" indent="-914400"/>
            <a:endParaRPr lang="en-US" sz="2000" dirty="0"/>
          </a:p>
          <a:p>
            <a:pPr marL="914400" indent="-9144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D60093"/>
                </a:solidFill>
              </a:rPr>
              <a:t>3 phases in equilibrium</a:t>
            </a:r>
            <a:r>
              <a:rPr lang="en-US" sz="2000" dirty="0"/>
              <a:t>,</a:t>
            </a:r>
          </a:p>
          <a:p>
            <a:pPr marL="1371600" lvl="1" indent="-914400">
              <a:buFont typeface="Arial" pitchFamily="34" charset="0"/>
              <a:buChar char="•"/>
            </a:pPr>
            <a:r>
              <a:rPr lang="en-US" sz="2000" dirty="0"/>
              <a:t>No variable can be changed </a:t>
            </a:r>
          </a:p>
          <a:p>
            <a:pPr marL="1371600" lvl="1" indent="-914400">
              <a:buFont typeface="Arial" pitchFamily="34" charset="0"/>
              <a:buChar char="•"/>
            </a:pPr>
            <a:r>
              <a:rPr lang="en-US" sz="2000" dirty="0"/>
              <a:t>temperature and pressure are fixed, </a:t>
            </a:r>
            <a:r>
              <a:rPr lang="en-US" sz="2000" b="1" dirty="0">
                <a:solidFill>
                  <a:srgbClr val="7030A0"/>
                </a:solidFill>
              </a:rPr>
              <a:t>F = 0</a:t>
            </a:r>
          </a:p>
          <a:p>
            <a:pPr marL="1371600" lvl="1" indent="-914400">
              <a:buFont typeface="Arial" pitchFamily="34" charset="0"/>
              <a:buChar char="•"/>
            </a:pPr>
            <a:r>
              <a:rPr lang="en-US" sz="2000" dirty="0"/>
              <a:t>solid water </a:t>
            </a:r>
            <a:r>
              <a:rPr lang="en-IN" sz="2000" dirty="0"/>
              <a:t>⇌</a:t>
            </a:r>
            <a:r>
              <a:rPr lang="en-US" sz="2000" dirty="0"/>
              <a:t>  liquid water </a:t>
            </a:r>
            <a:r>
              <a:rPr lang="en-IN" sz="2000" dirty="0"/>
              <a:t>⇌</a:t>
            </a:r>
            <a:r>
              <a:rPr lang="en-US" sz="2000" dirty="0"/>
              <a:t>  water </a:t>
            </a:r>
            <a:r>
              <a:rPr lang="en-US" sz="2000" dirty="0" err="1"/>
              <a:t>vapour</a:t>
            </a:r>
            <a:endParaRPr lang="en-US" sz="2000" dirty="0"/>
          </a:p>
          <a:p>
            <a:pPr marL="1371600" lvl="1" indent="-914400">
              <a:buFont typeface="Arial" pitchFamily="34" charset="0"/>
              <a:buChar char="•"/>
            </a:pPr>
            <a:r>
              <a:rPr lang="en-US" sz="2000" dirty="0"/>
              <a:t>Three phases, ice, water, </a:t>
            </a:r>
            <a:r>
              <a:rPr lang="en-US" sz="2000" dirty="0" err="1"/>
              <a:t>vapour</a:t>
            </a:r>
            <a:r>
              <a:rPr lang="en-US" sz="2000" dirty="0"/>
              <a:t> can coexist in equilibrium at triple point of water at 0.0098</a:t>
            </a:r>
            <a:r>
              <a:rPr lang="en-US" sz="2000" baseline="30000" dirty="0"/>
              <a:t>o</a:t>
            </a:r>
            <a:r>
              <a:rPr lang="en-US" sz="2000" dirty="0"/>
              <a:t>C and 4.6mm of Hg pressure only</a:t>
            </a:r>
          </a:p>
          <a:p>
            <a:pPr marL="914400" indent="-914400"/>
            <a:endParaRPr lang="en-US" sz="2000" dirty="0"/>
          </a:p>
          <a:p>
            <a:pPr marL="914400" indent="-9144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941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Module content: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Phase equilibria</a:t>
            </a:r>
          </a:p>
          <a:p>
            <a:r>
              <a:rPr lang="en-IN" b="1" i="1" dirty="0"/>
              <a:t>Gibb’s phase rule</a:t>
            </a:r>
          </a:p>
          <a:p>
            <a:r>
              <a:rPr lang="en-IN" b="1" i="1" dirty="0"/>
              <a:t>Phase diagram of 1-component system</a:t>
            </a:r>
          </a:p>
          <a:p>
            <a:r>
              <a:rPr lang="en-IN" b="1" i="1" dirty="0"/>
              <a:t>Phase diagram of 2-component system</a:t>
            </a:r>
          </a:p>
          <a:p>
            <a:r>
              <a:rPr lang="en-IN" b="1" i="1" dirty="0"/>
              <a:t>Fe-C phase diagram</a:t>
            </a: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3469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Free energy in Phase equilibria</a:t>
            </a:r>
          </a:p>
          <a:p>
            <a:r>
              <a:rPr lang="en-IN" b="1" i="1" dirty="0"/>
              <a:t>Chemical potential</a:t>
            </a:r>
          </a:p>
          <a:p>
            <a:r>
              <a:rPr lang="en-IN" b="1" i="1" dirty="0"/>
              <a:t>Phase equilibria</a:t>
            </a:r>
          </a:p>
          <a:p>
            <a:pPr lvl="1"/>
            <a:r>
              <a:rPr lang="en-IN" b="1" i="1" dirty="0"/>
              <a:t>Phase</a:t>
            </a:r>
          </a:p>
          <a:p>
            <a:pPr lvl="1"/>
            <a:r>
              <a:rPr lang="en-IN" b="1" i="1" dirty="0"/>
              <a:t>Component</a:t>
            </a:r>
          </a:p>
          <a:p>
            <a:pPr lvl="1"/>
            <a:r>
              <a:rPr lang="en-IN" b="1" i="1" dirty="0"/>
              <a:t>Degree of freedom</a:t>
            </a:r>
          </a:p>
        </p:txBody>
      </p:sp>
    </p:spTree>
    <p:extLst>
      <p:ext uri="{BB962C8B-B14F-4D97-AF65-F5344CB8AC3E}">
        <p14:creationId xmlns:p14="http://schemas.microsoft.com/office/powerpoint/2010/main" val="41742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8B7712B-6B6D-4755-83DB-F3D7F3EC7583}"/>
              </a:ext>
            </a:extLst>
          </p:cNvPr>
          <p:cNvCxnSpPr>
            <a:cxnSpLocks/>
          </p:cNvCxnSpPr>
          <p:nvPr/>
        </p:nvCxnSpPr>
        <p:spPr>
          <a:xfrm>
            <a:off x="3288890" y="5176684"/>
            <a:ext cx="0" cy="12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8B6B307-1100-4C84-9D98-F378B8803276}"/>
              </a:ext>
            </a:extLst>
          </p:cNvPr>
          <p:cNvSpPr/>
          <p:nvPr/>
        </p:nvSpPr>
        <p:spPr>
          <a:xfrm>
            <a:off x="105295" y="1407178"/>
            <a:ext cx="807284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FF0000"/>
                </a:solidFill>
              </a:rPr>
              <a:t>Free energy in Phase equilibria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All substances have tendency to </a:t>
            </a:r>
            <a:r>
              <a:rPr lang="en-US" sz="2000" b="1" dirty="0">
                <a:solidFill>
                  <a:srgbClr val="D60093"/>
                </a:solidFill>
              </a:rPr>
              <a:t>minimize their Gibbs energy </a:t>
            </a:r>
            <a:r>
              <a:rPr lang="en-US" sz="2000" dirty="0"/>
              <a:t>at constant temperature and pressure to attain stable state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60093"/>
                </a:solidFill>
              </a:rPr>
              <a:t>Phase transformations </a:t>
            </a:r>
            <a:r>
              <a:rPr lang="en-US" sz="2000" dirty="0"/>
              <a:t>from one phase to another occur to reduce free energy of the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Gibb’s energy is an </a:t>
            </a:r>
            <a:r>
              <a:rPr lang="en-US" sz="2000" b="1" dirty="0">
                <a:solidFill>
                  <a:srgbClr val="D60093"/>
                </a:solidFill>
              </a:rPr>
              <a:t>extensive property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  Chemical potential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Chemical potential is defined as the </a:t>
            </a:r>
            <a:r>
              <a:rPr lang="en-US" sz="2000" b="1" dirty="0">
                <a:solidFill>
                  <a:srgbClr val="D60093"/>
                </a:solidFill>
              </a:rPr>
              <a:t>partial molar Gibb’s energy </a:t>
            </a:r>
            <a:r>
              <a:rPr lang="en-US" sz="2000" dirty="0"/>
              <a:t>for a component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 in a mixture , and is denoted by </a:t>
            </a:r>
            <a:r>
              <a:rPr lang="el-GR" sz="2000" b="1" dirty="0">
                <a:solidFill>
                  <a:srgbClr val="D60093"/>
                </a:solidFill>
              </a:rPr>
              <a:t>μ</a:t>
            </a:r>
            <a:endParaRPr lang="en-US" sz="2000" b="1" dirty="0">
              <a:solidFill>
                <a:srgbClr val="D60093"/>
              </a:solidFill>
            </a:endParaRPr>
          </a:p>
          <a:p>
            <a:pPr algn="just"/>
            <a:endParaRPr lang="en-US" sz="20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1" name="Object 20">
            <a:extLst>
              <a:ext uri="{FF2B5EF4-FFF2-40B4-BE49-F238E27FC236}">
                <a16:creationId xmlns:a16="http://schemas.microsoft.com/office/drawing/2014/main" xmlns="" id="{2464FA4A-5927-4810-B5BF-05B04FF41A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71364"/>
              </p:ext>
            </p:extLst>
          </p:nvPr>
        </p:nvGraphicFramePr>
        <p:xfrm>
          <a:off x="2905310" y="5176684"/>
          <a:ext cx="20574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4" imgW="1038479" imgH="429735" progId="Equation.3">
                  <p:embed/>
                </p:oleObj>
              </mc:Choice>
              <mc:Fallback>
                <p:oleObj name="Equation" r:id="rId4" imgW="1038479" imgH="429735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310" y="5176684"/>
                        <a:ext cx="20574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8B7712B-6B6D-4755-83DB-F3D7F3EC7583}"/>
              </a:ext>
            </a:extLst>
          </p:cNvPr>
          <p:cNvCxnSpPr>
            <a:cxnSpLocks/>
          </p:cNvCxnSpPr>
          <p:nvPr/>
        </p:nvCxnSpPr>
        <p:spPr>
          <a:xfrm>
            <a:off x="3288890" y="5176684"/>
            <a:ext cx="0" cy="121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C1147273-E05F-4DF1-BC93-63CA4BCF4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1293875"/>
            <a:ext cx="8072846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Phase equilibria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Phase equilibria between phases exist when </a:t>
            </a:r>
            <a:r>
              <a:rPr lang="en-US" sz="2000" b="1" dirty="0">
                <a:solidFill>
                  <a:srgbClr val="D60093"/>
                </a:solidFill>
              </a:rPr>
              <a:t>chemical potential of a component is equal in all the phases</a:t>
            </a:r>
            <a:r>
              <a:rPr lang="en-US" sz="2000" dirty="0"/>
              <a:t> in equilibrium</a:t>
            </a:r>
          </a:p>
          <a:p>
            <a:pPr algn="just"/>
            <a:r>
              <a:rPr lang="en-US" sz="2000" dirty="0"/>
              <a:t>      e.g. for water at triple point </a:t>
            </a:r>
          </a:p>
          <a:p>
            <a:pPr algn="just"/>
            <a:r>
              <a:rPr lang="en-US" sz="2000" dirty="0"/>
              <a:t>                  Solid </a:t>
            </a:r>
            <a:r>
              <a:rPr lang="en-IN" sz="2000" dirty="0"/>
              <a:t>⇌</a:t>
            </a:r>
            <a:r>
              <a:rPr lang="en-US" sz="2000" dirty="0"/>
              <a:t>  liquid </a:t>
            </a:r>
            <a:r>
              <a:rPr lang="en-IN" sz="2000" dirty="0"/>
              <a:t>⇌</a:t>
            </a:r>
            <a:r>
              <a:rPr lang="en-US" sz="2000" dirty="0"/>
              <a:t>  </a:t>
            </a:r>
            <a:r>
              <a:rPr lang="en-US" sz="2000" dirty="0" err="1"/>
              <a:t>vapour</a:t>
            </a:r>
            <a:endParaRPr lang="en-US" sz="2000" dirty="0"/>
          </a:p>
          <a:p>
            <a:pPr algn="just"/>
            <a:r>
              <a:rPr lang="en-US" sz="2000" dirty="0"/>
              <a:t>   </a:t>
            </a:r>
            <a:r>
              <a:rPr lang="en-US" sz="2000" b="1" dirty="0">
                <a:solidFill>
                  <a:srgbClr val="D60093"/>
                </a:solidFill>
              </a:rPr>
              <a:t>The chemical potential of water will be equal in all the three phases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For systems not at equilibrium, the chemical potential will point to the </a:t>
            </a:r>
            <a:r>
              <a:rPr lang="en-US" sz="2000" b="1" dirty="0">
                <a:solidFill>
                  <a:srgbClr val="D60093"/>
                </a:solidFill>
              </a:rPr>
              <a:t>direction in which the system can move </a:t>
            </a:r>
            <a:r>
              <a:rPr lang="en-US" sz="2000" dirty="0"/>
              <a:t>in order to achieve equilibrium viz. , the system moves from higher chemical potential to lower chemical potential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/>
              <a:t>    When various phases are in equilibrium with one another in a</a:t>
            </a:r>
          </a:p>
          <a:p>
            <a:pPr algn="just"/>
            <a:r>
              <a:rPr lang="en-IN" sz="2000" dirty="0"/>
              <a:t>     heterogeneous system, there can be </a:t>
            </a:r>
            <a:r>
              <a:rPr lang="en-IN" sz="2000" b="1" dirty="0">
                <a:solidFill>
                  <a:srgbClr val="D60093"/>
                </a:solidFill>
              </a:rPr>
              <a:t>no transfer of energy or mass </a:t>
            </a:r>
            <a:r>
              <a:rPr lang="en-IN" sz="2000" dirty="0"/>
              <a:t>from</a:t>
            </a:r>
          </a:p>
          <a:p>
            <a:pPr algn="just"/>
            <a:r>
              <a:rPr lang="en-IN" sz="2000" dirty="0"/>
              <a:t>     one phase to another.</a:t>
            </a:r>
          </a:p>
          <a:p>
            <a:pPr algn="just">
              <a:buFont typeface="Arial" pitchFamily="34" charset="0"/>
              <a:buChar char="•"/>
            </a:pPr>
            <a:r>
              <a:rPr lang="en-IN" sz="2000" dirty="0"/>
              <a:t>   For a system at equilibrium, the various phases must have the </a:t>
            </a:r>
            <a:r>
              <a:rPr lang="en-IN" sz="2000" b="1" dirty="0">
                <a:solidFill>
                  <a:srgbClr val="D60093"/>
                </a:solidFill>
              </a:rPr>
              <a:t>same</a:t>
            </a:r>
          </a:p>
          <a:p>
            <a:pPr algn="just"/>
            <a:r>
              <a:rPr lang="en-IN" sz="2000" b="1" dirty="0">
                <a:solidFill>
                  <a:srgbClr val="D60093"/>
                </a:solidFill>
              </a:rPr>
              <a:t>  temperature and pressure and their respective compositions must remain</a:t>
            </a:r>
          </a:p>
          <a:p>
            <a:pPr algn="just"/>
            <a:r>
              <a:rPr lang="en-IN" sz="2000" b="1" dirty="0">
                <a:solidFill>
                  <a:srgbClr val="D60093"/>
                </a:solidFill>
              </a:rPr>
              <a:t>  constant </a:t>
            </a:r>
            <a:r>
              <a:rPr lang="en-IN" sz="2000" dirty="0"/>
              <a:t>all along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E16FE40-5F7D-44F2-A5F0-DA4230785D7F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F70A81D-6A14-4D0F-9E39-F2879712BE79}"/>
              </a:ext>
            </a:extLst>
          </p:cNvPr>
          <p:cNvSpPr/>
          <p:nvPr/>
        </p:nvSpPr>
        <p:spPr>
          <a:xfrm>
            <a:off x="52252" y="1186500"/>
            <a:ext cx="839941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Phase</a:t>
            </a:r>
            <a:r>
              <a:rPr lang="en-IN" sz="2400" dirty="0"/>
              <a:t> </a:t>
            </a:r>
          </a:p>
          <a:p>
            <a:r>
              <a:rPr lang="en-IN" sz="2000" dirty="0"/>
              <a:t>A phase is defined as any </a:t>
            </a:r>
            <a:r>
              <a:rPr lang="en-IN" sz="2000" b="1" dirty="0">
                <a:solidFill>
                  <a:srgbClr val="D60093"/>
                </a:solidFill>
              </a:rPr>
              <a:t>homogeneous and physically distinct part of a system </a:t>
            </a:r>
            <a:r>
              <a:rPr lang="en-IN" sz="2000" dirty="0"/>
              <a:t>bounded by a surface and is mechanically separable from other parts of the system. It is denoted by P</a:t>
            </a:r>
          </a:p>
          <a:p>
            <a:endParaRPr lang="en-IN" sz="2000" dirty="0"/>
          </a:p>
          <a:p>
            <a:pPr>
              <a:buNone/>
            </a:pPr>
            <a:r>
              <a:rPr lang="en-US" sz="2000" dirty="0"/>
              <a:t>• </a:t>
            </a:r>
            <a:r>
              <a:rPr lang="en-US" sz="2000" b="1" dirty="0">
                <a:solidFill>
                  <a:srgbClr val="D60093"/>
                </a:solidFill>
              </a:rPr>
              <a:t>Gaseous state : </a:t>
            </a:r>
            <a:r>
              <a:rPr lang="en-US" sz="2000" dirty="0"/>
              <a:t>P =1  gases are completely </a:t>
            </a:r>
            <a:r>
              <a:rPr lang="en-US" sz="2000" dirty="0" smtClean="0"/>
              <a:t>miscible (mixture of gases)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• </a:t>
            </a:r>
            <a:r>
              <a:rPr lang="en-US" sz="2000" b="1" dirty="0">
                <a:solidFill>
                  <a:srgbClr val="D60093"/>
                </a:solidFill>
              </a:rPr>
              <a:t>Liquid state :</a:t>
            </a:r>
            <a:r>
              <a:rPr lang="en-US" sz="2000" dirty="0"/>
              <a:t> P = No. of layers when liquids are immiscible </a:t>
            </a:r>
            <a:endParaRPr lang="en-US" sz="2000" dirty="0" smtClean="0"/>
          </a:p>
          <a:p>
            <a:r>
              <a:rPr lang="en-US" sz="2000" dirty="0" smtClean="0"/>
              <a:t>P </a:t>
            </a:r>
            <a:r>
              <a:rPr lang="en-US" sz="2000" dirty="0"/>
              <a:t>= 1 when liquids are completely </a:t>
            </a:r>
            <a:r>
              <a:rPr lang="en-US" sz="2000" dirty="0"/>
              <a:t>miscible (water + ethanol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• </a:t>
            </a:r>
            <a:r>
              <a:rPr lang="en-US" sz="2000" b="1" dirty="0">
                <a:solidFill>
                  <a:srgbClr val="D60093"/>
                </a:solidFill>
              </a:rPr>
              <a:t>Solid state :</a:t>
            </a:r>
            <a:r>
              <a:rPr lang="en-US" sz="2000" dirty="0"/>
              <a:t>  Each solid constitutes a separate phase</a:t>
            </a:r>
          </a:p>
          <a:p>
            <a:pPr>
              <a:buNone/>
            </a:pPr>
            <a:r>
              <a:rPr lang="en-US" sz="2000" dirty="0"/>
              <a:t>                        </a:t>
            </a:r>
            <a:r>
              <a:rPr lang="en-US" sz="2000" dirty="0" smtClean="0"/>
              <a:t>   Each </a:t>
            </a:r>
            <a:r>
              <a:rPr lang="en-US" sz="2000" dirty="0"/>
              <a:t>polymorphic form constitutes a separate phase</a:t>
            </a:r>
          </a:p>
          <a:p>
            <a:pPr>
              <a:buNone/>
            </a:pPr>
            <a:r>
              <a:rPr lang="en-US" sz="2000" dirty="0"/>
              <a:t>                           P = 1 for solid </a:t>
            </a:r>
            <a:r>
              <a:rPr lang="en-US" sz="2000" dirty="0" smtClean="0"/>
              <a:t>solution (Alloy of Cu and Au)</a:t>
            </a:r>
            <a:endParaRPr lang="en-US" sz="2000" dirty="0"/>
          </a:p>
          <a:p>
            <a:endParaRPr lang="en-IN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26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AAC18C05-4C41-4CCC-8A3E-827AF4088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85" y="1302147"/>
            <a:ext cx="7769534" cy="51723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Counting the number of phases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None/>
            </a:pPr>
            <a:r>
              <a:rPr lang="en-US" sz="2400" dirty="0"/>
              <a:t>1) </a:t>
            </a:r>
            <a:r>
              <a:rPr lang="en-US" sz="2000" b="1" dirty="0">
                <a:solidFill>
                  <a:srgbClr val="D60093"/>
                </a:solidFill>
              </a:rPr>
              <a:t>Solid </a:t>
            </a:r>
            <a:r>
              <a:rPr lang="en-IN" sz="2000" b="1" dirty="0">
                <a:solidFill>
                  <a:srgbClr val="D60093"/>
                </a:solidFill>
              </a:rPr>
              <a:t>⇌</a:t>
            </a:r>
            <a:r>
              <a:rPr lang="en-US" sz="2000" b="1" dirty="0">
                <a:solidFill>
                  <a:srgbClr val="D60093"/>
                </a:solidFill>
              </a:rPr>
              <a:t>   liquid </a:t>
            </a:r>
            <a:r>
              <a:rPr lang="en-IN" sz="2000" b="1" dirty="0">
                <a:solidFill>
                  <a:srgbClr val="D60093"/>
                </a:solidFill>
              </a:rPr>
              <a:t>⇌</a:t>
            </a:r>
            <a:r>
              <a:rPr lang="en-US" sz="2000" b="1" dirty="0">
                <a:solidFill>
                  <a:srgbClr val="D60093"/>
                </a:solidFill>
              </a:rPr>
              <a:t>   </a:t>
            </a:r>
            <a:r>
              <a:rPr lang="en-US" sz="2000" b="1" dirty="0" err="1">
                <a:solidFill>
                  <a:srgbClr val="D60093"/>
                </a:solidFill>
              </a:rPr>
              <a:t>vapour</a:t>
            </a:r>
            <a:r>
              <a:rPr lang="en-US" sz="2000" b="1" dirty="0">
                <a:solidFill>
                  <a:srgbClr val="D60093"/>
                </a:solidFill>
              </a:rPr>
              <a:t> </a:t>
            </a:r>
            <a:r>
              <a:rPr lang="en-US" sz="2000" dirty="0"/>
              <a:t>; P = 3</a:t>
            </a:r>
          </a:p>
          <a:p>
            <a:r>
              <a:rPr lang="en-US" sz="2000" dirty="0"/>
              <a:t> Ice in the system is a single phase even if it is present as a number of pieces.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dirty="0"/>
              <a:t>2) </a:t>
            </a:r>
            <a:r>
              <a:rPr lang="en-US" sz="2000" b="1" dirty="0">
                <a:solidFill>
                  <a:srgbClr val="D60093"/>
                </a:solidFill>
              </a:rPr>
              <a:t>Calcium carbonate undergoes thermal decomposition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 CaCO</a:t>
            </a:r>
            <a:r>
              <a:rPr lang="en-US" sz="2000" baseline="-25000" dirty="0"/>
              <a:t>3</a:t>
            </a:r>
            <a:r>
              <a:rPr lang="en-US" sz="2000" dirty="0"/>
              <a:t>(s)</a:t>
            </a:r>
            <a:r>
              <a:rPr lang="en-US" sz="2000" dirty="0">
                <a:ln>
                  <a:solidFill>
                    <a:schemeClr val="tx1"/>
                  </a:solidFill>
                </a:ln>
              </a:rPr>
              <a:t>  </a:t>
            </a:r>
            <a:r>
              <a:rPr lang="en-IN" sz="2000" dirty="0"/>
              <a:t>⇌</a:t>
            </a:r>
            <a:r>
              <a:rPr lang="en-US" sz="2000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en-US" sz="2000" dirty="0"/>
              <a:t>  </a:t>
            </a:r>
            <a:r>
              <a:rPr lang="en-US" sz="2000" dirty="0" err="1"/>
              <a:t>CaO</a:t>
            </a:r>
            <a:r>
              <a:rPr lang="en-US" sz="2000" dirty="0"/>
              <a:t>(s)    +    CO</a:t>
            </a:r>
            <a:r>
              <a:rPr lang="en-US" sz="2000" baseline="-25000" dirty="0"/>
              <a:t>2 </a:t>
            </a:r>
            <a:r>
              <a:rPr lang="en-US" sz="2000" dirty="0"/>
              <a:t>(g) </a:t>
            </a:r>
          </a:p>
          <a:p>
            <a:r>
              <a:rPr lang="en-US" sz="2000" dirty="0"/>
              <a:t>P= 3; 2 solid phases, CaCO</a:t>
            </a:r>
            <a:r>
              <a:rPr lang="en-US" sz="2000" baseline="-25000" dirty="0"/>
              <a:t>3</a:t>
            </a:r>
            <a:r>
              <a:rPr lang="en-US" sz="2000" dirty="0"/>
              <a:t> and </a:t>
            </a:r>
            <a:r>
              <a:rPr lang="en-US" sz="2000" dirty="0" err="1"/>
              <a:t>CaO</a:t>
            </a:r>
            <a:r>
              <a:rPr lang="en-US" sz="2000" dirty="0"/>
              <a:t> and </a:t>
            </a:r>
          </a:p>
          <a:p>
            <a:pPr>
              <a:buNone/>
            </a:pPr>
            <a:r>
              <a:rPr lang="en-US" sz="2000" dirty="0"/>
              <a:t>   one gaseous phase, that of CO</a:t>
            </a:r>
            <a:r>
              <a:rPr lang="en-US" sz="2000" baseline="-25000" dirty="0"/>
              <a:t>2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3) </a:t>
            </a:r>
            <a:r>
              <a:rPr lang="en-US" sz="2000" b="1" dirty="0">
                <a:solidFill>
                  <a:srgbClr val="D60093"/>
                </a:solidFill>
              </a:rPr>
              <a:t>Ammonium chloride undergoes thermal decomposition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NH4Cl(s) </a:t>
            </a:r>
            <a:r>
              <a:rPr lang="en-IN" sz="2000" dirty="0"/>
              <a:t>⇌</a:t>
            </a:r>
            <a:r>
              <a:rPr lang="en-US" sz="2000" dirty="0"/>
              <a:t>  NH</a:t>
            </a:r>
            <a:r>
              <a:rPr lang="en-US" sz="2000" baseline="-25000" dirty="0"/>
              <a:t>3</a:t>
            </a:r>
            <a:r>
              <a:rPr lang="en-US" sz="2000" dirty="0"/>
              <a:t> (g)   +    HCl (g)</a:t>
            </a:r>
          </a:p>
          <a:p>
            <a:r>
              <a:rPr lang="en-US" sz="2000" dirty="0"/>
              <a:t>P = 2; one solid, NH</a:t>
            </a:r>
            <a:r>
              <a:rPr lang="en-US" sz="2000" baseline="-25000" dirty="0"/>
              <a:t>4</a:t>
            </a:r>
            <a:r>
              <a:rPr lang="en-US" sz="2000" dirty="0"/>
              <a:t>Cl and one gaseous, a mixture of NH</a:t>
            </a:r>
            <a:r>
              <a:rPr lang="en-US" sz="2000" baseline="-25000" dirty="0"/>
              <a:t>3 </a:t>
            </a:r>
            <a:r>
              <a:rPr lang="en-US" sz="2000" dirty="0"/>
              <a:t>and </a:t>
            </a:r>
            <a:r>
              <a:rPr lang="en-US" sz="2000" dirty="0" err="1"/>
              <a:t>HCl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41CDF31-F82B-4724-B521-54855C649D8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513A7A7-D1BC-4087-9474-8C72F44BF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386844"/>
            <a:ext cx="7811589" cy="48702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Components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/>
              <a:t> </a:t>
            </a:r>
            <a:r>
              <a:rPr lang="en-US" sz="2000" dirty="0"/>
              <a:t>A component is defined as the </a:t>
            </a:r>
            <a:r>
              <a:rPr lang="en-US" sz="2000" b="1" dirty="0">
                <a:solidFill>
                  <a:srgbClr val="D60093"/>
                </a:solidFill>
              </a:rPr>
              <a:t>smallest number of independently varying chemical constituents </a:t>
            </a:r>
            <a:r>
              <a:rPr lang="en-US" sz="2000" dirty="0"/>
              <a:t>using which the composition of </a:t>
            </a:r>
            <a:r>
              <a:rPr lang="en-US" sz="2000" b="1" dirty="0">
                <a:solidFill>
                  <a:srgbClr val="D60093"/>
                </a:solidFill>
              </a:rPr>
              <a:t>each and every phase</a:t>
            </a:r>
            <a:r>
              <a:rPr lang="en-US" sz="2000" dirty="0"/>
              <a:t> in the system can be expressed</a:t>
            </a:r>
          </a:p>
          <a:p>
            <a:endParaRPr lang="en-US" sz="2000" dirty="0"/>
          </a:p>
          <a:p>
            <a:pPr lvl="0"/>
            <a:r>
              <a:rPr lang="en-US" sz="2000" dirty="0"/>
              <a:t>When no reaction is taking place in a system, the number of components is the same as the number of constituents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While expressing in terms of constituents  </a:t>
            </a:r>
            <a:r>
              <a:rPr lang="en-US" sz="2000" b="1" dirty="0">
                <a:solidFill>
                  <a:srgbClr val="D60093"/>
                </a:solidFill>
              </a:rPr>
              <a:t>zero and negative values </a:t>
            </a:r>
            <a:r>
              <a:rPr lang="en-US" sz="2000" dirty="0"/>
              <a:t>are allowed</a:t>
            </a:r>
          </a:p>
          <a:p>
            <a:pPr>
              <a:buNone/>
            </a:pPr>
            <a:r>
              <a:rPr lang="en-US" sz="2000" dirty="0"/>
              <a:t>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3- Phase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equilibria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4F71C6DA-995B-4C7E-A14B-AB2995EA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0" y="1295408"/>
            <a:ext cx="8098974" cy="53797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Counting the number of components: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1-component system </a:t>
            </a:r>
          </a:p>
          <a:p>
            <a:pPr>
              <a:buNone/>
            </a:pPr>
            <a:r>
              <a:rPr lang="en-US" sz="2400" dirty="0"/>
              <a:t>e.g.   </a:t>
            </a:r>
            <a:r>
              <a:rPr lang="en-US" sz="2000" b="1" dirty="0">
                <a:solidFill>
                  <a:srgbClr val="D60093"/>
                </a:solidFill>
              </a:rPr>
              <a:t>Pure water </a:t>
            </a:r>
            <a:r>
              <a:rPr lang="en-US" sz="2000" dirty="0"/>
              <a:t>; </a:t>
            </a:r>
            <a:r>
              <a:rPr lang="en-US" sz="2000" b="1" dirty="0">
                <a:solidFill>
                  <a:srgbClr val="7030A0"/>
                </a:solidFill>
              </a:rPr>
              <a:t>C = 1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000" dirty="0"/>
              <a:t>solid water </a:t>
            </a:r>
            <a:r>
              <a:rPr lang="en-IN" sz="2000" dirty="0"/>
              <a:t>⇌</a:t>
            </a:r>
            <a:r>
              <a:rPr lang="en-US" sz="2000" dirty="0"/>
              <a:t>  liquid water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2-component system</a:t>
            </a:r>
          </a:p>
          <a:p>
            <a:pPr lvl="1"/>
            <a:r>
              <a:rPr lang="en-US" sz="2000" dirty="0"/>
              <a:t> </a:t>
            </a:r>
            <a:r>
              <a:rPr lang="en-US" sz="2000" b="1" dirty="0">
                <a:solidFill>
                  <a:srgbClr val="D60093"/>
                </a:solidFill>
              </a:rPr>
              <a:t>Salt hydrate system</a:t>
            </a:r>
          </a:p>
          <a:p>
            <a:pPr>
              <a:buNone/>
            </a:pPr>
            <a:r>
              <a:rPr lang="en-US" sz="2000" dirty="0"/>
              <a:t>e.g. Na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.10H</a:t>
            </a:r>
            <a:r>
              <a:rPr lang="en-US" sz="2000" baseline="-25000" dirty="0"/>
              <a:t>2</a:t>
            </a:r>
            <a:r>
              <a:rPr lang="en-US" sz="2000" dirty="0"/>
              <a:t>O ; </a:t>
            </a:r>
            <a:r>
              <a:rPr lang="en-US" sz="2000" b="1" dirty="0">
                <a:solidFill>
                  <a:srgbClr val="7030A0"/>
                </a:solidFill>
              </a:rPr>
              <a:t>C=2</a:t>
            </a:r>
          </a:p>
          <a:p>
            <a:pPr>
              <a:buNone/>
            </a:pPr>
            <a:r>
              <a:rPr lang="en-US" sz="2000" dirty="0"/>
              <a:t>Na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.10H</a:t>
            </a:r>
            <a:r>
              <a:rPr lang="en-US" sz="2000" baseline="-25000" dirty="0"/>
              <a:t>2</a:t>
            </a:r>
            <a:r>
              <a:rPr lang="en-US" sz="2000" dirty="0"/>
              <a:t>O = Na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 + 10H</a:t>
            </a:r>
            <a:r>
              <a:rPr lang="en-US" sz="2000" baseline="-25000" dirty="0"/>
              <a:t>2</a:t>
            </a:r>
            <a:r>
              <a:rPr lang="en-US" sz="2000" dirty="0"/>
              <a:t>O          </a:t>
            </a:r>
          </a:p>
          <a:p>
            <a:pPr>
              <a:buNone/>
            </a:pPr>
            <a:r>
              <a:rPr lang="en-US" sz="2000" dirty="0"/>
              <a:t>Na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.7H</a:t>
            </a:r>
            <a:r>
              <a:rPr lang="en-US" sz="2000" baseline="-25000" dirty="0"/>
              <a:t>2</a:t>
            </a:r>
            <a:r>
              <a:rPr lang="en-US" sz="2000" dirty="0"/>
              <a:t>O  = Na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 + 7H</a:t>
            </a:r>
            <a:r>
              <a:rPr lang="en-US" sz="2000" baseline="-25000" dirty="0"/>
              <a:t>2</a:t>
            </a:r>
            <a:r>
              <a:rPr lang="en-US" sz="2000" dirty="0"/>
              <a:t>O               </a:t>
            </a:r>
          </a:p>
          <a:p>
            <a:pPr>
              <a:buNone/>
            </a:pPr>
            <a:r>
              <a:rPr lang="en-US" sz="2000" dirty="0"/>
              <a:t>Na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             = Na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 + 0H</a:t>
            </a:r>
            <a:r>
              <a:rPr lang="en-US" sz="2000" baseline="-25000" dirty="0"/>
              <a:t>2</a:t>
            </a:r>
            <a:r>
              <a:rPr lang="en-US" sz="2000" dirty="0"/>
              <a:t>O</a:t>
            </a:r>
          </a:p>
          <a:p>
            <a:pPr>
              <a:buNone/>
            </a:pPr>
            <a:r>
              <a:rPr lang="en-US" sz="2000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O                   = 0 Na</a:t>
            </a:r>
            <a:r>
              <a:rPr lang="en-US" sz="2000" baseline="-25000" dirty="0"/>
              <a:t>2</a:t>
            </a:r>
            <a:r>
              <a:rPr lang="en-US" sz="2000" dirty="0"/>
              <a:t>SO</a:t>
            </a:r>
            <a:r>
              <a:rPr lang="en-US" sz="2000" baseline="-25000" dirty="0"/>
              <a:t>4</a:t>
            </a:r>
            <a:r>
              <a:rPr lang="en-US" sz="2000" dirty="0"/>
              <a:t> + H</a:t>
            </a:r>
            <a:r>
              <a:rPr lang="en-US" sz="2000" baseline="-25000" dirty="0"/>
              <a:t>2</a:t>
            </a:r>
            <a:r>
              <a:rPr lang="en-US" sz="2000" dirty="0"/>
              <a:t>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06240" y="4767943"/>
            <a:ext cx="2704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composition of all the phases can be expressed in terms of 2 components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5247" y="1907177"/>
            <a:ext cx="225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All the different phases can be expressed in terms of the single constituent water</a:t>
            </a:r>
          </a:p>
        </p:txBody>
      </p:sp>
    </p:spTree>
    <p:extLst>
      <p:ext uri="{BB962C8B-B14F-4D97-AF65-F5344CB8AC3E}">
        <p14:creationId xmlns:p14="http://schemas.microsoft.com/office/powerpoint/2010/main" val="123667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4110</TotalTime>
  <Words>1175</Words>
  <Application>Microsoft Office PowerPoint</Application>
  <PresentationFormat>Custom</PresentationFormat>
  <Paragraphs>159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442</cp:revision>
  <cp:lastPrinted>2020-06-24T17:52:28Z</cp:lastPrinted>
  <dcterms:created xsi:type="dcterms:W3CDTF">2019-05-30T23:14:36Z</dcterms:created>
  <dcterms:modified xsi:type="dcterms:W3CDTF">2022-12-16T00:12:27Z</dcterms:modified>
</cp:coreProperties>
</file>