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5" r:id="rId3"/>
    <p:sldId id="309" r:id="rId4"/>
    <p:sldId id="300" r:id="rId5"/>
    <p:sldId id="302" r:id="rId6"/>
    <p:sldId id="288" r:id="rId7"/>
    <p:sldId id="310" r:id="rId8"/>
    <p:sldId id="308" r:id="rId9"/>
    <p:sldId id="311"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sit" initials="p"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8AC"/>
    <a:srgbClr val="993366"/>
    <a:srgbClr val="C42ABD"/>
    <a:srgbClr val="DFA267"/>
    <a:srgbClr val="FEDC32"/>
    <a:srgbClr val="FDBA53"/>
    <a:srgbClr val="F4B350"/>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06" autoAdjust="0"/>
    <p:restoredTop sz="90538" autoAdjust="0"/>
  </p:normalViewPr>
  <p:slideViewPr>
    <p:cSldViewPr snapToGrid="0">
      <p:cViewPr>
        <p:scale>
          <a:sx n="80" d="100"/>
          <a:sy n="80" d="100"/>
        </p:scale>
        <p:origin x="-660" y="48"/>
      </p:cViewPr>
      <p:guideLst>
        <p:guide orient="horz" pos="2160"/>
        <p:guide pos="3840"/>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06-01T13:53:42.884" idx="1">
    <p:pos x="2445" y="1416"/>
    <p:text>1. this is the Title slide
2. Please do not put your designation</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EC3D4B-626B-4009-8192-CEAEED142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6A51827C-B164-4C81-9990-CA48A6D69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16-12-2022</a:t>
            </a:fld>
            <a:endParaRPr lang="en-IN"/>
          </a:p>
        </p:txBody>
      </p:sp>
      <p:sp>
        <p:nvSpPr>
          <p:cNvPr id="5" name="Footer Placeholder 4">
            <a:extLst>
              <a:ext uri="{FF2B5EF4-FFF2-40B4-BE49-F238E27FC236}">
                <a16:creationId xmlns=""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80502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16-12-2022</a:t>
            </a:fld>
            <a:endParaRPr lang="en-IN"/>
          </a:p>
        </p:txBody>
      </p:sp>
      <p:sp>
        <p:nvSpPr>
          <p:cNvPr id="5" name="Footer Placeholder 4">
            <a:extLst>
              <a:ext uri="{FF2B5EF4-FFF2-40B4-BE49-F238E27FC236}">
                <a16:creationId xmlns=""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16-12-2022</a:t>
            </a:fld>
            <a:endParaRPr lang="en-IN"/>
          </a:p>
        </p:txBody>
      </p:sp>
      <p:sp>
        <p:nvSpPr>
          <p:cNvPr id="5" name="Footer Placeholder 4">
            <a:extLst>
              <a:ext uri="{FF2B5EF4-FFF2-40B4-BE49-F238E27FC236}">
                <a16:creationId xmlns=""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7E7D49-DB18-4481-BBAD-3CCDB0B6E1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16-12-2022</a:t>
            </a:fld>
            <a:endParaRPr lang="en-IN"/>
          </a:p>
        </p:txBody>
      </p:sp>
      <p:sp>
        <p:nvSpPr>
          <p:cNvPr id="5" name="Footer Placeholder 4">
            <a:extLst>
              <a:ext uri="{FF2B5EF4-FFF2-40B4-BE49-F238E27FC236}">
                <a16:creationId xmlns=""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56340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08196D-BED0-4BD8-AB4C-B2B3CCC7D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CC613EC-F0A0-4466-A6C2-D28B863D1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16-12-2022</a:t>
            </a:fld>
            <a:endParaRPr lang="en-IN"/>
          </a:p>
        </p:txBody>
      </p:sp>
      <p:sp>
        <p:nvSpPr>
          <p:cNvPr id="5" name="Footer Placeholder 4">
            <a:extLst>
              <a:ext uri="{FF2B5EF4-FFF2-40B4-BE49-F238E27FC236}">
                <a16:creationId xmlns=""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5596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16-12-2022</a:t>
            </a:fld>
            <a:endParaRPr lang="en-IN"/>
          </a:p>
        </p:txBody>
      </p:sp>
      <p:sp>
        <p:nvSpPr>
          <p:cNvPr id="6" name="Footer Placeholder 5">
            <a:extLst>
              <a:ext uri="{FF2B5EF4-FFF2-40B4-BE49-F238E27FC236}">
                <a16:creationId xmlns=""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413009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16-12-2022</a:t>
            </a:fld>
            <a:endParaRPr lang="en-IN"/>
          </a:p>
        </p:txBody>
      </p:sp>
      <p:sp>
        <p:nvSpPr>
          <p:cNvPr id="8" name="Footer Placeholder 7">
            <a:extLst>
              <a:ext uri="{FF2B5EF4-FFF2-40B4-BE49-F238E27FC236}">
                <a16:creationId xmlns=""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16-12-2022</a:t>
            </a:fld>
            <a:endParaRPr lang="en-IN"/>
          </a:p>
        </p:txBody>
      </p:sp>
      <p:sp>
        <p:nvSpPr>
          <p:cNvPr id="4" name="Footer Placeholder 3">
            <a:extLst>
              <a:ext uri="{FF2B5EF4-FFF2-40B4-BE49-F238E27FC236}">
                <a16:creationId xmlns=""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77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16-12-2022</a:t>
            </a:fld>
            <a:endParaRPr lang="en-IN"/>
          </a:p>
        </p:txBody>
      </p:sp>
      <p:sp>
        <p:nvSpPr>
          <p:cNvPr id="3" name="Footer Placeholder 2">
            <a:extLst>
              <a:ext uri="{FF2B5EF4-FFF2-40B4-BE49-F238E27FC236}">
                <a16:creationId xmlns=""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422319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16-12-2022</a:t>
            </a:fld>
            <a:endParaRPr lang="en-IN"/>
          </a:p>
        </p:txBody>
      </p:sp>
      <p:sp>
        <p:nvSpPr>
          <p:cNvPr id="6" name="Footer Placeholder 5">
            <a:extLst>
              <a:ext uri="{FF2B5EF4-FFF2-40B4-BE49-F238E27FC236}">
                <a16:creationId xmlns=""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16-12-2022</a:t>
            </a:fld>
            <a:endParaRPr lang="en-IN"/>
          </a:p>
        </p:txBody>
      </p:sp>
      <p:sp>
        <p:nvSpPr>
          <p:cNvPr id="6" name="Footer Placeholder 5">
            <a:extLst>
              <a:ext uri="{FF2B5EF4-FFF2-40B4-BE49-F238E27FC236}">
                <a16:creationId xmlns=""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449A4AD-9C61-4A2F-99E0-675E3359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16-12-2022</a:t>
            </a:fld>
            <a:endParaRPr lang="en-IN"/>
          </a:p>
        </p:txBody>
      </p:sp>
      <p:sp>
        <p:nvSpPr>
          <p:cNvPr id="5" name="Footer Placeholder 4">
            <a:extLst>
              <a:ext uri="{FF2B5EF4-FFF2-40B4-BE49-F238E27FC236}">
                <a16:creationId xmlns=""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abyss.uoregon.edu/~js/glossary/triple_point.html" TargetMode="Externa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 xmlns:a16="http://schemas.microsoft.com/office/drawing/2014/main" id="{44FD96A8-0571-4828-AA94-7DB93A4857C5}"/>
              </a:ext>
            </a:extLst>
          </p:cNvPr>
          <p:cNvCxnSpPr>
            <a:cxnSpLocks/>
          </p:cNvCxnSpPr>
          <p:nvPr/>
        </p:nvCxnSpPr>
        <p:spPr>
          <a:xfrm flipV="1">
            <a:off x="4287946" y="3180275"/>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 xmlns:a16="http://schemas.microsoft.com/office/drawing/2014/main" id="{32465F97-45E8-4475-81F0-E171C116B224}"/>
              </a:ext>
            </a:extLst>
          </p:cNvPr>
          <p:cNvSpPr/>
          <p:nvPr/>
        </p:nvSpPr>
        <p:spPr>
          <a:xfrm>
            <a:off x="4287946" y="3542112"/>
            <a:ext cx="7497214" cy="461665"/>
          </a:xfrm>
          <a:prstGeom prst="rect">
            <a:avLst/>
          </a:prstGeom>
        </p:spPr>
        <p:txBody>
          <a:bodyPr wrap="square">
            <a:spAutoFit/>
          </a:bodyPr>
          <a:lstStyle/>
          <a:p>
            <a:r>
              <a:rPr lang="en-US" sz="2400" b="1" dirty="0" err="1" smtClean="0"/>
              <a:t>Asha</a:t>
            </a:r>
            <a:r>
              <a:rPr lang="en-US" sz="2400" b="1" dirty="0" smtClean="0"/>
              <a:t> A</a:t>
            </a:r>
            <a:endParaRPr lang="en-IN" sz="2400" b="1" dirty="0"/>
          </a:p>
        </p:txBody>
      </p:sp>
      <p:sp>
        <p:nvSpPr>
          <p:cNvPr id="17" name="Rectangle 16">
            <a:extLst>
              <a:ext uri="{FF2B5EF4-FFF2-40B4-BE49-F238E27FC236}">
                <a16:creationId xmlns="" xmlns:a16="http://schemas.microsoft.com/office/drawing/2014/main" id="{62AC1A6C-10C2-4695-9224-09DA1B0D5932}"/>
              </a:ext>
            </a:extLst>
          </p:cNvPr>
          <p:cNvSpPr/>
          <p:nvPr/>
        </p:nvSpPr>
        <p:spPr>
          <a:xfrm>
            <a:off x="4287946" y="3939717"/>
            <a:ext cx="7497214" cy="400110"/>
          </a:xfrm>
          <a:prstGeom prst="rect">
            <a:avLst/>
          </a:prstGeom>
        </p:spPr>
        <p:txBody>
          <a:bodyPr wrap="square">
            <a:spAutoFit/>
          </a:bodyPr>
          <a:lstStyle/>
          <a:p>
            <a:r>
              <a:rPr lang="en-US" sz="2000" dirty="0"/>
              <a:t>Department of Science and Humanities</a:t>
            </a:r>
            <a:endParaRPr lang="en-IN" sz="2000" dirty="0"/>
          </a:p>
        </p:txBody>
      </p:sp>
      <p:grpSp>
        <p:nvGrpSpPr>
          <p:cNvPr id="23" name="Group 22">
            <a:extLst>
              <a:ext uri="{FF2B5EF4-FFF2-40B4-BE49-F238E27FC236}">
                <a16:creationId xmlns=""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descr="A close up of a logo&#10;&#10;Description automatically generated">
            <a:extLst>
              <a:ext uri="{FF2B5EF4-FFF2-40B4-BE49-F238E27FC236}">
                <a16:creationId xmlns="" xmlns:a16="http://schemas.microsoft.com/office/drawing/2014/main" id="{DBF62E6F-20D6-4DF2-A881-ECD3EEB1A2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752" y="1606241"/>
            <a:ext cx="2369218" cy="3550188"/>
          </a:xfrm>
          <a:prstGeom prst="rect">
            <a:avLst/>
          </a:prstGeom>
        </p:spPr>
      </p:pic>
      <p:sp>
        <p:nvSpPr>
          <p:cNvPr id="15" name="Rectangle 14">
            <a:extLst>
              <a:ext uri="{FF2B5EF4-FFF2-40B4-BE49-F238E27FC236}">
                <a16:creationId xmlns="" xmlns:a16="http://schemas.microsoft.com/office/drawing/2014/main" id="{43211A6E-71CA-46AC-B929-E502AF599D76}"/>
              </a:ext>
            </a:extLst>
          </p:cNvPr>
          <p:cNvSpPr/>
          <p:nvPr/>
        </p:nvSpPr>
        <p:spPr>
          <a:xfrm>
            <a:off x="3950285" y="2109686"/>
            <a:ext cx="7497214" cy="1015663"/>
          </a:xfrm>
          <a:prstGeom prst="rect">
            <a:avLst/>
          </a:prstGeom>
        </p:spPr>
        <p:txBody>
          <a:bodyPr wrap="square">
            <a:spAutoFit/>
          </a:bodyPr>
          <a:lstStyle/>
          <a:p>
            <a:r>
              <a:rPr lang="en-US" sz="3600" b="1" dirty="0">
                <a:solidFill>
                  <a:schemeClr val="accent2">
                    <a:lumMod val="75000"/>
                  </a:schemeClr>
                </a:solidFill>
              </a:rPr>
              <a:t>ENGINEERING CHEMISTRY </a:t>
            </a:r>
          </a:p>
          <a:p>
            <a:endParaRPr lang="en-IN" sz="2400" b="1" dirty="0"/>
          </a:p>
        </p:txBody>
      </p:sp>
    </p:spTree>
    <p:extLst>
      <p:ext uri="{BB962C8B-B14F-4D97-AF65-F5344CB8AC3E}">
        <p14:creationId xmlns:p14="http://schemas.microsoft.com/office/powerpoint/2010/main" val="2984292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 xmlns:a16="http://schemas.microsoft.com/office/drawing/2014/main" id="{44FD96A8-0571-4828-AA94-7DB93A4857C5}"/>
              </a:ext>
            </a:extLst>
          </p:cNvPr>
          <p:cNvCxnSpPr>
            <a:cxnSpLocks/>
          </p:cNvCxnSpPr>
          <p:nvPr/>
        </p:nvCxnSpPr>
        <p:spPr>
          <a:xfrm flipV="1">
            <a:off x="4287946" y="288730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 xmlns:a16="http://schemas.microsoft.com/office/drawing/2014/main" id="{32465F97-45E8-4475-81F0-E171C116B224}"/>
              </a:ext>
            </a:extLst>
          </p:cNvPr>
          <p:cNvSpPr/>
          <p:nvPr/>
        </p:nvSpPr>
        <p:spPr>
          <a:xfrm>
            <a:off x="4287946" y="3249144"/>
            <a:ext cx="7497214" cy="461665"/>
          </a:xfrm>
          <a:prstGeom prst="rect">
            <a:avLst/>
          </a:prstGeom>
        </p:spPr>
        <p:txBody>
          <a:bodyPr wrap="square">
            <a:spAutoFit/>
          </a:bodyPr>
          <a:lstStyle/>
          <a:p>
            <a:r>
              <a:rPr lang="en-US" sz="2400" b="1" dirty="0" err="1" smtClean="0"/>
              <a:t>Asha</a:t>
            </a:r>
            <a:r>
              <a:rPr lang="en-US" sz="2400" b="1" dirty="0" smtClean="0"/>
              <a:t> A</a:t>
            </a:r>
            <a:endParaRPr lang="en-IN" sz="2400" b="1" dirty="0"/>
          </a:p>
        </p:txBody>
      </p:sp>
      <p:sp>
        <p:nvSpPr>
          <p:cNvPr id="17" name="Rectangle 16">
            <a:extLst>
              <a:ext uri="{FF2B5EF4-FFF2-40B4-BE49-F238E27FC236}">
                <a16:creationId xmlns="" xmlns:a16="http://schemas.microsoft.com/office/drawing/2014/main" id="{62AC1A6C-10C2-4695-9224-09DA1B0D5932}"/>
              </a:ext>
            </a:extLst>
          </p:cNvPr>
          <p:cNvSpPr/>
          <p:nvPr/>
        </p:nvSpPr>
        <p:spPr>
          <a:xfrm>
            <a:off x="4287946" y="3646749"/>
            <a:ext cx="7497214" cy="400110"/>
          </a:xfrm>
          <a:prstGeom prst="rect">
            <a:avLst/>
          </a:prstGeom>
        </p:spPr>
        <p:txBody>
          <a:bodyPr wrap="square">
            <a:spAutoFit/>
          </a:bodyPr>
          <a:lstStyle/>
          <a:p>
            <a:r>
              <a:rPr lang="en-US" sz="2000" dirty="0"/>
              <a:t>Department of Science and Humanities</a:t>
            </a:r>
            <a:endParaRPr lang="en-IN" sz="2000" dirty="0"/>
          </a:p>
        </p:txBody>
      </p:sp>
      <p:grpSp>
        <p:nvGrpSpPr>
          <p:cNvPr id="23" name="Group 22">
            <a:extLst>
              <a:ext uri="{FF2B5EF4-FFF2-40B4-BE49-F238E27FC236}">
                <a16:creationId xmlns=""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descr="A close up of a logo&#10;&#10;Description automatically generated">
            <a:extLst>
              <a:ext uri="{FF2B5EF4-FFF2-40B4-BE49-F238E27FC236}">
                <a16:creationId xmlns="" xmlns:a16="http://schemas.microsoft.com/office/drawing/2014/main" id="{DBF62E6F-20D6-4DF2-A881-ECD3EEB1A2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752" y="1606241"/>
            <a:ext cx="2369218" cy="3550188"/>
          </a:xfrm>
          <a:prstGeom prst="rect">
            <a:avLst/>
          </a:prstGeom>
        </p:spPr>
      </p:pic>
      <p:sp>
        <p:nvSpPr>
          <p:cNvPr id="19" name="Rectangle 18">
            <a:extLst>
              <a:ext uri="{FF2B5EF4-FFF2-40B4-BE49-F238E27FC236}">
                <a16:creationId xmlns="" xmlns:a16="http://schemas.microsoft.com/office/drawing/2014/main" id="{A6945700-3E62-4469-A35D-2B3AE23A08DF}"/>
              </a:ext>
            </a:extLst>
          </p:cNvPr>
          <p:cNvSpPr/>
          <p:nvPr/>
        </p:nvSpPr>
        <p:spPr>
          <a:xfrm>
            <a:off x="4287946" y="2068426"/>
            <a:ext cx="7497214" cy="553998"/>
          </a:xfrm>
          <a:prstGeom prst="rect">
            <a:avLst/>
          </a:prstGeom>
        </p:spPr>
        <p:txBody>
          <a:bodyPr wrap="square">
            <a:spAutoFit/>
          </a:bodyPr>
          <a:lstStyle/>
          <a:p>
            <a:r>
              <a:rPr lang="en-US" sz="3000" b="1" dirty="0">
                <a:solidFill>
                  <a:schemeClr val="accent2">
                    <a:lumMod val="75000"/>
                  </a:schemeClr>
                </a:solidFill>
              </a:rPr>
              <a:t>T</a:t>
            </a:r>
            <a:r>
              <a:rPr lang="en-IN" sz="3000" b="1" dirty="0">
                <a:solidFill>
                  <a:schemeClr val="accent2">
                    <a:lumMod val="75000"/>
                  </a:schemeClr>
                </a:solidFill>
              </a:rPr>
              <a:t>HANK YOU</a:t>
            </a:r>
          </a:p>
        </p:txBody>
      </p:sp>
    </p:spTree>
    <p:extLst>
      <p:ext uri="{BB962C8B-B14F-4D97-AF65-F5344CB8AC3E}">
        <p14:creationId xmlns:p14="http://schemas.microsoft.com/office/powerpoint/2010/main" val="1006663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3- Phase equilibria</a:t>
            </a: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Content Placeholder 2">
            <a:extLst>
              <a:ext uri="{FF2B5EF4-FFF2-40B4-BE49-F238E27FC236}">
                <a16:creationId xmlns="" xmlns:a16="http://schemas.microsoft.com/office/drawing/2014/main" id="{B1AEBD28-7BCD-4BFF-8D86-9C5F49398112}"/>
              </a:ext>
            </a:extLst>
          </p:cNvPr>
          <p:cNvSpPr>
            <a:spLocks noGrp="1"/>
          </p:cNvSpPr>
          <p:nvPr>
            <p:ph idx="1"/>
          </p:nvPr>
        </p:nvSpPr>
        <p:spPr>
          <a:xfrm>
            <a:off x="838200" y="1825625"/>
            <a:ext cx="7613469" cy="4131038"/>
          </a:xfrm>
        </p:spPr>
        <p:txBody>
          <a:bodyPr>
            <a:normAutofit/>
          </a:bodyPr>
          <a:lstStyle/>
          <a:p>
            <a:pPr marL="0" indent="0">
              <a:buNone/>
            </a:pPr>
            <a:r>
              <a:rPr lang="en-IN" dirty="0"/>
              <a:t> </a:t>
            </a:r>
            <a:r>
              <a:rPr lang="en-IN" b="1" i="1" dirty="0"/>
              <a:t>Class content:</a:t>
            </a:r>
          </a:p>
          <a:p>
            <a:pPr marL="0" indent="0">
              <a:buNone/>
            </a:pPr>
            <a:endParaRPr lang="en-IN" b="1" dirty="0"/>
          </a:p>
          <a:p>
            <a:r>
              <a:rPr lang="en-IN" b="1" i="1" dirty="0"/>
              <a:t>Gibb’s Phase rule</a:t>
            </a:r>
          </a:p>
          <a:p>
            <a:r>
              <a:rPr lang="en-IN" b="1" i="1" dirty="0"/>
              <a:t>Derivation of Gibb’s Phase rule</a:t>
            </a:r>
          </a:p>
          <a:p>
            <a:r>
              <a:rPr lang="en-IN" b="1" i="1" dirty="0"/>
              <a:t>Phase diagram of a 1-component system</a:t>
            </a:r>
          </a:p>
        </p:txBody>
      </p:sp>
    </p:spTree>
    <p:extLst>
      <p:ext uri="{BB962C8B-B14F-4D97-AF65-F5344CB8AC3E}">
        <p14:creationId xmlns:p14="http://schemas.microsoft.com/office/powerpoint/2010/main" val="80035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 xmlns:a16="http://schemas.microsoft.com/office/drawing/2014/main" id="{0E16FE40-5F7D-44F2-A5F0-DA4230785D7F}"/>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3- Phase </a:t>
            </a:r>
            <a:r>
              <a:rPr lang="en-IN" sz="2800" b="1" dirty="0" err="1">
                <a:solidFill>
                  <a:schemeClr val="accent2">
                    <a:lumMod val="75000"/>
                  </a:schemeClr>
                </a:solidFill>
              </a:rPr>
              <a:t>equilibria</a:t>
            </a:r>
            <a:endParaRPr lang="en-IN" sz="2800" b="1" dirty="0">
              <a:solidFill>
                <a:schemeClr val="accent2">
                  <a:lumMod val="75000"/>
                </a:schemeClr>
              </a:solidFill>
            </a:endParaRPr>
          </a:p>
        </p:txBody>
      </p:sp>
      <p:cxnSp>
        <p:nvCxnSpPr>
          <p:cNvPr id="21" name="Straight Connector 20">
            <a:extLst>
              <a:ext uri="{FF2B5EF4-FFF2-40B4-BE49-F238E27FC236}">
                <a16:creationId xmlns="" xmlns:a16="http://schemas.microsoft.com/office/drawing/2014/main" id="{68B7712B-6B6D-4755-83DB-F3D7F3EC7583}"/>
              </a:ext>
            </a:extLst>
          </p:cNvPr>
          <p:cNvCxnSpPr>
            <a:cxnSpLocks/>
          </p:cNvCxnSpPr>
          <p:nvPr/>
        </p:nvCxnSpPr>
        <p:spPr>
          <a:xfrm>
            <a:off x="3288890" y="5176684"/>
            <a:ext cx="0" cy="121994"/>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17862" y="1425586"/>
            <a:ext cx="7851579" cy="4493538"/>
          </a:xfrm>
          <a:prstGeom prst="rect">
            <a:avLst/>
          </a:prstGeom>
        </p:spPr>
        <p:txBody>
          <a:bodyPr wrap="square">
            <a:spAutoFit/>
          </a:bodyPr>
          <a:lstStyle/>
          <a:p>
            <a:pPr>
              <a:buNone/>
            </a:pPr>
            <a:r>
              <a:rPr lang="en-US" sz="2800" b="1" dirty="0">
                <a:solidFill>
                  <a:srgbClr val="FF0000"/>
                </a:solidFill>
              </a:rPr>
              <a:t>Phase rule</a:t>
            </a:r>
          </a:p>
          <a:p>
            <a:pPr marL="285750" indent="-285750">
              <a:buFont typeface="Arial" panose="020B0604020202020204" pitchFamily="34" charset="0"/>
              <a:buChar char="•"/>
            </a:pPr>
            <a:r>
              <a:rPr lang="en-US" sz="2400" dirty="0"/>
              <a:t>It was given by </a:t>
            </a:r>
            <a:r>
              <a:rPr lang="en-US" sz="2400" b="1" dirty="0">
                <a:solidFill>
                  <a:srgbClr val="E608AC"/>
                </a:solidFill>
              </a:rPr>
              <a:t>Williams Gibbs </a:t>
            </a:r>
            <a:r>
              <a:rPr lang="en-US" sz="2400" dirty="0"/>
              <a:t>in 1874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solidFill>
                  <a:srgbClr val="E608AC"/>
                </a:solidFill>
              </a:rPr>
              <a:t>Statement of Gibb’s phase rule</a:t>
            </a:r>
          </a:p>
          <a:p>
            <a:pPr marL="285750" indent="-285750"/>
            <a:r>
              <a:rPr lang="en-US" sz="2400" dirty="0"/>
              <a:t>    Provided the equilibrium in a heterogeneous system is not influenced by external forces (gravity, electrical or magnetic forces </a:t>
            </a:r>
            <a:r>
              <a:rPr lang="en-US" sz="2400" dirty="0" smtClean="0"/>
              <a:t>), </a:t>
            </a:r>
            <a:r>
              <a:rPr lang="en-US" sz="2400" dirty="0"/>
              <a:t>the number of degrees of freedom (F) of the system is related to number of components (C) and number of phases (P) existing at equilibrium to one another by the equation</a:t>
            </a:r>
          </a:p>
          <a:p>
            <a:r>
              <a:rPr lang="en-US" sz="2400" dirty="0"/>
              <a:t>                                               </a:t>
            </a:r>
            <a:r>
              <a:rPr lang="en-US" sz="2400" b="1" dirty="0">
                <a:solidFill>
                  <a:srgbClr val="E608AC"/>
                </a:solidFill>
              </a:rPr>
              <a:t>F = C – P + 2</a:t>
            </a:r>
          </a:p>
          <a:p>
            <a:endParaRPr lang="en-US" dirty="0">
              <a:solidFill>
                <a:srgbClr val="E608AC"/>
              </a:solidFill>
            </a:endParaRPr>
          </a:p>
        </p:txBody>
      </p:sp>
    </p:spTree>
    <p:extLst>
      <p:ext uri="{BB962C8B-B14F-4D97-AF65-F5344CB8AC3E}">
        <p14:creationId xmlns:p14="http://schemas.microsoft.com/office/powerpoint/2010/main" val="460477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 xmlns:a16="http://schemas.microsoft.com/office/drawing/2014/main" id="{0E16FE40-5F7D-44F2-A5F0-DA4230785D7F}"/>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3- Phase </a:t>
            </a:r>
            <a:r>
              <a:rPr lang="en-IN" sz="2800" b="1" dirty="0" err="1">
                <a:solidFill>
                  <a:schemeClr val="accent2">
                    <a:lumMod val="75000"/>
                  </a:schemeClr>
                </a:solidFill>
              </a:rPr>
              <a:t>equilibria</a:t>
            </a:r>
            <a:endParaRPr lang="en-IN" sz="2800" b="1" dirty="0">
              <a:solidFill>
                <a:schemeClr val="accent2">
                  <a:lumMod val="75000"/>
                </a:schemeClr>
              </a:solidFill>
            </a:endParaRPr>
          </a:p>
        </p:txBody>
      </p:sp>
      <p:cxnSp>
        <p:nvCxnSpPr>
          <p:cNvPr id="21" name="Straight Connector 20">
            <a:extLst>
              <a:ext uri="{FF2B5EF4-FFF2-40B4-BE49-F238E27FC236}">
                <a16:creationId xmlns="" xmlns:a16="http://schemas.microsoft.com/office/drawing/2014/main" id="{68B7712B-6B6D-4755-83DB-F3D7F3EC7583}"/>
              </a:ext>
            </a:extLst>
          </p:cNvPr>
          <p:cNvCxnSpPr>
            <a:cxnSpLocks/>
          </p:cNvCxnSpPr>
          <p:nvPr/>
        </p:nvCxnSpPr>
        <p:spPr>
          <a:xfrm>
            <a:off x="3288890" y="5176684"/>
            <a:ext cx="0" cy="12199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127456" y="1319680"/>
                <a:ext cx="8164288" cy="4462760"/>
              </a:xfrm>
              <a:prstGeom prst="rect">
                <a:avLst/>
              </a:prstGeom>
            </p:spPr>
            <p:txBody>
              <a:bodyPr wrap="square">
                <a:spAutoFit/>
              </a:bodyPr>
              <a:lstStyle/>
              <a:p>
                <a:pPr algn="just"/>
                <a:r>
                  <a:rPr lang="en-US" sz="2400" b="1" dirty="0">
                    <a:solidFill>
                      <a:srgbClr val="FF0000"/>
                    </a:solidFill>
                  </a:rPr>
                  <a:t>Derivation of the phase rule</a:t>
                </a:r>
                <a:endParaRPr lang="en-US" sz="2400" dirty="0">
                  <a:solidFill>
                    <a:srgbClr val="FF0000"/>
                  </a:solidFill>
                </a:endParaRPr>
              </a:p>
              <a:p>
                <a:pPr marL="342900" indent="-342900" algn="just">
                  <a:buFont typeface="Arial" panose="020B0604020202020204" pitchFamily="34" charset="0"/>
                  <a:buChar char="•"/>
                </a:pPr>
                <a:r>
                  <a:rPr lang="en-US" sz="2000" dirty="0"/>
                  <a:t>A system at equilibrium satisfies the following conditions:</a:t>
                </a:r>
              </a:p>
              <a:p>
                <a:pPr marL="800100" lvl="1" indent="-342900" algn="just">
                  <a:buFont typeface="Arial" panose="020B0604020202020204" pitchFamily="34" charset="0"/>
                  <a:buChar char="•"/>
                </a:pPr>
                <a:r>
                  <a:rPr lang="en-US" sz="2000" b="1" dirty="0">
                    <a:solidFill>
                      <a:srgbClr val="E608AC"/>
                    </a:solidFill>
                  </a:rPr>
                  <a:t>Thermal equilibrium</a:t>
                </a:r>
                <a:r>
                  <a:rPr lang="en-US" sz="2000" b="1" dirty="0">
                    <a:solidFill>
                      <a:schemeClr val="accent1">
                        <a:lumMod val="50000"/>
                      </a:schemeClr>
                    </a:solidFill>
                  </a:rPr>
                  <a:t> – Temperature is constant </a:t>
                </a:r>
              </a:p>
              <a:p>
                <a:pPr marL="800100" lvl="1" indent="-342900" algn="just">
                  <a:buFont typeface="Arial" panose="020B0604020202020204" pitchFamily="34" charset="0"/>
                  <a:buChar char="•"/>
                </a:pPr>
                <a:endParaRPr lang="en-US" sz="2000" b="1" dirty="0">
                  <a:solidFill>
                    <a:schemeClr val="accent1">
                      <a:lumMod val="50000"/>
                    </a:schemeClr>
                  </a:solidFill>
                </a:endParaRPr>
              </a:p>
              <a:p>
                <a:pPr marL="800100" lvl="1" indent="-342900" algn="just">
                  <a:buFont typeface="Arial" panose="020B0604020202020204" pitchFamily="34" charset="0"/>
                  <a:buChar char="•"/>
                </a:pPr>
                <a:r>
                  <a:rPr lang="en-US" sz="2000" b="1" dirty="0">
                    <a:solidFill>
                      <a:srgbClr val="E608AC"/>
                    </a:solidFill>
                  </a:rPr>
                  <a:t>Mechanical equilibrium</a:t>
                </a:r>
                <a:r>
                  <a:rPr lang="en-US" sz="2000" b="1" dirty="0">
                    <a:solidFill>
                      <a:schemeClr val="accent1">
                        <a:lumMod val="50000"/>
                      </a:schemeClr>
                    </a:solidFill>
                  </a:rPr>
                  <a:t> – Pressure is constant</a:t>
                </a:r>
              </a:p>
              <a:p>
                <a:pPr marL="800100" lvl="1" indent="-342900" algn="just">
                  <a:buFont typeface="Arial" panose="020B0604020202020204" pitchFamily="34" charset="0"/>
                  <a:buChar char="•"/>
                </a:pPr>
                <a:endParaRPr lang="en-US" sz="2000" b="1" dirty="0">
                  <a:solidFill>
                    <a:schemeClr val="accent1">
                      <a:lumMod val="50000"/>
                    </a:schemeClr>
                  </a:solidFill>
                </a:endParaRPr>
              </a:p>
              <a:p>
                <a:pPr marL="800100" lvl="1" indent="-342900" algn="just">
                  <a:buFont typeface="Arial" panose="020B0604020202020204" pitchFamily="34" charset="0"/>
                  <a:buChar char="•"/>
                </a:pPr>
                <a:r>
                  <a:rPr lang="en-US" sz="2000" b="1" dirty="0">
                    <a:solidFill>
                      <a:srgbClr val="E608AC"/>
                    </a:solidFill>
                  </a:rPr>
                  <a:t>Chemical or material equilibrium</a:t>
                </a:r>
                <a:r>
                  <a:rPr lang="en-US" sz="2000" b="1" dirty="0">
                    <a:solidFill>
                      <a:schemeClr val="accent1">
                        <a:lumMod val="50000"/>
                      </a:schemeClr>
                    </a:solidFill>
                  </a:rPr>
                  <a:t> – Chemical potential of a substance is same in all the phases</a:t>
                </a:r>
              </a:p>
              <a:p>
                <a:pPr marL="800100" lvl="1" indent="-342900" algn="just">
                  <a:buFont typeface="Arial" panose="020B0604020202020204" pitchFamily="34" charset="0"/>
                  <a:buChar char="•"/>
                </a:pPr>
                <a:endParaRPr lang="en-US" sz="2000" b="1" dirty="0">
                  <a:solidFill>
                    <a:schemeClr val="accent1">
                      <a:lumMod val="50000"/>
                    </a:schemeClr>
                  </a:solidFill>
                </a:endParaRPr>
              </a:p>
              <a:p>
                <a:pPr marL="342900" indent="-342900" algn="just">
                  <a:buFont typeface="Arial" pitchFamily="34" charset="0"/>
                  <a:buChar char="•"/>
                </a:pPr>
                <a:r>
                  <a:rPr lang="en-US" sz="2000" dirty="0"/>
                  <a:t>Mathematically, </a:t>
                </a:r>
                <a14:m>
                  <m:oMath xmlns:m="http://schemas.openxmlformats.org/officeDocument/2006/math">
                    <m:r>
                      <a:rPr lang="el-GR" sz="2000" b="1" i="1" smtClean="0">
                        <a:solidFill>
                          <a:srgbClr val="993366"/>
                        </a:solidFill>
                        <a:latin typeface="Cambria Math" panose="02040503050406030204" pitchFamily="18" charset="0"/>
                      </a:rPr>
                      <m:t>𝝁</m:t>
                    </m:r>
                    <m:r>
                      <a:rPr lang="en-IN" sz="2000" b="1" i="1" baseline="-25000">
                        <a:solidFill>
                          <a:srgbClr val="993366"/>
                        </a:solidFill>
                        <a:latin typeface="Cambria Math" panose="02040503050406030204" pitchFamily="18" charset="0"/>
                      </a:rPr>
                      <m:t>𝒊</m:t>
                    </m:r>
                    <m:r>
                      <a:rPr lang="el-GR" sz="2000" b="1" i="1" baseline="30000">
                        <a:solidFill>
                          <a:srgbClr val="993366"/>
                        </a:solidFill>
                        <a:latin typeface="Cambria Math" panose="02040503050406030204" pitchFamily="18" charset="0"/>
                      </a:rPr>
                      <m:t>𝜶</m:t>
                    </m:r>
                    <m:r>
                      <a:rPr lang="en-IN" sz="2000" b="1" i="1">
                        <a:solidFill>
                          <a:srgbClr val="993366"/>
                        </a:solidFill>
                        <a:latin typeface="Cambria Math" panose="02040503050406030204" pitchFamily="18" charset="0"/>
                      </a:rPr>
                      <m:t>=</m:t>
                    </m:r>
                    <m:r>
                      <a:rPr lang="el-GR" sz="2000" b="1" i="1">
                        <a:solidFill>
                          <a:srgbClr val="993366"/>
                        </a:solidFill>
                        <a:latin typeface="Cambria Math" panose="02040503050406030204" pitchFamily="18" charset="0"/>
                      </a:rPr>
                      <m:t>𝝁</m:t>
                    </m:r>
                    <m:r>
                      <a:rPr lang="en-IN" sz="2000" b="1" i="1" baseline="-25000">
                        <a:solidFill>
                          <a:srgbClr val="993366"/>
                        </a:solidFill>
                        <a:latin typeface="Cambria Math" panose="02040503050406030204" pitchFamily="18" charset="0"/>
                      </a:rPr>
                      <m:t>𝒊</m:t>
                    </m:r>
                    <m:r>
                      <a:rPr lang="el-GR" sz="2000" b="1" i="1" baseline="30000">
                        <a:solidFill>
                          <a:srgbClr val="993366"/>
                        </a:solidFill>
                        <a:latin typeface="Cambria Math" panose="02040503050406030204" pitchFamily="18" charset="0"/>
                      </a:rPr>
                      <m:t>𝜷</m:t>
                    </m:r>
                  </m:oMath>
                </a14:m>
                <a:r>
                  <a:rPr lang="en-US" sz="2000" b="1" dirty="0">
                    <a:solidFill>
                      <a:srgbClr val="993366"/>
                    </a:solidFill>
                  </a:rPr>
                  <a:t> = </a:t>
                </a:r>
                <a14:m>
                  <m:oMath xmlns:m="http://schemas.openxmlformats.org/officeDocument/2006/math">
                    <m:r>
                      <a:rPr lang="el-GR" sz="2000" b="1" i="1">
                        <a:solidFill>
                          <a:srgbClr val="993366"/>
                        </a:solidFill>
                        <a:latin typeface="Cambria Math" panose="02040503050406030204" pitchFamily="18" charset="0"/>
                      </a:rPr>
                      <m:t>𝝁</m:t>
                    </m:r>
                    <m:r>
                      <a:rPr lang="en-IN" sz="2000" b="1" i="1" baseline="-25000">
                        <a:solidFill>
                          <a:srgbClr val="993366"/>
                        </a:solidFill>
                        <a:latin typeface="Cambria Math" panose="02040503050406030204" pitchFamily="18" charset="0"/>
                      </a:rPr>
                      <m:t>𝒊</m:t>
                    </m:r>
                  </m:oMath>
                </a14:m>
                <a:r>
                  <a:rPr lang="el-GR" sz="2000" b="1" baseline="30000" dirty="0">
                    <a:solidFill>
                      <a:srgbClr val="993366"/>
                    </a:solidFill>
                  </a:rPr>
                  <a:t>γ</a:t>
                </a:r>
                <a:r>
                  <a:rPr lang="en-US" sz="2000" b="1" dirty="0">
                    <a:solidFill>
                      <a:srgbClr val="993366"/>
                    </a:solidFill>
                  </a:rPr>
                  <a:t> = ….</a:t>
                </a:r>
              </a:p>
              <a:p>
                <a:pPr algn="just">
                  <a:buNone/>
                </a:pPr>
                <a14:m>
                  <m:oMathPara xmlns:m="http://schemas.openxmlformats.org/officeDocument/2006/math">
                    <m:oMathParaPr>
                      <m:jc m:val="centerGroup"/>
                    </m:oMathParaPr>
                    <m:oMath xmlns:m="http://schemas.openxmlformats.org/officeDocument/2006/math">
                      <m:r>
                        <a:rPr lang="en-IN" sz="2000" b="1" i="1" smtClean="0">
                          <a:latin typeface="Cambria Math" panose="02040503050406030204" pitchFamily="18" charset="0"/>
                        </a:rPr>
                        <m:t>                                             </m:t>
                      </m:r>
                    </m:oMath>
                  </m:oMathPara>
                </a14:m>
                <a:endParaRPr lang="en-US" sz="2000" b="1" dirty="0"/>
              </a:p>
              <a:p>
                <a:pPr marL="342900" lvl="0" indent="-342900" algn="just">
                  <a:buFont typeface="Arial" panose="020B0604020202020204" pitchFamily="34" charset="0"/>
                  <a:buChar char="•"/>
                </a:pPr>
                <a:r>
                  <a:rPr lang="en-US" sz="2000" dirty="0"/>
                  <a:t>The system considered is: All C components distributed between P phases</a:t>
                </a:r>
              </a:p>
              <a:p>
                <a:pPr lvl="0" algn="just"/>
                <a:endParaRPr lang="en-US" sz="2000" dirty="0"/>
              </a:p>
              <a:p>
                <a:pPr lvl="0" algn="just"/>
                <a:endParaRPr lang="en-US" sz="2000" dirty="0"/>
              </a:p>
            </p:txBody>
          </p:sp>
        </mc:Choice>
        <mc:Fallback xmlns="">
          <p:sp>
            <p:nvSpPr>
              <p:cNvPr id="22" name="Rectangle 21"/>
              <p:cNvSpPr>
                <a:spLocks noRot="1" noChangeAspect="1" noMove="1" noResize="1" noEditPoints="1" noAdjustHandles="1" noChangeArrowheads="1" noChangeShapeType="1" noTextEdit="1"/>
              </p:cNvSpPr>
              <p:nvPr/>
            </p:nvSpPr>
            <p:spPr>
              <a:xfrm>
                <a:off x="127456" y="1319680"/>
                <a:ext cx="8164288" cy="4462760"/>
              </a:xfrm>
              <a:prstGeom prst="rect">
                <a:avLst/>
              </a:prstGeom>
              <a:blipFill rotWithShape="1">
                <a:blip r:embed="rId3"/>
                <a:stretch>
                  <a:fillRect l="-1195" t="-1091" r="-1419" b="-1364"/>
                </a:stretch>
              </a:blipFill>
            </p:spPr>
            <p:txBody>
              <a:bodyPr/>
              <a:lstStyle/>
              <a:p>
                <a:r>
                  <a:rPr lang="en-IN">
                    <a:noFill/>
                  </a:rPr>
                  <a:t> </a:t>
                </a:r>
              </a:p>
            </p:txBody>
          </p:sp>
        </mc:Fallback>
      </mc:AlternateContent>
    </p:spTree>
    <p:extLst>
      <p:ext uri="{BB962C8B-B14F-4D97-AF65-F5344CB8AC3E}">
        <p14:creationId xmlns:p14="http://schemas.microsoft.com/office/powerpoint/2010/main" val="460477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 xmlns:a16="http://schemas.microsoft.com/office/drawing/2014/main" id="{0E16FE40-5F7D-44F2-A5F0-DA4230785D7F}"/>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3- Phase </a:t>
            </a:r>
            <a:r>
              <a:rPr lang="en-IN" sz="2800" b="1" dirty="0" err="1">
                <a:solidFill>
                  <a:schemeClr val="accent2">
                    <a:lumMod val="75000"/>
                  </a:schemeClr>
                </a:solidFill>
              </a:rPr>
              <a:t>equilibria</a:t>
            </a:r>
            <a:endParaRPr lang="en-IN" sz="2800" b="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10" name="Rectangle 9"/>
              <p:cNvSpPr/>
              <p:nvPr/>
            </p:nvSpPr>
            <p:spPr>
              <a:xfrm>
                <a:off x="146644" y="1302146"/>
                <a:ext cx="7809823" cy="5601533"/>
              </a:xfrm>
              <a:prstGeom prst="rect">
                <a:avLst/>
              </a:prstGeom>
            </p:spPr>
            <p:txBody>
              <a:bodyPr wrap="square">
                <a:spAutoFit/>
              </a:bodyPr>
              <a:lstStyle/>
              <a:p>
                <a:pPr marL="342900" lvl="0" indent="-342900" algn="just">
                  <a:buFont typeface="Arial" panose="020B0604020202020204" pitchFamily="34" charset="0"/>
                  <a:buChar char="•"/>
                </a:pPr>
                <a:r>
                  <a:rPr lang="en-US" sz="2000" b="1" dirty="0">
                    <a:solidFill>
                      <a:schemeClr val="accent1">
                        <a:lumMod val="50000"/>
                      </a:schemeClr>
                    </a:solidFill>
                  </a:rPr>
                  <a:t>Total number of intensive variables that need to be ascertained to describe the system:</a:t>
                </a:r>
              </a:p>
              <a:p>
                <a:pPr lvl="0" algn="just"/>
                <a:r>
                  <a:rPr lang="en-US" b="1" dirty="0">
                    <a:solidFill>
                      <a:srgbClr val="E608AC"/>
                    </a:solidFill>
                  </a:rPr>
                  <a:t>       Temperature            </a:t>
                </a:r>
                <a:r>
                  <a:rPr lang="en-US" dirty="0"/>
                  <a:t>1</a:t>
                </a:r>
              </a:p>
              <a:p>
                <a:pPr lvl="0" algn="just"/>
                <a:r>
                  <a:rPr lang="en-US" dirty="0"/>
                  <a:t>       </a:t>
                </a:r>
                <a:r>
                  <a:rPr lang="en-US" b="1" dirty="0">
                    <a:solidFill>
                      <a:srgbClr val="E608AC"/>
                    </a:solidFill>
                  </a:rPr>
                  <a:t>Pressure </a:t>
                </a:r>
                <a:r>
                  <a:rPr lang="en-US" dirty="0"/>
                  <a:t>                  1</a:t>
                </a:r>
              </a:p>
              <a:p>
                <a:pPr algn="just"/>
                <a:r>
                  <a:rPr lang="en-US" dirty="0"/>
                  <a:t>       </a:t>
                </a:r>
                <a:r>
                  <a:rPr lang="en-US" b="1" dirty="0">
                    <a:solidFill>
                      <a:srgbClr val="E608AC"/>
                    </a:solidFill>
                  </a:rPr>
                  <a:t>Composition   </a:t>
                </a:r>
                <a:r>
                  <a:rPr lang="en-US" dirty="0"/>
                  <a:t>         mole fraction of each component in every phase</a:t>
                </a:r>
              </a:p>
              <a:p>
                <a:pPr marL="342900" indent="-342900">
                  <a:buFont typeface="Arial" pitchFamily="34" charset="0"/>
                  <a:buChar char="•"/>
                </a:pPr>
                <a:r>
                  <a:rPr lang="en-US" dirty="0"/>
                  <a:t>  For each phase, the sum of mole fractions equals unity</a:t>
                </a:r>
              </a:p>
              <a:p>
                <a14:m>
                  <m:oMath xmlns:m="http://schemas.openxmlformats.org/officeDocument/2006/math">
                    <m:r>
                      <a:rPr lang="en-IN" b="1" i="1" smtClean="0">
                        <a:solidFill>
                          <a:srgbClr val="993366"/>
                        </a:solidFill>
                        <a:latin typeface="Cambria Math" panose="02040503050406030204" pitchFamily="18" charset="0"/>
                      </a:rPr>
                      <m:t>                           </m:t>
                    </m:r>
                    <m:r>
                      <a:rPr lang="el-GR" b="1" i="1" smtClean="0">
                        <a:solidFill>
                          <a:srgbClr val="993366"/>
                        </a:solidFill>
                        <a:latin typeface="Cambria Math" panose="02040503050406030204" pitchFamily="18" charset="0"/>
                      </a:rPr>
                      <m:t>𝝌</m:t>
                    </m:r>
                    <m:r>
                      <a:rPr lang="en-IN" b="1" i="1" baseline="-25000" smtClean="0">
                        <a:solidFill>
                          <a:srgbClr val="993366"/>
                        </a:solidFill>
                        <a:latin typeface="Cambria Math" panose="02040503050406030204" pitchFamily="18" charset="0"/>
                      </a:rPr>
                      <m:t>𝟏</m:t>
                    </m:r>
                    <m:r>
                      <a:rPr lang="el-GR" b="1" i="1" baseline="30000" smtClean="0">
                        <a:solidFill>
                          <a:srgbClr val="993366"/>
                        </a:solidFill>
                        <a:latin typeface="Cambria Math" panose="02040503050406030204" pitchFamily="18" charset="0"/>
                      </a:rPr>
                      <m:t>𝜶</m:t>
                    </m:r>
                    <m:r>
                      <a:rPr lang="en-IN" b="1" i="1" smtClean="0">
                        <a:solidFill>
                          <a:srgbClr val="993366"/>
                        </a:solidFill>
                        <a:latin typeface="Cambria Math" panose="02040503050406030204" pitchFamily="18" charset="0"/>
                      </a:rPr>
                      <m:t>+</m:t>
                    </m:r>
                    <m:r>
                      <a:rPr lang="el-GR" b="1" i="1">
                        <a:solidFill>
                          <a:srgbClr val="993366"/>
                        </a:solidFill>
                        <a:latin typeface="Cambria Math" panose="02040503050406030204" pitchFamily="18" charset="0"/>
                      </a:rPr>
                      <m:t>𝝌</m:t>
                    </m:r>
                    <m:r>
                      <a:rPr lang="en-IN" b="1" i="1" baseline="-25000" smtClean="0">
                        <a:solidFill>
                          <a:srgbClr val="993366"/>
                        </a:solidFill>
                        <a:latin typeface="Cambria Math" panose="02040503050406030204" pitchFamily="18" charset="0"/>
                      </a:rPr>
                      <m:t>𝟐</m:t>
                    </m:r>
                    <m:r>
                      <a:rPr lang="el-GR" b="1" i="1" baseline="30000">
                        <a:solidFill>
                          <a:srgbClr val="993366"/>
                        </a:solidFill>
                        <a:latin typeface="Cambria Math" panose="02040503050406030204" pitchFamily="18" charset="0"/>
                      </a:rPr>
                      <m:t>𝜶</m:t>
                    </m:r>
                  </m:oMath>
                </a14:m>
                <a:r>
                  <a:rPr lang="en-US" b="1" dirty="0">
                    <a:solidFill>
                      <a:srgbClr val="993366"/>
                    </a:solidFill>
                  </a:rPr>
                  <a:t>+ </a:t>
                </a:r>
                <a14:m>
                  <m:oMath xmlns:m="http://schemas.openxmlformats.org/officeDocument/2006/math">
                    <m:r>
                      <a:rPr lang="el-GR" b="1" i="1">
                        <a:solidFill>
                          <a:srgbClr val="993366"/>
                        </a:solidFill>
                        <a:latin typeface="Cambria Math" panose="02040503050406030204" pitchFamily="18" charset="0"/>
                      </a:rPr>
                      <m:t>𝝌</m:t>
                    </m:r>
                    <m:r>
                      <a:rPr lang="en-IN" b="1" i="1" baseline="-25000" smtClean="0">
                        <a:solidFill>
                          <a:srgbClr val="993366"/>
                        </a:solidFill>
                        <a:latin typeface="Cambria Math" panose="02040503050406030204" pitchFamily="18" charset="0"/>
                      </a:rPr>
                      <m:t>𝟑</m:t>
                    </m:r>
                    <m:r>
                      <a:rPr lang="el-GR" b="1" i="1" baseline="30000">
                        <a:solidFill>
                          <a:srgbClr val="993366"/>
                        </a:solidFill>
                        <a:latin typeface="Cambria Math" panose="02040503050406030204" pitchFamily="18" charset="0"/>
                      </a:rPr>
                      <m:t>𝜶</m:t>
                    </m:r>
                  </m:oMath>
                </a14:m>
                <a:r>
                  <a:rPr lang="en-US" b="1" dirty="0">
                    <a:solidFill>
                      <a:srgbClr val="993366"/>
                    </a:solidFill>
                  </a:rPr>
                  <a:t>+ ….. + </a:t>
                </a:r>
                <a14:m>
                  <m:oMath xmlns:m="http://schemas.openxmlformats.org/officeDocument/2006/math">
                    <m:r>
                      <a:rPr lang="el-GR" b="1" i="1">
                        <a:solidFill>
                          <a:srgbClr val="993366"/>
                        </a:solidFill>
                        <a:latin typeface="Cambria Math" panose="02040503050406030204" pitchFamily="18" charset="0"/>
                      </a:rPr>
                      <m:t>𝝌</m:t>
                    </m:r>
                    <m:r>
                      <a:rPr lang="en-IN" b="1" i="1" baseline="-25000" smtClean="0">
                        <a:solidFill>
                          <a:srgbClr val="993366"/>
                        </a:solidFill>
                        <a:latin typeface="Cambria Math" panose="02040503050406030204" pitchFamily="18" charset="0"/>
                      </a:rPr>
                      <m:t>𝒄</m:t>
                    </m:r>
                    <m:r>
                      <a:rPr lang="el-GR" b="1" i="1" baseline="30000">
                        <a:solidFill>
                          <a:srgbClr val="993366"/>
                        </a:solidFill>
                        <a:latin typeface="Cambria Math" panose="02040503050406030204" pitchFamily="18" charset="0"/>
                      </a:rPr>
                      <m:t>𝜶</m:t>
                    </m:r>
                  </m:oMath>
                </a14:m>
                <a:r>
                  <a:rPr lang="en-US" b="1" dirty="0">
                    <a:solidFill>
                      <a:srgbClr val="993366"/>
                    </a:solidFill>
                  </a:rPr>
                  <a:t>= 1                </a:t>
                </a:r>
                <a:r>
                  <a:rPr lang="en-US" b="1" dirty="0">
                    <a:solidFill>
                      <a:srgbClr val="E608AC"/>
                    </a:solidFill>
                  </a:rPr>
                  <a:t>(C-1)</a:t>
                </a:r>
              </a:p>
              <a:p>
                <a:pPr>
                  <a:buNone/>
                </a:pPr>
                <a14:m>
                  <m:oMath xmlns:m="http://schemas.openxmlformats.org/officeDocument/2006/math">
                    <m:r>
                      <a:rPr lang="en-IN" b="1" i="1" smtClean="0">
                        <a:solidFill>
                          <a:srgbClr val="993366"/>
                        </a:solidFill>
                        <a:latin typeface="Cambria Math" panose="02040503050406030204" pitchFamily="18" charset="0"/>
                      </a:rPr>
                      <m:t>                           </m:t>
                    </m:r>
                    <m:r>
                      <a:rPr lang="el-GR" b="1" i="1">
                        <a:solidFill>
                          <a:srgbClr val="993366"/>
                        </a:solidFill>
                        <a:latin typeface="Cambria Math" panose="02040503050406030204" pitchFamily="18" charset="0"/>
                      </a:rPr>
                      <m:t>𝝌</m:t>
                    </m:r>
                    <m:r>
                      <a:rPr lang="en-IN" b="1" i="1" baseline="-25000">
                        <a:solidFill>
                          <a:srgbClr val="993366"/>
                        </a:solidFill>
                        <a:latin typeface="Cambria Math" panose="02040503050406030204" pitchFamily="18" charset="0"/>
                      </a:rPr>
                      <m:t>𝟏</m:t>
                    </m:r>
                    <m:r>
                      <a:rPr lang="el-GR" b="1" i="1" baseline="30000" smtClean="0">
                        <a:solidFill>
                          <a:srgbClr val="993366"/>
                        </a:solidFill>
                        <a:latin typeface="Cambria Math" panose="02040503050406030204" pitchFamily="18" charset="0"/>
                      </a:rPr>
                      <m:t>𝜷</m:t>
                    </m:r>
                    <m:r>
                      <a:rPr lang="en-IN" b="1" i="1">
                        <a:solidFill>
                          <a:srgbClr val="993366"/>
                        </a:solidFill>
                        <a:latin typeface="Cambria Math" panose="02040503050406030204" pitchFamily="18" charset="0"/>
                      </a:rPr>
                      <m:t>+</m:t>
                    </m:r>
                    <m:r>
                      <a:rPr lang="el-GR" b="1" i="1">
                        <a:solidFill>
                          <a:srgbClr val="993366"/>
                        </a:solidFill>
                        <a:latin typeface="Cambria Math" panose="02040503050406030204" pitchFamily="18" charset="0"/>
                      </a:rPr>
                      <m:t>𝝌</m:t>
                    </m:r>
                    <m:r>
                      <a:rPr lang="en-IN" b="1" i="1" baseline="-25000">
                        <a:solidFill>
                          <a:srgbClr val="993366"/>
                        </a:solidFill>
                        <a:latin typeface="Cambria Math" panose="02040503050406030204" pitchFamily="18" charset="0"/>
                      </a:rPr>
                      <m:t>𝟐</m:t>
                    </m:r>
                    <m:r>
                      <a:rPr lang="el-GR" b="1" i="1" baseline="30000">
                        <a:solidFill>
                          <a:srgbClr val="993366"/>
                        </a:solidFill>
                        <a:latin typeface="Cambria Math" panose="02040503050406030204" pitchFamily="18" charset="0"/>
                      </a:rPr>
                      <m:t>𝜷</m:t>
                    </m:r>
                  </m:oMath>
                </a14:m>
                <a:r>
                  <a:rPr lang="en-US" b="1" dirty="0">
                    <a:solidFill>
                      <a:srgbClr val="993366"/>
                    </a:solidFill>
                  </a:rPr>
                  <a:t>+ </a:t>
                </a:r>
                <a14:m>
                  <m:oMath xmlns:m="http://schemas.openxmlformats.org/officeDocument/2006/math">
                    <m:r>
                      <a:rPr lang="el-GR" b="1" i="1">
                        <a:solidFill>
                          <a:srgbClr val="993366"/>
                        </a:solidFill>
                        <a:latin typeface="Cambria Math" panose="02040503050406030204" pitchFamily="18" charset="0"/>
                      </a:rPr>
                      <m:t>𝝌</m:t>
                    </m:r>
                    <m:r>
                      <a:rPr lang="en-IN" b="1" i="1" baseline="-25000">
                        <a:solidFill>
                          <a:srgbClr val="993366"/>
                        </a:solidFill>
                        <a:latin typeface="Cambria Math" panose="02040503050406030204" pitchFamily="18" charset="0"/>
                      </a:rPr>
                      <m:t>𝟑</m:t>
                    </m:r>
                    <m:r>
                      <a:rPr lang="el-GR" b="1" i="1" baseline="30000">
                        <a:solidFill>
                          <a:srgbClr val="993366"/>
                        </a:solidFill>
                        <a:latin typeface="Cambria Math" panose="02040503050406030204" pitchFamily="18" charset="0"/>
                      </a:rPr>
                      <m:t>𝜷</m:t>
                    </m:r>
                  </m:oMath>
                </a14:m>
                <a:r>
                  <a:rPr lang="en-US" b="1" dirty="0">
                    <a:solidFill>
                      <a:srgbClr val="993366"/>
                    </a:solidFill>
                  </a:rPr>
                  <a:t>+ ….. + </a:t>
                </a:r>
                <a14:m>
                  <m:oMath xmlns:m="http://schemas.openxmlformats.org/officeDocument/2006/math">
                    <m:r>
                      <a:rPr lang="el-GR" b="1" i="1">
                        <a:solidFill>
                          <a:srgbClr val="993366"/>
                        </a:solidFill>
                        <a:latin typeface="Cambria Math" panose="02040503050406030204" pitchFamily="18" charset="0"/>
                      </a:rPr>
                      <m:t>𝝌</m:t>
                    </m:r>
                    <m:r>
                      <a:rPr lang="en-IN" b="1" i="1" baseline="-25000">
                        <a:solidFill>
                          <a:srgbClr val="993366"/>
                        </a:solidFill>
                        <a:latin typeface="Cambria Math" panose="02040503050406030204" pitchFamily="18" charset="0"/>
                      </a:rPr>
                      <m:t>𝒄</m:t>
                    </m:r>
                    <m:r>
                      <a:rPr lang="el-GR" b="1" i="1" baseline="30000">
                        <a:solidFill>
                          <a:srgbClr val="993366"/>
                        </a:solidFill>
                        <a:latin typeface="Cambria Math" panose="02040503050406030204" pitchFamily="18" charset="0"/>
                      </a:rPr>
                      <m:t>𝜷</m:t>
                    </m:r>
                  </m:oMath>
                </a14:m>
                <a:r>
                  <a:rPr lang="en-US" b="1" dirty="0">
                    <a:solidFill>
                      <a:srgbClr val="993366"/>
                    </a:solidFill>
                  </a:rPr>
                  <a:t>= 1                </a:t>
                </a:r>
                <a:r>
                  <a:rPr lang="en-US" b="1" dirty="0">
                    <a:solidFill>
                      <a:srgbClr val="E608AC"/>
                    </a:solidFill>
                  </a:rPr>
                  <a:t>(C-1)</a:t>
                </a:r>
              </a:p>
              <a:p>
                <a14:m>
                  <m:oMath xmlns:m="http://schemas.openxmlformats.org/officeDocument/2006/math">
                    <m:r>
                      <a:rPr lang="en-IN" b="0" i="1" smtClean="0">
                        <a:latin typeface="Cambria Math" panose="02040503050406030204" pitchFamily="18" charset="0"/>
                      </a:rPr>
                      <m:t>                           </m:t>
                    </m:r>
                    <m:r>
                      <a:rPr lang="el-GR" b="1" i="1" smtClean="0">
                        <a:solidFill>
                          <a:srgbClr val="993366"/>
                        </a:solidFill>
                        <a:latin typeface="Cambria Math" panose="02040503050406030204" pitchFamily="18" charset="0"/>
                      </a:rPr>
                      <m:t>𝝌</m:t>
                    </m:r>
                    <m:r>
                      <a:rPr lang="en-IN" b="1" i="1" baseline="-25000">
                        <a:solidFill>
                          <a:srgbClr val="993366"/>
                        </a:solidFill>
                        <a:latin typeface="Cambria Math" panose="02040503050406030204" pitchFamily="18" charset="0"/>
                      </a:rPr>
                      <m:t>𝟏</m:t>
                    </m:r>
                    <m:r>
                      <a:rPr lang="el-GR" b="1" i="1" baseline="30000" smtClean="0">
                        <a:solidFill>
                          <a:srgbClr val="993366"/>
                        </a:solidFill>
                        <a:latin typeface="Cambria Math" panose="02040503050406030204" pitchFamily="18" charset="0"/>
                      </a:rPr>
                      <m:t>𝜸</m:t>
                    </m:r>
                    <m:r>
                      <a:rPr lang="en-IN" b="1" i="1">
                        <a:solidFill>
                          <a:srgbClr val="993366"/>
                        </a:solidFill>
                        <a:latin typeface="Cambria Math" panose="02040503050406030204" pitchFamily="18" charset="0"/>
                      </a:rPr>
                      <m:t>+</m:t>
                    </m:r>
                    <m:r>
                      <a:rPr lang="el-GR" b="1" i="1">
                        <a:solidFill>
                          <a:srgbClr val="993366"/>
                        </a:solidFill>
                        <a:latin typeface="Cambria Math" panose="02040503050406030204" pitchFamily="18" charset="0"/>
                      </a:rPr>
                      <m:t>𝝌</m:t>
                    </m:r>
                    <m:r>
                      <a:rPr lang="en-IN" b="1" i="1" baseline="-25000">
                        <a:solidFill>
                          <a:srgbClr val="993366"/>
                        </a:solidFill>
                        <a:latin typeface="Cambria Math" panose="02040503050406030204" pitchFamily="18" charset="0"/>
                      </a:rPr>
                      <m:t>𝟐</m:t>
                    </m:r>
                    <m:r>
                      <a:rPr lang="el-GR" b="1" i="1" baseline="30000">
                        <a:solidFill>
                          <a:srgbClr val="993366"/>
                        </a:solidFill>
                        <a:latin typeface="Cambria Math" panose="02040503050406030204" pitchFamily="18" charset="0"/>
                      </a:rPr>
                      <m:t>𝜸</m:t>
                    </m:r>
                  </m:oMath>
                </a14:m>
                <a:r>
                  <a:rPr lang="en-US" b="1" dirty="0">
                    <a:solidFill>
                      <a:srgbClr val="993366"/>
                    </a:solidFill>
                  </a:rPr>
                  <a:t>+ </a:t>
                </a:r>
                <a14:m>
                  <m:oMath xmlns:m="http://schemas.openxmlformats.org/officeDocument/2006/math">
                    <m:r>
                      <a:rPr lang="el-GR" b="1" i="1">
                        <a:solidFill>
                          <a:srgbClr val="993366"/>
                        </a:solidFill>
                        <a:latin typeface="Cambria Math" panose="02040503050406030204" pitchFamily="18" charset="0"/>
                      </a:rPr>
                      <m:t>𝝌</m:t>
                    </m:r>
                    <m:r>
                      <a:rPr lang="en-IN" b="1" i="1" baseline="-25000">
                        <a:solidFill>
                          <a:srgbClr val="993366"/>
                        </a:solidFill>
                        <a:latin typeface="Cambria Math" panose="02040503050406030204" pitchFamily="18" charset="0"/>
                      </a:rPr>
                      <m:t>𝟑</m:t>
                    </m:r>
                    <m:r>
                      <a:rPr lang="el-GR" b="1" i="1" baseline="30000">
                        <a:solidFill>
                          <a:srgbClr val="993366"/>
                        </a:solidFill>
                        <a:latin typeface="Cambria Math" panose="02040503050406030204" pitchFamily="18" charset="0"/>
                      </a:rPr>
                      <m:t>𝜸</m:t>
                    </m:r>
                  </m:oMath>
                </a14:m>
                <a:r>
                  <a:rPr lang="en-US" b="1" dirty="0">
                    <a:solidFill>
                      <a:srgbClr val="993366"/>
                    </a:solidFill>
                  </a:rPr>
                  <a:t>+ ….. + </a:t>
                </a:r>
                <a14:m>
                  <m:oMath xmlns:m="http://schemas.openxmlformats.org/officeDocument/2006/math">
                    <m:r>
                      <a:rPr lang="el-GR" b="1" i="1">
                        <a:solidFill>
                          <a:srgbClr val="993366"/>
                        </a:solidFill>
                        <a:latin typeface="Cambria Math" panose="02040503050406030204" pitchFamily="18" charset="0"/>
                      </a:rPr>
                      <m:t>𝝌</m:t>
                    </m:r>
                    <m:r>
                      <a:rPr lang="en-IN" b="1" i="1" baseline="-25000">
                        <a:solidFill>
                          <a:srgbClr val="993366"/>
                        </a:solidFill>
                        <a:latin typeface="Cambria Math" panose="02040503050406030204" pitchFamily="18" charset="0"/>
                      </a:rPr>
                      <m:t>𝒄</m:t>
                    </m:r>
                    <m:r>
                      <a:rPr lang="el-GR" b="1" i="1" baseline="30000">
                        <a:solidFill>
                          <a:srgbClr val="993366"/>
                        </a:solidFill>
                        <a:latin typeface="Cambria Math" panose="02040503050406030204" pitchFamily="18" charset="0"/>
                      </a:rPr>
                      <m:t>𝜸</m:t>
                    </m:r>
                  </m:oMath>
                </a14:m>
                <a:r>
                  <a:rPr lang="en-US" b="1" dirty="0">
                    <a:solidFill>
                      <a:srgbClr val="993366"/>
                    </a:solidFill>
                  </a:rPr>
                  <a:t>= 1                 </a:t>
                </a:r>
                <a:r>
                  <a:rPr lang="en-US" b="1" dirty="0">
                    <a:solidFill>
                      <a:srgbClr val="E608AC"/>
                    </a:solidFill>
                  </a:rPr>
                  <a:t>(C-1)</a:t>
                </a:r>
              </a:p>
              <a:p>
                <a:pPr>
                  <a:buNone/>
                </a:pPr>
                <a:r>
                  <a:rPr lang="en-US" dirty="0"/>
                  <a:t>                          .</a:t>
                </a:r>
              </a:p>
              <a:p>
                <a:pPr>
                  <a:buNone/>
                </a:pPr>
                <a:r>
                  <a:rPr lang="en-US" dirty="0"/>
                  <a:t>                          .</a:t>
                </a:r>
              </a:p>
              <a:p>
                <a:pPr>
                  <a:buNone/>
                </a:pPr>
                <a:r>
                  <a:rPr lang="en-US" dirty="0"/>
                  <a:t>                          .</a:t>
                </a:r>
              </a:p>
              <a:p>
                <a14:m>
                  <m:oMath xmlns:m="http://schemas.openxmlformats.org/officeDocument/2006/math">
                    <m:r>
                      <a:rPr lang="en-IN" b="0" i="1" smtClean="0">
                        <a:latin typeface="Cambria Math" panose="02040503050406030204" pitchFamily="18" charset="0"/>
                      </a:rPr>
                      <m:t>                          </m:t>
                    </m:r>
                    <m:r>
                      <a:rPr lang="el-GR" b="1" i="1" smtClean="0">
                        <a:solidFill>
                          <a:srgbClr val="993366"/>
                        </a:solidFill>
                        <a:latin typeface="Cambria Math" panose="02040503050406030204" pitchFamily="18" charset="0"/>
                      </a:rPr>
                      <m:t>𝝌</m:t>
                    </m:r>
                    <m:r>
                      <a:rPr lang="en-IN" b="1" i="1" baseline="-25000">
                        <a:solidFill>
                          <a:srgbClr val="993366"/>
                        </a:solidFill>
                        <a:latin typeface="Cambria Math" panose="02040503050406030204" pitchFamily="18" charset="0"/>
                      </a:rPr>
                      <m:t>𝟏</m:t>
                    </m:r>
                    <m:r>
                      <a:rPr lang="en-IN" b="1" i="1" baseline="30000" smtClean="0">
                        <a:solidFill>
                          <a:srgbClr val="993366"/>
                        </a:solidFill>
                        <a:latin typeface="Cambria Math"/>
                      </a:rPr>
                      <m:t>𝑷</m:t>
                    </m:r>
                    <m:r>
                      <a:rPr lang="en-IN" b="1" i="1">
                        <a:solidFill>
                          <a:srgbClr val="993366"/>
                        </a:solidFill>
                        <a:latin typeface="Cambria Math" panose="02040503050406030204" pitchFamily="18" charset="0"/>
                      </a:rPr>
                      <m:t>+</m:t>
                    </m:r>
                    <m:r>
                      <a:rPr lang="el-GR" b="1" i="1">
                        <a:solidFill>
                          <a:srgbClr val="993366"/>
                        </a:solidFill>
                        <a:latin typeface="Cambria Math" panose="02040503050406030204" pitchFamily="18" charset="0"/>
                      </a:rPr>
                      <m:t>𝝌</m:t>
                    </m:r>
                    <m:r>
                      <a:rPr lang="en-IN" b="1" i="1" baseline="-25000">
                        <a:solidFill>
                          <a:srgbClr val="993366"/>
                        </a:solidFill>
                        <a:latin typeface="Cambria Math" panose="02040503050406030204" pitchFamily="18" charset="0"/>
                      </a:rPr>
                      <m:t>𝟐</m:t>
                    </m:r>
                    <m:r>
                      <a:rPr lang="en-IN" b="1" i="1" baseline="30000" smtClean="0">
                        <a:solidFill>
                          <a:srgbClr val="993366"/>
                        </a:solidFill>
                        <a:latin typeface="Cambria Math"/>
                      </a:rPr>
                      <m:t>𝑷</m:t>
                    </m:r>
                  </m:oMath>
                </a14:m>
                <a:r>
                  <a:rPr lang="en-US" b="1" dirty="0">
                    <a:solidFill>
                      <a:srgbClr val="993366"/>
                    </a:solidFill>
                  </a:rPr>
                  <a:t>+ </a:t>
                </a:r>
                <a14:m>
                  <m:oMath xmlns:m="http://schemas.openxmlformats.org/officeDocument/2006/math">
                    <m:r>
                      <a:rPr lang="el-GR" b="1" i="1">
                        <a:solidFill>
                          <a:srgbClr val="993366"/>
                        </a:solidFill>
                        <a:latin typeface="Cambria Math" panose="02040503050406030204" pitchFamily="18" charset="0"/>
                      </a:rPr>
                      <m:t>𝝌</m:t>
                    </m:r>
                    <m:r>
                      <a:rPr lang="en-IN" b="1" i="1" baseline="-25000">
                        <a:solidFill>
                          <a:srgbClr val="993366"/>
                        </a:solidFill>
                        <a:latin typeface="Cambria Math" panose="02040503050406030204" pitchFamily="18" charset="0"/>
                      </a:rPr>
                      <m:t>𝟑</m:t>
                    </m:r>
                    <m:r>
                      <a:rPr lang="en-IN" b="1" i="1" baseline="30000" smtClean="0">
                        <a:solidFill>
                          <a:srgbClr val="993366"/>
                        </a:solidFill>
                        <a:latin typeface="Cambria Math"/>
                      </a:rPr>
                      <m:t>𝑷</m:t>
                    </m:r>
                  </m:oMath>
                </a14:m>
                <a:r>
                  <a:rPr lang="en-US" b="1" dirty="0">
                    <a:solidFill>
                      <a:srgbClr val="993366"/>
                    </a:solidFill>
                  </a:rPr>
                  <a:t>+ ….. + </a:t>
                </a:r>
                <a14:m>
                  <m:oMath xmlns:m="http://schemas.openxmlformats.org/officeDocument/2006/math">
                    <m:r>
                      <a:rPr lang="el-GR" b="1" i="1">
                        <a:solidFill>
                          <a:srgbClr val="993366"/>
                        </a:solidFill>
                        <a:latin typeface="Cambria Math" panose="02040503050406030204" pitchFamily="18" charset="0"/>
                      </a:rPr>
                      <m:t>𝝌</m:t>
                    </m:r>
                    <m:r>
                      <a:rPr lang="en-IN" b="1" i="1" baseline="-25000">
                        <a:solidFill>
                          <a:srgbClr val="993366"/>
                        </a:solidFill>
                        <a:latin typeface="Cambria Math" panose="02040503050406030204" pitchFamily="18" charset="0"/>
                      </a:rPr>
                      <m:t>𝒄</m:t>
                    </m:r>
                    <m:r>
                      <a:rPr lang="en-IN" b="1" i="1" baseline="30000" smtClean="0">
                        <a:solidFill>
                          <a:srgbClr val="993366"/>
                        </a:solidFill>
                        <a:latin typeface="Cambria Math"/>
                      </a:rPr>
                      <m:t>𝑷</m:t>
                    </m:r>
                  </m:oMath>
                </a14:m>
                <a:r>
                  <a:rPr lang="en-US" b="1" dirty="0">
                    <a:solidFill>
                      <a:srgbClr val="993366"/>
                    </a:solidFill>
                  </a:rPr>
                  <a:t>= 1         </a:t>
                </a:r>
                <a:r>
                  <a:rPr lang="en-US" dirty="0"/>
                  <a:t>        </a:t>
                </a:r>
                <a:r>
                  <a:rPr lang="en-US" b="1" dirty="0">
                    <a:solidFill>
                      <a:srgbClr val="E608AC"/>
                    </a:solidFill>
                  </a:rPr>
                  <a:t>(C-1)</a:t>
                </a:r>
              </a:p>
              <a:p>
                <a:pPr marL="342900" indent="-342900">
                  <a:buFont typeface="Arial" pitchFamily="34" charset="0"/>
                  <a:buChar char="•"/>
                </a:pPr>
                <a:r>
                  <a:rPr lang="en-US" dirty="0"/>
                  <a:t>In each phase (C-1) mole fraction terms need to be defined</a:t>
                </a:r>
              </a:p>
              <a:p>
                <a:pPr marL="342900" indent="-342900">
                  <a:buFont typeface="Arial" pitchFamily="34" charset="0"/>
                  <a:buChar char="•"/>
                </a:pPr>
                <a:r>
                  <a:rPr lang="en-US" dirty="0"/>
                  <a:t>Number of phases :  P</a:t>
                </a:r>
              </a:p>
              <a:p>
                <a:pPr marL="285750" indent="-285750">
                  <a:buFont typeface="Arial" pitchFamily="34" charset="0"/>
                  <a:buChar char="•"/>
                </a:pPr>
                <a:r>
                  <a:rPr lang="en-US" dirty="0"/>
                  <a:t>Number of composition variables = P(C-1)</a:t>
                </a:r>
              </a:p>
              <a:p>
                <a:pPr marL="285750" lvl="0" indent="-285750">
                  <a:buFont typeface="Arial" pitchFamily="34" charset="0"/>
                  <a:buChar char="•"/>
                </a:pPr>
                <a:r>
                  <a:rPr lang="en-US" sz="2000" b="1" dirty="0">
                    <a:solidFill>
                      <a:srgbClr val="E608AC"/>
                    </a:solidFill>
                  </a:rPr>
                  <a:t>Total number of intensive variables =  P(C-1) + 2</a:t>
                </a:r>
              </a:p>
              <a:p>
                <a:pPr lvl="0"/>
                <a:endParaRPr lang="en-US" sz="2000" dirty="0"/>
              </a:p>
              <a:p>
                <a:pPr lvl="0">
                  <a:buNone/>
                </a:pPr>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146644" y="1302146"/>
                <a:ext cx="7809823" cy="5601533"/>
              </a:xfrm>
              <a:prstGeom prst="rect">
                <a:avLst/>
              </a:prstGeom>
              <a:blipFill rotWithShape="1">
                <a:blip r:embed="rId3"/>
                <a:stretch>
                  <a:fillRect l="-1171" t="-545" r="-1561" b="-1089"/>
                </a:stretch>
              </a:blipFill>
            </p:spPr>
            <p:txBody>
              <a:bodyPr/>
              <a:lstStyle/>
              <a:p>
                <a:r>
                  <a:rPr lang="en-IN">
                    <a:noFill/>
                  </a:rPr>
                  <a:t> </a:t>
                </a:r>
              </a:p>
            </p:txBody>
          </p:sp>
        </mc:Fallback>
      </mc:AlternateContent>
    </p:spTree>
    <p:extLst>
      <p:ext uri="{BB962C8B-B14F-4D97-AF65-F5344CB8AC3E}">
        <p14:creationId xmlns:p14="http://schemas.microsoft.com/office/powerpoint/2010/main" val="1286266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 xmlns:a16="http://schemas.microsoft.com/office/drawing/2014/main"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3- Phase </a:t>
            </a:r>
            <a:r>
              <a:rPr lang="en-IN" sz="2800" b="1" dirty="0" err="1">
                <a:solidFill>
                  <a:schemeClr val="accent2">
                    <a:lumMod val="75000"/>
                  </a:schemeClr>
                </a:solidFill>
              </a:rPr>
              <a:t>equilibria</a:t>
            </a:r>
            <a:endParaRPr lang="en-IN" sz="2800" b="1" dirty="0">
              <a:solidFill>
                <a:schemeClr val="accent2">
                  <a:lumMod val="75000"/>
                </a:schemeClr>
              </a:solidFill>
            </a:endParaRPr>
          </a:p>
        </p:txBody>
      </p:sp>
      <p:sp>
        <p:nvSpPr>
          <p:cNvPr id="43" name="Rectangle 42"/>
          <p:cNvSpPr/>
          <p:nvPr/>
        </p:nvSpPr>
        <p:spPr>
          <a:xfrm>
            <a:off x="163880" y="1262584"/>
            <a:ext cx="8003177" cy="5632311"/>
          </a:xfrm>
          <a:prstGeom prst="rect">
            <a:avLst/>
          </a:prstGeom>
        </p:spPr>
        <p:txBody>
          <a:bodyPr wrap="square">
            <a:spAutoFit/>
          </a:bodyPr>
          <a:lstStyle/>
          <a:p>
            <a:pPr lvl="0">
              <a:buNone/>
            </a:pPr>
            <a:r>
              <a:rPr lang="en-US" sz="2000" dirty="0"/>
              <a:t>    </a:t>
            </a:r>
            <a:r>
              <a:rPr lang="en-US" sz="2000" b="1" dirty="0">
                <a:solidFill>
                  <a:schemeClr val="accent1">
                    <a:lumMod val="50000"/>
                  </a:schemeClr>
                </a:solidFill>
              </a:rPr>
              <a:t>Total number of equations(constraints) :</a:t>
            </a:r>
          </a:p>
          <a:p>
            <a:pPr marL="342900" lvl="0" indent="-342900">
              <a:buFont typeface="Arial" pitchFamily="34" charset="0"/>
              <a:buChar char="•"/>
            </a:pPr>
            <a:r>
              <a:rPr lang="en-US" sz="2000" dirty="0"/>
              <a:t>At equilibrium the chemical potential of particular component is same in every phase in a system</a:t>
            </a:r>
          </a:p>
          <a:p>
            <a:pPr lvl="0">
              <a:buNone/>
            </a:pPr>
            <a:r>
              <a:rPr lang="en-US" sz="2000" dirty="0"/>
              <a:t>                       </a:t>
            </a:r>
            <a:r>
              <a:rPr lang="en-US" sz="2000" b="1" dirty="0">
                <a:solidFill>
                  <a:srgbClr val="993366"/>
                </a:solidFill>
              </a:rPr>
              <a:t>µ</a:t>
            </a:r>
            <a:r>
              <a:rPr lang="en-US" sz="2000" b="1" baseline="-25000" dirty="0">
                <a:solidFill>
                  <a:srgbClr val="993366"/>
                </a:solidFill>
              </a:rPr>
              <a:t>1</a:t>
            </a:r>
            <a:r>
              <a:rPr lang="el-GR" sz="2000" b="1" baseline="30000" dirty="0">
                <a:solidFill>
                  <a:srgbClr val="993366"/>
                </a:solidFill>
              </a:rPr>
              <a:t>α</a:t>
            </a:r>
            <a:r>
              <a:rPr lang="en-GB" sz="2000" b="1" dirty="0">
                <a:solidFill>
                  <a:srgbClr val="993366"/>
                </a:solidFill>
              </a:rPr>
              <a:t> = </a:t>
            </a:r>
            <a:r>
              <a:rPr lang="en-US" sz="2000" b="1" dirty="0">
                <a:solidFill>
                  <a:srgbClr val="993366"/>
                </a:solidFill>
              </a:rPr>
              <a:t>µ</a:t>
            </a:r>
            <a:r>
              <a:rPr lang="en-US" sz="2000" b="1" baseline="-25000" dirty="0">
                <a:solidFill>
                  <a:srgbClr val="993366"/>
                </a:solidFill>
              </a:rPr>
              <a:t>1</a:t>
            </a:r>
            <a:r>
              <a:rPr lang="el-GR" sz="2000" b="1" baseline="30000" dirty="0">
                <a:solidFill>
                  <a:srgbClr val="993366"/>
                </a:solidFill>
              </a:rPr>
              <a:t>β</a:t>
            </a:r>
            <a:r>
              <a:rPr lang="en-GB" sz="2000" b="1" dirty="0">
                <a:solidFill>
                  <a:srgbClr val="993366"/>
                </a:solidFill>
              </a:rPr>
              <a:t> = </a:t>
            </a:r>
            <a:r>
              <a:rPr lang="en-US" sz="2000" b="1" dirty="0">
                <a:solidFill>
                  <a:srgbClr val="993366"/>
                </a:solidFill>
              </a:rPr>
              <a:t>µ</a:t>
            </a:r>
            <a:r>
              <a:rPr lang="en-US" sz="2000" b="1" baseline="-25000" dirty="0">
                <a:solidFill>
                  <a:srgbClr val="993366"/>
                </a:solidFill>
              </a:rPr>
              <a:t>1</a:t>
            </a:r>
            <a:r>
              <a:rPr lang="el-GR" sz="2000" b="1" baseline="30000" dirty="0">
                <a:solidFill>
                  <a:srgbClr val="993366"/>
                </a:solidFill>
              </a:rPr>
              <a:t>γ</a:t>
            </a:r>
            <a:r>
              <a:rPr lang="en-GB" sz="2000" b="1" dirty="0">
                <a:solidFill>
                  <a:srgbClr val="993366"/>
                </a:solidFill>
              </a:rPr>
              <a:t>  =  ....</a:t>
            </a:r>
            <a:r>
              <a:rPr lang="en-GB" sz="2000" dirty="0"/>
              <a:t>              </a:t>
            </a:r>
            <a:r>
              <a:rPr lang="en-GB" sz="2000" b="1" dirty="0">
                <a:solidFill>
                  <a:srgbClr val="E608AC"/>
                </a:solidFill>
              </a:rPr>
              <a:t>(P-1)</a:t>
            </a:r>
          </a:p>
          <a:p>
            <a:pPr lvl="0">
              <a:buNone/>
            </a:pPr>
            <a:r>
              <a:rPr lang="en-US" sz="2000" dirty="0"/>
              <a:t>                       </a:t>
            </a:r>
            <a:r>
              <a:rPr lang="en-US" sz="2000" b="1" dirty="0">
                <a:solidFill>
                  <a:srgbClr val="993366"/>
                </a:solidFill>
              </a:rPr>
              <a:t>µ</a:t>
            </a:r>
            <a:r>
              <a:rPr lang="en-US" sz="2000" b="1" baseline="-25000" dirty="0">
                <a:solidFill>
                  <a:srgbClr val="993366"/>
                </a:solidFill>
              </a:rPr>
              <a:t>2</a:t>
            </a:r>
            <a:r>
              <a:rPr lang="el-GR" sz="2000" b="1" baseline="30000" dirty="0">
                <a:solidFill>
                  <a:srgbClr val="993366"/>
                </a:solidFill>
              </a:rPr>
              <a:t>α</a:t>
            </a:r>
            <a:r>
              <a:rPr lang="en-GB" sz="2000" b="1" dirty="0">
                <a:solidFill>
                  <a:srgbClr val="993366"/>
                </a:solidFill>
              </a:rPr>
              <a:t> = </a:t>
            </a:r>
            <a:r>
              <a:rPr lang="en-US" sz="2000" b="1" dirty="0">
                <a:solidFill>
                  <a:srgbClr val="993366"/>
                </a:solidFill>
              </a:rPr>
              <a:t>µ</a:t>
            </a:r>
            <a:r>
              <a:rPr lang="en-US" sz="2000" b="1" baseline="-25000" dirty="0">
                <a:solidFill>
                  <a:srgbClr val="993366"/>
                </a:solidFill>
              </a:rPr>
              <a:t>2</a:t>
            </a:r>
            <a:r>
              <a:rPr lang="el-GR" sz="2000" b="1" baseline="30000" dirty="0">
                <a:solidFill>
                  <a:srgbClr val="993366"/>
                </a:solidFill>
              </a:rPr>
              <a:t>β</a:t>
            </a:r>
            <a:r>
              <a:rPr lang="en-GB" sz="2000" b="1" dirty="0">
                <a:solidFill>
                  <a:srgbClr val="993366"/>
                </a:solidFill>
              </a:rPr>
              <a:t> = </a:t>
            </a:r>
            <a:r>
              <a:rPr lang="en-US" sz="2000" b="1" dirty="0">
                <a:solidFill>
                  <a:srgbClr val="993366"/>
                </a:solidFill>
              </a:rPr>
              <a:t>µ</a:t>
            </a:r>
            <a:r>
              <a:rPr lang="en-US" sz="2000" b="1" baseline="-25000" dirty="0">
                <a:solidFill>
                  <a:srgbClr val="993366"/>
                </a:solidFill>
              </a:rPr>
              <a:t>2</a:t>
            </a:r>
            <a:r>
              <a:rPr lang="el-GR" sz="2000" b="1" baseline="30000" dirty="0">
                <a:solidFill>
                  <a:srgbClr val="993366"/>
                </a:solidFill>
              </a:rPr>
              <a:t>γ</a:t>
            </a:r>
            <a:r>
              <a:rPr lang="en-GB" sz="2000" b="1" dirty="0">
                <a:solidFill>
                  <a:srgbClr val="993366"/>
                </a:solidFill>
              </a:rPr>
              <a:t>  =  ....              </a:t>
            </a:r>
            <a:r>
              <a:rPr lang="en-GB" sz="2000" b="1" dirty="0">
                <a:solidFill>
                  <a:srgbClr val="E608AC"/>
                </a:solidFill>
              </a:rPr>
              <a:t>(P-1)</a:t>
            </a:r>
          </a:p>
          <a:p>
            <a:pPr lvl="0">
              <a:buNone/>
            </a:pPr>
            <a:r>
              <a:rPr lang="en-US" sz="2000" dirty="0"/>
              <a:t>                       </a:t>
            </a:r>
            <a:r>
              <a:rPr lang="en-US" sz="2000" b="1" dirty="0">
                <a:solidFill>
                  <a:srgbClr val="993366"/>
                </a:solidFill>
              </a:rPr>
              <a:t>µ</a:t>
            </a:r>
            <a:r>
              <a:rPr lang="en-US" sz="2000" b="1" baseline="-25000" dirty="0">
                <a:solidFill>
                  <a:srgbClr val="993366"/>
                </a:solidFill>
              </a:rPr>
              <a:t>3</a:t>
            </a:r>
            <a:r>
              <a:rPr lang="el-GR" sz="2000" b="1" baseline="30000" dirty="0">
                <a:solidFill>
                  <a:srgbClr val="993366"/>
                </a:solidFill>
              </a:rPr>
              <a:t>α</a:t>
            </a:r>
            <a:r>
              <a:rPr lang="en-GB" sz="2000" b="1" dirty="0">
                <a:solidFill>
                  <a:srgbClr val="993366"/>
                </a:solidFill>
              </a:rPr>
              <a:t> = </a:t>
            </a:r>
            <a:r>
              <a:rPr lang="en-US" sz="2000" b="1" dirty="0">
                <a:solidFill>
                  <a:srgbClr val="993366"/>
                </a:solidFill>
              </a:rPr>
              <a:t>µ</a:t>
            </a:r>
            <a:r>
              <a:rPr lang="en-US" sz="2000" b="1" baseline="-25000" dirty="0">
                <a:solidFill>
                  <a:srgbClr val="993366"/>
                </a:solidFill>
              </a:rPr>
              <a:t>3</a:t>
            </a:r>
            <a:r>
              <a:rPr lang="el-GR" sz="2000" b="1" baseline="30000" dirty="0">
                <a:solidFill>
                  <a:srgbClr val="993366"/>
                </a:solidFill>
              </a:rPr>
              <a:t>β</a:t>
            </a:r>
            <a:r>
              <a:rPr lang="en-GB" sz="2000" b="1" dirty="0">
                <a:solidFill>
                  <a:srgbClr val="993366"/>
                </a:solidFill>
              </a:rPr>
              <a:t> = </a:t>
            </a:r>
            <a:r>
              <a:rPr lang="en-US" sz="2000" b="1" dirty="0">
                <a:solidFill>
                  <a:srgbClr val="993366"/>
                </a:solidFill>
              </a:rPr>
              <a:t>µ</a:t>
            </a:r>
            <a:r>
              <a:rPr lang="en-US" sz="2000" b="1" baseline="-25000" dirty="0">
                <a:solidFill>
                  <a:srgbClr val="993366"/>
                </a:solidFill>
              </a:rPr>
              <a:t>3</a:t>
            </a:r>
            <a:r>
              <a:rPr lang="el-GR" sz="2000" b="1" baseline="30000" dirty="0">
                <a:solidFill>
                  <a:srgbClr val="993366"/>
                </a:solidFill>
              </a:rPr>
              <a:t>γ</a:t>
            </a:r>
            <a:r>
              <a:rPr lang="en-GB" sz="2000" b="1" dirty="0">
                <a:solidFill>
                  <a:srgbClr val="993366"/>
                </a:solidFill>
              </a:rPr>
              <a:t>  =  .... </a:t>
            </a:r>
            <a:r>
              <a:rPr lang="en-GB" sz="2000" dirty="0"/>
              <a:t>             </a:t>
            </a:r>
            <a:r>
              <a:rPr lang="en-GB" sz="2000" b="1" dirty="0">
                <a:solidFill>
                  <a:srgbClr val="E608AC"/>
                </a:solidFill>
              </a:rPr>
              <a:t>(P-1)</a:t>
            </a:r>
          </a:p>
          <a:p>
            <a:pPr lvl="0">
              <a:buNone/>
            </a:pPr>
            <a:r>
              <a:rPr lang="en-GB" sz="2000" dirty="0"/>
              <a:t>                        </a:t>
            </a:r>
          </a:p>
          <a:p>
            <a:pPr lvl="0">
              <a:buNone/>
            </a:pPr>
            <a:endParaRPr lang="en-US" sz="2000" dirty="0"/>
          </a:p>
          <a:p>
            <a:pPr lvl="0">
              <a:buNone/>
            </a:pPr>
            <a:endParaRPr lang="en-US" sz="2000" dirty="0"/>
          </a:p>
          <a:p>
            <a:pPr lvl="0">
              <a:buNone/>
            </a:pPr>
            <a:r>
              <a:rPr lang="en-US" sz="2000" dirty="0"/>
              <a:t>                       </a:t>
            </a:r>
            <a:r>
              <a:rPr lang="en-US" sz="2000" b="1" dirty="0">
                <a:solidFill>
                  <a:srgbClr val="993366"/>
                </a:solidFill>
              </a:rPr>
              <a:t>µ</a:t>
            </a:r>
            <a:r>
              <a:rPr lang="en-US" sz="2000" b="1" baseline="-25000" dirty="0">
                <a:solidFill>
                  <a:srgbClr val="993366"/>
                </a:solidFill>
              </a:rPr>
              <a:t>c</a:t>
            </a:r>
            <a:r>
              <a:rPr lang="el-GR" sz="2000" b="1" baseline="30000" dirty="0">
                <a:solidFill>
                  <a:srgbClr val="993366"/>
                </a:solidFill>
              </a:rPr>
              <a:t>α</a:t>
            </a:r>
            <a:r>
              <a:rPr lang="en-GB" sz="2000" b="1" dirty="0">
                <a:solidFill>
                  <a:srgbClr val="993366"/>
                </a:solidFill>
              </a:rPr>
              <a:t> = </a:t>
            </a:r>
            <a:r>
              <a:rPr lang="en-US" sz="2000" b="1" dirty="0">
                <a:solidFill>
                  <a:srgbClr val="993366"/>
                </a:solidFill>
              </a:rPr>
              <a:t>µ</a:t>
            </a:r>
            <a:r>
              <a:rPr lang="en-US" sz="2000" b="1" baseline="-25000" dirty="0">
                <a:solidFill>
                  <a:srgbClr val="993366"/>
                </a:solidFill>
              </a:rPr>
              <a:t>c</a:t>
            </a:r>
            <a:r>
              <a:rPr lang="el-GR" sz="2000" b="1" baseline="30000" dirty="0">
                <a:solidFill>
                  <a:srgbClr val="993366"/>
                </a:solidFill>
              </a:rPr>
              <a:t>β</a:t>
            </a:r>
            <a:r>
              <a:rPr lang="en-GB" sz="2000" b="1" dirty="0">
                <a:solidFill>
                  <a:srgbClr val="993366"/>
                </a:solidFill>
              </a:rPr>
              <a:t> = </a:t>
            </a:r>
            <a:r>
              <a:rPr lang="en-US" sz="2000" b="1" dirty="0">
                <a:solidFill>
                  <a:srgbClr val="993366"/>
                </a:solidFill>
              </a:rPr>
              <a:t>µ</a:t>
            </a:r>
            <a:r>
              <a:rPr lang="en-US" sz="2000" b="1" baseline="-25000" dirty="0">
                <a:solidFill>
                  <a:srgbClr val="993366"/>
                </a:solidFill>
              </a:rPr>
              <a:t>c</a:t>
            </a:r>
            <a:r>
              <a:rPr lang="el-GR" sz="2000" b="1" baseline="30000" dirty="0">
                <a:solidFill>
                  <a:srgbClr val="993366"/>
                </a:solidFill>
              </a:rPr>
              <a:t>γ</a:t>
            </a:r>
            <a:r>
              <a:rPr lang="en-GB" sz="2000" b="1" dirty="0">
                <a:solidFill>
                  <a:srgbClr val="993366"/>
                </a:solidFill>
              </a:rPr>
              <a:t>  =  ....</a:t>
            </a:r>
            <a:r>
              <a:rPr lang="en-GB" sz="2000" dirty="0"/>
              <a:t>              </a:t>
            </a:r>
            <a:r>
              <a:rPr lang="en-GB" sz="2000" b="1" dirty="0">
                <a:solidFill>
                  <a:srgbClr val="E608AC"/>
                </a:solidFill>
              </a:rPr>
              <a:t>(P-1)</a:t>
            </a:r>
            <a:endParaRPr lang="en-US" sz="2000" b="1" dirty="0">
              <a:solidFill>
                <a:srgbClr val="E608AC"/>
              </a:solidFill>
            </a:endParaRPr>
          </a:p>
          <a:p>
            <a:pPr lvl="0">
              <a:buFont typeface="Arial" pitchFamily="34" charset="0"/>
              <a:buChar char="•"/>
            </a:pPr>
            <a:r>
              <a:rPr lang="en-US" sz="2000" dirty="0"/>
              <a:t>     For C components                               </a:t>
            </a:r>
            <a:r>
              <a:rPr lang="en-US" sz="2000" b="1" dirty="0">
                <a:solidFill>
                  <a:srgbClr val="E608AC"/>
                </a:solidFill>
              </a:rPr>
              <a:t>C(P-1)</a:t>
            </a:r>
          </a:p>
          <a:p>
            <a:pPr lvl="0">
              <a:buFont typeface="Arial" pitchFamily="34" charset="0"/>
              <a:buChar char="•"/>
            </a:pPr>
            <a:r>
              <a:rPr lang="en-US" sz="2000" dirty="0"/>
              <a:t>  </a:t>
            </a:r>
            <a:r>
              <a:rPr lang="en-US" sz="2000" b="1" dirty="0">
                <a:solidFill>
                  <a:srgbClr val="E608AC"/>
                </a:solidFill>
              </a:rPr>
              <a:t>Total number of equations or constraints =C(P-1)</a:t>
            </a:r>
          </a:p>
          <a:p>
            <a:pPr lvl="0">
              <a:buFont typeface="Arial" pitchFamily="34" charset="0"/>
              <a:buChar char="•"/>
            </a:pPr>
            <a:endParaRPr lang="en-US" sz="2000" b="1" dirty="0">
              <a:solidFill>
                <a:srgbClr val="7030A0"/>
              </a:solidFill>
            </a:endParaRPr>
          </a:p>
          <a:p>
            <a:pPr lvl="0">
              <a:buNone/>
            </a:pPr>
            <a:r>
              <a:rPr lang="en-US" sz="2000" dirty="0"/>
              <a:t>  </a:t>
            </a:r>
            <a:r>
              <a:rPr lang="en-US" sz="2000" b="1" dirty="0">
                <a:solidFill>
                  <a:srgbClr val="E608AC"/>
                </a:solidFill>
              </a:rPr>
              <a:t>F = Total number of variables – total number of equations</a:t>
            </a:r>
          </a:p>
          <a:p>
            <a:pPr>
              <a:buNone/>
            </a:pPr>
            <a:r>
              <a:rPr lang="en-US" sz="2000" dirty="0"/>
              <a:t>              F =  P(C-1) + 2 – {C(P-1)}</a:t>
            </a:r>
          </a:p>
          <a:p>
            <a:pPr>
              <a:buNone/>
            </a:pPr>
            <a:r>
              <a:rPr lang="en-US" sz="2000" dirty="0"/>
              <a:t>              </a:t>
            </a:r>
            <a:r>
              <a:rPr lang="en-US" sz="2000" b="1" dirty="0">
                <a:solidFill>
                  <a:srgbClr val="E608AC"/>
                </a:solidFill>
              </a:rPr>
              <a:t>F=C-P+2</a:t>
            </a:r>
          </a:p>
          <a:p>
            <a:pPr>
              <a:buNone/>
            </a:pPr>
            <a:r>
              <a:rPr lang="en-US" sz="2000" b="1" dirty="0"/>
              <a:t> </a:t>
            </a:r>
            <a:r>
              <a:rPr lang="en-US" sz="2000" dirty="0"/>
              <a:t>which is the </a:t>
            </a:r>
            <a:r>
              <a:rPr lang="en-US" sz="2000" b="1" dirty="0">
                <a:solidFill>
                  <a:schemeClr val="accent1">
                    <a:lumMod val="50000"/>
                  </a:schemeClr>
                </a:solidFill>
              </a:rPr>
              <a:t>Gibb’s phase rule</a:t>
            </a:r>
          </a:p>
          <a:p>
            <a:pPr>
              <a:buNone/>
            </a:pPr>
            <a:endParaRPr lang="en-US" sz="2000" dirty="0"/>
          </a:p>
        </p:txBody>
      </p:sp>
      <p:sp>
        <p:nvSpPr>
          <p:cNvPr id="9" name="TextBox 8"/>
          <p:cNvSpPr txBox="1"/>
          <p:nvPr/>
        </p:nvSpPr>
        <p:spPr>
          <a:xfrm>
            <a:off x="1520041" y="3087584"/>
            <a:ext cx="617517" cy="1200329"/>
          </a:xfrm>
          <a:prstGeom prst="rect">
            <a:avLst/>
          </a:prstGeom>
          <a:noFill/>
        </p:spPr>
        <p:txBody>
          <a:bodyPr wrap="square" rtlCol="0">
            <a:spAutoFit/>
          </a:bodyPr>
          <a:lstStyle/>
          <a:p>
            <a:r>
              <a:rPr lang="en-GB" dirty="0"/>
              <a:t>.</a:t>
            </a:r>
          </a:p>
          <a:p>
            <a:r>
              <a:rPr lang="en-GB" dirty="0"/>
              <a:t>.</a:t>
            </a:r>
          </a:p>
          <a:p>
            <a:r>
              <a:rPr lang="en-GB" dirty="0"/>
              <a:t>.</a:t>
            </a:r>
          </a:p>
          <a:p>
            <a:endParaRPr lang="en-GB" dirty="0"/>
          </a:p>
        </p:txBody>
      </p:sp>
    </p:spTree>
    <p:extLst>
      <p:ext uri="{BB962C8B-B14F-4D97-AF65-F5344CB8AC3E}">
        <p14:creationId xmlns:p14="http://schemas.microsoft.com/office/powerpoint/2010/main" val="370990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 xmlns:a16="http://schemas.microsoft.com/office/drawing/2014/main"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3- Phase </a:t>
            </a:r>
            <a:r>
              <a:rPr lang="en-IN" sz="2800" b="1" dirty="0" err="1">
                <a:solidFill>
                  <a:schemeClr val="accent2">
                    <a:lumMod val="75000"/>
                  </a:schemeClr>
                </a:solidFill>
              </a:rPr>
              <a:t>equilibria</a:t>
            </a:r>
            <a:endParaRPr lang="en-IN" sz="2800" b="1" dirty="0">
              <a:solidFill>
                <a:schemeClr val="accent2">
                  <a:lumMod val="75000"/>
                </a:schemeClr>
              </a:solidFill>
            </a:endParaRPr>
          </a:p>
        </p:txBody>
      </p:sp>
      <p:sp>
        <p:nvSpPr>
          <p:cNvPr id="9" name="TextBox 8"/>
          <p:cNvSpPr txBox="1"/>
          <p:nvPr/>
        </p:nvSpPr>
        <p:spPr>
          <a:xfrm>
            <a:off x="389511" y="1334786"/>
            <a:ext cx="7851964" cy="5816977"/>
          </a:xfrm>
          <a:prstGeom prst="rect">
            <a:avLst/>
          </a:prstGeom>
          <a:noFill/>
        </p:spPr>
        <p:txBody>
          <a:bodyPr wrap="square" rtlCol="0">
            <a:spAutoFit/>
          </a:bodyPr>
          <a:lstStyle/>
          <a:p>
            <a:r>
              <a:rPr lang="en-GB" dirty="0"/>
              <a:t> </a:t>
            </a:r>
            <a:r>
              <a:rPr lang="en-GB" sz="2000" dirty="0"/>
              <a:t>Application of Gibb’s phase rule </a:t>
            </a:r>
            <a:r>
              <a:rPr lang="en-GB" sz="2000" b="1" dirty="0">
                <a:solidFill>
                  <a:schemeClr val="accent1">
                    <a:lumMod val="50000"/>
                  </a:schemeClr>
                </a:solidFill>
              </a:rPr>
              <a:t>F = C-P+ 2 </a:t>
            </a:r>
            <a:r>
              <a:rPr lang="en-GB" sz="2000" dirty="0"/>
              <a:t>to  1-component system:</a:t>
            </a:r>
          </a:p>
          <a:p>
            <a:endParaRPr lang="en-GB" sz="2000" dirty="0"/>
          </a:p>
          <a:p>
            <a:r>
              <a:rPr lang="en-GB" sz="2200" b="1" dirty="0">
                <a:solidFill>
                  <a:schemeClr val="accent1">
                    <a:lumMod val="50000"/>
                  </a:schemeClr>
                </a:solidFill>
              </a:rPr>
              <a:t>Water system</a:t>
            </a:r>
          </a:p>
          <a:p>
            <a:endParaRPr lang="en-GB" sz="2000" b="1" dirty="0">
              <a:solidFill>
                <a:schemeClr val="accent1">
                  <a:lumMod val="50000"/>
                </a:schemeClr>
              </a:solidFill>
            </a:endParaRPr>
          </a:p>
          <a:p>
            <a:r>
              <a:rPr lang="en-GB" sz="2000" b="1" dirty="0">
                <a:solidFill>
                  <a:srgbClr val="E608AC"/>
                </a:solidFill>
              </a:rPr>
              <a:t>When only 1 phase is present :</a:t>
            </a:r>
          </a:p>
          <a:p>
            <a:r>
              <a:rPr lang="en-GB" sz="2000" dirty="0"/>
              <a:t>C = 1, P = 1; F = 2 ;Temperature </a:t>
            </a:r>
            <a:r>
              <a:rPr lang="en-GB" sz="2000" u="sng" dirty="0"/>
              <a:t>and</a:t>
            </a:r>
            <a:r>
              <a:rPr lang="en-GB" sz="2000" dirty="0"/>
              <a:t> Pressure can be varied independently</a:t>
            </a:r>
          </a:p>
          <a:p>
            <a:r>
              <a:rPr lang="en-GB" sz="2000" b="1" dirty="0" err="1">
                <a:solidFill>
                  <a:srgbClr val="E608AC"/>
                </a:solidFill>
              </a:rPr>
              <a:t>Bivariant</a:t>
            </a:r>
            <a:r>
              <a:rPr lang="en-GB" sz="2000" b="1" dirty="0">
                <a:solidFill>
                  <a:srgbClr val="E608AC"/>
                </a:solidFill>
              </a:rPr>
              <a:t> system</a:t>
            </a:r>
          </a:p>
          <a:p>
            <a:endParaRPr lang="en-GB" sz="2000" b="1" dirty="0">
              <a:solidFill>
                <a:srgbClr val="7030A0"/>
              </a:solidFill>
            </a:endParaRPr>
          </a:p>
          <a:p>
            <a:r>
              <a:rPr lang="en-GB" sz="2000" b="1" dirty="0">
                <a:solidFill>
                  <a:srgbClr val="E608AC"/>
                </a:solidFill>
              </a:rPr>
              <a:t>When 2 phases are in equilibrium:</a:t>
            </a:r>
          </a:p>
          <a:p>
            <a:r>
              <a:rPr lang="en-GB" sz="2000" dirty="0"/>
              <a:t>C = 1, P = 2; F = 1  ; Temperature </a:t>
            </a:r>
            <a:r>
              <a:rPr lang="en-GB" sz="2000" u="sng" dirty="0"/>
              <a:t>or</a:t>
            </a:r>
            <a:r>
              <a:rPr lang="en-GB" sz="2000" dirty="0"/>
              <a:t> Pressure can be varied independently</a:t>
            </a:r>
          </a:p>
          <a:p>
            <a:r>
              <a:rPr lang="en-GB" sz="2000" b="1" dirty="0" err="1">
                <a:solidFill>
                  <a:srgbClr val="E608AC"/>
                </a:solidFill>
              </a:rPr>
              <a:t>Univariant</a:t>
            </a:r>
            <a:r>
              <a:rPr lang="en-GB" sz="2000" b="1" dirty="0">
                <a:solidFill>
                  <a:srgbClr val="E608AC"/>
                </a:solidFill>
              </a:rPr>
              <a:t> system</a:t>
            </a:r>
          </a:p>
          <a:p>
            <a:endParaRPr lang="en-GB" sz="2000" dirty="0"/>
          </a:p>
          <a:p>
            <a:r>
              <a:rPr lang="en-GB" sz="2000" b="1" dirty="0">
                <a:solidFill>
                  <a:srgbClr val="E608AC"/>
                </a:solidFill>
              </a:rPr>
              <a:t>When all 3 phases are in equilibrium:</a:t>
            </a:r>
          </a:p>
          <a:p>
            <a:r>
              <a:rPr lang="en-GB" sz="2000" dirty="0"/>
              <a:t>C = 1, P = 3; F = 0  ;  Neither Temperature nor Pressure can be varied</a:t>
            </a:r>
          </a:p>
          <a:p>
            <a:r>
              <a:rPr lang="en-GB" sz="2000" b="1" dirty="0">
                <a:solidFill>
                  <a:srgbClr val="E608AC"/>
                </a:solidFill>
              </a:rPr>
              <a:t>Invariant system</a:t>
            </a:r>
            <a:endParaRPr lang="en-GB" sz="2000" dirty="0">
              <a:solidFill>
                <a:srgbClr val="E608AC"/>
              </a:solidFill>
            </a:endParaRPr>
          </a:p>
          <a:p>
            <a:r>
              <a:rPr lang="en-GB" dirty="0"/>
              <a:t>                                  </a:t>
            </a:r>
          </a:p>
          <a:p>
            <a:endParaRPr lang="en-GB" dirty="0"/>
          </a:p>
          <a:p>
            <a:endParaRPr lang="en-GB" dirty="0"/>
          </a:p>
          <a:p>
            <a:endParaRPr lang="en-GB" dirty="0"/>
          </a:p>
        </p:txBody>
      </p:sp>
    </p:spTree>
    <p:extLst>
      <p:ext uri="{BB962C8B-B14F-4D97-AF65-F5344CB8AC3E}">
        <p14:creationId xmlns:p14="http://schemas.microsoft.com/office/powerpoint/2010/main" val="370990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 xmlns:a16="http://schemas.microsoft.com/office/drawing/2014/main"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3- Phase </a:t>
            </a:r>
            <a:r>
              <a:rPr lang="en-IN" sz="2800" b="1" dirty="0" err="1">
                <a:solidFill>
                  <a:schemeClr val="accent2">
                    <a:lumMod val="75000"/>
                  </a:schemeClr>
                </a:solidFill>
              </a:rPr>
              <a:t>equilibria</a:t>
            </a:r>
            <a:endParaRPr lang="en-IN" sz="2800" b="1" dirty="0">
              <a:solidFill>
                <a:schemeClr val="accent2">
                  <a:lumMod val="75000"/>
                </a:schemeClr>
              </a:solidFill>
            </a:endParaRPr>
          </a:p>
        </p:txBody>
      </p:sp>
      <p:sp>
        <p:nvSpPr>
          <p:cNvPr id="2" name="Rectangle 1">
            <a:extLst>
              <a:ext uri="{FF2B5EF4-FFF2-40B4-BE49-F238E27FC236}">
                <a16:creationId xmlns="" xmlns:a16="http://schemas.microsoft.com/office/drawing/2014/main" id="{60CDC85B-6058-44FF-B586-3A57C18F8897}"/>
              </a:ext>
            </a:extLst>
          </p:cNvPr>
          <p:cNvSpPr/>
          <p:nvPr/>
        </p:nvSpPr>
        <p:spPr>
          <a:xfrm>
            <a:off x="286517" y="1313071"/>
            <a:ext cx="6096000" cy="4708981"/>
          </a:xfrm>
          <a:prstGeom prst="rect">
            <a:avLst/>
          </a:prstGeom>
        </p:spPr>
        <p:txBody>
          <a:bodyPr>
            <a:spAutoFit/>
          </a:bodyPr>
          <a:lstStyle/>
          <a:p>
            <a:pPr>
              <a:buNone/>
            </a:pPr>
            <a:r>
              <a:rPr lang="en-US" sz="2400" b="1" dirty="0">
                <a:solidFill>
                  <a:srgbClr val="FF0000"/>
                </a:solidFill>
              </a:rPr>
              <a:t>Phase diagram</a:t>
            </a:r>
          </a:p>
          <a:p>
            <a:r>
              <a:rPr lang="en-US" sz="2000" dirty="0"/>
              <a:t>A diagram which represents the </a:t>
            </a:r>
            <a:r>
              <a:rPr lang="en-US" sz="2000" b="1" dirty="0">
                <a:solidFill>
                  <a:srgbClr val="E608AC"/>
                </a:solidFill>
              </a:rPr>
              <a:t>conditions</a:t>
            </a:r>
            <a:r>
              <a:rPr lang="en-US" sz="2000" dirty="0"/>
              <a:t> under which  a substance exists in </a:t>
            </a:r>
            <a:r>
              <a:rPr lang="en-US" sz="2000" b="1" dirty="0">
                <a:solidFill>
                  <a:srgbClr val="E608AC"/>
                </a:solidFill>
              </a:rPr>
              <a:t>different phases </a:t>
            </a:r>
            <a:r>
              <a:rPr lang="en-US" sz="2000" dirty="0"/>
              <a:t>in a system</a:t>
            </a:r>
          </a:p>
          <a:p>
            <a:endParaRPr lang="en-US" dirty="0"/>
          </a:p>
          <a:p>
            <a:r>
              <a:rPr lang="en-US" sz="2400" b="1" dirty="0">
                <a:solidFill>
                  <a:schemeClr val="accent1">
                    <a:lumMod val="50000"/>
                  </a:schemeClr>
                </a:solidFill>
              </a:rPr>
              <a:t>Phase diagram of a 1-component system</a:t>
            </a:r>
          </a:p>
          <a:p>
            <a:r>
              <a:rPr lang="en-US" sz="2000" dirty="0"/>
              <a:t>F = C- P + 2</a:t>
            </a:r>
          </a:p>
          <a:p>
            <a:r>
              <a:rPr lang="en-US" sz="2000" dirty="0"/>
              <a:t>For a 1-component system </a:t>
            </a:r>
            <a:r>
              <a:rPr lang="en-US" sz="2000" b="1" dirty="0">
                <a:solidFill>
                  <a:srgbClr val="C42ABD"/>
                </a:solidFill>
              </a:rPr>
              <a:t>F = 3 – P</a:t>
            </a:r>
          </a:p>
          <a:p>
            <a:endParaRPr lang="en-US" b="1" dirty="0">
              <a:solidFill>
                <a:schemeClr val="accent1">
                  <a:lumMod val="50000"/>
                </a:schemeClr>
              </a:solidFill>
            </a:endParaRPr>
          </a:p>
          <a:p>
            <a:r>
              <a:rPr lang="en-US" sz="2000" b="1" dirty="0">
                <a:solidFill>
                  <a:srgbClr val="E608AC"/>
                </a:solidFill>
              </a:rPr>
              <a:t>Single phase : </a:t>
            </a:r>
            <a:r>
              <a:rPr lang="en-US" sz="2000" dirty="0"/>
              <a:t>F = 2 </a:t>
            </a:r>
            <a:r>
              <a:rPr lang="en-US" sz="2000" b="1" dirty="0">
                <a:solidFill>
                  <a:srgbClr val="7030A0"/>
                </a:solidFill>
              </a:rPr>
              <a:t>; Area in a diagram</a:t>
            </a:r>
          </a:p>
          <a:p>
            <a:endParaRPr lang="en-US" sz="2000" b="1" dirty="0">
              <a:solidFill>
                <a:srgbClr val="7030A0"/>
              </a:solidFill>
            </a:endParaRPr>
          </a:p>
          <a:p>
            <a:r>
              <a:rPr lang="en-US" sz="2000" b="1" dirty="0">
                <a:solidFill>
                  <a:srgbClr val="E608AC"/>
                </a:solidFill>
              </a:rPr>
              <a:t>Two phases in equilibrium : </a:t>
            </a:r>
            <a:r>
              <a:rPr lang="en-US" sz="2000" dirty="0"/>
              <a:t>F = 1 </a:t>
            </a:r>
            <a:r>
              <a:rPr lang="en-US" sz="2000" b="1" dirty="0">
                <a:solidFill>
                  <a:srgbClr val="7030A0"/>
                </a:solidFill>
              </a:rPr>
              <a:t>; line in a diagram</a:t>
            </a:r>
          </a:p>
          <a:p>
            <a:endParaRPr lang="en-US" sz="2000" b="1" dirty="0">
              <a:solidFill>
                <a:srgbClr val="7030A0"/>
              </a:solidFill>
            </a:endParaRPr>
          </a:p>
          <a:p>
            <a:r>
              <a:rPr lang="en-US" sz="2000" b="1" dirty="0">
                <a:solidFill>
                  <a:srgbClr val="E608AC"/>
                </a:solidFill>
              </a:rPr>
              <a:t>Three phases in equilibrium : </a:t>
            </a:r>
            <a:r>
              <a:rPr lang="en-US" sz="2000" dirty="0"/>
              <a:t>F = 0 </a:t>
            </a:r>
            <a:r>
              <a:rPr lang="en-US" sz="2000" b="1" dirty="0">
                <a:solidFill>
                  <a:srgbClr val="7030A0"/>
                </a:solidFill>
              </a:rPr>
              <a:t>; point in a diagram</a:t>
            </a:r>
          </a:p>
          <a:p>
            <a:endParaRPr lang="en-US" b="1" dirty="0">
              <a:solidFill>
                <a:schemeClr val="accent1">
                  <a:lumMod val="50000"/>
                </a:schemeClr>
              </a:solidFill>
            </a:endParaRPr>
          </a:p>
          <a:p>
            <a:endParaRPr lang="en-US" dirty="0"/>
          </a:p>
        </p:txBody>
      </p:sp>
    </p:spTree>
    <p:extLst>
      <p:ext uri="{BB962C8B-B14F-4D97-AF65-F5344CB8AC3E}">
        <p14:creationId xmlns:p14="http://schemas.microsoft.com/office/powerpoint/2010/main" val="3709908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 xmlns:a16="http://schemas.microsoft.com/office/drawing/2014/main"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3- Phase </a:t>
            </a:r>
            <a:r>
              <a:rPr lang="en-IN" sz="2800" b="1" dirty="0" err="1">
                <a:solidFill>
                  <a:schemeClr val="accent2">
                    <a:lumMod val="75000"/>
                  </a:schemeClr>
                </a:solidFill>
              </a:rPr>
              <a:t>equilibria</a:t>
            </a:r>
            <a:endParaRPr lang="en-IN" sz="2800" b="1" dirty="0">
              <a:solidFill>
                <a:schemeClr val="accent2">
                  <a:lumMod val="75000"/>
                </a:schemeClr>
              </a:solidFill>
            </a:endParaRPr>
          </a:p>
        </p:txBody>
      </p:sp>
      <p:sp>
        <p:nvSpPr>
          <p:cNvPr id="11" name="TextBox 10"/>
          <p:cNvSpPr txBox="1"/>
          <p:nvPr/>
        </p:nvSpPr>
        <p:spPr>
          <a:xfrm>
            <a:off x="10374511" y="1439072"/>
            <a:ext cx="285008" cy="1077218"/>
          </a:xfrm>
          <a:prstGeom prst="rect">
            <a:avLst/>
          </a:prstGeom>
          <a:solidFill>
            <a:schemeClr val="accent4"/>
          </a:solidFill>
        </p:spPr>
        <p:txBody>
          <a:bodyPr wrap="square" rtlCol="0">
            <a:spAutoFit/>
          </a:bodyPr>
          <a:lstStyle/>
          <a:p>
            <a:r>
              <a:rPr lang="en-GB" sz="1600" dirty="0"/>
              <a:t>A</a:t>
            </a:r>
          </a:p>
          <a:p>
            <a:r>
              <a:rPr lang="en-GB" sz="1600" dirty="0"/>
              <a:t>R</a:t>
            </a:r>
          </a:p>
          <a:p>
            <a:r>
              <a:rPr lang="en-GB" sz="1600" dirty="0"/>
              <a:t>E</a:t>
            </a:r>
          </a:p>
          <a:p>
            <a:r>
              <a:rPr lang="en-GB" sz="1600" dirty="0"/>
              <a:t>A</a:t>
            </a:r>
          </a:p>
        </p:txBody>
      </p:sp>
      <p:sp>
        <p:nvSpPr>
          <p:cNvPr id="12" name="TextBox 11"/>
          <p:cNvSpPr txBox="1"/>
          <p:nvPr/>
        </p:nvSpPr>
        <p:spPr>
          <a:xfrm>
            <a:off x="8242857" y="2450671"/>
            <a:ext cx="285008" cy="1077218"/>
          </a:xfrm>
          <a:prstGeom prst="rect">
            <a:avLst/>
          </a:prstGeom>
          <a:solidFill>
            <a:schemeClr val="accent4"/>
          </a:solidFill>
        </p:spPr>
        <p:txBody>
          <a:bodyPr wrap="square" rtlCol="0">
            <a:spAutoFit/>
          </a:bodyPr>
          <a:lstStyle/>
          <a:p>
            <a:r>
              <a:rPr lang="en-GB" sz="1600" dirty="0"/>
              <a:t>LINE</a:t>
            </a:r>
          </a:p>
        </p:txBody>
      </p:sp>
      <p:sp>
        <p:nvSpPr>
          <p:cNvPr id="13" name="TextBox 12"/>
          <p:cNvSpPr txBox="1"/>
          <p:nvPr/>
        </p:nvSpPr>
        <p:spPr>
          <a:xfrm>
            <a:off x="8385361" y="4608462"/>
            <a:ext cx="1046854" cy="338554"/>
          </a:xfrm>
          <a:prstGeom prst="rect">
            <a:avLst/>
          </a:prstGeom>
          <a:solidFill>
            <a:schemeClr val="accent4"/>
          </a:solidFill>
        </p:spPr>
        <p:txBody>
          <a:bodyPr wrap="square" rtlCol="0">
            <a:spAutoFit/>
          </a:bodyPr>
          <a:lstStyle/>
          <a:p>
            <a:pPr algn="ctr"/>
            <a:r>
              <a:rPr lang="en-GB" sz="1600" dirty="0"/>
              <a:t>POINT</a:t>
            </a:r>
          </a:p>
        </p:txBody>
      </p:sp>
      <p:sp>
        <p:nvSpPr>
          <p:cNvPr id="15" name="TextBox 14">
            <a:extLst>
              <a:ext uri="{FF2B5EF4-FFF2-40B4-BE49-F238E27FC236}">
                <a16:creationId xmlns="" xmlns:a16="http://schemas.microsoft.com/office/drawing/2014/main" id="{FB142BD9-75A4-48D3-BC08-D6D0D96554D4}"/>
              </a:ext>
            </a:extLst>
          </p:cNvPr>
          <p:cNvSpPr txBox="1"/>
          <p:nvPr/>
        </p:nvSpPr>
        <p:spPr>
          <a:xfrm>
            <a:off x="5146431" y="1458154"/>
            <a:ext cx="5638800" cy="4832092"/>
          </a:xfrm>
          <a:prstGeom prst="rect">
            <a:avLst/>
          </a:prstGeom>
          <a:noFill/>
        </p:spPr>
        <p:txBody>
          <a:bodyPr wrap="square" rtlCol="0">
            <a:spAutoFit/>
          </a:bodyPr>
          <a:lstStyle/>
          <a:p>
            <a:r>
              <a:rPr lang="en-GB" sz="2000" dirty="0"/>
              <a:t>High pressure, low temperature: </a:t>
            </a:r>
            <a:r>
              <a:rPr lang="en-GB" sz="2000" b="1" dirty="0">
                <a:solidFill>
                  <a:srgbClr val="E608AC"/>
                </a:solidFill>
              </a:rPr>
              <a:t>solid phase</a:t>
            </a:r>
          </a:p>
          <a:p>
            <a:r>
              <a:rPr lang="en-GB" sz="2000" dirty="0"/>
              <a:t>High temperature, low pressure : </a:t>
            </a:r>
            <a:r>
              <a:rPr lang="en-GB" sz="2000" b="1" dirty="0">
                <a:solidFill>
                  <a:srgbClr val="E608AC"/>
                </a:solidFill>
              </a:rPr>
              <a:t>vapour phase</a:t>
            </a:r>
          </a:p>
          <a:p>
            <a:r>
              <a:rPr lang="en-GB" sz="2000" dirty="0"/>
              <a:t>In between : </a:t>
            </a:r>
            <a:r>
              <a:rPr lang="en-GB" sz="2000" b="1" dirty="0">
                <a:solidFill>
                  <a:srgbClr val="E608AC"/>
                </a:solidFill>
              </a:rPr>
              <a:t>liquid phase</a:t>
            </a:r>
          </a:p>
          <a:p>
            <a:endParaRPr lang="en-GB" sz="2000" dirty="0"/>
          </a:p>
          <a:p>
            <a:r>
              <a:rPr lang="en-GB" sz="2000" b="1" dirty="0">
                <a:solidFill>
                  <a:srgbClr val="E608AC"/>
                </a:solidFill>
              </a:rPr>
              <a:t>solid     </a:t>
            </a:r>
            <a:r>
              <a:rPr lang="en-IN" sz="2000" b="1" dirty="0">
                <a:solidFill>
                  <a:srgbClr val="E608AC"/>
                </a:solidFill>
              </a:rPr>
              <a:t>⇌</a:t>
            </a:r>
            <a:r>
              <a:rPr lang="en-GB" sz="2000" b="1" dirty="0">
                <a:solidFill>
                  <a:srgbClr val="E608AC"/>
                </a:solidFill>
              </a:rPr>
              <a:t>     liquid</a:t>
            </a:r>
          </a:p>
          <a:p>
            <a:r>
              <a:rPr lang="en-GB" sz="2000" b="1" dirty="0">
                <a:solidFill>
                  <a:srgbClr val="E608AC"/>
                </a:solidFill>
              </a:rPr>
              <a:t>liquid    </a:t>
            </a:r>
            <a:r>
              <a:rPr lang="en-IN" sz="2000" b="1" dirty="0">
                <a:solidFill>
                  <a:srgbClr val="E608AC"/>
                </a:solidFill>
              </a:rPr>
              <a:t>⇌</a:t>
            </a:r>
            <a:r>
              <a:rPr lang="en-GB" sz="2000" b="1" dirty="0">
                <a:solidFill>
                  <a:srgbClr val="E608AC"/>
                </a:solidFill>
              </a:rPr>
              <a:t>    vapour</a:t>
            </a:r>
          </a:p>
          <a:p>
            <a:r>
              <a:rPr lang="en-GB" sz="2000" b="1" dirty="0">
                <a:solidFill>
                  <a:srgbClr val="E608AC"/>
                </a:solidFill>
              </a:rPr>
              <a:t>vapour  </a:t>
            </a:r>
            <a:r>
              <a:rPr lang="en-IN" sz="2000" b="1" dirty="0">
                <a:solidFill>
                  <a:srgbClr val="E608AC"/>
                </a:solidFill>
              </a:rPr>
              <a:t>⇌</a:t>
            </a:r>
            <a:r>
              <a:rPr lang="en-GB" sz="2000" b="1" dirty="0">
                <a:solidFill>
                  <a:srgbClr val="E608AC"/>
                </a:solidFill>
              </a:rPr>
              <a:t>   solid</a:t>
            </a:r>
          </a:p>
          <a:p>
            <a:endParaRPr lang="en-GB" sz="2000" dirty="0"/>
          </a:p>
          <a:p>
            <a:r>
              <a:rPr lang="en-GB" sz="2000" b="1" dirty="0">
                <a:solidFill>
                  <a:srgbClr val="E608AC"/>
                </a:solidFill>
              </a:rPr>
              <a:t>Solid   </a:t>
            </a:r>
            <a:r>
              <a:rPr lang="en-IN" sz="2000" b="1" dirty="0">
                <a:solidFill>
                  <a:srgbClr val="E608AC"/>
                </a:solidFill>
              </a:rPr>
              <a:t>⇌</a:t>
            </a:r>
            <a:r>
              <a:rPr lang="en-GB" sz="2000" b="1" dirty="0">
                <a:solidFill>
                  <a:srgbClr val="E608AC"/>
                </a:solidFill>
              </a:rPr>
              <a:t>   liquid   </a:t>
            </a:r>
            <a:r>
              <a:rPr lang="en-IN" sz="2000" b="1" dirty="0">
                <a:solidFill>
                  <a:srgbClr val="E608AC"/>
                </a:solidFill>
              </a:rPr>
              <a:t>⇌</a:t>
            </a:r>
            <a:r>
              <a:rPr lang="en-GB" sz="2000" b="1" dirty="0">
                <a:solidFill>
                  <a:srgbClr val="E608AC"/>
                </a:solidFill>
              </a:rPr>
              <a:t>    vapour  </a:t>
            </a:r>
          </a:p>
          <a:p>
            <a:endParaRPr lang="en-GB" sz="3200" dirty="0"/>
          </a:p>
          <a:p>
            <a:r>
              <a:rPr lang="en-GB" sz="3200" dirty="0"/>
              <a:t> </a:t>
            </a:r>
          </a:p>
          <a:p>
            <a:endParaRPr lang="en-GB" sz="3200" dirty="0"/>
          </a:p>
          <a:p>
            <a:endParaRPr lang="en-GB" sz="3200" dirty="0"/>
          </a:p>
        </p:txBody>
      </p:sp>
      <p:pic>
        <p:nvPicPr>
          <p:cNvPr id="16" name="Picture 9" descr="Phase Diagrams">
            <a:extLst>
              <a:ext uri="{FF2B5EF4-FFF2-40B4-BE49-F238E27FC236}">
                <a16:creationId xmlns="" xmlns:a16="http://schemas.microsoft.com/office/drawing/2014/main" id="{EB5B3E33-62C1-4224-9005-5410713BB739}"/>
              </a:ext>
            </a:extLst>
          </p:cNvPr>
          <p:cNvPicPr>
            <a:picLocks noChangeAspect="1" noChangeArrowheads="1"/>
          </p:cNvPicPr>
          <p:nvPr/>
        </p:nvPicPr>
        <p:blipFill>
          <a:blip r:embed="rId3">
            <a:duotone>
              <a:prstClr val="black"/>
              <a:schemeClr val="accent4">
                <a:tint val="45000"/>
                <a:satMod val="400000"/>
              </a:schemeClr>
            </a:duotone>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68628" y="1458154"/>
            <a:ext cx="4508879" cy="4249155"/>
          </a:xfrm>
          <a:prstGeom prst="rect">
            <a:avLst/>
          </a:prstGeom>
          <a:noFill/>
          <a:ln w="19050" cmpd="sng">
            <a:solidFill>
              <a:schemeClr val="accent1">
                <a:lumMod val="50000"/>
              </a:schemeClr>
            </a:solidFill>
          </a:ln>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 xmlns:a16="http://schemas.microsoft.com/office/drawing/2014/main" id="{F499A98F-0633-4920-8B0A-15850F73C35B}"/>
              </a:ext>
            </a:extLst>
          </p:cNvPr>
          <p:cNvSpPr/>
          <p:nvPr/>
        </p:nvSpPr>
        <p:spPr>
          <a:xfrm>
            <a:off x="190005" y="5906813"/>
            <a:ext cx="4850046" cy="307777"/>
          </a:xfrm>
          <a:prstGeom prst="rect">
            <a:avLst/>
          </a:prstGeom>
        </p:spPr>
        <p:txBody>
          <a:bodyPr wrap="none">
            <a:spAutoFit/>
          </a:bodyPr>
          <a:lstStyle/>
          <a:p>
            <a:r>
              <a:rPr lang="en-IN" sz="1400" dirty="0" err="1">
                <a:hlinkClick r:id="rId5"/>
              </a:rPr>
              <a:t>Source:http</a:t>
            </a:r>
            <a:r>
              <a:rPr lang="en-IN" sz="1400" dirty="0">
                <a:hlinkClick r:id="rId5"/>
              </a:rPr>
              <a:t>://abyss.uoregon.edu/~js/glossary/triple_point.html</a:t>
            </a:r>
            <a:endParaRPr lang="en-IN" sz="1400" dirty="0"/>
          </a:p>
        </p:txBody>
      </p:sp>
    </p:spTree>
    <p:extLst>
      <p:ext uri="{BB962C8B-B14F-4D97-AF65-F5344CB8AC3E}">
        <p14:creationId xmlns:p14="http://schemas.microsoft.com/office/powerpoint/2010/main" val="3709908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4571</TotalTime>
  <Words>767</Words>
  <Application>Microsoft Office PowerPoint</Application>
  <PresentationFormat>Custom</PresentationFormat>
  <Paragraphs>126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LENOVO</cp:lastModifiedBy>
  <cp:revision>475</cp:revision>
  <cp:lastPrinted>2020-06-24T17:52:28Z</cp:lastPrinted>
  <dcterms:created xsi:type="dcterms:W3CDTF">2019-05-30T23:14:36Z</dcterms:created>
  <dcterms:modified xsi:type="dcterms:W3CDTF">2022-12-16T14:56:20Z</dcterms:modified>
</cp:coreProperties>
</file>