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88" r:id="rId4"/>
    <p:sldId id="306" r:id="rId5"/>
    <p:sldId id="313" r:id="rId6"/>
    <p:sldId id="312" r:id="rId7"/>
    <p:sldId id="318" r:id="rId8"/>
    <p:sldId id="319" r:id="rId9"/>
    <p:sldId id="30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0A3"/>
    <a:srgbClr val="FF66FF"/>
    <a:srgbClr val="FF00FF"/>
    <a:srgbClr val="C42ABD"/>
    <a:srgbClr val="6D1769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72" d="100"/>
          <a:sy n="72" d="100"/>
        </p:scale>
        <p:origin x="5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algetal.com/physics/Batteries/batteries.htm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rrosion-doctors.org/Corrosion-Thermodynamics/Reference-Half-Cells-Silver.htm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factfactor.com/facts/pure_science/chemistry/physical-chemistry/reference-electrodes/5844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emanticscholar.org/paper/Potentiometric-Titration-of-Sulfate-in-Water-and-a-Robbins-Carter/c823ab0578481e876975ee707a5f8adca14c512f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ideplayer.com/slide/13860805/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Lata</a:t>
            </a:r>
            <a:r>
              <a:rPr lang="en-US" sz="2400" b="1" dirty="0"/>
              <a:t>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latapasupulety@pes.edu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5730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+91 80 6666 3333 </a:t>
            </a:r>
            <a:r>
              <a:rPr lang="en-US" sz="2000" dirty="0" err="1"/>
              <a:t>Extn</a:t>
            </a:r>
            <a:r>
              <a:rPr lang="en-US" sz="2000" dirty="0"/>
              <a:t> 759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Types of electrodes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Metal-metal-ion electrode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Metal-insoluble salt –ion electrode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Gas electrode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Amalgam electrode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Redox electrode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Ion selective electrode</a:t>
            </a:r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43EF4-852E-4403-AA2E-DBB1DB7D6C4C}"/>
              </a:ext>
            </a:extLst>
          </p:cNvPr>
          <p:cNvSpPr/>
          <p:nvPr/>
        </p:nvSpPr>
        <p:spPr>
          <a:xfrm>
            <a:off x="211238" y="1299098"/>
            <a:ext cx="80444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rgbClr val="FF0000"/>
                </a:solidFill>
              </a:rPr>
              <a:t>Types of electrodes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 order to form a cell, 2 half cells or 2 electrodes are required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Various types of electrodes are available which are constructed based on the application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lvl="0"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1. Metal-metal ion electrode: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Metal in contact with a solution of its </a:t>
            </a:r>
          </a:p>
          <a:p>
            <a:pPr algn="just"/>
            <a:r>
              <a:rPr lang="en-US" sz="2000" dirty="0"/>
              <a:t>     own ions </a:t>
            </a:r>
          </a:p>
          <a:p>
            <a:pPr algn="just"/>
            <a:r>
              <a:rPr lang="en-US" sz="2000" dirty="0"/>
              <a:t>    e.g., Zn/Zn</a:t>
            </a:r>
            <a:r>
              <a:rPr lang="en-US" sz="2000" baseline="30000" dirty="0"/>
              <a:t>2+</a:t>
            </a:r>
            <a:r>
              <a:rPr lang="en-US" sz="2000" dirty="0"/>
              <a:t>, Cu/Cu</a:t>
            </a:r>
            <a:r>
              <a:rPr lang="en-US" sz="2000" baseline="30000" dirty="0"/>
              <a:t>2+</a:t>
            </a:r>
            <a:r>
              <a:rPr lang="en-US" sz="2000" dirty="0"/>
              <a:t>, Ag/Ag</a:t>
            </a:r>
            <a:r>
              <a:rPr lang="en-US" sz="2000" baseline="30000" dirty="0"/>
              <a:t>+</a:t>
            </a:r>
            <a:r>
              <a:rPr lang="en-US" sz="20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E10A3"/>
                </a:solidFill>
              </a:rPr>
              <a:t>M</a:t>
            </a:r>
            <a:r>
              <a:rPr lang="en-US" sz="2000" b="1" baseline="30000" dirty="0">
                <a:solidFill>
                  <a:srgbClr val="DE10A3"/>
                </a:solidFill>
              </a:rPr>
              <a:t>n+</a:t>
            </a:r>
            <a:r>
              <a:rPr lang="en-US" sz="2000" b="1" dirty="0">
                <a:solidFill>
                  <a:srgbClr val="DE10A3"/>
                </a:solidFill>
              </a:rPr>
              <a:t> + ne</a:t>
            </a:r>
            <a:r>
              <a:rPr lang="en-US" sz="2000" b="1" baseline="30000" dirty="0">
                <a:solidFill>
                  <a:srgbClr val="DE10A3"/>
                </a:solidFill>
              </a:rPr>
              <a:t>-</a:t>
            </a:r>
            <a:r>
              <a:rPr lang="en-US" sz="2000" b="1" dirty="0">
                <a:solidFill>
                  <a:srgbClr val="DE10A3"/>
                </a:solidFill>
              </a:rPr>
              <a:t> ⇌   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Nernst equation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B23A1591-9705-4820-A814-B3DE3659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736" y="4850952"/>
            <a:ext cx="5944474" cy="96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 descr="Adding the voltages by batteries in series">
            <a:extLst>
              <a:ext uri="{FF2B5EF4-FFF2-40B4-BE49-F238E27FC236}">
                <a16:creationId xmlns:a16="http://schemas.microsoft.com/office/drawing/2014/main" id="{4CD8E780-6C2F-4CF9-9831-7BAEF3CE8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04"/>
          <a:stretch/>
        </p:blipFill>
        <p:spPr bwMode="auto">
          <a:xfrm>
            <a:off x="5835619" y="2791554"/>
            <a:ext cx="2311593" cy="233725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579E6D-4086-49F2-B720-B2091FA9CE95}"/>
              </a:ext>
            </a:extLst>
          </p:cNvPr>
          <p:cNvSpPr txBox="1"/>
          <p:nvPr/>
        </p:nvSpPr>
        <p:spPr>
          <a:xfrm>
            <a:off x="4963608" y="5508820"/>
            <a:ext cx="328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hlinkClick r:id="rId5"/>
              </a:rPr>
              <a:t>Source:http</a:t>
            </a:r>
            <a:r>
              <a:rPr lang="en-IN" sz="1400" dirty="0">
                <a:hlinkClick r:id="rId5"/>
              </a:rPr>
              <a:t>://www.valgetal.com/physics/Batteries/batteries.htm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51DF21-42CC-44FD-8901-DD4F1595E15C}"/>
              </a:ext>
            </a:extLst>
          </p:cNvPr>
          <p:cNvSpPr/>
          <p:nvPr/>
        </p:nvSpPr>
        <p:spPr>
          <a:xfrm>
            <a:off x="0" y="1436788"/>
            <a:ext cx="89088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92E39-71DB-4DE5-B703-84DCD0C7EB03}"/>
              </a:ext>
            </a:extLst>
          </p:cNvPr>
          <p:cNvSpPr/>
          <p:nvPr/>
        </p:nvSpPr>
        <p:spPr>
          <a:xfrm>
            <a:off x="200676" y="1436788"/>
            <a:ext cx="795054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2.  Metal-Metal insoluble salt- ion electrode: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These electrodes consist of a metal in contact with a sparingly</a:t>
            </a:r>
          </a:p>
          <a:p>
            <a:pPr algn="just"/>
            <a:r>
              <a:rPr lang="en-US" sz="2000" dirty="0"/>
              <a:t>     soluble salt of the same metal dipped in a solution of soluble</a:t>
            </a:r>
          </a:p>
          <a:p>
            <a:pPr algn="just"/>
            <a:r>
              <a:rPr lang="en-US" sz="2000" dirty="0"/>
              <a:t>     salt of the same anion</a:t>
            </a:r>
          </a:p>
          <a:p>
            <a:pPr algn="just"/>
            <a:r>
              <a:rPr lang="en-US" sz="2000" dirty="0"/>
              <a:t>     </a:t>
            </a:r>
            <a:r>
              <a:rPr lang="en-US" sz="2000" dirty="0" err="1"/>
              <a:t>e.g.,Calomel</a:t>
            </a:r>
            <a:r>
              <a:rPr lang="en-US" sz="2000" dirty="0"/>
              <a:t> electrode Hg/Hg</a:t>
            </a:r>
            <a:r>
              <a:rPr lang="en-US" sz="2000" baseline="-25000" dirty="0"/>
              <a:t>2</a:t>
            </a:r>
            <a:r>
              <a:rPr lang="en-US" sz="2000" dirty="0"/>
              <a:t>Cl</a:t>
            </a:r>
            <a:r>
              <a:rPr lang="en-US" sz="2000" baseline="-25000" dirty="0"/>
              <a:t>2</a:t>
            </a:r>
            <a:r>
              <a:rPr lang="en-US" sz="2000" dirty="0"/>
              <a:t>/</a:t>
            </a:r>
            <a:r>
              <a:rPr lang="en-US" sz="2000" dirty="0" err="1"/>
              <a:t>KCl</a:t>
            </a:r>
            <a:r>
              <a:rPr lang="en-US" sz="2000" dirty="0"/>
              <a:t>, Ag/AgCl(s)/HCl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For silver –silver chloride electrode </a:t>
            </a:r>
          </a:p>
          <a:p>
            <a:pPr algn="just"/>
            <a:r>
              <a:rPr lang="en-US" sz="2000" dirty="0"/>
              <a:t>                </a:t>
            </a:r>
            <a:r>
              <a:rPr lang="en-US" sz="2000" b="1" dirty="0">
                <a:solidFill>
                  <a:srgbClr val="DE10A3"/>
                </a:solidFill>
              </a:rPr>
              <a:t>AgCl  + e</a:t>
            </a:r>
            <a:r>
              <a:rPr lang="en-US" sz="2000" b="1" baseline="30000" dirty="0">
                <a:solidFill>
                  <a:srgbClr val="DE10A3"/>
                </a:solidFill>
              </a:rPr>
              <a:t>-</a:t>
            </a:r>
            <a:r>
              <a:rPr lang="en-US" sz="2000" b="1" dirty="0">
                <a:solidFill>
                  <a:srgbClr val="DE10A3"/>
                </a:solidFill>
              </a:rPr>
              <a:t> ⇌  Ag  +   Cl</a:t>
            </a:r>
            <a:r>
              <a:rPr lang="en-US" sz="2000" b="1" baseline="30000" dirty="0">
                <a:solidFill>
                  <a:srgbClr val="DE10A3"/>
                </a:solidFill>
              </a:rPr>
              <a:t>-</a:t>
            </a:r>
            <a:endParaRPr lang="en-US" sz="2000" b="1" dirty="0">
              <a:solidFill>
                <a:srgbClr val="DE10A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Nernst equation: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4DF6A2E-CE25-4DAB-BE13-DF64C2513D93}"/>
                  </a:ext>
                </a:extLst>
              </p:cNvPr>
              <p:cNvSpPr txBox="1"/>
              <p:nvPr/>
            </p:nvSpPr>
            <p:spPr bwMode="auto">
              <a:xfrm>
                <a:off x="1013717" y="4570005"/>
                <a:ext cx="4986338" cy="766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𝐴𝑔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𝐴𝑔𝐶𝑙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IN" b="0" i="1" baseline="30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𝐴𝑔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𝐴𝑔𝐶𝑙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</m:sSub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0.0591</m:t>
                        </m:r>
                      </m:num>
                      <m:den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func>
                      <m:func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func>
                  </m:oMath>
                </a14:m>
                <a:r>
                  <a:rPr lang="en-IN" dirty="0"/>
                  <a:t>Cl</a:t>
                </a:r>
                <a:r>
                  <a:rPr lang="en-IN" baseline="30000" dirty="0"/>
                  <a:t>-</a:t>
                </a:r>
                <a:r>
                  <a:rPr lang="en-IN" dirty="0"/>
                  <a:t>]</a:t>
                </a:r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xmlns="" id="{24DF6A2E-CE25-4DAB-BE13-DF64C2513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3717" y="4570005"/>
                <a:ext cx="4986338" cy="766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7" name="Picture 5" descr="Silver/silver chloride reference electrode">
            <a:extLst>
              <a:ext uri="{FF2B5EF4-FFF2-40B4-BE49-F238E27FC236}">
                <a16:creationId xmlns:a16="http://schemas.microsoft.com/office/drawing/2014/main" id="{6D2126A3-243E-4984-ACE2-FA5008AF1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82" y="3036702"/>
            <a:ext cx="1567543" cy="250940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497B0-21C1-4A16-AF83-788F683739F9}"/>
              </a:ext>
            </a:extLst>
          </p:cNvPr>
          <p:cNvSpPr txBox="1"/>
          <p:nvPr/>
        </p:nvSpPr>
        <p:spPr>
          <a:xfrm>
            <a:off x="3657172" y="5664852"/>
            <a:ext cx="4637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hlinkClick r:id="rId5"/>
              </a:rPr>
              <a:t>Source:https</a:t>
            </a:r>
            <a:r>
              <a:rPr lang="en-IN" sz="1400" dirty="0">
                <a:hlinkClick r:id="rId5"/>
              </a:rPr>
              <a:t>://www.corrosion-doctors.org/Corrosion-Thermodynamics/Reference-Half-Cells-Silver.htm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088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C08660-4BA1-47F1-AB1C-188D8CD48BF7}"/>
              </a:ext>
            </a:extLst>
          </p:cNvPr>
          <p:cNvSpPr/>
          <p:nvPr/>
        </p:nvSpPr>
        <p:spPr>
          <a:xfrm>
            <a:off x="91531" y="1433822"/>
            <a:ext cx="820021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3. Gas electrode: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consists of gas bubbling about an inert metal foil, immersed in solution containing ions to which the gas is reversible.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metal provides electrical contact and facilitates the establishment of equilibrium between the gas and its ions</a:t>
            </a:r>
          </a:p>
          <a:p>
            <a:pPr algn="just"/>
            <a:r>
              <a:rPr lang="en-US" sz="2000" dirty="0"/>
              <a:t>     </a:t>
            </a:r>
            <a:r>
              <a:rPr lang="en-US" sz="2000" dirty="0" err="1"/>
              <a:t>e.g.,Hydrogen</a:t>
            </a:r>
            <a:r>
              <a:rPr lang="en-US" sz="2000" dirty="0"/>
              <a:t> electrode Pt/H</a:t>
            </a:r>
            <a:r>
              <a:rPr lang="en-US" sz="2000" baseline="-25000" dirty="0"/>
              <a:t>2</a:t>
            </a:r>
            <a:r>
              <a:rPr lang="en-US" sz="2000" dirty="0"/>
              <a:t>/</a:t>
            </a:r>
            <a:r>
              <a:rPr lang="en-US" sz="2000" dirty="0" err="1"/>
              <a:t>H</a:t>
            </a:r>
            <a:r>
              <a:rPr lang="en-US" sz="2000" baseline="30000" dirty="0" err="1"/>
              <a:t>+</a:t>
            </a:r>
            <a:r>
              <a:rPr lang="en-US" sz="2000" dirty="0" err="1"/>
              <a:t>,Chlorine</a:t>
            </a:r>
            <a:r>
              <a:rPr lang="en-US" sz="2000" dirty="0"/>
              <a:t> electrode Pt/Cl</a:t>
            </a:r>
            <a:r>
              <a:rPr lang="en-US" sz="2000" baseline="-25000" dirty="0"/>
              <a:t>2</a:t>
            </a:r>
            <a:r>
              <a:rPr lang="en-US" sz="2000" dirty="0"/>
              <a:t>/</a:t>
            </a:r>
            <a:r>
              <a:rPr lang="en-US" sz="2000" dirty="0" err="1"/>
              <a:t>Cl</a:t>
            </a:r>
            <a:r>
              <a:rPr lang="en-US" sz="2000" baseline="30000" dirty="0"/>
              <a:t>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For a hydrogen electrode</a:t>
            </a:r>
          </a:p>
          <a:p>
            <a:r>
              <a:rPr lang="en-US" sz="2000" dirty="0"/>
              <a:t>            </a:t>
            </a:r>
            <a:r>
              <a:rPr lang="en-US" sz="2000" b="1" dirty="0">
                <a:solidFill>
                  <a:srgbClr val="DE10A3"/>
                </a:solidFill>
              </a:rPr>
              <a:t>2H</a:t>
            </a:r>
            <a:r>
              <a:rPr lang="en-US" sz="2000" b="1" baseline="30000" dirty="0">
                <a:solidFill>
                  <a:srgbClr val="DE10A3"/>
                </a:solidFill>
              </a:rPr>
              <a:t>+ </a:t>
            </a:r>
            <a:r>
              <a:rPr lang="en-US" sz="2000" b="1" dirty="0">
                <a:solidFill>
                  <a:srgbClr val="DE10A3"/>
                </a:solidFill>
              </a:rPr>
              <a:t>+ 2e</a:t>
            </a:r>
            <a:r>
              <a:rPr lang="en-US" sz="2000" b="1" baseline="30000" dirty="0">
                <a:solidFill>
                  <a:srgbClr val="DE10A3"/>
                </a:solidFill>
              </a:rPr>
              <a:t>-</a:t>
            </a:r>
            <a:r>
              <a:rPr lang="en-US" sz="2000" b="1" dirty="0">
                <a:solidFill>
                  <a:srgbClr val="DE10A3"/>
                </a:solidFill>
              </a:rPr>
              <a:t> ⇌ H</a:t>
            </a:r>
            <a:r>
              <a:rPr lang="en-US" sz="2000" b="1" baseline="-25000" dirty="0">
                <a:solidFill>
                  <a:srgbClr val="DE10A3"/>
                </a:solidFill>
              </a:rPr>
              <a:t>2</a:t>
            </a:r>
            <a:endParaRPr lang="en-US" sz="2000" b="1" dirty="0">
              <a:solidFill>
                <a:srgbClr val="DE10A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 Nernst equation: </a:t>
            </a:r>
          </a:p>
          <a:p>
            <a:pPr algn="just"/>
            <a:endParaRPr lang="en-US" sz="2400" dirty="0"/>
          </a:p>
        </p:txBody>
      </p:sp>
      <p:pic>
        <p:nvPicPr>
          <p:cNvPr id="4105" name="Picture 9" descr="Reference Electrodes: Standard Hydrogen Electrode, Calomel electrode">
            <a:extLst>
              <a:ext uri="{FF2B5EF4-FFF2-40B4-BE49-F238E27FC236}">
                <a16:creationId xmlns:a16="http://schemas.microsoft.com/office/drawing/2014/main" id="{5A74FA1F-2DE0-4963-AA8C-15781A88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10" y="3610241"/>
            <a:ext cx="2857500" cy="19806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856769-43E1-496F-B08F-ED27497894E7}"/>
                  </a:ext>
                </a:extLst>
              </p:cNvPr>
              <p:cNvSpPr txBox="1"/>
              <p:nvPr/>
            </p:nvSpPr>
            <p:spPr>
              <a:xfrm>
                <a:off x="398006" y="4767533"/>
                <a:ext cx="6209818" cy="518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den>
                        </m:f>
                      </m:sub>
                    </m:sSub>
                    <m:r>
                      <a:rPr lang="en-IN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f>
                          <m:fPr>
                            <m:type m:val="li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den>
                        </m:f>
                        <m:r>
                          <a:rPr lang="en-IN" i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>
                            <a:latin typeface="Cambria Math" panose="02040503050406030204" pitchFamily="18" charset="0"/>
                          </a:rPr>
                          <m:t>0.0591</m:t>
                        </m:r>
                      </m:num>
                      <m:den>
                        <m:r>
                          <a:rPr lang="en-IN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IN" i="0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49856769-43E1-496F-B08F-ED274978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06" y="4767533"/>
                <a:ext cx="6209818" cy="518475"/>
              </a:xfrm>
              <a:prstGeom prst="rect">
                <a:avLst/>
              </a:prstGeom>
              <a:blipFill>
                <a:blip r:embed="rId4"/>
                <a:stretch>
                  <a:fillRect t="-24706" b="-82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82835" y="5890643"/>
            <a:ext cx="557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hlinkClick r:id="rId5"/>
              </a:rPr>
              <a:t>Source:https</a:t>
            </a:r>
            <a:r>
              <a:rPr lang="en-GB" sz="1400" dirty="0">
                <a:hlinkClick r:id="rId5"/>
              </a:rPr>
              <a:t>://thefactfactor.com/facts/pure_science/chemistry/physical-chemistry/reference-electrodes/5844/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7028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824EF4-B3BD-4909-97DF-907CD0C23D7F}"/>
              </a:ext>
            </a:extLst>
          </p:cNvPr>
          <p:cNvSpPr/>
          <p:nvPr/>
        </p:nvSpPr>
        <p:spPr>
          <a:xfrm>
            <a:off x="219071" y="1425200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4. Amalgam electrode: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is similar to metal- metal ion electrode in which metal amalgam</a:t>
            </a:r>
          </a:p>
          <a:p>
            <a:pPr algn="just"/>
            <a:r>
              <a:rPr lang="en-US" sz="2000" dirty="0"/>
              <a:t>     is in contact with a solution containing its own ions </a:t>
            </a:r>
          </a:p>
          <a:p>
            <a:pPr marL="342900" indent="-342900" algn="just"/>
            <a:r>
              <a:rPr lang="en-US" sz="2000" dirty="0"/>
              <a:t>    e.g., Lead amalgam electrode   Pb-Hg/Pb</a:t>
            </a:r>
            <a:r>
              <a:rPr lang="en-US" sz="2000" baseline="30000" dirty="0"/>
              <a:t>2+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For lead amalgam electrode </a:t>
            </a:r>
          </a:p>
          <a:p>
            <a:pPr marL="342900" indent="-342900" algn="just"/>
            <a:r>
              <a:rPr lang="en-US" sz="2000" dirty="0"/>
              <a:t>      </a:t>
            </a:r>
            <a:r>
              <a:rPr lang="en-US" sz="2000" b="1" dirty="0">
                <a:solidFill>
                  <a:srgbClr val="DE10A3"/>
                </a:solidFill>
              </a:rPr>
              <a:t>Pb</a:t>
            </a:r>
            <a:r>
              <a:rPr lang="en-US" sz="2000" b="1" baseline="30000" dirty="0">
                <a:solidFill>
                  <a:srgbClr val="DE10A3"/>
                </a:solidFill>
              </a:rPr>
              <a:t>2+     </a:t>
            </a:r>
            <a:r>
              <a:rPr lang="en-US" sz="2000" b="1" dirty="0">
                <a:solidFill>
                  <a:srgbClr val="DE10A3"/>
                </a:solidFill>
              </a:rPr>
              <a:t>+   2e</a:t>
            </a:r>
            <a:r>
              <a:rPr lang="en-US" sz="2000" b="1" baseline="30000" dirty="0">
                <a:solidFill>
                  <a:srgbClr val="DE10A3"/>
                </a:solidFill>
              </a:rPr>
              <a:t>-</a:t>
            </a:r>
            <a:r>
              <a:rPr lang="en-US" sz="2000" b="1" dirty="0">
                <a:solidFill>
                  <a:srgbClr val="DE10A3"/>
                </a:solidFill>
              </a:rPr>
              <a:t> ⇌     Pb-Hg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E10A3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Nernst equation: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">
                <a:extLst>
                  <a:ext uri="{FF2B5EF4-FFF2-40B4-BE49-F238E27FC236}">
                    <a16:creationId xmlns:a16="http://schemas.microsoft.com/office/drawing/2014/main" id="{A053DDCB-6557-429E-8FCA-9D80FAC63FB1}"/>
                  </a:ext>
                </a:extLst>
              </p:cNvPr>
              <p:cNvSpPr txBox="1"/>
              <p:nvPr/>
            </p:nvSpPr>
            <p:spPr bwMode="auto">
              <a:xfrm>
                <a:off x="882738" y="4234798"/>
                <a:ext cx="4678680" cy="869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𝐻𝑔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𝑃𝑏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𝐻𝑔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0.0591</m:t>
                          </m:r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𝑃𝑏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𝐻𝑔</m:t>
                              </m:r>
                            </m:e>
                          </m:d>
                        </m:num>
                        <m:den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  <m:r>
                            <a:rPr lang="en-I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Object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053DDCB-6557-429E-8FCA-9D80FAC63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2738" y="4234798"/>
                <a:ext cx="4678680" cy="869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fig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6923" y="3566160"/>
            <a:ext cx="1568723" cy="2207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670663" y="5878286"/>
            <a:ext cx="525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hlinkClick r:id="rId5"/>
              </a:rPr>
              <a:t>Source:https</a:t>
            </a:r>
            <a:r>
              <a:rPr lang="en-GB" sz="1200" dirty="0">
                <a:hlinkClick r:id="rId5"/>
              </a:rPr>
              <a:t>://</a:t>
            </a:r>
            <a:r>
              <a:rPr lang="en-GB" sz="1200" dirty="0" err="1">
                <a:hlinkClick r:id="rId5"/>
              </a:rPr>
              <a:t>www.semanticscholar.org</a:t>
            </a:r>
            <a:r>
              <a:rPr lang="en-GB" sz="1200" dirty="0">
                <a:hlinkClick r:id="rId5"/>
              </a:rPr>
              <a:t>/paper/</a:t>
            </a:r>
            <a:r>
              <a:rPr lang="en-GB" sz="1200" dirty="0" err="1">
                <a:hlinkClick r:id="rId5"/>
              </a:rPr>
              <a:t>Potentiometric</a:t>
            </a:r>
            <a:r>
              <a:rPr lang="en-GB" sz="1200" dirty="0">
                <a:hlinkClick r:id="rId5"/>
              </a:rPr>
              <a:t>-Titration-of-</a:t>
            </a:r>
            <a:r>
              <a:rPr lang="en-GB" sz="1200" dirty="0" err="1">
                <a:hlinkClick r:id="rId5"/>
              </a:rPr>
              <a:t>Sulfate</a:t>
            </a:r>
            <a:r>
              <a:rPr lang="en-GB" sz="1200" dirty="0">
                <a:hlinkClick r:id="rId5"/>
              </a:rPr>
              <a:t>-in-Water-and-a-Robbins-Carter/c823ab0578481e876975ee707a5f8adca14c512f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4802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11E5D6-54D5-42E8-A7B7-823DF4E684C9}"/>
              </a:ext>
            </a:extLst>
          </p:cNvPr>
          <p:cNvSpPr/>
          <p:nvPr/>
        </p:nvSpPr>
        <p:spPr>
          <a:xfrm>
            <a:off x="2234" y="1209922"/>
            <a:ext cx="835799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5. Oxidation - reduction electrode :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   </a:t>
            </a:r>
            <a:r>
              <a:rPr lang="en-US" sz="2000" dirty="0"/>
              <a:t>It consists of an inert metal such as platinum immersed in a solution</a:t>
            </a:r>
          </a:p>
          <a:p>
            <a:pPr algn="just"/>
            <a:r>
              <a:rPr lang="en-US" sz="2000" dirty="0"/>
              <a:t>     containing an appropriate oxidized and reduced form of </a:t>
            </a:r>
            <a:r>
              <a:rPr lang="en-US" sz="2000" dirty="0" err="1"/>
              <a:t>redox</a:t>
            </a:r>
            <a:r>
              <a:rPr lang="en-US" sz="2000" dirty="0"/>
              <a:t> system.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  The metal merely acts as electrical contact.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  The potential arises due to the tendency of one form to change in</a:t>
            </a:r>
          </a:p>
          <a:p>
            <a:pPr algn="just"/>
            <a:r>
              <a:rPr lang="en-US" sz="2000" dirty="0"/>
              <a:t>     to other form.</a:t>
            </a:r>
          </a:p>
          <a:p>
            <a:pPr algn="just"/>
            <a:r>
              <a:rPr lang="en-US" sz="2000" dirty="0"/>
              <a:t>     </a:t>
            </a:r>
            <a:r>
              <a:rPr lang="en-US" sz="2000" dirty="0" err="1"/>
              <a:t>e.g.,Pt</a:t>
            </a:r>
            <a:r>
              <a:rPr lang="en-US" sz="2000" dirty="0"/>
              <a:t>/Fe</a:t>
            </a:r>
            <a:r>
              <a:rPr lang="en-US" sz="2000" baseline="30000" dirty="0"/>
              <a:t>2+</a:t>
            </a:r>
            <a:r>
              <a:rPr lang="en-US" sz="2000" dirty="0"/>
              <a:t>,Fe</a:t>
            </a:r>
            <a:r>
              <a:rPr lang="en-US" sz="2000" baseline="30000" dirty="0"/>
              <a:t>3+, </a:t>
            </a:r>
            <a:r>
              <a:rPr lang="en-US" sz="2000" dirty="0"/>
              <a:t>Pt/Ce</a:t>
            </a:r>
            <a:r>
              <a:rPr lang="en-US" sz="2000" baseline="30000" dirty="0"/>
              <a:t>3+</a:t>
            </a:r>
            <a:r>
              <a:rPr lang="en-US" sz="2000" dirty="0"/>
              <a:t>,Ce</a:t>
            </a:r>
            <a:r>
              <a:rPr lang="en-US" sz="2000" baseline="30000" dirty="0"/>
              <a:t>4+ ,  </a:t>
            </a:r>
            <a:r>
              <a:rPr lang="en-US" sz="2000" dirty="0"/>
              <a:t>Pt/Sn</a:t>
            </a:r>
            <a:r>
              <a:rPr lang="en-US" sz="2000" baseline="30000" dirty="0"/>
              <a:t>2+</a:t>
            </a:r>
            <a:r>
              <a:rPr lang="en-US" sz="2000" dirty="0"/>
              <a:t>,Sn</a:t>
            </a:r>
            <a:r>
              <a:rPr lang="en-US" sz="2000" baseline="30000" dirty="0"/>
              <a:t>4+</a:t>
            </a:r>
            <a:r>
              <a:rPr lang="en-US" sz="2000" dirty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   For stannous stannic electrode</a:t>
            </a:r>
          </a:p>
          <a:p>
            <a:pPr algn="just"/>
            <a:r>
              <a:rPr lang="en-US" sz="2000" dirty="0"/>
              <a:t>            </a:t>
            </a:r>
            <a:r>
              <a:rPr lang="en-US" sz="2000" b="1" dirty="0">
                <a:solidFill>
                  <a:srgbClr val="DE10A3"/>
                </a:solidFill>
              </a:rPr>
              <a:t>Sn</a:t>
            </a:r>
            <a:r>
              <a:rPr lang="en-US" sz="2000" b="1" baseline="30000" dirty="0">
                <a:solidFill>
                  <a:srgbClr val="DE10A3"/>
                </a:solidFill>
              </a:rPr>
              <a:t>4+  </a:t>
            </a:r>
            <a:r>
              <a:rPr lang="en-US" sz="2000" b="1" dirty="0">
                <a:solidFill>
                  <a:srgbClr val="DE10A3"/>
                </a:solidFill>
              </a:rPr>
              <a:t> +   2e</a:t>
            </a:r>
            <a:r>
              <a:rPr lang="en-US" sz="2000" b="1" baseline="30000" dirty="0">
                <a:solidFill>
                  <a:srgbClr val="DE10A3"/>
                </a:solidFill>
              </a:rPr>
              <a:t>- </a:t>
            </a:r>
            <a:r>
              <a:rPr lang="en-US" sz="2000" b="1" dirty="0">
                <a:solidFill>
                  <a:srgbClr val="DE10A3"/>
                </a:solidFill>
              </a:rPr>
              <a:t>⇌</a:t>
            </a:r>
            <a:r>
              <a:rPr lang="en-US" sz="2000" b="1" baseline="30000" dirty="0">
                <a:solidFill>
                  <a:srgbClr val="DE10A3"/>
                </a:solidFill>
              </a:rPr>
              <a:t>    </a:t>
            </a:r>
            <a:r>
              <a:rPr lang="en-US" sz="2000" b="1" dirty="0">
                <a:solidFill>
                  <a:srgbClr val="DE10A3"/>
                </a:solidFill>
              </a:rPr>
              <a:t>Sn</a:t>
            </a:r>
            <a:r>
              <a:rPr lang="en-US" sz="2000" b="1" baseline="30000" dirty="0">
                <a:solidFill>
                  <a:srgbClr val="DE10A3"/>
                </a:solidFill>
              </a:rPr>
              <a:t>2+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 Nernst equation</a:t>
            </a:r>
            <a:r>
              <a:rPr lang="en-US" sz="2400" dirty="0"/>
              <a:t>:                                                                                </a:t>
            </a:r>
          </a:p>
          <a:p>
            <a:pPr algn="just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id="{E7482069-9A32-4445-9669-3610A99C1A2B}"/>
                  </a:ext>
                </a:extLst>
              </p:cNvPr>
              <p:cNvSpPr txBox="1"/>
              <p:nvPr/>
            </p:nvSpPr>
            <p:spPr bwMode="auto">
              <a:xfrm>
                <a:off x="546528" y="4838453"/>
                <a:ext cx="5055552" cy="809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𝑃𝑡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sub>
                    </m:sSub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𝑃𝑡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4+</m:t>
                            </m:r>
                          </m:sup>
                        </m:sSup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sub>
                    </m:sSub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0.0591</m:t>
                        </m:r>
                      </m:num>
                      <m:den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f>
                      <m:fPr>
                        <m:ctrlP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𝑆𝑛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𝑆𝑛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4+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9" name="Object 2">
                <a:extLst>
                  <a:ext uri="{FF2B5EF4-FFF2-40B4-BE49-F238E27FC236}">
                    <a16:creationId xmlns:a16="http://schemas.microsoft.com/office/drawing/2014/main" xmlns="" id="{E7482069-9A32-4445-9669-3610A99C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528" y="4838453"/>
                <a:ext cx="5055552" cy="809625"/>
              </a:xfrm>
              <a:prstGeom prst="rect">
                <a:avLst/>
              </a:prstGeom>
              <a:blipFill>
                <a:blip r:embed="rId3"/>
                <a:stretch>
                  <a:fillRect r="-4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hapter 7 Electrochemistry - ppt download">
            <a:extLst>
              <a:ext uri="{FF2B5EF4-FFF2-40B4-BE49-F238E27FC236}">
                <a16:creationId xmlns:a16="http://schemas.microsoft.com/office/drawing/2014/main" id="{508569C7-52E2-4AC5-8916-9AE6FAD306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 t="45264" r="60463" b="6378"/>
          <a:stretch/>
        </p:blipFill>
        <p:spPr bwMode="auto">
          <a:xfrm>
            <a:off x="6146374" y="3051660"/>
            <a:ext cx="2251710" cy="232194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7AEB8-5176-4E12-92DB-A2F0F7EA0EBE}"/>
              </a:ext>
            </a:extLst>
          </p:cNvPr>
          <p:cNvSpPr txBox="1"/>
          <p:nvPr/>
        </p:nvSpPr>
        <p:spPr>
          <a:xfrm>
            <a:off x="5932413" y="5491173"/>
            <a:ext cx="2841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hlinkClick r:id="rId5"/>
              </a:rPr>
              <a:t>Source:https</a:t>
            </a:r>
            <a:r>
              <a:rPr lang="en-IN" sz="1400" dirty="0">
                <a:hlinkClick r:id="rId5"/>
              </a:rPr>
              <a:t>://slideplayer.com/slide/13860805/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9489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411E5D6-54D5-42E8-A7B7-823DF4E684C9}"/>
              </a:ext>
            </a:extLst>
          </p:cNvPr>
          <p:cNvSpPr/>
          <p:nvPr/>
        </p:nvSpPr>
        <p:spPr>
          <a:xfrm>
            <a:off x="2234" y="1209922"/>
            <a:ext cx="8305744" cy="485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None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Quinhydrone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electrode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   </a:t>
            </a:r>
            <a:r>
              <a:rPr lang="en-US" sz="2000" dirty="0"/>
              <a:t>It consists of an inert metal such as platinum immersed in a</a:t>
            </a:r>
          </a:p>
          <a:p>
            <a:pPr algn="just"/>
            <a:r>
              <a:rPr lang="en-US" sz="2000" dirty="0"/>
              <a:t>    solution containing </a:t>
            </a:r>
            <a:r>
              <a:rPr lang="en-US" sz="2000" dirty="0" err="1"/>
              <a:t>quinone</a:t>
            </a:r>
            <a:r>
              <a:rPr lang="en-US" sz="2000" dirty="0"/>
              <a:t> and hydroquinone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  The metal merely acts as electrical contact 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 The potential arises due to the tendency of </a:t>
            </a:r>
            <a:r>
              <a:rPr lang="en-US" sz="2000" dirty="0" err="1"/>
              <a:t>quinone</a:t>
            </a:r>
            <a:r>
              <a:rPr lang="en-US" sz="2000" dirty="0"/>
              <a:t> to change</a:t>
            </a:r>
          </a:p>
          <a:p>
            <a:pPr algn="just"/>
            <a:r>
              <a:rPr lang="en-US" sz="2000" dirty="0"/>
              <a:t>    to hydroquinone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Pt/Q,QH</a:t>
            </a:r>
            <a:r>
              <a:rPr lang="en-US" sz="20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pPr algn="just">
              <a:buFont typeface="Arial" pitchFamily="34" charset="0"/>
              <a:buChar char="•"/>
            </a:pPr>
            <a:endParaRPr lang="en-US" sz="2000" baseline="30000" dirty="0"/>
          </a:p>
          <a:p>
            <a:pPr algn="just"/>
            <a:r>
              <a:rPr lang="en-US" sz="2000" dirty="0"/>
              <a:t>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algn="just">
              <a:buFont typeface="Arial" pitchFamily="34" charset="0"/>
              <a:buChar char="•"/>
            </a:pPr>
            <a:r>
              <a:rPr lang="en-US" sz="2000" dirty="0"/>
              <a:t>Nernst equation</a:t>
            </a:r>
            <a:r>
              <a:rPr lang="en-US" sz="2400" dirty="0"/>
              <a:t>:                                                                                </a:t>
            </a:r>
          </a:p>
          <a:p>
            <a:pPr algn="just"/>
            <a:endParaRPr lang="en-US" sz="2400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489720"/>
              </p:ext>
            </p:extLst>
          </p:nvPr>
        </p:nvGraphicFramePr>
        <p:xfrm>
          <a:off x="2299063" y="3354127"/>
          <a:ext cx="3500846" cy="1517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ChemSketch" r:id="rId4" imgW="3002280" imgH="1057656" progId="ACD.ChemSketch.20">
                  <p:embed/>
                </p:oleObj>
              </mc:Choice>
              <mc:Fallback>
                <p:oleObj name="ChemSketch" r:id="rId4" imgW="3002280" imgH="1057656" progId="ACD.ChemSketch.20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063" y="3354127"/>
                        <a:ext cx="3500846" cy="1517543"/>
                      </a:xfrm>
                      <a:prstGeom prst="rect">
                        <a:avLst/>
                      </a:prstGeom>
                      <a:solidFill>
                        <a:srgbClr val="FF66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id="{E7482069-9A32-4445-9669-3610A99C1A2B}"/>
                  </a:ext>
                </a:extLst>
              </p:cNvPr>
              <p:cNvSpPr txBox="1"/>
              <p:nvPr/>
            </p:nvSpPr>
            <p:spPr bwMode="auto">
              <a:xfrm>
                <a:off x="2164311" y="5263533"/>
                <a:ext cx="6616273" cy="809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𝑃𝑡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𝑄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𝑜</m:t>
                            </m:r>
                          </m:sup>
                        </m:sSup>
                      </m:e>
                      <m:sub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𝑃𝑡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𝑄</m:t>
                        </m:r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0.0591</m:t>
                        </m:r>
                      </m:num>
                      <m:den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f>
                      <m:fPr>
                        <m:ctrlP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𝑄</m:t>
                        </m:r>
                        <m:sSub>
                          <m:sSubPr>
                            <m:ctrlPr>
                              <a:rPr lang="en-I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IN" b="0" i="1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IN" b="0" i="1" baseline="3000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7" name="Object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7482069-9A32-4445-9669-3610A99C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4311" y="5263533"/>
                <a:ext cx="6616273" cy="8096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89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7E158D-AC4B-4A74-ADCE-3A2AF9F232B4}"/>
              </a:ext>
            </a:extLst>
          </p:cNvPr>
          <p:cNvSpPr/>
          <p:nvPr/>
        </p:nvSpPr>
        <p:spPr>
          <a:xfrm>
            <a:off x="195941" y="1306286"/>
            <a:ext cx="8987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endParaRPr lang="en-US" sz="2400" dirty="0"/>
          </a:p>
          <a:p>
            <a:pPr lvl="0"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6. Ion selective electrode:(membrane electrode)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/>
              <a:t>   </a:t>
            </a:r>
            <a:r>
              <a:rPr lang="en-US" sz="2000" dirty="0"/>
              <a:t>It consists of a membrane in contact with a solution, with which </a:t>
            </a:r>
          </a:p>
          <a:p>
            <a:pPr algn="just"/>
            <a:r>
              <a:rPr lang="en-US" sz="2000" dirty="0"/>
              <a:t>     it can exchange ions.</a:t>
            </a:r>
          </a:p>
          <a:p>
            <a:pPr algn="just"/>
            <a:r>
              <a:rPr lang="en-US" sz="2000" dirty="0"/>
              <a:t>    e.g., </a:t>
            </a:r>
            <a:r>
              <a:rPr lang="en-US" sz="2000" b="1" dirty="0">
                <a:solidFill>
                  <a:srgbClr val="DE10A3"/>
                </a:solidFill>
              </a:rPr>
              <a:t>glass electrode</a:t>
            </a:r>
            <a:r>
              <a:rPr lang="en-US" sz="2000" dirty="0"/>
              <a:t>: selective to H</a:t>
            </a:r>
            <a:r>
              <a:rPr lang="en-US" sz="2000" baseline="30000" dirty="0"/>
              <a:t>+</a:t>
            </a:r>
            <a:r>
              <a:rPr lang="en-US" sz="2000" dirty="0"/>
              <a:t>, Na</a:t>
            </a:r>
            <a:r>
              <a:rPr lang="en-US" sz="2000" baseline="30000" dirty="0"/>
              <a:t>+</a:t>
            </a:r>
            <a:r>
              <a:rPr lang="en-US" sz="2000" dirty="0"/>
              <a:t>, K+ etc.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2000" dirty="0">
                <a:ea typeface="MS Mincho" panose="02020609040205080304" pitchFamily="49" charset="-128"/>
                <a:cs typeface="Times New Roman" panose="02020603050405020304" pitchFamily="18" charset="0"/>
              </a:rPr>
              <a:t>Equation for determining potential </a:t>
            </a:r>
            <a:r>
              <a:rPr lang="en-US" altLang="en-US" sz="2000" dirty="0">
                <a:ea typeface="MS Mincho" panose="02020609040205080304" pitchFamily="49" charset="-128"/>
                <a:cs typeface="Calibri" pitchFamily="34" charset="0"/>
              </a:rPr>
              <a:t>for </a:t>
            </a:r>
            <a:r>
              <a:rPr lang="en-US" altLang="en-US" sz="2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pH sensitive Glass electrode</a:t>
            </a:r>
            <a:endParaRPr lang="en-US" alt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E</a:t>
            </a:r>
            <a:r>
              <a:rPr lang="en-US" altLang="en-US" sz="2000" baseline="-30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G</a:t>
            </a:r>
            <a:r>
              <a:rPr lang="en-US" altLang="en-US" sz="2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 = E</a:t>
            </a:r>
            <a:r>
              <a:rPr lang="en-US" altLang="en-US" sz="2000" baseline="30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0</a:t>
            </a:r>
            <a:r>
              <a:rPr lang="en-US" altLang="en-US" sz="2000" baseline="-30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G</a:t>
            </a:r>
            <a:r>
              <a:rPr lang="en-US" altLang="en-US" sz="2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 + 0.0591 log</a:t>
            </a:r>
            <a:r>
              <a:rPr lang="en-US" altLang="en-US" sz="2000" baseline="-30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10</a:t>
            </a:r>
            <a:r>
              <a:rPr lang="en-US" altLang="en-US" sz="2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[H</a:t>
            </a:r>
            <a:r>
              <a:rPr lang="en-US" altLang="en-US" sz="2000" baseline="30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+</a:t>
            </a:r>
            <a:r>
              <a:rPr lang="en-US" altLang="en-US" sz="2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]</a:t>
            </a:r>
            <a:endParaRPr lang="en-US" altLang="en-US" sz="2000" dirty="0">
              <a:latin typeface="Calibri" pitchFamily="34" charset="0"/>
              <a:cs typeface="Calibri" pitchFamily="34" charset="0"/>
            </a:endParaRPr>
          </a:p>
          <a:p>
            <a:pPr lvl="0" indent="2286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itchFamily="34" charset="0"/>
                <a:ea typeface="MS Mincho" panose="02020609040205080304" pitchFamily="49" charset="-128"/>
                <a:cs typeface="Calibri" pitchFamily="34" charset="0"/>
              </a:rPr>
              <a:t>                                                    </a:t>
            </a:r>
            <a:endParaRPr lang="en-US" sz="2000" b="1" dirty="0"/>
          </a:p>
        </p:txBody>
      </p:sp>
      <p:sp>
        <p:nvSpPr>
          <p:cNvPr id="6146" name="AutoShape 2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8" name="AutoShape 4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0" name="AutoShape 6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54" name="Picture 10" descr="7.1: Ion-Selective Electrodes - Chemistry LibreTex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603" y="3700825"/>
            <a:ext cx="1973671" cy="2387899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876801" y="6086586"/>
            <a:ext cx="3653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accent5">
                    <a:lumMod val="75000"/>
                  </a:schemeClr>
                </a:solidFill>
              </a:rPr>
              <a:t>Source:Analytical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 Chemistry 2.0, David Harvey, community.asdlib.org/</a:t>
            </a:r>
            <a:r>
              <a:rPr lang="en-GB" sz="1400" dirty="0" err="1">
                <a:solidFill>
                  <a:schemeClr val="accent5">
                    <a:lumMod val="75000"/>
                  </a:schemeClr>
                </a:solidFill>
              </a:rPr>
              <a:t>activele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...line-textbook/</a:t>
            </a:r>
          </a:p>
        </p:txBody>
      </p:sp>
    </p:spTree>
    <p:extLst>
      <p:ext uri="{BB962C8B-B14F-4D97-AF65-F5344CB8AC3E}">
        <p14:creationId xmlns:p14="http://schemas.microsoft.com/office/powerpoint/2010/main" val="408941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6911</TotalTime>
  <Words>748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ChemSketch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Lata Pasupulety</cp:lastModifiedBy>
  <cp:revision>610</cp:revision>
  <cp:lastPrinted>2020-06-24T17:52:28Z</cp:lastPrinted>
  <dcterms:created xsi:type="dcterms:W3CDTF">2019-05-30T23:14:36Z</dcterms:created>
  <dcterms:modified xsi:type="dcterms:W3CDTF">2020-12-11T10:52:00Z</dcterms:modified>
</cp:coreProperties>
</file>