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8" r:id="rId4"/>
    <p:sldId id="313" r:id="rId5"/>
    <p:sldId id="322" r:id="rId6"/>
    <p:sldId id="312" r:id="rId7"/>
    <p:sldId id="318" r:id="rId8"/>
    <p:sldId id="319" r:id="rId9"/>
    <p:sldId id="320" r:id="rId10"/>
    <p:sldId id="321" r:id="rId11"/>
    <p:sldId id="32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52" d="100"/>
          <a:sy n="52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ubtnut.com/question-answer-chemistry/describe-the-construction-and-working-of-the-calomel-electrode-9660739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rrosion-doctors.org/Corrosion-Thermodynamics/Reference-Half-Cells-Silver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A97E6-3E67-4B1D-9FF6-054211C5586C}"/>
              </a:ext>
            </a:extLst>
          </p:cNvPr>
          <p:cNvSpPr txBox="1"/>
          <p:nvPr/>
        </p:nvSpPr>
        <p:spPr>
          <a:xfrm>
            <a:off x="155574" y="1302145"/>
            <a:ext cx="7571105" cy="493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Working :</a:t>
            </a:r>
            <a:r>
              <a:rPr lang="en-US" sz="2400" dirty="0"/>
              <a:t>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act as anode or cathode depending on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/>
              <a:t>     the nature of the electrode with which it is coupled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As anode: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rgbClr val="C42ABD"/>
                </a:solidFill>
              </a:rPr>
              <a:t>Ag  ⇌  Ag</a:t>
            </a:r>
            <a:r>
              <a:rPr lang="en-US" sz="2400" b="1" baseline="30000" dirty="0">
                <a:solidFill>
                  <a:srgbClr val="C42ABD"/>
                </a:solidFill>
              </a:rPr>
              <a:t>+</a:t>
            </a:r>
            <a:r>
              <a:rPr lang="en-US" sz="2400" b="1" dirty="0">
                <a:solidFill>
                  <a:srgbClr val="C42ABD"/>
                </a:solidFill>
              </a:rPr>
              <a:t> + 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endParaRPr lang="en-US" sz="2400" b="1" dirty="0">
              <a:solidFill>
                <a:srgbClr val="C42ABD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Ag</a:t>
            </a:r>
            <a:r>
              <a:rPr lang="en-US" sz="2400" b="1" baseline="30000" dirty="0">
                <a:solidFill>
                  <a:srgbClr val="C42ABD"/>
                </a:solidFill>
              </a:rPr>
              <a:t>+</a:t>
            </a:r>
            <a:r>
              <a:rPr lang="en-US" sz="2400" b="1" dirty="0">
                <a:solidFill>
                  <a:srgbClr val="C42ABD"/>
                </a:solidFill>
              </a:rPr>
              <a:t> + 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r>
              <a:rPr lang="en-US" sz="2400" b="1" dirty="0">
                <a:solidFill>
                  <a:srgbClr val="C42ABD"/>
                </a:solidFill>
              </a:rPr>
              <a:t> ⇌  AgCl  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Ag  + 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r>
              <a:rPr lang="en-US" sz="2400" b="1" dirty="0">
                <a:solidFill>
                  <a:srgbClr val="C42ABD"/>
                </a:solidFill>
              </a:rPr>
              <a:t> ⇌   AgCl + 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As cathode: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rgbClr val="C42ABD"/>
                </a:solidFill>
              </a:rPr>
              <a:t>Ag</a:t>
            </a:r>
            <a:r>
              <a:rPr lang="en-US" sz="2400" b="1" baseline="30000" dirty="0">
                <a:solidFill>
                  <a:srgbClr val="C42ABD"/>
                </a:solidFill>
              </a:rPr>
              <a:t>+</a:t>
            </a:r>
            <a:r>
              <a:rPr lang="en-US" sz="2400" b="1" dirty="0">
                <a:solidFill>
                  <a:srgbClr val="C42ABD"/>
                </a:solidFill>
              </a:rPr>
              <a:t> + e</a:t>
            </a:r>
            <a:r>
              <a:rPr lang="en-US" sz="2400" b="1" baseline="30000" dirty="0">
                <a:solidFill>
                  <a:srgbClr val="C42ABD"/>
                </a:solidFill>
              </a:rPr>
              <a:t>- </a:t>
            </a:r>
            <a:r>
              <a:rPr lang="en-US" sz="2400" b="1" dirty="0">
                <a:solidFill>
                  <a:srgbClr val="C42ABD"/>
                </a:solidFill>
              </a:rPr>
              <a:t>⇌Ag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AgCl ⇌ Ag</a:t>
            </a:r>
            <a:r>
              <a:rPr lang="en-US" sz="2400" b="1" baseline="30000" dirty="0">
                <a:solidFill>
                  <a:srgbClr val="C42ABD"/>
                </a:solidFill>
              </a:rPr>
              <a:t>+</a:t>
            </a:r>
            <a:r>
              <a:rPr lang="en-US" sz="2400" b="1" dirty="0">
                <a:solidFill>
                  <a:srgbClr val="C42ABD"/>
                </a:solidFill>
              </a:rPr>
              <a:t>  + Cl</a:t>
            </a:r>
            <a:r>
              <a:rPr lang="en-US" sz="2400" b="1" baseline="30000" dirty="0">
                <a:solidFill>
                  <a:srgbClr val="C42ABD"/>
                </a:solidFill>
              </a:rPr>
              <a:t>-      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AgCl  +  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 ⇌  Ag  +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endParaRPr lang="en-US" sz="2400" b="1" dirty="0">
              <a:solidFill>
                <a:srgbClr val="C42ABD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24E421-AD42-4FBA-BF9E-B2E137565654}"/>
              </a:ext>
            </a:extLst>
          </p:cNvPr>
          <p:cNvCxnSpPr/>
          <p:nvPr/>
        </p:nvCxnSpPr>
        <p:spPr>
          <a:xfrm>
            <a:off x="398006" y="4023360"/>
            <a:ext cx="29052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9FE7A-91F7-4AAA-AD86-F875E15EC367}"/>
              </a:ext>
            </a:extLst>
          </p:cNvPr>
          <p:cNvCxnSpPr/>
          <p:nvPr/>
        </p:nvCxnSpPr>
        <p:spPr>
          <a:xfrm>
            <a:off x="398006" y="5783580"/>
            <a:ext cx="28023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3F45F-838E-4B5D-9828-63A82B93EA98}"/>
              </a:ext>
            </a:extLst>
          </p:cNvPr>
          <p:cNvSpPr txBox="1"/>
          <p:nvPr/>
        </p:nvSpPr>
        <p:spPr>
          <a:xfrm>
            <a:off x="155575" y="1302146"/>
            <a:ext cx="7999758" cy="360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Applying Nernst’s equation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42ABD"/>
                </a:solidFill>
              </a:rPr>
              <a:t>AgCl  +  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 ⇌  Ag  +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   E  = </a:t>
            </a:r>
            <a:r>
              <a:rPr lang="en-US" sz="2400" dirty="0" err="1"/>
              <a:t>E</a:t>
            </a:r>
            <a:r>
              <a:rPr lang="en-US" sz="2400" baseline="30000" dirty="0" err="1"/>
              <a:t>o</a:t>
            </a:r>
            <a:r>
              <a:rPr lang="en-US" sz="2400" dirty="0"/>
              <a:t> - 2.303RT/F log [Cl</a:t>
            </a:r>
            <a:r>
              <a:rPr lang="en-US" sz="2400" baseline="30000" dirty="0"/>
              <a:t>-</a:t>
            </a:r>
            <a:r>
              <a:rPr lang="en-US" sz="2400" dirty="0"/>
              <a:t>]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at 298K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  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E  =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400" b="1" baseline="30000" dirty="0" err="1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 - 0.0591 log [Cl</a:t>
            </a:r>
            <a:r>
              <a:rPr lang="en-US" sz="2400" b="1" baseline="300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Electrode is reversible to chloride 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Electrode potential depends on chloride ion concentration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Types of silver - silver chloride electrodes :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B940D832-7BC8-4AE0-B2A7-665BAD577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1737"/>
              </p:ext>
            </p:extLst>
          </p:nvPr>
        </p:nvGraphicFramePr>
        <p:xfrm>
          <a:off x="134481" y="4972050"/>
          <a:ext cx="80144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218">
                  <a:extLst>
                    <a:ext uri="{9D8B030D-6E8A-4147-A177-3AD203B41FA5}">
                      <a16:colId xmlns:a16="http://schemas.microsoft.com/office/drawing/2014/main" val="1203298493"/>
                    </a:ext>
                  </a:extLst>
                </a:gridCol>
                <a:gridCol w="2468690">
                  <a:extLst>
                    <a:ext uri="{9D8B030D-6E8A-4147-A177-3AD203B41FA5}">
                      <a16:colId xmlns:a16="http://schemas.microsoft.com/office/drawing/2014/main" val="1645111554"/>
                    </a:ext>
                  </a:extLst>
                </a:gridCol>
                <a:gridCol w="3016566">
                  <a:extLst>
                    <a:ext uri="{9D8B030D-6E8A-4147-A177-3AD203B41FA5}">
                      <a16:colId xmlns:a16="http://schemas.microsoft.com/office/drawing/2014/main" val="63267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</a:t>
                      </a:r>
                      <a:r>
                        <a:rPr lang="en-IN" dirty="0" err="1"/>
                        <a:t>KCl</a:t>
                      </a:r>
                      <a:r>
                        <a:rPr lang="en-I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Electrode potential at 298K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Decinormal electrode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0.289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Normal electrode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0.223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Saturated solution of </a:t>
                      </a:r>
                      <a:r>
                        <a:rPr lang="en-IN" dirty="0" err="1"/>
                        <a:t>KCl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Saturated silver-silver chloride Electrode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0.199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9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Reference electrodes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reference electrode</a:t>
            </a:r>
          </a:p>
          <a:p>
            <a:pPr lvl="2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Standard Hydrogen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Secondary reference electrodes</a:t>
            </a:r>
          </a:p>
          <a:p>
            <a:pPr lvl="2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Calomel electrode</a:t>
            </a:r>
          </a:p>
          <a:p>
            <a:pPr lvl="2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Silver – silver chloride electrode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2A94F-A1FC-41CE-8F2C-9EEE71C3135A}"/>
              </a:ext>
            </a:extLst>
          </p:cNvPr>
          <p:cNvSpPr/>
          <p:nvPr/>
        </p:nvSpPr>
        <p:spPr>
          <a:xfrm>
            <a:off x="0" y="1308537"/>
            <a:ext cx="82928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Reference electrodes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Electrodes whose potentials are accurately known, stable and  with reference to which the electrode potential of any electrode can be measured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Reference electrode is combined with indicator electrode and  emf of the cell is measured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Two types of reference electrodes: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Primary reference electrodes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Standard Hydrogen electrode(SHE)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Secondary reference electrodes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Calomel electrode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Silver-silver chloride electrode </a:t>
            </a:r>
          </a:p>
          <a:p>
            <a:pPr algn="just"/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400" b="1" u="sng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065C9-1D0B-4CCA-9198-2FA5C7FA4184}"/>
              </a:ext>
            </a:extLst>
          </p:cNvPr>
          <p:cNvSpPr/>
          <p:nvPr/>
        </p:nvSpPr>
        <p:spPr>
          <a:xfrm>
            <a:off x="147752" y="1302146"/>
            <a:ext cx="77389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Primary reference electrode: </a:t>
            </a:r>
            <a:r>
              <a:rPr lang="en-US" sz="2400" b="1" dirty="0">
                <a:solidFill>
                  <a:srgbClr val="C42ABD"/>
                </a:solidFill>
              </a:rPr>
              <a:t>Standard hydrogen electrode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Electrode potential is assigned a value of  0.0 V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Gas electrode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Pt/H</a:t>
            </a:r>
            <a:r>
              <a:rPr lang="en-US" sz="2400" baseline="-25000" dirty="0"/>
              <a:t>2</a:t>
            </a:r>
            <a:r>
              <a:rPr lang="en-US" sz="2400" dirty="0"/>
              <a:t>/H</a:t>
            </a:r>
            <a:r>
              <a:rPr lang="en-US" sz="2400" baseline="30000" dirty="0"/>
              <a:t>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42ABD"/>
                </a:solidFill>
              </a:rPr>
              <a:t>2H</a:t>
            </a:r>
            <a:r>
              <a:rPr lang="en-US" sz="2400" b="1" baseline="30000" dirty="0">
                <a:solidFill>
                  <a:srgbClr val="C42ABD"/>
                </a:solidFill>
              </a:rPr>
              <a:t>+ </a:t>
            </a:r>
            <a:r>
              <a:rPr lang="en-US" sz="2400" b="1" dirty="0">
                <a:solidFill>
                  <a:srgbClr val="C42ABD"/>
                </a:solidFill>
              </a:rPr>
              <a:t>+ 2e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 ⇌ H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Used to measure potential of other electrodes</a:t>
            </a:r>
          </a:p>
          <a:p>
            <a:pPr algn="just"/>
            <a:r>
              <a:rPr lang="en-US" sz="2400" dirty="0"/>
              <a:t>   e.g., </a:t>
            </a:r>
          </a:p>
          <a:p>
            <a:pPr algn="just"/>
            <a:r>
              <a:rPr lang="en-US" sz="2400" dirty="0"/>
              <a:t>       </a:t>
            </a:r>
            <a:r>
              <a:rPr lang="en-US" sz="2000" dirty="0"/>
              <a:t>Zn/Zn</a:t>
            </a:r>
            <a:r>
              <a:rPr lang="en-US" sz="2000" baseline="30000" dirty="0"/>
              <a:t>2+</a:t>
            </a:r>
            <a:r>
              <a:rPr lang="en-US" sz="2000" dirty="0"/>
              <a:t>//H</a:t>
            </a:r>
            <a:r>
              <a:rPr lang="en-US" sz="2000" baseline="30000" dirty="0"/>
              <a:t>+</a:t>
            </a:r>
            <a:r>
              <a:rPr lang="en-US" sz="2000" dirty="0"/>
              <a:t>(1M)/H</a:t>
            </a:r>
            <a:r>
              <a:rPr lang="en-US" sz="2000" baseline="-25000" dirty="0"/>
              <a:t>2</a:t>
            </a:r>
            <a:r>
              <a:rPr lang="en-US" sz="2000" dirty="0"/>
              <a:t>(1atm),Pt</a:t>
            </a:r>
          </a:p>
          <a:p>
            <a:pPr algn="just"/>
            <a:r>
              <a:rPr lang="en-US" sz="2000" b="1" dirty="0">
                <a:solidFill>
                  <a:srgbClr val="6D1769"/>
                </a:solidFill>
              </a:rPr>
              <a:t>     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cell</a:t>
            </a:r>
            <a:r>
              <a:rPr lang="en-US" sz="2000" b="1" dirty="0">
                <a:solidFill>
                  <a:srgbClr val="6D1769"/>
                </a:solidFill>
              </a:rPr>
              <a:t> =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rhs</a:t>
            </a:r>
            <a:r>
              <a:rPr lang="en-US" sz="2000" b="1" dirty="0">
                <a:solidFill>
                  <a:srgbClr val="6D1769"/>
                </a:solidFill>
              </a:rPr>
              <a:t> –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lhs</a:t>
            </a:r>
            <a:r>
              <a:rPr lang="en-US" sz="2000" b="1" dirty="0">
                <a:solidFill>
                  <a:srgbClr val="6D1769"/>
                </a:solidFill>
              </a:rPr>
              <a:t>    =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cathode</a:t>
            </a:r>
            <a:r>
              <a:rPr lang="en-US" sz="2000" b="1" dirty="0">
                <a:solidFill>
                  <a:srgbClr val="6D1769"/>
                </a:solidFill>
              </a:rPr>
              <a:t> – E </a:t>
            </a:r>
            <a:r>
              <a:rPr lang="en-US" sz="2000" b="1" baseline="-25000" dirty="0">
                <a:solidFill>
                  <a:srgbClr val="6D1769"/>
                </a:solidFill>
              </a:rPr>
              <a:t>anode</a:t>
            </a:r>
          </a:p>
          <a:p>
            <a:pPr algn="just"/>
            <a:r>
              <a:rPr lang="en-US" sz="2000" b="1" baseline="-25000" dirty="0">
                <a:solidFill>
                  <a:srgbClr val="6D1769"/>
                </a:solidFill>
              </a:rPr>
              <a:t>         </a:t>
            </a:r>
            <a:r>
              <a:rPr lang="en-US" sz="2000" b="1" dirty="0">
                <a:solidFill>
                  <a:srgbClr val="6D1769"/>
                </a:solidFill>
              </a:rPr>
              <a:t>0.76 = 0.0 – E</a:t>
            </a:r>
            <a:r>
              <a:rPr lang="en-US" sz="2000" dirty="0"/>
              <a:t> </a:t>
            </a:r>
            <a:r>
              <a:rPr lang="en-US" sz="2000" b="1" baseline="-25000" dirty="0">
                <a:solidFill>
                  <a:srgbClr val="6D1769"/>
                </a:solidFill>
              </a:rPr>
              <a:t>Zn/Zn</a:t>
            </a:r>
            <a:r>
              <a:rPr lang="en-US" sz="2000" b="1" baseline="30000" dirty="0">
                <a:solidFill>
                  <a:srgbClr val="6D1769"/>
                </a:solidFill>
              </a:rPr>
              <a:t>2+</a:t>
            </a:r>
            <a:endParaRPr lang="en-US" sz="2000" baseline="-25000" dirty="0"/>
          </a:p>
          <a:p>
            <a:pPr algn="just"/>
            <a:r>
              <a:rPr lang="en-US" sz="2000" b="1" baseline="-25000" dirty="0">
                <a:solidFill>
                  <a:srgbClr val="6D1769"/>
                </a:solidFill>
              </a:rPr>
              <a:t>          </a:t>
            </a:r>
            <a:r>
              <a:rPr lang="en-US" sz="2000" b="1" dirty="0">
                <a:solidFill>
                  <a:srgbClr val="6D1769"/>
                </a:solidFill>
              </a:rPr>
              <a:t>E</a:t>
            </a:r>
            <a:r>
              <a:rPr lang="en-US" sz="2000" dirty="0"/>
              <a:t> </a:t>
            </a:r>
            <a:r>
              <a:rPr lang="en-US" sz="2000" b="1" baseline="-25000" dirty="0">
                <a:solidFill>
                  <a:srgbClr val="6D1769"/>
                </a:solidFill>
              </a:rPr>
              <a:t>Zn/Zn</a:t>
            </a:r>
            <a:r>
              <a:rPr lang="en-US" sz="2000" b="1" baseline="30000" dirty="0">
                <a:solidFill>
                  <a:srgbClr val="6D1769"/>
                </a:solidFill>
              </a:rPr>
              <a:t>2+ </a:t>
            </a:r>
            <a:r>
              <a:rPr lang="en-US" sz="2000" b="1" dirty="0">
                <a:solidFill>
                  <a:srgbClr val="6D1769"/>
                </a:solidFill>
              </a:rPr>
              <a:t>=  - 0.76 V</a:t>
            </a:r>
          </a:p>
          <a:p>
            <a:pPr algn="just"/>
            <a:endParaRPr lang="en-US" sz="2000" b="1" dirty="0">
              <a:solidFill>
                <a:srgbClr val="6D1769"/>
              </a:solidFill>
            </a:endParaRPr>
          </a:p>
          <a:p>
            <a:pPr algn="just"/>
            <a:r>
              <a:rPr lang="en-US" sz="2000" dirty="0"/>
              <a:t>       Pt ,H</a:t>
            </a:r>
            <a:r>
              <a:rPr lang="en-US" sz="2000" baseline="-25000" dirty="0"/>
              <a:t>2</a:t>
            </a:r>
            <a:r>
              <a:rPr lang="en-US" sz="2000" dirty="0"/>
              <a:t>(1atm) / H</a:t>
            </a:r>
            <a:r>
              <a:rPr lang="en-US" sz="2000" baseline="30000" dirty="0"/>
              <a:t>+</a:t>
            </a:r>
            <a:r>
              <a:rPr lang="en-US" sz="2000" dirty="0"/>
              <a:t>(1M)// Cu</a:t>
            </a:r>
            <a:r>
              <a:rPr lang="en-US" sz="2000" baseline="30000" dirty="0"/>
              <a:t>2+</a:t>
            </a:r>
            <a:r>
              <a:rPr lang="en-US" sz="2000" dirty="0"/>
              <a:t>/ Cu</a:t>
            </a:r>
            <a:endParaRPr lang="en-US" sz="2000" b="1" dirty="0">
              <a:solidFill>
                <a:srgbClr val="6D1769"/>
              </a:solidFill>
            </a:endParaRPr>
          </a:p>
          <a:p>
            <a:pPr algn="just"/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cell</a:t>
            </a:r>
            <a:r>
              <a:rPr lang="en-US" sz="2000" b="1" dirty="0">
                <a:solidFill>
                  <a:srgbClr val="6D1769"/>
                </a:solidFill>
              </a:rPr>
              <a:t> =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rhs</a:t>
            </a:r>
            <a:r>
              <a:rPr lang="en-US" sz="2000" b="1" dirty="0">
                <a:solidFill>
                  <a:srgbClr val="6D1769"/>
                </a:solidFill>
              </a:rPr>
              <a:t> –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lhs</a:t>
            </a:r>
            <a:r>
              <a:rPr lang="en-US" sz="2000" b="1" dirty="0">
                <a:solidFill>
                  <a:srgbClr val="6D1769"/>
                </a:solidFill>
              </a:rPr>
              <a:t>    = </a:t>
            </a:r>
            <a:r>
              <a:rPr lang="en-US" sz="2000" b="1" dirty="0" err="1">
                <a:solidFill>
                  <a:srgbClr val="6D1769"/>
                </a:solidFill>
              </a:rPr>
              <a:t>E</a:t>
            </a:r>
            <a:r>
              <a:rPr lang="en-US" sz="2000" b="1" baseline="-25000" dirty="0" err="1">
                <a:solidFill>
                  <a:srgbClr val="6D1769"/>
                </a:solidFill>
              </a:rPr>
              <a:t>cathode</a:t>
            </a:r>
            <a:r>
              <a:rPr lang="en-US" sz="2000" b="1" dirty="0">
                <a:solidFill>
                  <a:srgbClr val="6D1769"/>
                </a:solidFill>
              </a:rPr>
              <a:t> – E </a:t>
            </a:r>
            <a:r>
              <a:rPr lang="en-US" sz="2000" b="1" baseline="-25000" dirty="0">
                <a:solidFill>
                  <a:srgbClr val="6D1769"/>
                </a:solidFill>
              </a:rPr>
              <a:t>anode</a:t>
            </a:r>
          </a:p>
          <a:p>
            <a:pPr algn="just"/>
            <a:r>
              <a:rPr lang="en-US" sz="2000" b="1" baseline="-25000" dirty="0">
                <a:solidFill>
                  <a:srgbClr val="6D1769"/>
                </a:solidFill>
              </a:rPr>
              <a:t>         </a:t>
            </a:r>
            <a:r>
              <a:rPr lang="en-US" sz="2000" b="1" dirty="0">
                <a:solidFill>
                  <a:srgbClr val="6D1769"/>
                </a:solidFill>
              </a:rPr>
              <a:t>0.34 = E</a:t>
            </a:r>
            <a:r>
              <a:rPr lang="en-US" sz="2000" dirty="0"/>
              <a:t> </a:t>
            </a:r>
            <a:r>
              <a:rPr lang="en-US" sz="2000" b="1" baseline="-25000" dirty="0">
                <a:solidFill>
                  <a:srgbClr val="6D1769"/>
                </a:solidFill>
              </a:rPr>
              <a:t>Cu/Cu</a:t>
            </a:r>
            <a:r>
              <a:rPr lang="en-US" sz="2000" b="1" baseline="30000" dirty="0">
                <a:solidFill>
                  <a:srgbClr val="6D1769"/>
                </a:solidFill>
              </a:rPr>
              <a:t>2+ </a:t>
            </a:r>
            <a:r>
              <a:rPr lang="en-US" sz="2000" b="1" dirty="0">
                <a:solidFill>
                  <a:srgbClr val="6D1769"/>
                </a:solidFill>
              </a:rPr>
              <a:t>- 0.0</a:t>
            </a:r>
            <a:endParaRPr lang="en-US" sz="2000" dirty="0"/>
          </a:p>
          <a:p>
            <a:pPr algn="just"/>
            <a:r>
              <a:rPr lang="en-US" sz="2000" b="1" baseline="-25000" dirty="0">
                <a:solidFill>
                  <a:srgbClr val="6D1769"/>
                </a:solidFill>
              </a:rPr>
              <a:t>          </a:t>
            </a:r>
            <a:r>
              <a:rPr lang="en-US" sz="2000" b="1" dirty="0">
                <a:solidFill>
                  <a:srgbClr val="6D1769"/>
                </a:solidFill>
              </a:rPr>
              <a:t>E</a:t>
            </a:r>
            <a:r>
              <a:rPr lang="en-US" sz="2000" dirty="0"/>
              <a:t> </a:t>
            </a:r>
            <a:r>
              <a:rPr lang="en-US" sz="2000" b="1" baseline="-25000" dirty="0">
                <a:solidFill>
                  <a:srgbClr val="6D1769"/>
                </a:solidFill>
              </a:rPr>
              <a:t>Cu/Cu</a:t>
            </a:r>
            <a:r>
              <a:rPr lang="en-US" sz="2000" b="1" baseline="30000" dirty="0">
                <a:solidFill>
                  <a:srgbClr val="6D1769"/>
                </a:solidFill>
              </a:rPr>
              <a:t>2+ </a:t>
            </a:r>
            <a:r>
              <a:rPr lang="en-US" sz="2000" b="1" dirty="0">
                <a:solidFill>
                  <a:srgbClr val="6D1769"/>
                </a:solidFill>
              </a:rPr>
              <a:t>=   0.34 V</a:t>
            </a:r>
          </a:p>
          <a:p>
            <a:pPr algn="just"/>
            <a:endParaRPr lang="en-US" sz="2400" dirty="0"/>
          </a:p>
          <a:p>
            <a:pPr algn="just"/>
            <a:endParaRPr lang="en-US" sz="2400" b="1" baseline="-25000" dirty="0">
              <a:solidFill>
                <a:srgbClr val="6D1769"/>
              </a:solidFill>
            </a:endParaRPr>
          </a:p>
          <a:p>
            <a:pPr algn="just"/>
            <a:endParaRPr lang="en-US" sz="2400" baseline="-250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2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6A927-83A1-4152-A925-53BC3FA3A9C0}"/>
              </a:ext>
            </a:extLst>
          </p:cNvPr>
          <p:cNvSpPr txBox="1"/>
          <p:nvPr/>
        </p:nvSpPr>
        <p:spPr>
          <a:xfrm>
            <a:off x="373212" y="1302146"/>
            <a:ext cx="791853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Disadvantages  of  SHE: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Maintaining concentration of H</a:t>
            </a:r>
            <a:r>
              <a:rPr lang="en-US" sz="2000" baseline="30000" dirty="0"/>
              <a:t>+</a:t>
            </a:r>
            <a:r>
              <a:rPr lang="en-US" sz="2000" dirty="0"/>
              <a:t> ions at 1M and pressure of H</a:t>
            </a:r>
            <a:r>
              <a:rPr lang="en-US" sz="2000" baseline="-25000" dirty="0"/>
              <a:t>2</a:t>
            </a:r>
          </a:p>
          <a:p>
            <a:pPr lvl="0" algn="just"/>
            <a:r>
              <a:rPr lang="en-US" sz="2000" dirty="0"/>
              <a:t>      gas at 1 atm is difficult.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Platinum is highly susceptible to poisoning by different </a:t>
            </a:r>
          </a:p>
          <a:p>
            <a:pPr lvl="0" algn="just"/>
            <a:r>
              <a:rPr lang="en-US" sz="2000" dirty="0"/>
              <a:t>      impurities in gas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cannot be used with oxidizing and reducing environment</a:t>
            </a:r>
          </a:p>
          <a:p>
            <a:pPr lvl="0" algn="just"/>
            <a:endParaRPr lang="en-US" sz="1800" dirty="0"/>
          </a:p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Secondary reference electrodes: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Due to the limitations of standard hydrogen electrode some other electrodes whose electrode potentials are accurately known and remain stable over a long period of time  and can be easily assembled. With respect to these electrodes , electrode potentials of other electrodes can be assigned</a:t>
            </a:r>
          </a:p>
          <a:p>
            <a:pPr algn="just"/>
            <a:r>
              <a:rPr lang="en-US" sz="2000" dirty="0" err="1"/>
              <a:t>e.g.</a:t>
            </a:r>
            <a:r>
              <a:rPr lang="en-US" dirty="0" err="1"/>
              <a:t>,</a:t>
            </a:r>
            <a:r>
              <a:rPr lang="en-US" sz="2400" b="1" dirty="0" err="1">
                <a:solidFill>
                  <a:srgbClr val="C42ABD"/>
                </a:solidFill>
              </a:rPr>
              <a:t>Calomel</a:t>
            </a:r>
            <a:r>
              <a:rPr lang="en-US" sz="2400" b="1" dirty="0">
                <a:solidFill>
                  <a:srgbClr val="C42ABD"/>
                </a:solidFill>
              </a:rPr>
              <a:t> electrode, silver </a:t>
            </a:r>
            <a:r>
              <a:rPr lang="en-US" sz="2400" b="1" dirty="0" err="1">
                <a:solidFill>
                  <a:srgbClr val="C42ABD"/>
                </a:solidFill>
              </a:rPr>
              <a:t>silver</a:t>
            </a:r>
            <a:r>
              <a:rPr lang="en-US" sz="2400" b="1" dirty="0">
                <a:solidFill>
                  <a:srgbClr val="C42ABD"/>
                </a:solidFill>
              </a:rPr>
              <a:t> chloride electrode </a:t>
            </a:r>
          </a:p>
        </p:txBody>
      </p:sp>
    </p:spTree>
    <p:extLst>
      <p:ext uri="{BB962C8B-B14F-4D97-AF65-F5344CB8AC3E}">
        <p14:creationId xmlns:p14="http://schemas.microsoft.com/office/powerpoint/2010/main" val="206685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332FD3-E068-4AE2-93F9-DFC8234302AE}"/>
              </a:ext>
            </a:extLst>
          </p:cNvPr>
          <p:cNvSpPr/>
          <p:nvPr/>
        </p:nvSpPr>
        <p:spPr>
          <a:xfrm>
            <a:off x="301367" y="1302146"/>
            <a:ext cx="5310764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Secondary Reference electrodes: </a:t>
            </a:r>
          </a:p>
          <a:p>
            <a:pPr>
              <a:buNone/>
            </a:pPr>
            <a:r>
              <a:rPr lang="en-US" sz="2400" b="1" dirty="0">
                <a:solidFill>
                  <a:srgbClr val="C42ABD"/>
                </a:solidFill>
              </a:rPr>
              <a:t>Calomel electrode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widely used reference electrode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Metal-insoluble salt –ion electrode</a:t>
            </a:r>
          </a:p>
          <a:p>
            <a:pPr>
              <a:lnSpc>
                <a:spcPct val="120000"/>
              </a:lnSpc>
              <a:buNone/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Construction: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 glass tube containing a layer of mercury over which a paste of insoluble salt  Hg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 </a:t>
            </a:r>
            <a:r>
              <a:rPr lang="en-US" sz="2000" dirty="0"/>
              <a:t>(calomel) + Hg and the next layer is a solution of </a:t>
            </a:r>
            <a:r>
              <a:rPr lang="en-US" sz="2000" dirty="0" err="1"/>
              <a:t>KCl</a:t>
            </a:r>
            <a:endParaRPr lang="en-US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Pt wire dipped in Hg provides electrical contact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Tube is fitted with a side tube to fill </a:t>
            </a:r>
            <a:r>
              <a:rPr lang="en-US" sz="2000" dirty="0" err="1"/>
              <a:t>KCl</a:t>
            </a:r>
            <a:r>
              <a:rPr lang="en-US" sz="2000" dirty="0"/>
              <a:t> solution of known concentration and another side tube which connects to the salt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66954-93EF-4BF1-9DA5-488A882C7B1A}"/>
              </a:ext>
            </a:extLst>
          </p:cNvPr>
          <p:cNvSpPr txBox="1"/>
          <p:nvPr/>
        </p:nvSpPr>
        <p:spPr>
          <a:xfrm>
            <a:off x="5449623" y="4817081"/>
            <a:ext cx="2781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3"/>
              </a:rPr>
              <a:t>https://doubtnut.com/question-answer-chemistry/describe-the-construction-and-working-of-the-calomel-electrode-96607395</a:t>
            </a:r>
            <a:endParaRPr lang="en-IN" sz="1200" dirty="0"/>
          </a:p>
        </p:txBody>
      </p:sp>
      <p:pic>
        <p:nvPicPr>
          <p:cNvPr id="29700" name="Picture 4" descr="Describe the construction and working of the calomel electrode.">
            <a:extLst>
              <a:ext uri="{FF2B5EF4-FFF2-40B4-BE49-F238E27FC236}">
                <a16:creationId xmlns:a16="http://schemas.microsoft.com/office/drawing/2014/main" id="{402B9729-3AE5-4661-AFD3-3C999343C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6"/>
          <a:stretch/>
        </p:blipFill>
        <p:spPr bwMode="auto">
          <a:xfrm>
            <a:off x="5465475" y="2257379"/>
            <a:ext cx="2932289" cy="234324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ADD2A6-8498-4731-86BA-B9B20AAEC7D0}"/>
              </a:ext>
            </a:extLst>
          </p:cNvPr>
          <p:cNvSpPr/>
          <p:nvPr/>
        </p:nvSpPr>
        <p:spPr>
          <a:xfrm>
            <a:off x="0" y="1302146"/>
            <a:ext cx="8195310" cy="575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Hg/Hg</a:t>
            </a:r>
            <a:r>
              <a:rPr lang="en-US" sz="2400" baseline="-25000" dirty="0"/>
              <a:t>2</a:t>
            </a:r>
            <a:r>
              <a:rPr lang="en-US" sz="2400" dirty="0"/>
              <a:t>Cl</a:t>
            </a:r>
            <a:r>
              <a:rPr lang="en-US" sz="2400" baseline="-25000" dirty="0"/>
              <a:t>2</a:t>
            </a:r>
            <a:r>
              <a:rPr lang="en-US" sz="2400" dirty="0"/>
              <a:t>(s)/Cl</a:t>
            </a:r>
            <a:r>
              <a:rPr lang="en-US" sz="2400" baseline="30000" dirty="0"/>
              <a:t>-</a:t>
            </a:r>
            <a:r>
              <a:rPr lang="en-US" sz="24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Working :</a:t>
            </a:r>
            <a:r>
              <a:rPr lang="en-US" sz="2400" dirty="0"/>
              <a:t>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act as anode or cathode depending on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/>
              <a:t>     the nature of the electrode with which it is coupled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As anode: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rgbClr val="C42ABD"/>
                </a:solidFill>
              </a:rPr>
              <a:t>2Hg ⇌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baseline="30000" dirty="0">
                <a:solidFill>
                  <a:srgbClr val="C42ABD"/>
                </a:solidFill>
              </a:rPr>
              <a:t>2+</a:t>
            </a:r>
            <a:r>
              <a:rPr lang="en-US" sz="2400" b="1" dirty="0">
                <a:solidFill>
                  <a:srgbClr val="C42ABD"/>
                </a:solidFill>
              </a:rPr>
              <a:t> + 2e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endParaRPr lang="en-US" sz="2400" b="1" dirty="0">
              <a:solidFill>
                <a:srgbClr val="C42ABD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baseline="30000" dirty="0">
                <a:solidFill>
                  <a:srgbClr val="C42ABD"/>
                </a:solidFill>
              </a:rPr>
              <a:t>2+</a:t>
            </a:r>
            <a:r>
              <a:rPr lang="en-US" sz="2400" b="1" dirty="0">
                <a:solidFill>
                  <a:srgbClr val="C42ABD"/>
                </a:solidFill>
              </a:rPr>
              <a:t> + 2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r>
              <a:rPr lang="en-US" sz="2400" b="1" dirty="0">
                <a:solidFill>
                  <a:srgbClr val="C42ABD"/>
                </a:solidFill>
              </a:rPr>
              <a:t> ⇌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   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2Hg  + 2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r>
              <a:rPr lang="en-US" sz="2400" b="1" dirty="0">
                <a:solidFill>
                  <a:srgbClr val="C42ABD"/>
                </a:solidFill>
              </a:rPr>
              <a:t> ⇌ 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 + 2e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As cathode: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rgbClr val="C42ABD"/>
                </a:solidFill>
              </a:rPr>
              <a:t>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baseline="30000" dirty="0">
                <a:solidFill>
                  <a:srgbClr val="C42ABD"/>
                </a:solidFill>
              </a:rPr>
              <a:t>2+</a:t>
            </a:r>
            <a:r>
              <a:rPr lang="en-US" sz="2400" b="1" dirty="0">
                <a:solidFill>
                  <a:srgbClr val="C42ABD"/>
                </a:solidFill>
              </a:rPr>
              <a:t> + 2e</a:t>
            </a:r>
            <a:r>
              <a:rPr lang="en-US" sz="2400" b="1" baseline="30000" dirty="0">
                <a:solidFill>
                  <a:srgbClr val="C42ABD"/>
                </a:solidFill>
              </a:rPr>
              <a:t>- </a:t>
            </a:r>
            <a:r>
              <a:rPr lang="en-US" sz="2400" b="1" dirty="0">
                <a:solidFill>
                  <a:srgbClr val="C42ABD"/>
                </a:solidFill>
              </a:rPr>
              <a:t>⇌</a:t>
            </a:r>
            <a:r>
              <a:rPr lang="en-US" sz="2400" b="1" baseline="30000" dirty="0">
                <a:solidFill>
                  <a:srgbClr val="C42ABD"/>
                </a:solidFill>
              </a:rPr>
              <a:t>   </a:t>
            </a:r>
            <a:r>
              <a:rPr lang="en-US" sz="2400" b="1" dirty="0">
                <a:solidFill>
                  <a:srgbClr val="C42ABD"/>
                </a:solidFill>
              </a:rPr>
              <a:t>2Hg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 ⇌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baseline="30000" dirty="0">
                <a:solidFill>
                  <a:srgbClr val="C42ABD"/>
                </a:solidFill>
              </a:rPr>
              <a:t>2+</a:t>
            </a:r>
            <a:r>
              <a:rPr lang="en-US" sz="2400" b="1" dirty="0">
                <a:solidFill>
                  <a:srgbClr val="C42ABD"/>
                </a:solidFill>
              </a:rPr>
              <a:t>  + 2Cl</a:t>
            </a:r>
            <a:r>
              <a:rPr lang="en-US" sz="2400" b="1" baseline="30000" dirty="0">
                <a:solidFill>
                  <a:srgbClr val="C42ABD"/>
                </a:solidFill>
              </a:rPr>
              <a:t>-      </a:t>
            </a:r>
          </a:p>
          <a:p>
            <a:pPr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42ABD"/>
                </a:solidFill>
              </a:rPr>
              <a:t>   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  +  2e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 ⇌  2Hg  +    2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endParaRPr lang="en-US" sz="2400" b="1" dirty="0">
              <a:solidFill>
                <a:srgbClr val="C42ABD"/>
              </a:solidFill>
            </a:endParaRPr>
          </a:p>
          <a:p>
            <a:pPr algn="just">
              <a:lnSpc>
                <a:spcPct val="120000"/>
              </a:lnSpc>
              <a:buNone/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D768B1-6873-4EAB-84E4-39D78B6F66B8}"/>
              </a:ext>
            </a:extLst>
          </p:cNvPr>
          <p:cNvCxnSpPr/>
          <p:nvPr/>
        </p:nvCxnSpPr>
        <p:spPr>
          <a:xfrm>
            <a:off x="195552" y="4366260"/>
            <a:ext cx="3542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6AA5F-856C-405B-A205-2460029B1C19}"/>
              </a:ext>
            </a:extLst>
          </p:cNvPr>
          <p:cNvCxnSpPr>
            <a:cxnSpLocks/>
          </p:cNvCxnSpPr>
          <p:nvPr/>
        </p:nvCxnSpPr>
        <p:spPr>
          <a:xfrm>
            <a:off x="195552" y="6126480"/>
            <a:ext cx="3782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9B383B-303A-4A17-BA87-A5AE1F8DAAAB}"/>
              </a:ext>
            </a:extLst>
          </p:cNvPr>
          <p:cNvSpPr/>
          <p:nvPr/>
        </p:nvSpPr>
        <p:spPr>
          <a:xfrm>
            <a:off x="146546" y="1302146"/>
            <a:ext cx="8974183" cy="405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Applying Nernst’s equation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42ABD"/>
                </a:solidFill>
              </a:rPr>
              <a:t>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  +  2e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 ⇌  2Hg  +    2 Cl</a:t>
            </a:r>
            <a:r>
              <a:rPr lang="en-US" sz="2400" b="1" baseline="30000" dirty="0">
                <a:solidFill>
                  <a:srgbClr val="C42ABD"/>
                </a:solidFill>
              </a:rPr>
              <a:t>- 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                E  = </a:t>
            </a:r>
            <a:r>
              <a:rPr lang="en-US" sz="2400" dirty="0" err="1"/>
              <a:t>E</a:t>
            </a:r>
            <a:r>
              <a:rPr lang="en-US" sz="2400" baseline="30000" dirty="0" err="1"/>
              <a:t>o</a:t>
            </a:r>
            <a:r>
              <a:rPr lang="en-US" sz="2400" dirty="0"/>
              <a:t> - 2.303RT/2F log [Cl</a:t>
            </a:r>
            <a:r>
              <a:rPr lang="en-US" sz="2400" baseline="30000" dirty="0"/>
              <a:t>-</a:t>
            </a:r>
            <a:r>
              <a:rPr lang="en-US" sz="2400" dirty="0"/>
              <a:t>]</a:t>
            </a:r>
            <a:r>
              <a:rPr lang="en-US" sz="2400" baseline="30000" dirty="0"/>
              <a:t>2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at 298K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          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E  = </a:t>
            </a:r>
            <a:r>
              <a:rPr lang="en-US" sz="2400" b="1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2400" b="1" baseline="30000" dirty="0" err="1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 - 0.0591 log [Cl</a:t>
            </a:r>
            <a:r>
              <a:rPr lang="en-US" sz="2400" b="1" baseline="300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Electrode is reversible to chloride ions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Electrode potential depends on chloride ion concentration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Types of calomel electrodes: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583F8F-C044-4654-9339-957C1FED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92217"/>
              </p:ext>
            </p:extLst>
          </p:nvPr>
        </p:nvGraphicFramePr>
        <p:xfrm>
          <a:off x="134481" y="4972050"/>
          <a:ext cx="801447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218">
                  <a:extLst>
                    <a:ext uri="{9D8B030D-6E8A-4147-A177-3AD203B41FA5}">
                      <a16:colId xmlns:a16="http://schemas.microsoft.com/office/drawing/2014/main" val="1203298493"/>
                    </a:ext>
                  </a:extLst>
                </a:gridCol>
                <a:gridCol w="2468690">
                  <a:extLst>
                    <a:ext uri="{9D8B030D-6E8A-4147-A177-3AD203B41FA5}">
                      <a16:colId xmlns:a16="http://schemas.microsoft.com/office/drawing/2014/main" val="1645111554"/>
                    </a:ext>
                  </a:extLst>
                </a:gridCol>
                <a:gridCol w="3016566">
                  <a:extLst>
                    <a:ext uri="{9D8B030D-6E8A-4147-A177-3AD203B41FA5}">
                      <a16:colId xmlns:a16="http://schemas.microsoft.com/office/drawing/2014/main" val="63267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[</a:t>
                      </a:r>
                      <a:r>
                        <a:rPr lang="en-IN" dirty="0" err="1"/>
                        <a:t>KCl</a:t>
                      </a:r>
                      <a:r>
                        <a:rPr lang="en-I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Electrode potential at 298K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Decinormal electrode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0.3358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9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Normal electrode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0.2824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Saturated solution of </a:t>
                      </a:r>
                      <a:r>
                        <a:rPr lang="en-IN" dirty="0" err="1"/>
                        <a:t>KCl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Saturated Calomel Electrode(SCE)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0.2422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9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34A36-1F83-4ACC-88EB-9D5D170D9B52}"/>
              </a:ext>
            </a:extLst>
          </p:cNvPr>
          <p:cNvSpPr/>
          <p:nvPr/>
        </p:nvSpPr>
        <p:spPr>
          <a:xfrm>
            <a:off x="0" y="1302146"/>
            <a:ext cx="6012180" cy="542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42ABD"/>
                </a:solidFill>
              </a:rPr>
              <a:t>Silver-silver chloride electrode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Widely used as reference electrode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Metal-insoluble salt –ion electrode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It has a silver wire or a silver coated </a:t>
            </a:r>
          </a:p>
          <a:p>
            <a:r>
              <a:rPr lang="en-US" sz="2400" dirty="0"/>
              <a:t>    platinum wire, coated electrolytically with a</a:t>
            </a:r>
          </a:p>
          <a:p>
            <a:r>
              <a:rPr lang="en-US" sz="2400" dirty="0"/>
              <a:t>    thin layer of silver chloride which is dipped </a:t>
            </a:r>
          </a:p>
          <a:p>
            <a:r>
              <a:rPr lang="en-US" sz="2400" dirty="0"/>
              <a:t>    in a solution of </a:t>
            </a:r>
            <a:r>
              <a:rPr lang="en-US" sz="2400" dirty="0" err="1"/>
              <a:t>KCl</a:t>
            </a:r>
            <a:r>
              <a:rPr lang="en-US" sz="2400" dirty="0"/>
              <a:t> or HCl of known</a:t>
            </a:r>
          </a:p>
          <a:p>
            <a:r>
              <a:rPr lang="en-US" sz="2400" dirty="0"/>
              <a:t>    concentration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Ag/AgCl/Cl</a:t>
            </a:r>
            <a:r>
              <a:rPr lang="en-US" sz="2400" baseline="30000" dirty="0"/>
              <a:t>-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dirty="0"/>
              <a:t>                          </a:t>
            </a:r>
          </a:p>
        </p:txBody>
      </p:sp>
      <p:pic>
        <p:nvPicPr>
          <p:cNvPr id="10" name="Picture 5" descr="Silver/silver chloride reference electrode">
            <a:extLst>
              <a:ext uri="{FF2B5EF4-FFF2-40B4-BE49-F238E27FC236}">
                <a16:creationId xmlns:a16="http://schemas.microsoft.com/office/drawing/2014/main" id="{77605F8F-1F0F-4F66-BE48-D45A0FF2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1728"/>
            <a:ext cx="1567543" cy="2509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F088CC-0987-431E-9DC9-A3BC77541F91}"/>
              </a:ext>
            </a:extLst>
          </p:cNvPr>
          <p:cNvSpPr txBox="1"/>
          <p:nvPr/>
        </p:nvSpPr>
        <p:spPr>
          <a:xfrm>
            <a:off x="4247738" y="5383284"/>
            <a:ext cx="415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hlinkClick r:id="rId4"/>
              </a:rPr>
              <a:t>Source:https</a:t>
            </a:r>
            <a:r>
              <a:rPr lang="en-IN" sz="1400" dirty="0">
                <a:hlinkClick r:id="rId4"/>
              </a:rPr>
              <a:t>://www.corrosion-doctors.org/Corrosion-Thermodynamics/Reference-Half-Cells-Silver.htm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4618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895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632</cp:revision>
  <cp:lastPrinted>2020-06-24T17:52:28Z</cp:lastPrinted>
  <dcterms:created xsi:type="dcterms:W3CDTF">2019-05-30T23:14:36Z</dcterms:created>
  <dcterms:modified xsi:type="dcterms:W3CDTF">2020-12-16T10:11:03Z</dcterms:modified>
</cp:coreProperties>
</file>