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5" r:id="rId3"/>
    <p:sldId id="288" r:id="rId4"/>
    <p:sldId id="313" r:id="rId5"/>
    <p:sldId id="322" r:id="rId6"/>
    <p:sldId id="312" r:id="rId7"/>
    <p:sldId id="319" r:id="rId8"/>
    <p:sldId id="326" r:id="rId9"/>
    <p:sldId id="320" r:id="rId10"/>
    <p:sldId id="321" r:id="rId11"/>
    <p:sldId id="327" r:id="rId12"/>
    <p:sldId id="323" r:id="rId13"/>
    <p:sldId id="325" r:id="rId14"/>
    <p:sldId id="32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ABD"/>
    <a:srgbClr val="6D1769"/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5126" autoAdjust="0"/>
  </p:normalViewPr>
  <p:slideViewPr>
    <p:cSldViewPr snapToGrid="0">
      <p:cViewPr varScale="1">
        <p:scale>
          <a:sx n="52" d="100"/>
          <a:sy n="52" d="100"/>
        </p:scale>
        <p:origin x="69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3:42.884" idx="1">
    <p:pos x="2445" y="1416"/>
    <p:text>1. this is the Title slide
2. Please do not put your designation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emdemos.uoregon.edu/demos/Voltaic-Cell-CuCu-concentration-cell-Demonstrati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7" Type="http://schemas.openxmlformats.org/officeDocument/2006/relationships/package" Target="../embeddings/Microsoft_Word_Document.docx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180275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Lata </a:t>
            </a:r>
            <a:r>
              <a:rPr lang="en-US" sz="2400" b="1" dirty="0" err="1"/>
              <a:t>Pasupulety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3211A6E-71CA-46AC-B929-E502AF599D76}"/>
              </a:ext>
            </a:extLst>
          </p:cNvPr>
          <p:cNvSpPr/>
          <p:nvPr/>
        </p:nvSpPr>
        <p:spPr>
          <a:xfrm>
            <a:off x="3950285" y="2109686"/>
            <a:ext cx="7497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ENGINEERING CHEMISTRY 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4292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39187" y="1187171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146" name="AutoShape 2" descr="Summer 04 Pages 17-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48" name="AutoShape 4" descr="Summer 04 Pages 17-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50" name="AutoShape 6" descr="Summer 04 Pages 17-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C40665-D08C-4EAC-8406-843A0F030842}"/>
              </a:ext>
            </a:extLst>
          </p:cNvPr>
          <p:cNvSpPr/>
          <p:nvPr/>
        </p:nvSpPr>
        <p:spPr>
          <a:xfrm>
            <a:off x="307975" y="1366736"/>
            <a:ext cx="8031264" cy="451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0000"/>
              </a:lnSpc>
              <a:buNone/>
            </a:pPr>
            <a:r>
              <a:rPr lang="en-US" sz="2800" b="1" dirty="0">
                <a:solidFill>
                  <a:srgbClr val="FF0000"/>
                </a:solidFill>
              </a:rPr>
              <a:t>Ion selective electrodes (ISE)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Selectively respond to a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specific ion </a:t>
            </a:r>
            <a:r>
              <a:rPr lang="en-US" sz="2400" dirty="0"/>
              <a:t>in a mixture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Potential developed is a function of concentration of that 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Have a membrane which is capable of exchanging the specific ion with solution with which it is in contact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Membrane electrodes</a:t>
            </a:r>
          </a:p>
          <a:p>
            <a:pPr algn="just"/>
            <a:r>
              <a:rPr lang="en-US" sz="2400" dirty="0"/>
              <a:t>     e.g., glass electrode</a:t>
            </a:r>
          </a:p>
        </p:txBody>
      </p:sp>
    </p:spTree>
    <p:extLst>
      <p:ext uri="{BB962C8B-B14F-4D97-AF65-F5344CB8AC3E}">
        <p14:creationId xmlns:p14="http://schemas.microsoft.com/office/powerpoint/2010/main" val="2636735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39187" y="1187171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146" name="AutoShape 2" descr="Summer 04 Pages 17-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48" name="AutoShape 4" descr="Summer 04 Pages 17-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50" name="AutoShape 6" descr="Summer 04 Pages 17-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C40665-D08C-4EAC-8406-843A0F030842}"/>
              </a:ext>
            </a:extLst>
          </p:cNvPr>
          <p:cNvSpPr/>
          <p:nvPr/>
        </p:nvSpPr>
        <p:spPr>
          <a:xfrm>
            <a:off x="307975" y="1366736"/>
            <a:ext cx="8031264" cy="550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0000"/>
              </a:lnSpc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Types of Ion selective electrodes :</a:t>
            </a:r>
          </a:p>
          <a:p>
            <a:pPr algn="just"/>
            <a:r>
              <a:rPr lang="en-US" sz="2400" dirty="0"/>
              <a:t> Electrodes are classified based on the membrane material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Crystalline / solid state membrane electrodes: </a:t>
            </a:r>
          </a:p>
          <a:p>
            <a:pPr algn="just"/>
            <a:r>
              <a:rPr lang="en-US" sz="2400" dirty="0"/>
              <a:t>      </a:t>
            </a:r>
            <a:r>
              <a:rPr lang="en-US" sz="2000" dirty="0"/>
              <a:t>Single crystal </a:t>
            </a:r>
            <a:r>
              <a:rPr lang="en-US" sz="2000" b="1" dirty="0">
                <a:solidFill>
                  <a:srgbClr val="C42ABD"/>
                </a:solidFill>
              </a:rPr>
              <a:t>LaF</a:t>
            </a:r>
            <a:r>
              <a:rPr lang="en-US" sz="2000" b="1" baseline="-25000" dirty="0">
                <a:solidFill>
                  <a:srgbClr val="C42ABD"/>
                </a:solidFill>
              </a:rPr>
              <a:t>3</a:t>
            </a:r>
            <a:r>
              <a:rPr lang="en-US" sz="2000" b="1" dirty="0">
                <a:solidFill>
                  <a:srgbClr val="C42ABD"/>
                </a:solidFill>
              </a:rPr>
              <a:t> selective to F</a:t>
            </a:r>
            <a:r>
              <a:rPr lang="en-US" sz="2000" b="1" baseline="30000" dirty="0">
                <a:solidFill>
                  <a:srgbClr val="C42ABD"/>
                </a:solidFill>
              </a:rPr>
              <a:t>-</a:t>
            </a:r>
            <a:r>
              <a:rPr lang="en-US" sz="2000" b="1" dirty="0">
                <a:solidFill>
                  <a:srgbClr val="C42ABD"/>
                </a:solidFill>
              </a:rPr>
              <a:t> </a:t>
            </a:r>
          </a:p>
          <a:p>
            <a:pPr algn="just"/>
            <a:r>
              <a:rPr lang="en-US" sz="2000" dirty="0"/>
              <a:t>        Polycrystalline such as </a:t>
            </a:r>
            <a:r>
              <a:rPr lang="en-US" sz="2000" b="1" dirty="0">
                <a:solidFill>
                  <a:srgbClr val="C42ABD"/>
                </a:solidFill>
              </a:rPr>
              <a:t>Ag</a:t>
            </a:r>
            <a:r>
              <a:rPr lang="en-US" sz="2000" b="1" baseline="-25000" dirty="0">
                <a:solidFill>
                  <a:srgbClr val="C42ABD"/>
                </a:solidFill>
              </a:rPr>
              <a:t>2</a:t>
            </a:r>
            <a:r>
              <a:rPr lang="en-US" sz="2000" b="1" dirty="0">
                <a:solidFill>
                  <a:srgbClr val="C42ABD"/>
                </a:solidFill>
              </a:rPr>
              <a:t>S selective to S</a:t>
            </a:r>
            <a:r>
              <a:rPr lang="en-US" sz="2000" b="1" baseline="30000" dirty="0">
                <a:solidFill>
                  <a:srgbClr val="C42ABD"/>
                </a:solidFill>
              </a:rPr>
              <a:t>2-</a:t>
            </a:r>
            <a:endParaRPr lang="en-US" sz="2000" b="1" dirty="0">
              <a:solidFill>
                <a:srgbClr val="C42ABD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Non-crystalline membrane electrodes: </a:t>
            </a:r>
          </a:p>
          <a:p>
            <a:pPr algn="just"/>
            <a:r>
              <a:rPr lang="en-US" sz="2400" dirty="0"/>
              <a:t>      </a:t>
            </a:r>
            <a:r>
              <a:rPr lang="en-US" sz="2000" dirty="0"/>
              <a:t>e.g., Glass membrane </a:t>
            </a:r>
            <a:r>
              <a:rPr lang="en-US" sz="2000" b="1" dirty="0">
                <a:solidFill>
                  <a:srgbClr val="C42ABD"/>
                </a:solidFill>
              </a:rPr>
              <a:t>selective to H</a:t>
            </a:r>
            <a:r>
              <a:rPr lang="en-US" sz="2000" b="1" baseline="30000" dirty="0">
                <a:solidFill>
                  <a:srgbClr val="C42ABD"/>
                </a:solidFill>
              </a:rPr>
              <a:t>+</a:t>
            </a:r>
            <a:r>
              <a:rPr lang="en-US" sz="2000" b="1" dirty="0">
                <a:solidFill>
                  <a:srgbClr val="C42ABD"/>
                </a:solidFill>
              </a:rPr>
              <a:t> , Na</a:t>
            </a:r>
            <a:r>
              <a:rPr lang="en-US" sz="2000" b="1" baseline="30000" dirty="0">
                <a:solidFill>
                  <a:srgbClr val="C42ABD"/>
                </a:solidFill>
              </a:rPr>
              <a:t>+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Liquid membrane electrodes: </a:t>
            </a:r>
          </a:p>
          <a:p>
            <a:pPr algn="just"/>
            <a:r>
              <a:rPr lang="en-US" sz="2400" b="1" dirty="0"/>
              <a:t>      </a:t>
            </a:r>
            <a:r>
              <a:rPr lang="en-US" sz="2000" dirty="0"/>
              <a:t>An ion-exchanger is dissolved in a viscous organic liquid</a:t>
            </a:r>
          </a:p>
          <a:p>
            <a:pPr algn="just"/>
            <a:r>
              <a:rPr lang="en-US" sz="2000" dirty="0"/>
              <a:t>        membrane; used for </a:t>
            </a:r>
            <a:r>
              <a:rPr lang="en-US" sz="2000" b="1" dirty="0">
                <a:solidFill>
                  <a:srgbClr val="C42ABD"/>
                </a:solidFill>
              </a:rPr>
              <a:t>Ca</a:t>
            </a:r>
            <a:r>
              <a:rPr lang="en-US" sz="2000" b="1" baseline="30000" dirty="0">
                <a:solidFill>
                  <a:srgbClr val="C42ABD"/>
                </a:solidFill>
              </a:rPr>
              <a:t>+</a:t>
            </a:r>
            <a:r>
              <a:rPr lang="en-US" sz="2000" b="1" dirty="0">
                <a:solidFill>
                  <a:srgbClr val="C42ABD"/>
                </a:solidFill>
              </a:rPr>
              <a:t>, K</a:t>
            </a:r>
            <a:r>
              <a:rPr lang="en-US" sz="2000" b="1" baseline="30000" dirty="0">
                <a:solidFill>
                  <a:srgbClr val="C42ABD"/>
                </a:solidFill>
              </a:rPr>
              <a:t>+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Immobilised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liquid in a rigid polymer:</a:t>
            </a:r>
          </a:p>
          <a:p>
            <a:pPr algn="just">
              <a:buNone/>
            </a:pPr>
            <a:r>
              <a:rPr lang="en-US" sz="2400" dirty="0"/>
              <a:t>     </a:t>
            </a:r>
            <a:r>
              <a:rPr lang="en-US" sz="2000" dirty="0"/>
              <a:t>e.g., immobilized ion exchanger in PVC matrix ; used for </a:t>
            </a:r>
            <a:r>
              <a:rPr lang="en-US" sz="2000" b="1" dirty="0">
                <a:solidFill>
                  <a:srgbClr val="C42ABD"/>
                </a:solidFill>
              </a:rPr>
              <a:t>Ca</a:t>
            </a:r>
            <a:r>
              <a:rPr lang="en-US" sz="2000" b="1" baseline="30000" dirty="0">
                <a:solidFill>
                  <a:srgbClr val="C42ABD"/>
                </a:solidFill>
              </a:rPr>
              <a:t>+</a:t>
            </a:r>
            <a:r>
              <a:rPr lang="en-US" sz="2000" b="1" dirty="0">
                <a:solidFill>
                  <a:srgbClr val="C42ABD"/>
                </a:solidFill>
              </a:rPr>
              <a:t>,</a:t>
            </a:r>
            <a:r>
              <a:rPr lang="en-US" sz="2000" b="1" baseline="30000" dirty="0"/>
              <a:t> </a:t>
            </a:r>
            <a:r>
              <a:rPr lang="en-US" sz="2000" b="1" dirty="0">
                <a:solidFill>
                  <a:srgbClr val="C42ABD"/>
                </a:solidFill>
              </a:rPr>
              <a:t>NO</a:t>
            </a:r>
            <a:r>
              <a:rPr lang="en-US" sz="2000" b="1" baseline="-25000" dirty="0">
                <a:solidFill>
                  <a:srgbClr val="C42ABD"/>
                </a:solidFill>
              </a:rPr>
              <a:t>3</a:t>
            </a:r>
            <a:r>
              <a:rPr lang="en-US" sz="2000" b="1" baseline="30000" dirty="0">
                <a:solidFill>
                  <a:srgbClr val="C42ABD"/>
                </a:solidFill>
              </a:rPr>
              <a:t>-</a:t>
            </a:r>
            <a:endParaRPr lang="en-US" sz="2000" dirty="0">
              <a:solidFill>
                <a:srgbClr val="C42ABD"/>
              </a:solidFill>
            </a:endParaRPr>
          </a:p>
          <a:p>
            <a:pPr algn="just"/>
            <a:endParaRPr lang="en-US" sz="2400" b="1" dirty="0"/>
          </a:p>
          <a:p>
            <a:pPr marL="514350" indent="-514350" algn="just">
              <a:buNone/>
            </a:pPr>
            <a:r>
              <a:rPr lang="en-US" sz="2400" b="1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970369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39187" y="1187171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146" name="AutoShape 2" descr="Summer 04 Pages 17-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48" name="AutoShape 4" descr="Summer 04 Pages 17-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50" name="AutoShape 6" descr="Summer 04 Pages 17-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DB5CF9E-F81C-4613-A850-80F864A053D0}"/>
                  </a:ext>
                </a:extLst>
              </p:cNvPr>
              <p:cNvSpPr/>
              <p:nvPr/>
            </p:nvSpPr>
            <p:spPr>
              <a:xfrm>
                <a:off x="122860" y="1366736"/>
                <a:ext cx="8216379" cy="45668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buNone/>
                </a:pPr>
                <a:r>
                  <a:rPr lang="en-US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Electrode potential of an ion-selective electrode</a:t>
                </a:r>
              </a:p>
              <a:p>
                <a:pPr algn="just"/>
                <a:r>
                  <a:rPr lang="en-US" sz="2000" dirty="0"/>
                  <a:t>Schematic representation:</a:t>
                </a:r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      </a:t>
                </a:r>
                <a:r>
                  <a:rPr lang="en-US" b="1" dirty="0">
                    <a:solidFill>
                      <a:srgbClr val="C42ABD"/>
                    </a:solidFill>
                  </a:rPr>
                  <a:t>analyte solution                         reference solution          inner reference electrode</a:t>
                </a:r>
              </a:p>
              <a:p>
                <a:pPr algn="just"/>
                <a:r>
                  <a:rPr lang="en-US" b="1" dirty="0">
                    <a:solidFill>
                      <a:srgbClr val="C42ABD"/>
                    </a:solidFill>
                  </a:rPr>
                  <a:t>             [M</a:t>
                </a:r>
                <a:r>
                  <a:rPr lang="en-US" b="1" baseline="30000" dirty="0">
                    <a:solidFill>
                      <a:srgbClr val="C42ABD"/>
                    </a:solidFill>
                  </a:rPr>
                  <a:t>n+</a:t>
                </a:r>
                <a:r>
                  <a:rPr lang="en-US" b="1" dirty="0">
                    <a:solidFill>
                      <a:srgbClr val="C42ABD"/>
                    </a:solidFill>
                  </a:rPr>
                  <a:t>] = C</a:t>
                </a:r>
                <a:r>
                  <a:rPr lang="en-US" b="1" baseline="-25000" dirty="0">
                    <a:solidFill>
                      <a:srgbClr val="C42ABD"/>
                    </a:solidFill>
                  </a:rPr>
                  <a:t>1</a:t>
                </a:r>
                <a:r>
                  <a:rPr lang="en-US" b="1" dirty="0">
                    <a:solidFill>
                      <a:srgbClr val="C42ABD"/>
                    </a:solidFill>
                  </a:rPr>
                  <a:t>                                        [M</a:t>
                </a:r>
                <a:r>
                  <a:rPr lang="en-US" b="1" baseline="30000" dirty="0">
                    <a:solidFill>
                      <a:srgbClr val="C42ABD"/>
                    </a:solidFill>
                  </a:rPr>
                  <a:t>n+</a:t>
                </a:r>
                <a:r>
                  <a:rPr lang="en-US" b="1" dirty="0">
                    <a:solidFill>
                      <a:srgbClr val="C42ABD"/>
                    </a:solidFill>
                  </a:rPr>
                  <a:t>] = C</a:t>
                </a:r>
                <a:r>
                  <a:rPr lang="en-US" b="1" baseline="-25000" dirty="0">
                    <a:solidFill>
                      <a:srgbClr val="C42ABD"/>
                    </a:solidFill>
                  </a:rPr>
                  <a:t>2 </a:t>
                </a:r>
              </a:p>
              <a:p>
                <a:pPr algn="just"/>
                <a:endParaRPr lang="en-US" baseline="-25000" dirty="0"/>
              </a:p>
              <a:p>
                <a:pPr algn="just"/>
                <a:r>
                  <a:rPr lang="en-US" sz="1800" dirty="0"/>
                  <a:t>   </a:t>
                </a:r>
              </a:p>
              <a:p>
                <a:pPr algn="just"/>
                <a:r>
                  <a:rPr lang="en-US" dirty="0"/>
                  <a:t> </a:t>
                </a:r>
              </a:p>
              <a:p>
                <a:pPr algn="just"/>
                <a:r>
                  <a:rPr lang="en-US" sz="2000" dirty="0"/>
                  <a:t>boundary potential is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b="1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sz="1800" b="1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𝐄</m:t>
                          </m:r>
                        </m:e>
                        <m:sub>
                          <m:r>
                            <a:rPr lang="en-IN" sz="1800" b="1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𝐣</m:t>
                          </m:r>
                        </m:sub>
                      </m:sSub>
                      <m:r>
                        <a:rPr lang="en-IN" sz="1800" b="1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IN" sz="1800" b="1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IN" sz="1800" b="1">
                              <a:solidFill>
                                <a:srgbClr val="7030A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2.303</m:t>
                          </m:r>
                          <m:r>
                            <m:rPr>
                              <m:nor/>
                            </m:rPr>
                            <a:rPr lang="en-IN" sz="1800" b="1">
                              <a:solidFill>
                                <a:srgbClr val="7030A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RT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IN" sz="1800" b="1">
                              <a:solidFill>
                                <a:srgbClr val="7030A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nF</m:t>
                          </m:r>
                        </m:den>
                      </m:f>
                      <m:r>
                        <m:rPr>
                          <m:nor/>
                        </m:rPr>
                        <a:rPr lang="en-IN" sz="1800" b="1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log</m:t>
                      </m:r>
                      <m:r>
                        <a:rPr lang="en-IN" sz="1800" b="1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f>
                        <m:fPr>
                          <m:ctrlPr>
                            <a:rPr lang="en-IN" sz="1800" b="1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1800" b="1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IN" sz="1800" b="1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IN" sz="1800" b="1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1800" b="1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IN" sz="1800" b="1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IN" sz="1800" b="1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IN" sz="1800" b="1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/>
              </a:p>
              <a:p>
                <a:pPr algn="just"/>
                <a:r>
                  <a:rPr lang="en-US" sz="2000" dirty="0"/>
                  <a:t>since concentration of reference solution C</a:t>
                </a:r>
                <a:r>
                  <a:rPr lang="en-US" sz="2000" baseline="-25000" dirty="0"/>
                  <a:t>2 </a:t>
                </a:r>
                <a:r>
                  <a:rPr lang="en-US" sz="2000" dirty="0"/>
                  <a:t>is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constant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                                                                      </a:t>
                </a:r>
                <a:r>
                  <a:rPr lang="en-US" sz="2000" dirty="0"/>
                  <a:t>where</a:t>
                </a:r>
                <a:r>
                  <a:rPr lang="en-US" dirty="0"/>
                  <a:t>      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DB5CF9E-F81C-4613-A850-80F864A05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60" y="1366736"/>
                <a:ext cx="8216379" cy="4566828"/>
              </a:xfrm>
              <a:prstGeom prst="rect">
                <a:avLst/>
              </a:prstGeom>
              <a:blipFill>
                <a:blip r:embed="rId3"/>
                <a:stretch>
                  <a:fillRect l="-1113" t="-1068" b="-14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6DDEE9FE-F61B-46A1-85CB-14398C266ECB}"/>
              </a:ext>
            </a:extLst>
          </p:cNvPr>
          <p:cNvSpPr/>
          <p:nvPr/>
        </p:nvSpPr>
        <p:spPr>
          <a:xfrm>
            <a:off x="2363921" y="2298700"/>
            <a:ext cx="914400" cy="914400"/>
          </a:xfrm>
          <a:prstGeom prst="rect">
            <a:avLst/>
          </a:prstGeom>
          <a:solidFill>
            <a:schemeClr val="bg1"/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F2D810-263D-43A5-8FE0-4957B54C6DDA}"/>
                  </a:ext>
                </a:extLst>
              </p:cNvPr>
              <p:cNvSpPr txBox="1"/>
              <p:nvPr/>
            </p:nvSpPr>
            <p:spPr>
              <a:xfrm>
                <a:off x="460375" y="5491264"/>
                <a:ext cx="2977661" cy="742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b="1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sz="1800" b="1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𝐄</m:t>
                          </m:r>
                        </m:e>
                        <m:sub>
                          <m:r>
                            <a:rPr lang="en-IN" sz="1800" b="1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𝐣</m:t>
                          </m:r>
                        </m:sub>
                      </m:sSub>
                      <m:r>
                        <a:rPr lang="en-IN" sz="1800" b="1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IN" sz="1800" b="1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IN" sz="1800" b="1">
                              <a:solidFill>
                                <a:srgbClr val="7030A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2.303</m:t>
                          </m:r>
                          <m:r>
                            <m:rPr>
                              <m:nor/>
                            </m:rPr>
                            <a:rPr lang="en-IN" sz="1800" b="1">
                              <a:solidFill>
                                <a:srgbClr val="7030A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RT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IN" sz="1800" b="1">
                              <a:solidFill>
                                <a:srgbClr val="7030A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nF</m:t>
                          </m:r>
                        </m:den>
                      </m:f>
                      <m:r>
                        <m:rPr>
                          <m:nor/>
                        </m:rPr>
                        <a:rPr lang="en-IN" sz="1800" b="1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log</m:t>
                      </m:r>
                      <m:sSub>
                        <m:sSubPr>
                          <m:ctrlPr>
                            <a:rPr lang="en-IN" sz="1800" b="1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IN" sz="1800" b="1">
                              <a:solidFill>
                                <a:srgbClr val="7030A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C</m:t>
                          </m:r>
                        </m:e>
                        <m:sub>
                          <m:r>
                            <a:rPr lang="en-IN" sz="1800" b="1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nor/>
                        </m:rPr>
                        <a:rPr lang="en-IN" sz="1800" b="1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IN" sz="1800" b="1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K</m:t>
                      </m:r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F2D810-263D-43A5-8FE0-4957B54C6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5491264"/>
                <a:ext cx="2977661" cy="7427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9D6EFB-E36A-413A-A962-42935253F485}"/>
                  </a:ext>
                </a:extLst>
              </p:cNvPr>
              <p:cNvSpPr txBox="1"/>
              <p:nvPr/>
            </p:nvSpPr>
            <p:spPr>
              <a:xfrm>
                <a:off x="4549422" y="5479850"/>
                <a:ext cx="3539834" cy="6039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b="1" smtClean="0">
                          <a:solidFill>
                            <a:srgbClr val="7030A0"/>
                          </a:solidFill>
                        </a:rPr>
                        <m:t>K</m:t>
                      </m:r>
                      <m:r>
                        <m:rPr>
                          <m:nor/>
                        </m:rPr>
                        <a:rPr lang="en-IN" b="1" smtClean="0">
                          <a:solidFill>
                            <a:srgbClr val="7030A0"/>
                          </a:solidFill>
                        </a:rPr>
                        <m:t>= − </m:t>
                      </m:r>
                      <m:f>
                        <m:fPr>
                          <m:ctrlPr>
                            <a:rPr lang="en-I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IN" b="1">
                              <a:solidFill>
                                <a:srgbClr val="7030A0"/>
                              </a:solidFill>
                            </a:rPr>
                            <m:t>2.303</m:t>
                          </m:r>
                          <m:r>
                            <m:rPr>
                              <m:nor/>
                            </m:rPr>
                            <a:rPr lang="en-IN" b="1">
                              <a:solidFill>
                                <a:srgbClr val="7030A0"/>
                              </a:solidFill>
                            </a:rPr>
                            <m:t>RT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IN" b="1">
                              <a:solidFill>
                                <a:srgbClr val="7030A0"/>
                              </a:solidFill>
                            </a:rPr>
                            <m:t>nF</m:t>
                          </m:r>
                        </m:den>
                      </m:f>
                      <m:r>
                        <m:rPr>
                          <m:nor/>
                        </m:rPr>
                        <a:rPr lang="en-IN" b="1">
                          <a:solidFill>
                            <a:srgbClr val="7030A0"/>
                          </a:solidFill>
                        </a:rPr>
                        <m:t>log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IN" b="1">
                              <a:solidFill>
                                <a:srgbClr val="7030A0"/>
                              </a:solidFill>
                            </a:rPr>
                            <m:t>C</m:t>
                          </m:r>
                        </m:e>
                        <m:sub>
                          <m:r>
                            <a:rPr lang="en-IN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A9D6EFB-E36A-413A-A962-42935253F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422" y="5479850"/>
                <a:ext cx="3539834" cy="6039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096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39187" y="1187171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146" name="AutoShape 2" descr="Summer 04 Pages 17-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48" name="AutoShape 4" descr="Summer 04 Pages 17-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50" name="AutoShape 6" descr="Summer 04 Pages 17-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870E0F-0788-41AE-9963-F04945AE8FF3}"/>
              </a:ext>
            </a:extLst>
          </p:cNvPr>
          <p:cNvSpPr/>
          <p:nvPr/>
        </p:nvSpPr>
        <p:spPr>
          <a:xfrm>
            <a:off x="155575" y="1429175"/>
            <a:ext cx="89872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Overall potential of the membrane electrode is given by </a:t>
            </a:r>
          </a:p>
          <a:p>
            <a:pPr algn="just"/>
            <a:r>
              <a:rPr lang="en-US" sz="2400" dirty="0"/>
              <a:t>                                 </a:t>
            </a:r>
            <a:r>
              <a:rPr lang="en-US" sz="2400" b="1" dirty="0">
                <a:solidFill>
                  <a:srgbClr val="C42ABD"/>
                </a:solidFill>
              </a:rPr>
              <a:t>E</a:t>
            </a:r>
            <a:r>
              <a:rPr lang="en-US" sz="2400" b="1" baseline="-25000" dirty="0">
                <a:solidFill>
                  <a:srgbClr val="C42ABD"/>
                </a:solidFill>
              </a:rPr>
              <a:t>M</a:t>
            </a:r>
            <a:r>
              <a:rPr lang="en-US" sz="2400" b="1" dirty="0">
                <a:solidFill>
                  <a:srgbClr val="C42ABD"/>
                </a:solidFill>
              </a:rPr>
              <a:t> = </a:t>
            </a:r>
            <a:r>
              <a:rPr lang="en-US" sz="2400" b="1" dirty="0" err="1">
                <a:solidFill>
                  <a:srgbClr val="C42ABD"/>
                </a:solidFill>
              </a:rPr>
              <a:t>E</a:t>
            </a:r>
            <a:r>
              <a:rPr lang="en-US" sz="2400" b="1" baseline="-25000" dirty="0" err="1">
                <a:solidFill>
                  <a:srgbClr val="C42ABD"/>
                </a:solidFill>
              </a:rPr>
              <a:t>j</a:t>
            </a:r>
            <a:r>
              <a:rPr lang="en-US" sz="2400" b="1" dirty="0">
                <a:solidFill>
                  <a:srgbClr val="C42ABD"/>
                </a:solidFill>
              </a:rPr>
              <a:t>  +   </a:t>
            </a:r>
            <a:r>
              <a:rPr lang="en-US" sz="2400" b="1" dirty="0" err="1">
                <a:solidFill>
                  <a:srgbClr val="C42ABD"/>
                </a:solidFill>
              </a:rPr>
              <a:t>E</a:t>
            </a:r>
            <a:r>
              <a:rPr lang="en-US" sz="2400" b="1" baseline="-25000" dirty="0" err="1">
                <a:solidFill>
                  <a:srgbClr val="C42ABD"/>
                </a:solidFill>
              </a:rPr>
              <a:t>ref</a:t>
            </a:r>
            <a:r>
              <a:rPr lang="en-US" sz="2400" baseline="-25000" dirty="0"/>
              <a:t>	       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since </a:t>
            </a:r>
          </a:p>
          <a:p>
            <a:pPr algn="just"/>
            <a:endParaRPr lang="en-US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E766D-C305-4ECA-A7A3-1F55AF54985D}"/>
              </a:ext>
            </a:extLst>
          </p:cNvPr>
          <p:cNvSpPr/>
          <p:nvPr/>
        </p:nvSpPr>
        <p:spPr>
          <a:xfrm>
            <a:off x="3880339" y="4008786"/>
            <a:ext cx="34999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where</a:t>
            </a:r>
            <a:r>
              <a:rPr lang="en-US" sz="2400" dirty="0"/>
              <a:t>        </a:t>
            </a:r>
            <a:r>
              <a:rPr lang="en-US" sz="2000" b="1" dirty="0" err="1">
                <a:solidFill>
                  <a:srgbClr val="7030A0"/>
                </a:solidFill>
              </a:rPr>
              <a:t>E</a:t>
            </a:r>
            <a:r>
              <a:rPr lang="en-US" sz="2000" b="1" baseline="30000" dirty="0" err="1">
                <a:solidFill>
                  <a:srgbClr val="7030A0"/>
                </a:solidFill>
              </a:rPr>
              <a:t>o</a:t>
            </a:r>
            <a:r>
              <a:rPr lang="en-US" sz="2000" b="1" baseline="-25000" dirty="0" err="1">
                <a:solidFill>
                  <a:srgbClr val="7030A0"/>
                </a:solidFill>
              </a:rPr>
              <a:t>M</a:t>
            </a:r>
            <a:r>
              <a:rPr lang="en-US" sz="2000" b="1" dirty="0">
                <a:solidFill>
                  <a:srgbClr val="7030A0"/>
                </a:solidFill>
              </a:rPr>
              <a:t> = K +  </a:t>
            </a:r>
            <a:r>
              <a:rPr lang="en-US" sz="2000" b="1" dirty="0" err="1">
                <a:solidFill>
                  <a:srgbClr val="7030A0"/>
                </a:solidFill>
              </a:rPr>
              <a:t>E</a:t>
            </a:r>
            <a:r>
              <a:rPr lang="en-US" sz="2000" b="1" baseline="-25000" dirty="0" err="1">
                <a:solidFill>
                  <a:srgbClr val="7030A0"/>
                </a:solidFill>
              </a:rPr>
              <a:t>ref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FE5640-3149-483B-83EB-B6EB7F752D9F}"/>
              </a:ext>
            </a:extLst>
          </p:cNvPr>
          <p:cNvSpPr/>
          <p:nvPr/>
        </p:nvSpPr>
        <p:spPr>
          <a:xfrm>
            <a:off x="398006" y="4709726"/>
            <a:ext cx="11440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sz="2200" dirty="0"/>
              <a:t>At 298K,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49545-BA00-4D7D-A7B6-2FE6558148DD}"/>
              </a:ext>
            </a:extLst>
          </p:cNvPr>
          <p:cNvSpPr txBox="1"/>
          <p:nvPr/>
        </p:nvSpPr>
        <p:spPr>
          <a:xfrm>
            <a:off x="173581" y="5509406"/>
            <a:ext cx="80312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ea typeface="Times New Roman" pitchFamily="18" charset="0"/>
                <a:cs typeface="Arial" pitchFamily="34" charset="0"/>
              </a:rPr>
              <a:t>Membrane electrode is coupled with an external reference electrode 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ea typeface="Times New Roman" pitchFamily="18" charset="0"/>
              <a:cs typeface="Arial" pitchFamily="34" charset="0"/>
            </a:endParaRPr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2FD9192-34C4-4D9E-BBBD-5ED5A01365A8}"/>
                  </a:ext>
                </a:extLst>
              </p:cNvPr>
              <p:cNvSpPr txBox="1"/>
              <p:nvPr/>
            </p:nvSpPr>
            <p:spPr>
              <a:xfrm>
                <a:off x="678605" y="3160893"/>
                <a:ext cx="3643130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IN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𝐌</m:t>
                          </m:r>
                        </m:sub>
                      </m:sSub>
                      <m:r>
                        <a:rPr lang="en-IN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IN" b="1">
                              <a:solidFill>
                                <a:srgbClr val="7030A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2.303</m:t>
                          </m:r>
                          <m:r>
                            <m:rPr>
                              <m:nor/>
                            </m:rPr>
                            <a:rPr lang="en-IN" b="1">
                              <a:solidFill>
                                <a:srgbClr val="7030A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RT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IN" b="1">
                              <a:solidFill>
                                <a:srgbClr val="7030A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nF</m:t>
                          </m:r>
                        </m:den>
                      </m:f>
                      <m:r>
                        <m:rPr>
                          <m:nor/>
                        </m:rPr>
                        <a:rPr lang="en-IN" b="1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log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IN" b="1">
                              <a:solidFill>
                                <a:srgbClr val="7030A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C</m:t>
                          </m:r>
                        </m:e>
                        <m:sub>
                          <m:r>
                            <a:rPr lang="en-IN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nor/>
                        </m:rPr>
                        <a:rPr lang="en-IN" b="1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IN" b="1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IN" b="1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+</m:t>
                      </m:r>
                      <m:r>
                        <m:rPr>
                          <m:nor/>
                        </m:rPr>
                        <a:rPr lang="en-IN" b="1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Eref</m:t>
                      </m:r>
                    </m:oMath>
                  </m:oMathPara>
                </a14:m>
                <a:endParaRPr lang="en-IN" b="1" dirty="0">
                  <a:solidFill>
                    <a:srgbClr val="7030A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2FD9192-34C4-4D9E-BBBD-5ED5A0136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05" y="3160893"/>
                <a:ext cx="3643130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D11CFC-2AB0-4280-A200-DA0255E47621}"/>
                  </a:ext>
                </a:extLst>
              </p:cNvPr>
              <p:cNvSpPr txBox="1"/>
              <p:nvPr/>
            </p:nvSpPr>
            <p:spPr>
              <a:xfrm>
                <a:off x="0" y="4020775"/>
                <a:ext cx="4321735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IN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𝐌</m:t>
                          </m:r>
                        </m:sub>
                      </m:sSub>
                      <m:r>
                        <m:rPr>
                          <m:nor/>
                        </m:rPr>
                        <a:rPr lang="en-IN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IN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IN" b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IN" b="1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𝐨</m:t>
                              </m:r>
                            </m:sup>
                          </m:sSup>
                        </m:e>
                        <m:sub>
                          <m:r>
                            <a:rPr lang="en-IN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𝐌</m:t>
                          </m:r>
                        </m:sub>
                      </m:sSub>
                      <m:r>
                        <a:rPr lang="en-IN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IN" b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2.303</m:t>
                          </m:r>
                          <m:r>
                            <m:rPr>
                              <m:nor/>
                            </m:rPr>
                            <a:rPr lang="en-IN" b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RT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IN" b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nF</m:t>
                          </m:r>
                        </m:den>
                      </m:f>
                      <m:r>
                        <m:rPr>
                          <m:nor/>
                        </m:rPr>
                        <a:rPr lang="en-IN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IN" b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IN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D11CFC-2AB0-4280-A200-DA0255E47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20775"/>
                <a:ext cx="4321735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7ABD0C-5923-47CE-AC6C-C490509086B1}"/>
                  </a:ext>
                </a:extLst>
              </p:cNvPr>
              <p:cNvSpPr txBox="1"/>
              <p:nvPr/>
            </p:nvSpPr>
            <p:spPr>
              <a:xfrm>
                <a:off x="1349188" y="4813080"/>
                <a:ext cx="4629582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IN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𝐌</m:t>
                          </m:r>
                        </m:sub>
                      </m:sSub>
                      <m:r>
                        <m:rPr>
                          <m:nor/>
                        </m:rPr>
                        <a:rPr lang="en-IN" b="1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IN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IN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IN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𝐨</m:t>
                              </m:r>
                            </m:sup>
                          </m:sSup>
                        </m:e>
                        <m:sub>
                          <m:r>
                            <a:rPr lang="en-IN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𝐌</m:t>
                          </m:r>
                        </m:sub>
                      </m:sSub>
                      <m:r>
                        <a:rPr lang="en-IN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𝟎𝟓𝟗𝟏</m:t>
                          </m:r>
                        </m:num>
                        <m:den>
                          <m:r>
                            <a:rPr lang="en-IN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den>
                      </m:f>
                      <m:r>
                        <m:rPr>
                          <m:nor/>
                        </m:rPr>
                        <a:rPr lang="en-IN" b="1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log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IN" b="1">
                              <a:solidFill>
                                <a:srgbClr val="7030A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C</m:t>
                          </m:r>
                        </m:e>
                        <m:sub>
                          <m:r>
                            <a:rPr lang="en-IN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7ABD0C-5923-47CE-AC6C-C49050908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188" y="4813080"/>
                <a:ext cx="4629582" cy="6183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2AF437-C61A-4AC0-82EF-8DD02721412F}"/>
                  </a:ext>
                </a:extLst>
              </p:cNvPr>
              <p:cNvSpPr txBox="1"/>
              <p:nvPr/>
            </p:nvSpPr>
            <p:spPr>
              <a:xfrm>
                <a:off x="902678" y="2328979"/>
                <a:ext cx="2977661" cy="742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b="1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sz="1800" b="1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𝐄</m:t>
                          </m:r>
                        </m:e>
                        <m:sub>
                          <m:r>
                            <a:rPr lang="en-IN" sz="1800" b="1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𝐣</m:t>
                          </m:r>
                        </m:sub>
                      </m:sSub>
                      <m:r>
                        <a:rPr lang="en-IN" sz="1800" b="1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IN" sz="1800" b="1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IN" sz="1800" b="1">
                              <a:solidFill>
                                <a:srgbClr val="7030A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2.303</m:t>
                          </m:r>
                          <m:r>
                            <m:rPr>
                              <m:nor/>
                            </m:rPr>
                            <a:rPr lang="en-IN" sz="1800" b="1">
                              <a:solidFill>
                                <a:srgbClr val="7030A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RT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IN" sz="1800" b="1">
                              <a:solidFill>
                                <a:srgbClr val="7030A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nF</m:t>
                          </m:r>
                        </m:den>
                      </m:f>
                      <m:r>
                        <m:rPr>
                          <m:nor/>
                        </m:rPr>
                        <a:rPr lang="en-IN" sz="1800" b="1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log</m:t>
                      </m:r>
                      <m:sSub>
                        <m:sSubPr>
                          <m:ctrlPr>
                            <a:rPr lang="en-IN" sz="1800" b="1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IN" sz="1800" b="1">
                              <a:solidFill>
                                <a:srgbClr val="7030A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C</m:t>
                          </m:r>
                        </m:e>
                        <m:sub>
                          <m:r>
                            <a:rPr lang="en-IN" sz="1800" b="1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nor/>
                        </m:rPr>
                        <a:rPr lang="en-IN" sz="1800" b="1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IN" sz="1800" b="1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K</m:t>
                      </m:r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2AF437-C61A-4AC0-82EF-8DD027214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78" y="2328979"/>
                <a:ext cx="2977661" cy="7427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14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39187" y="1187171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146" name="AutoShape 2" descr="Summer 04 Pages 17-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48" name="AutoShape 4" descr="Summer 04 Pages 17-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50" name="AutoShape 6" descr="Summer 04 Pages 17-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870E0F-0788-41AE-9963-F04945AE8FF3}"/>
              </a:ext>
            </a:extLst>
          </p:cNvPr>
          <p:cNvSpPr/>
          <p:nvPr/>
        </p:nvSpPr>
        <p:spPr>
          <a:xfrm>
            <a:off x="155575" y="1429175"/>
            <a:ext cx="89872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D16C7B-AA48-4F68-A0AA-B0F758E8598E}"/>
              </a:ext>
            </a:extLst>
          </p:cNvPr>
          <p:cNvSpPr/>
          <p:nvPr/>
        </p:nvSpPr>
        <p:spPr>
          <a:xfrm>
            <a:off x="155575" y="1429175"/>
            <a:ext cx="7999758" cy="5083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External ref. electrode/Analyte/membrane/ ref. solution/Internal ref. electrode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7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Cell  potential = E </a:t>
            </a:r>
            <a:r>
              <a:rPr lang="en-US" sz="2000" baseline="-25000" dirty="0"/>
              <a:t>cathode</a:t>
            </a:r>
            <a:r>
              <a:rPr lang="en-US" sz="2000" dirty="0"/>
              <a:t> – E </a:t>
            </a:r>
            <a:r>
              <a:rPr lang="en-US" sz="2000" baseline="-25000" dirty="0"/>
              <a:t>anode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E </a:t>
            </a:r>
            <a:r>
              <a:rPr lang="en-US" sz="2000" baseline="-25000" dirty="0"/>
              <a:t>cell </a:t>
            </a:r>
            <a:r>
              <a:rPr lang="en-US" sz="2000" dirty="0"/>
              <a:t>= E </a:t>
            </a:r>
            <a:r>
              <a:rPr lang="en-US" sz="2000" baseline="-25000" dirty="0"/>
              <a:t>membrane</a:t>
            </a:r>
            <a:r>
              <a:rPr lang="en-US" sz="2000" dirty="0"/>
              <a:t> – E </a:t>
            </a:r>
            <a:r>
              <a:rPr lang="en-US" sz="2000" baseline="-25000" dirty="0" err="1"/>
              <a:t>ext.ref.electrode</a:t>
            </a:r>
            <a:endParaRPr lang="en-US" sz="2000" baseline="-25000" dirty="0"/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sz="2000" baseline="-25000" dirty="0"/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E </a:t>
            </a:r>
            <a:r>
              <a:rPr lang="en-US" sz="2000" baseline="-25000" dirty="0"/>
              <a:t>cell </a:t>
            </a:r>
            <a:r>
              <a:rPr lang="en-US" sz="2000" dirty="0"/>
              <a:t>can be measured, E </a:t>
            </a:r>
            <a:r>
              <a:rPr lang="en-US" sz="2000" baseline="-25000" dirty="0" err="1"/>
              <a:t>ext.ref.electrode</a:t>
            </a:r>
            <a:r>
              <a:rPr lang="en-US" sz="2000" baseline="-25000" dirty="0"/>
              <a:t> </a:t>
            </a:r>
            <a:r>
              <a:rPr lang="en-US" sz="2000" dirty="0"/>
              <a:t>is known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E </a:t>
            </a:r>
            <a:r>
              <a:rPr lang="en-US" sz="2000" baseline="-25000" dirty="0"/>
              <a:t>membrane </a:t>
            </a:r>
            <a:r>
              <a:rPr lang="en-US" sz="2000" dirty="0"/>
              <a:t>can be determined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333333"/>
              </a:solidFill>
              <a:cs typeface="Arial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333333"/>
                </a:solidFill>
                <a:cs typeface="Arial" pitchFamily="34" charset="0"/>
              </a:rPr>
              <a:t>Since                                                      </a:t>
            </a:r>
            <a:r>
              <a:rPr lang="en-US" sz="2400" dirty="0">
                <a:solidFill>
                  <a:srgbClr val="333333"/>
                </a:solidFill>
                <a:cs typeface="Arial" pitchFamily="34" charset="0"/>
              </a:rPr>
              <a:t>  , </a:t>
            </a:r>
            <a:r>
              <a:rPr lang="en-US" sz="2000" dirty="0"/>
              <a:t>C</a:t>
            </a:r>
            <a:r>
              <a:rPr lang="en-US" sz="2000" baseline="-25000" dirty="0"/>
              <a:t>1</a:t>
            </a:r>
            <a:r>
              <a:rPr lang="en-US" sz="2000" dirty="0"/>
              <a:t> can be determined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333333"/>
              </a:solidFill>
              <a:cs typeface="Arial" pitchFamily="34" charset="0"/>
            </a:endParaRPr>
          </a:p>
          <a:p>
            <a:pPr algn="just">
              <a:buNone/>
            </a:pPr>
            <a:r>
              <a:rPr lang="en-US" sz="2000" dirty="0"/>
              <a:t>The disadvantage of an ion-selective electrode is that the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membrane offers very high resistance</a:t>
            </a:r>
            <a:r>
              <a:rPr lang="en-US" sz="2000" dirty="0"/>
              <a:t> so ordinary potentiometers cannot be used; special type of potentiometers have to be used.</a:t>
            </a:r>
          </a:p>
          <a:p>
            <a:pPr algn="just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Applications :</a:t>
            </a:r>
          </a:p>
          <a:p>
            <a:pPr lvl="0" algn="just">
              <a:buNone/>
            </a:pPr>
            <a:r>
              <a:rPr lang="en-US" sz="2000" dirty="0"/>
              <a:t>Used to determine concentration of number of cations and anions such as H</a:t>
            </a:r>
            <a:r>
              <a:rPr lang="en-US" sz="2000" baseline="30000" dirty="0"/>
              <a:t>+</a:t>
            </a:r>
            <a:r>
              <a:rPr lang="en-US" sz="2000" dirty="0"/>
              <a:t>, Li</a:t>
            </a:r>
            <a:r>
              <a:rPr lang="en-US" sz="2000" baseline="30000" dirty="0"/>
              <a:t>+</a:t>
            </a:r>
            <a:r>
              <a:rPr lang="en-US" sz="2000" dirty="0"/>
              <a:t>,Na</a:t>
            </a:r>
            <a:r>
              <a:rPr lang="en-US" sz="2000" baseline="30000" dirty="0"/>
              <a:t>+</a:t>
            </a:r>
            <a:r>
              <a:rPr lang="en-US" sz="2000" dirty="0"/>
              <a:t>,K</a:t>
            </a:r>
            <a:r>
              <a:rPr lang="en-US" sz="2000" baseline="30000" dirty="0"/>
              <a:t>+</a:t>
            </a:r>
            <a:r>
              <a:rPr lang="en-US" sz="2000" dirty="0"/>
              <a:t>,Pb</a:t>
            </a:r>
            <a:r>
              <a:rPr lang="en-US" sz="2000" baseline="30000" dirty="0"/>
              <a:t>2+,</a:t>
            </a:r>
            <a:r>
              <a:rPr lang="en-US" sz="2000" dirty="0"/>
              <a:t>Cu</a:t>
            </a:r>
            <a:r>
              <a:rPr lang="en-US" sz="2000" baseline="30000" dirty="0"/>
              <a:t>2+</a:t>
            </a:r>
            <a:r>
              <a:rPr lang="en-US" sz="2000" dirty="0"/>
              <a:t>,Mg</a:t>
            </a:r>
            <a:r>
              <a:rPr lang="en-US" sz="2000" baseline="30000" dirty="0"/>
              <a:t>2+</a:t>
            </a:r>
            <a:r>
              <a:rPr lang="en-US" sz="2000" dirty="0"/>
              <a:t>,CN</a:t>
            </a:r>
            <a:r>
              <a:rPr lang="en-US" sz="2000" baseline="30000" dirty="0"/>
              <a:t>-</a:t>
            </a:r>
            <a:r>
              <a:rPr lang="en-US" sz="2000" dirty="0"/>
              <a:t>, NO</a:t>
            </a:r>
            <a:r>
              <a:rPr lang="en-US" sz="2000" baseline="-25000" dirty="0"/>
              <a:t>3</a:t>
            </a:r>
            <a:r>
              <a:rPr lang="en-US" sz="2000" baseline="30000" dirty="0"/>
              <a:t>-</a:t>
            </a:r>
            <a:r>
              <a:rPr lang="en-US" sz="2000" dirty="0"/>
              <a:t>, F</a:t>
            </a:r>
            <a:r>
              <a:rPr lang="en-US" sz="2000" baseline="30000" dirty="0"/>
              <a:t>-</a:t>
            </a:r>
            <a:r>
              <a:rPr lang="en-US" sz="2000" dirty="0"/>
              <a:t>etc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A543859-35E0-4173-B5DF-304021DA5C77}"/>
                  </a:ext>
                </a:extLst>
              </p:cNvPr>
              <p:cNvSpPr txBox="1"/>
              <p:nvPr/>
            </p:nvSpPr>
            <p:spPr>
              <a:xfrm>
                <a:off x="824691" y="3633470"/>
                <a:ext cx="3364522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IN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𝐌</m:t>
                          </m:r>
                        </m:sub>
                      </m:sSub>
                      <m:r>
                        <m:rPr>
                          <m:nor/>
                        </m:rPr>
                        <a:rPr lang="en-IN" b="1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IN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IN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IN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𝐨</m:t>
                              </m:r>
                            </m:sup>
                          </m:sSup>
                        </m:e>
                        <m:sub>
                          <m:r>
                            <a:rPr lang="en-IN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𝐌</m:t>
                          </m:r>
                        </m:sub>
                      </m:sSub>
                      <m:r>
                        <a:rPr lang="en-IN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𝟎𝟓𝟗𝟏</m:t>
                          </m:r>
                        </m:num>
                        <m:den>
                          <m:r>
                            <a:rPr lang="en-IN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den>
                      </m:f>
                      <m:r>
                        <m:rPr>
                          <m:nor/>
                        </m:rPr>
                        <a:rPr lang="en-IN" b="1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log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IN" b="1">
                              <a:solidFill>
                                <a:srgbClr val="7030A0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m:t>C</m:t>
                          </m:r>
                        </m:e>
                        <m:sub>
                          <m:r>
                            <a:rPr lang="en-IN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A543859-35E0-4173-B5DF-304021DA5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91" y="3633470"/>
                <a:ext cx="3364522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229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Lata</a:t>
            </a:r>
            <a:r>
              <a:rPr lang="en-US" sz="2400" b="1" dirty="0"/>
              <a:t> </a:t>
            </a:r>
            <a:r>
              <a:rPr lang="en-US" sz="2400" b="1" dirty="0" err="1"/>
              <a:t>Pasupulety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DD599C-3DA0-4168-B5D7-CBDB66079CEF}"/>
              </a:ext>
            </a:extLst>
          </p:cNvPr>
          <p:cNvSpPr/>
          <p:nvPr/>
        </p:nvSpPr>
        <p:spPr>
          <a:xfrm>
            <a:off x="4300315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latapasupulety@pes.edu</a:t>
            </a:r>
            <a:endParaRPr lang="en-IN" sz="24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040864-BC64-4159-9807-E1A78B623F44}"/>
              </a:ext>
            </a:extLst>
          </p:cNvPr>
          <p:cNvSpPr/>
          <p:nvPr/>
        </p:nvSpPr>
        <p:spPr>
          <a:xfrm>
            <a:off x="4300315" y="457301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+91 80 6666 3333 </a:t>
            </a:r>
            <a:r>
              <a:rPr lang="en-US" sz="2000" dirty="0" err="1"/>
              <a:t>Extn</a:t>
            </a:r>
            <a:r>
              <a:rPr lang="en-US" sz="2000" dirty="0"/>
              <a:t> 759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0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100666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453544" cy="4131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b="1" i="1" dirty="0"/>
              <a:t>Class content:</a:t>
            </a:r>
          </a:p>
          <a:p>
            <a:pPr marL="0" indent="0">
              <a:buNone/>
            </a:pPr>
            <a:endParaRPr lang="en-IN" b="1" dirty="0"/>
          </a:p>
          <a:p>
            <a:pPr algn="just"/>
            <a:r>
              <a:rPr lang="en-US" b="1" i="1" dirty="0">
                <a:solidFill>
                  <a:srgbClr val="00000A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Concentration cells</a:t>
            </a:r>
          </a:p>
          <a:p>
            <a:pPr lvl="1" algn="just"/>
            <a:r>
              <a:rPr lang="en-US" b="1" i="1" dirty="0">
                <a:solidFill>
                  <a:srgbClr val="00000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Types of concentration cells</a:t>
            </a:r>
          </a:p>
          <a:p>
            <a:pPr lvl="2" algn="just"/>
            <a:r>
              <a:rPr lang="en-US" b="1" i="1" dirty="0">
                <a:solidFill>
                  <a:srgbClr val="00000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Electrolyte concentration cells</a:t>
            </a:r>
          </a:p>
          <a:p>
            <a:pPr lvl="2" algn="just"/>
            <a:r>
              <a:rPr lang="en-US" b="1" i="1" dirty="0">
                <a:solidFill>
                  <a:srgbClr val="00000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Electrode concentration cells</a:t>
            </a:r>
          </a:p>
          <a:p>
            <a:pPr algn="just"/>
            <a:r>
              <a:rPr lang="en-US" b="1" i="1" dirty="0">
                <a:solidFill>
                  <a:srgbClr val="00000A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Ion- selective electrodes</a:t>
            </a:r>
          </a:p>
          <a:p>
            <a:pPr lvl="1" algn="just"/>
            <a:r>
              <a:rPr lang="en-US" b="1" i="1" dirty="0">
                <a:solidFill>
                  <a:srgbClr val="00000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Types of ion – selective electrodes</a:t>
            </a:r>
          </a:p>
          <a:p>
            <a:pPr lvl="1" algn="just"/>
            <a:r>
              <a:rPr lang="en-US" b="1" i="1" dirty="0">
                <a:solidFill>
                  <a:srgbClr val="00000A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Electrode potential for an ion-selective electrode</a:t>
            </a:r>
          </a:p>
        </p:txBody>
      </p:sp>
    </p:spTree>
    <p:extLst>
      <p:ext uri="{BB962C8B-B14F-4D97-AF65-F5344CB8AC3E}">
        <p14:creationId xmlns:p14="http://schemas.microsoft.com/office/powerpoint/2010/main" val="80035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39355F-DF60-48A3-9B0A-CE86E856759F}"/>
              </a:ext>
            </a:extLst>
          </p:cNvPr>
          <p:cNvSpPr/>
          <p:nvPr/>
        </p:nvSpPr>
        <p:spPr>
          <a:xfrm>
            <a:off x="295546" y="1302146"/>
            <a:ext cx="788995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rgbClr val="FF0000"/>
                </a:solidFill>
              </a:rPr>
              <a:t>Concentration cells: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An electrochemical cell in which identical electrodes are in contact with a solution of identical species but of different concentration </a:t>
            </a:r>
          </a:p>
          <a:p>
            <a:pPr algn="just">
              <a:buNone/>
            </a:pPr>
            <a:endParaRPr lang="en-US" sz="2400" dirty="0"/>
          </a:p>
          <a:p>
            <a:pPr algn="just">
              <a:buNone/>
            </a:pPr>
            <a:endParaRPr lang="en-US" sz="2400" dirty="0"/>
          </a:p>
          <a:p>
            <a:pPr algn="just">
              <a:buNone/>
            </a:pPr>
            <a:endParaRPr lang="en-US" sz="2400" dirty="0"/>
          </a:p>
          <a:p>
            <a:pPr algn="just">
              <a:buNone/>
            </a:pPr>
            <a:endParaRPr lang="en-US" sz="2400" dirty="0"/>
          </a:p>
          <a:p>
            <a:pPr algn="just">
              <a:buNone/>
            </a:pPr>
            <a:endParaRPr lang="en-US" sz="2400" dirty="0"/>
          </a:p>
          <a:p>
            <a:pPr algn="just">
              <a:buNone/>
            </a:pPr>
            <a:endParaRPr lang="en-US" sz="2400" dirty="0"/>
          </a:p>
          <a:p>
            <a:pPr algn="just">
              <a:buNone/>
            </a:pPr>
            <a:endParaRPr lang="en-US" sz="2400" dirty="0"/>
          </a:p>
        </p:txBody>
      </p:sp>
      <p:pic>
        <p:nvPicPr>
          <p:cNvPr id="9" name="Picture 8" descr="Related image">
            <a:extLst>
              <a:ext uri="{FF2B5EF4-FFF2-40B4-BE49-F238E27FC236}">
                <a16:creationId xmlns:a16="http://schemas.microsoft.com/office/drawing/2014/main" id="{236300EA-DD21-414C-AEBD-DCC4EACD40DD}"/>
              </a:ext>
            </a:extLst>
          </p:cNvPr>
          <p:cNvPicPr/>
          <p:nvPr/>
        </p:nvPicPr>
        <p:blipFill>
          <a:blip r:embed="rId3" cstate="print"/>
          <a:srcRect l="4845" t="10966"/>
          <a:stretch>
            <a:fillRect/>
          </a:stretch>
        </p:blipFill>
        <p:spPr bwMode="auto">
          <a:xfrm>
            <a:off x="2612569" y="2588457"/>
            <a:ext cx="5441183" cy="3425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AED9B8-B58A-4D45-BFE3-CA35E4E11DFC}"/>
              </a:ext>
            </a:extLst>
          </p:cNvPr>
          <p:cNvSpPr txBox="1"/>
          <p:nvPr/>
        </p:nvSpPr>
        <p:spPr>
          <a:xfrm>
            <a:off x="3481754" y="6119336"/>
            <a:ext cx="41851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hlinkClick r:id="rId4"/>
              </a:rPr>
              <a:t>https://chemdemos.uoregon.edu/demos/Voltaic-Cell-CuCu-concentration-cell-Demonstration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70990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C15240-E86E-42E5-A3E0-6334C6A5BB71}"/>
              </a:ext>
            </a:extLst>
          </p:cNvPr>
          <p:cNvSpPr/>
          <p:nvPr/>
        </p:nvSpPr>
        <p:spPr>
          <a:xfrm>
            <a:off x="194751" y="1302146"/>
            <a:ext cx="789393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/>
              <a:t>     </a:t>
            </a:r>
            <a:r>
              <a:rPr lang="en-US" sz="2200" dirty="0"/>
              <a:t>In this cell 2 copper electrodes are immersed in copper sulphate</a:t>
            </a:r>
          </a:p>
          <a:p>
            <a:pPr algn="just"/>
            <a:r>
              <a:rPr lang="en-US" sz="2200" dirty="0"/>
              <a:t>      solutions of concentration c</a:t>
            </a:r>
            <a:r>
              <a:rPr lang="en-US" sz="2200" baseline="-25000" dirty="0"/>
              <a:t>1</a:t>
            </a:r>
            <a:r>
              <a:rPr lang="en-US" sz="2200" dirty="0"/>
              <a:t> &amp; c</a:t>
            </a:r>
            <a:r>
              <a:rPr lang="en-US" sz="2200" baseline="-25000" dirty="0"/>
              <a:t>2</a:t>
            </a:r>
            <a:r>
              <a:rPr lang="en-US" sz="2200" dirty="0"/>
              <a:t> , such that   c</a:t>
            </a:r>
            <a:r>
              <a:rPr lang="en-US" sz="2200" baseline="-25000" dirty="0"/>
              <a:t>2</a:t>
            </a:r>
            <a:r>
              <a:rPr lang="en-US" sz="2200" dirty="0"/>
              <a:t>&gt; c</a:t>
            </a:r>
            <a:r>
              <a:rPr lang="en-US" sz="2200" baseline="-25000" dirty="0"/>
              <a:t>1</a:t>
            </a:r>
            <a:r>
              <a:rPr lang="en-US" sz="2200" dirty="0"/>
              <a:t>                                                    </a:t>
            </a:r>
          </a:p>
          <a:p>
            <a:pPr algn="just"/>
            <a:r>
              <a:rPr lang="en-US" sz="2200" dirty="0"/>
              <a:t>                                                            </a:t>
            </a:r>
            <a:endParaRPr lang="en-US" sz="2200" baseline="-25000" dirty="0"/>
          </a:p>
          <a:p>
            <a:pPr>
              <a:buFont typeface="Arial" pitchFamily="34" charset="0"/>
              <a:buChar char="•"/>
            </a:pPr>
            <a:r>
              <a:rPr lang="en-US" sz="2200" dirty="0"/>
              <a:t>    An electrolyte has spontaneous tendency to diffuse from a</a:t>
            </a:r>
          </a:p>
          <a:p>
            <a:r>
              <a:rPr lang="en-US" sz="2200" dirty="0"/>
              <a:t>     solution of higher concentration to a solution of lower</a:t>
            </a:r>
          </a:p>
          <a:p>
            <a:r>
              <a:rPr lang="en-US" sz="2200" dirty="0"/>
              <a:t>     concentration which is the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driving force </a:t>
            </a:r>
            <a:r>
              <a:rPr lang="en-US" sz="2200" dirty="0"/>
              <a:t>for development of </a:t>
            </a:r>
          </a:p>
          <a:p>
            <a:r>
              <a:rPr lang="en-US" sz="2200" dirty="0"/>
              <a:t>     potential </a:t>
            </a:r>
          </a:p>
          <a:p>
            <a:endParaRPr lang="en-US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Oxidation takes place at anode and reduction takes place </a:t>
            </a:r>
          </a:p>
          <a:p>
            <a:pPr algn="just"/>
            <a:r>
              <a:rPr lang="en-US" sz="2200" dirty="0"/>
              <a:t>     at cathode</a:t>
            </a:r>
          </a:p>
          <a:p>
            <a:pPr algn="just"/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e.g.,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Cu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/Cu</a:t>
            </a:r>
            <a:r>
              <a:rPr lang="en-US" sz="2400" b="1" baseline="30000" dirty="0">
                <a:solidFill>
                  <a:schemeClr val="accent1">
                    <a:lumMod val="50000"/>
                  </a:schemeClr>
                </a:solidFill>
              </a:rPr>
              <a:t>2+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(c</a:t>
            </a:r>
            <a:r>
              <a:rPr lang="en-US" sz="2400" b="1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)//Cu</a:t>
            </a:r>
            <a:r>
              <a:rPr lang="en-US" sz="2400" b="1" baseline="30000" dirty="0">
                <a:solidFill>
                  <a:schemeClr val="accent1">
                    <a:lumMod val="50000"/>
                  </a:schemeClr>
                </a:solidFill>
              </a:rPr>
              <a:t>2+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(c</a:t>
            </a:r>
            <a:r>
              <a:rPr lang="en-US" sz="2400" b="1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)/Cu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0282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5C55F03-52F0-46A7-9D8B-40C001099938}"/>
              </a:ext>
            </a:extLst>
          </p:cNvPr>
          <p:cNvSpPr/>
          <p:nvPr/>
        </p:nvSpPr>
        <p:spPr>
          <a:xfrm>
            <a:off x="113723" y="1169371"/>
            <a:ext cx="4962369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Reactions :</a:t>
            </a:r>
          </a:p>
          <a:p>
            <a:pPr algn="just">
              <a:buNone/>
            </a:pPr>
            <a:r>
              <a:rPr lang="en-US" sz="2400" dirty="0"/>
              <a:t> </a:t>
            </a:r>
            <a:r>
              <a:rPr lang="en-US" sz="2000" dirty="0"/>
              <a:t>At anode: Cu </a:t>
            </a:r>
            <a:r>
              <a:rPr lang="en-US" sz="2000" b="1" dirty="0">
                <a:sym typeface="Symbol"/>
              </a:rPr>
              <a:t> </a:t>
            </a:r>
            <a:r>
              <a:rPr lang="en-US" sz="2000" dirty="0">
                <a:sym typeface="Symbol"/>
              </a:rPr>
              <a:t>Cu</a:t>
            </a:r>
            <a:r>
              <a:rPr lang="en-US" sz="2000" baseline="30000" dirty="0"/>
              <a:t>2+</a:t>
            </a:r>
            <a:r>
              <a:rPr lang="en-US" sz="2000" dirty="0"/>
              <a:t> (c</a:t>
            </a:r>
            <a:r>
              <a:rPr lang="en-US" sz="2000" baseline="-25000" dirty="0"/>
              <a:t>1</a:t>
            </a:r>
            <a:r>
              <a:rPr lang="en-US" sz="2000" dirty="0"/>
              <a:t>)+2e</a:t>
            </a:r>
            <a:r>
              <a:rPr lang="en-US" sz="2000" baseline="30000" dirty="0"/>
              <a:t>-</a:t>
            </a:r>
          </a:p>
          <a:p>
            <a:pPr algn="just"/>
            <a:r>
              <a:rPr lang="en-US" sz="2000" dirty="0"/>
              <a:t> At cathode: Cu</a:t>
            </a:r>
            <a:r>
              <a:rPr lang="en-US" sz="2000" baseline="30000" dirty="0"/>
              <a:t>2+</a:t>
            </a:r>
            <a:r>
              <a:rPr lang="en-US" sz="2000" dirty="0"/>
              <a:t> (c</a:t>
            </a:r>
            <a:r>
              <a:rPr lang="en-US" sz="2000" baseline="-25000" dirty="0"/>
              <a:t>2</a:t>
            </a:r>
            <a:r>
              <a:rPr lang="en-US" sz="2000" dirty="0"/>
              <a:t>)+ 2e</a:t>
            </a:r>
            <a:r>
              <a:rPr lang="en-US" sz="2000" baseline="30000" dirty="0"/>
              <a:t>-</a:t>
            </a:r>
            <a:r>
              <a:rPr lang="en-US" sz="2000" dirty="0">
                <a:sym typeface="Symbol"/>
              </a:rPr>
              <a:t> Cu</a:t>
            </a:r>
          </a:p>
          <a:p>
            <a:pPr algn="just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sym typeface="Symbol"/>
              </a:rPr>
              <a:t>Expression for cell potential:</a:t>
            </a:r>
            <a:endParaRPr lang="en-US" sz="2400" dirty="0"/>
          </a:p>
          <a:p>
            <a:pPr algn="just"/>
            <a:r>
              <a:rPr lang="en-US" sz="2000" dirty="0"/>
              <a:t>The emf of the cell =  E </a:t>
            </a:r>
            <a:r>
              <a:rPr lang="en-US" sz="2000" baseline="-25000" dirty="0"/>
              <a:t>cathode</a:t>
            </a:r>
            <a:r>
              <a:rPr lang="en-US" sz="2000" dirty="0"/>
              <a:t> – E </a:t>
            </a:r>
            <a:r>
              <a:rPr lang="en-US" sz="2000" baseline="-25000" dirty="0"/>
              <a:t>anode</a:t>
            </a:r>
          </a:p>
          <a:p>
            <a:pPr algn="just">
              <a:buNone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06EDFF-651D-4930-92D7-F40BED9F7DFF}"/>
                  </a:ext>
                </a:extLst>
              </p:cNvPr>
              <p:cNvSpPr txBox="1"/>
              <p:nvPr/>
            </p:nvSpPr>
            <p:spPr>
              <a:xfrm>
                <a:off x="242243" y="3119036"/>
                <a:ext cx="4809972" cy="554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IN" sz="16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𝒄𝒂𝒕𝒉𝒐𝒅𝒆</m:t>
                          </m:r>
                          <m:r>
                            <a:rPr lang="en-IN" sz="1600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IN" sz="1600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16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6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p>
                          <m:r>
                            <a:rPr lang="en-IN" sz="16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p>
                      </m:sSup>
                      <m:r>
                        <a:rPr lang="en-IN" sz="1600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IN" sz="16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sz="1600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1600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𝟑𝟎𝟑</m:t>
                          </m:r>
                          <m:r>
                            <a:rPr lang="en-IN" sz="16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𝑹𝑻</m:t>
                          </m:r>
                        </m:num>
                        <m:den>
                          <m:r>
                            <a:rPr lang="en-IN" sz="16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𝒏𝑭</m:t>
                          </m:r>
                        </m:den>
                      </m:f>
                      <m:func>
                        <m:funcPr>
                          <m:ctrlPr>
                            <a:rPr lang="en-IN" sz="16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IN" sz="1600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sSub>
                            <m:sSubPr>
                              <m:ctrlPr>
                                <a:rPr lang="en-IN" sz="1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IN" sz="1600" b="1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IN" sz="16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06EDFF-651D-4930-92D7-F40BED9F7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43" y="3119036"/>
                <a:ext cx="4809972" cy="554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1FA8B4-A6C9-4986-8FE6-0C98EB88D6F3}"/>
                  </a:ext>
                </a:extLst>
              </p:cNvPr>
              <p:cNvSpPr txBox="1"/>
              <p:nvPr/>
            </p:nvSpPr>
            <p:spPr>
              <a:xfrm>
                <a:off x="590309" y="3819519"/>
                <a:ext cx="4051300" cy="5533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IN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𝐚𝐧𝐨𝐝𝐞</m:t>
                          </m:r>
                          <m:r>
                            <a:rPr lang="en-IN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IN" sz="16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16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p>
                          <m:r>
                            <a:rPr lang="en-IN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𝐨</m:t>
                          </m:r>
                        </m:sup>
                      </m:sSup>
                      <m:r>
                        <a:rPr lang="en-IN" sz="16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IN" sz="16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𝟑𝟎𝟑𝐑𝐓</m:t>
                          </m:r>
                        </m:num>
                        <m:den>
                          <m:r>
                            <a:rPr lang="en-IN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𝐧𝐅</m:t>
                          </m:r>
                        </m:den>
                      </m:f>
                      <m:func>
                        <m:funcPr>
                          <m:ctrlPr>
                            <a:rPr lang="en-IN" sz="16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IN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sSub>
                            <m:sSubPr>
                              <m:ctrlPr>
                                <a:rPr lang="en-IN" sz="1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en-IN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IN" sz="16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1FA8B4-A6C9-4986-8FE6-0C98EB88D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09" y="3819519"/>
                <a:ext cx="4051300" cy="5533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948254-CD2A-45F4-9D4E-C545B8852C57}"/>
                  </a:ext>
                </a:extLst>
              </p:cNvPr>
              <p:cNvSpPr txBox="1"/>
              <p:nvPr/>
            </p:nvSpPr>
            <p:spPr>
              <a:xfrm>
                <a:off x="242243" y="4511922"/>
                <a:ext cx="6391112" cy="6455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IN" sz="16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𝒄𝒆𝒍𝒍</m:t>
                          </m:r>
                        </m:sub>
                      </m:sSub>
                      <m:r>
                        <a:rPr lang="en-IN" sz="1600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600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IN" sz="1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p>
                              <m:r>
                                <a:rPr lang="en-IN" sz="1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  <m:r>
                            <a:rPr lang="en-IN" sz="1600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IN" sz="1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600" b="1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IN" sz="1600" b="1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IN" sz="1600" b="1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𝟑𝟎𝟑</m:t>
                              </m:r>
                              <m:r>
                                <a:rPr lang="en-IN" sz="1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𝑹𝑻</m:t>
                              </m:r>
                            </m:num>
                            <m:den>
                              <m:r>
                                <a:rPr lang="en-IN" sz="1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𝒏𝑭</m:t>
                              </m:r>
                            </m:den>
                          </m:f>
                          <m:func>
                            <m:funcPr>
                              <m:ctrlPr>
                                <a:rPr lang="en-IN" sz="1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IN" sz="1600" b="1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IN" sz="16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IN" sz="1600" b="1" i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IN" sz="1600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IN" sz="16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600" b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IN" sz="1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p>
                              <m:r>
                                <a:rPr lang="en-IN" sz="1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  <m:r>
                            <a:rPr lang="en-IN" sz="1600" b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IN" sz="1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IN" sz="1600" b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IN" sz="1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𝟑𝟎𝟑</m:t>
                              </m:r>
                              <m:r>
                                <a:rPr lang="en-IN" sz="1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𝑹𝑻</m:t>
                              </m:r>
                            </m:num>
                            <m:den>
                              <m:r>
                                <a:rPr lang="en-IN" sz="1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𝒏𝑭</m:t>
                              </m:r>
                            </m:den>
                          </m:f>
                          <m:func>
                            <m:funcPr>
                              <m:ctrlPr>
                                <a:rPr lang="en-IN" sz="1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IN" sz="16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IN" sz="16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IN" sz="1600" b="1" i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948254-CD2A-45F4-9D4E-C545B8852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43" y="4511922"/>
                <a:ext cx="6391112" cy="6455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Object 3">
            <a:extLst>
              <a:ext uri="{FF2B5EF4-FFF2-40B4-BE49-F238E27FC236}">
                <a16:creationId xmlns:a16="http://schemas.microsoft.com/office/drawing/2014/main" id="{B825B7CA-5017-4F18-95D3-199A267977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175620"/>
              </p:ext>
            </p:extLst>
          </p:nvPr>
        </p:nvGraphicFramePr>
        <p:xfrm>
          <a:off x="590309" y="5392630"/>
          <a:ext cx="6656568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5478547" imgH="1209635" progId="Word.Document.12">
                  <p:embed/>
                </p:oleObj>
              </mc:Choice>
              <mc:Fallback>
                <p:oleObj name="Document" r:id="rId7" imgW="5478547" imgH="1209635" progId="Word.Document.12">
                  <p:embed/>
                  <p:pic>
                    <p:nvPicPr>
                      <p:cNvPr id="12" name="Object 3">
                        <a:extLst>
                          <a:ext uri="{FF2B5EF4-FFF2-40B4-BE49-F238E27FC236}">
                            <a16:creationId xmlns:a16="http://schemas.microsoft.com/office/drawing/2014/main" id="{33AE9B6B-F65D-4EAD-A4EF-84E09B31DB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09" y="5392630"/>
                        <a:ext cx="6656568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685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412C021-B3B2-4A3F-8CDA-525FE16FEB6F}"/>
              </a:ext>
            </a:extLst>
          </p:cNvPr>
          <p:cNvSpPr/>
          <p:nvPr/>
        </p:nvSpPr>
        <p:spPr>
          <a:xfrm>
            <a:off x="140098" y="1443268"/>
            <a:ext cx="6006323" cy="5591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emf of the cell is positive only if c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Symbol"/>
              </a:rPr>
              <a:t>&gt; c</a:t>
            </a:r>
            <a:r>
              <a:rPr lang="en-US" sz="2000" baseline="-25000" dirty="0"/>
              <a:t>1</a:t>
            </a:r>
          </a:p>
          <a:p>
            <a:pPr algn="just"/>
            <a:r>
              <a:rPr lang="en-US" sz="3200" baseline="-25000" dirty="0"/>
              <a:t>     </a:t>
            </a:r>
            <a:r>
              <a:rPr lang="en-US" sz="2400" b="1" baseline="-25000" dirty="0">
                <a:solidFill>
                  <a:schemeClr val="accent1">
                    <a:lumMod val="50000"/>
                  </a:schemeClr>
                </a:solidFill>
              </a:rPr>
              <a:t>i.e., conc of metal ion at cathode &gt; conc. of metal ion at anode</a:t>
            </a:r>
          </a:p>
          <a:p>
            <a:pPr algn="just"/>
            <a:endParaRPr lang="en-US" sz="2800" baseline="-25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emf of the cell depends upon the ratio c</a:t>
            </a:r>
            <a:r>
              <a:rPr lang="en-US" sz="2000" baseline="-25000" dirty="0"/>
              <a:t>2</a:t>
            </a:r>
            <a:r>
              <a:rPr lang="en-US" sz="2000" dirty="0"/>
              <a:t>/c</a:t>
            </a:r>
            <a:r>
              <a:rPr lang="en-US" sz="2000" baseline="-25000" dirty="0"/>
              <a:t>1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aseline="-25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When c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dirty="0">
                <a:sym typeface="Symbol"/>
              </a:rPr>
              <a:t>= c</a:t>
            </a:r>
            <a:r>
              <a:rPr lang="en-US" sz="2000" baseline="-25000" dirty="0"/>
              <a:t>1</a:t>
            </a:r>
            <a:r>
              <a:rPr lang="en-US" sz="2000" dirty="0"/>
              <a:t>, the emf of the cell becomes zero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    During working of the cell, concentration of ions </a:t>
            </a:r>
          </a:p>
          <a:p>
            <a:r>
              <a:rPr lang="en-US" sz="2000" dirty="0"/>
              <a:t>      increases at anode decreases at cathode</a:t>
            </a:r>
          </a:p>
          <a:p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    When current is drawn from the cell c</a:t>
            </a:r>
            <a:r>
              <a:rPr lang="en-US" sz="2000" baseline="-25000" dirty="0"/>
              <a:t>1</a:t>
            </a:r>
            <a:r>
              <a:rPr lang="en-US" sz="2000" dirty="0"/>
              <a:t> increases and </a:t>
            </a:r>
          </a:p>
          <a:p>
            <a:r>
              <a:rPr lang="en-US" sz="2000" dirty="0"/>
              <a:t>      c</a:t>
            </a:r>
            <a:r>
              <a:rPr lang="en-US" sz="2000" baseline="-25000" dirty="0"/>
              <a:t>2 </a:t>
            </a:r>
            <a:r>
              <a:rPr lang="en-US" sz="2000" dirty="0"/>
              <a:t>decreases</a:t>
            </a:r>
          </a:p>
          <a:p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    The cell can operate only as long as the </a:t>
            </a:r>
          </a:p>
          <a:p>
            <a:r>
              <a:rPr lang="en-US" sz="2000" dirty="0"/>
              <a:t>      concentration terms are different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" name="Picture 9" descr="Related image">
            <a:extLst>
              <a:ext uri="{FF2B5EF4-FFF2-40B4-BE49-F238E27FC236}">
                <a16:creationId xmlns:a16="http://schemas.microsoft.com/office/drawing/2014/main" id="{506B3FA9-506D-427B-97C7-80BE8524AD9E}"/>
              </a:ext>
            </a:extLst>
          </p:cNvPr>
          <p:cNvPicPr/>
          <p:nvPr/>
        </p:nvPicPr>
        <p:blipFill>
          <a:blip r:embed="rId3" cstate="print"/>
          <a:srcRect l="4845" t="10966"/>
          <a:stretch>
            <a:fillRect/>
          </a:stretch>
        </p:blipFill>
        <p:spPr bwMode="auto">
          <a:xfrm>
            <a:off x="6096000" y="2590568"/>
            <a:ext cx="2480965" cy="2110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802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078352-514D-4C98-B64D-2852B8635957}"/>
              </a:ext>
            </a:extLst>
          </p:cNvPr>
          <p:cNvSpPr txBox="1">
            <a:spLocks/>
          </p:cNvSpPr>
          <p:nvPr/>
        </p:nvSpPr>
        <p:spPr>
          <a:xfrm>
            <a:off x="132862" y="1302146"/>
            <a:ext cx="8158882" cy="5204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en-US" sz="9600" b="1" dirty="0">
                <a:solidFill>
                  <a:schemeClr val="accent1">
                    <a:lumMod val="50000"/>
                  </a:schemeClr>
                </a:solidFill>
              </a:rPr>
              <a:t>Types of concentration cells:</a:t>
            </a:r>
          </a:p>
          <a:p>
            <a:pPr algn="just"/>
            <a:r>
              <a:rPr lang="en-US" sz="8000" dirty="0"/>
              <a:t> Electrolyte concentration cell</a:t>
            </a:r>
          </a:p>
          <a:p>
            <a:pPr algn="just"/>
            <a:r>
              <a:rPr lang="en-US" sz="8000" dirty="0"/>
              <a:t> Electrode concentration cell </a:t>
            </a:r>
          </a:p>
          <a:p>
            <a:pPr marL="0" indent="0" algn="just">
              <a:buNone/>
            </a:pPr>
            <a:endParaRPr lang="en-US" sz="8000" dirty="0"/>
          </a:p>
          <a:p>
            <a:pPr algn="just">
              <a:buFont typeface="Arial" panose="020B0604020202020204" pitchFamily="34" charset="0"/>
              <a:buNone/>
            </a:pPr>
            <a:r>
              <a:rPr lang="en-US" sz="8000" b="1" dirty="0">
                <a:solidFill>
                  <a:schemeClr val="accent1">
                    <a:lumMod val="50000"/>
                  </a:schemeClr>
                </a:solidFill>
              </a:rPr>
              <a:t>Electrolyte concentration cell:</a:t>
            </a:r>
          </a:p>
          <a:p>
            <a:pPr algn="just"/>
            <a:r>
              <a:rPr lang="en-US" sz="8000" dirty="0"/>
              <a:t>Electrolyte concentration cell consists of two same electrodes that are dipped in the same electrolyte but with different concentrations of electrolytes</a:t>
            </a:r>
          </a:p>
          <a:p>
            <a:pPr algn="just"/>
            <a:r>
              <a:rPr lang="en-US" sz="8000" b="1" dirty="0">
                <a:solidFill>
                  <a:schemeClr val="accent1">
                    <a:lumMod val="50000"/>
                  </a:schemeClr>
                </a:solidFill>
              </a:rPr>
              <a:t>Cu/Cu</a:t>
            </a:r>
            <a:r>
              <a:rPr lang="en-US" sz="8000" b="1" baseline="30000" dirty="0">
                <a:solidFill>
                  <a:schemeClr val="accent1">
                    <a:lumMod val="50000"/>
                  </a:schemeClr>
                </a:solidFill>
              </a:rPr>
              <a:t>2+</a:t>
            </a:r>
            <a:r>
              <a:rPr lang="en-US" sz="8000" b="1" dirty="0">
                <a:solidFill>
                  <a:schemeClr val="accent1">
                    <a:lumMod val="50000"/>
                  </a:schemeClr>
                </a:solidFill>
              </a:rPr>
              <a:t>(c</a:t>
            </a:r>
            <a:r>
              <a:rPr lang="en-US" sz="8000" b="1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8000" b="1" dirty="0">
                <a:solidFill>
                  <a:schemeClr val="accent1">
                    <a:lumMod val="50000"/>
                  </a:schemeClr>
                </a:solidFill>
              </a:rPr>
              <a:t>)//Cu</a:t>
            </a:r>
            <a:r>
              <a:rPr lang="en-US" sz="8000" b="1" baseline="30000" dirty="0">
                <a:solidFill>
                  <a:schemeClr val="accent1">
                    <a:lumMod val="50000"/>
                  </a:schemeClr>
                </a:solidFill>
              </a:rPr>
              <a:t>2+</a:t>
            </a:r>
            <a:r>
              <a:rPr lang="en-US" sz="8000" b="1" dirty="0">
                <a:solidFill>
                  <a:schemeClr val="accent1">
                    <a:lumMod val="50000"/>
                  </a:schemeClr>
                </a:solidFill>
              </a:rPr>
              <a:t>(c</a:t>
            </a:r>
            <a:r>
              <a:rPr lang="en-US" sz="8000" b="1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8000" b="1" dirty="0">
                <a:solidFill>
                  <a:schemeClr val="accent1">
                    <a:lumMod val="50000"/>
                  </a:schemeClr>
                </a:solidFill>
              </a:rPr>
              <a:t>)/Cu</a:t>
            </a:r>
          </a:p>
          <a:p>
            <a:pPr algn="just"/>
            <a:r>
              <a:rPr lang="en-US" sz="8000" dirty="0"/>
              <a:t>Cell potential is given by </a:t>
            </a:r>
          </a:p>
          <a:p>
            <a:pPr marL="0" indent="0" algn="just">
              <a:buNone/>
            </a:pPr>
            <a:endParaRPr lang="en-US" sz="6200" dirty="0"/>
          </a:p>
          <a:p>
            <a:pPr algn="just">
              <a:buNone/>
            </a:pPr>
            <a:r>
              <a:rPr lang="en-US" sz="6200" dirty="0"/>
              <a:t> </a:t>
            </a:r>
            <a:r>
              <a:rPr lang="en-US" sz="8000" b="1" dirty="0">
                <a:solidFill>
                  <a:schemeClr val="accent1">
                    <a:lumMod val="50000"/>
                  </a:schemeClr>
                </a:solidFill>
              </a:rPr>
              <a:t>Electrode concentration cell</a:t>
            </a:r>
          </a:p>
          <a:p>
            <a:pPr algn="just"/>
            <a:r>
              <a:rPr lang="en-US" sz="8000" dirty="0"/>
              <a:t>Electrode concentration cell consists of two identical electrodes of different   activity which are dipped in the same solution of electrolyte</a:t>
            </a:r>
          </a:p>
          <a:p>
            <a:pPr algn="just"/>
            <a:r>
              <a:rPr lang="en-US" sz="8000" dirty="0"/>
              <a:t> </a:t>
            </a:r>
            <a:r>
              <a:rPr lang="en-US" sz="8000" b="1" dirty="0">
                <a:solidFill>
                  <a:schemeClr val="accent1">
                    <a:lumMod val="50000"/>
                  </a:schemeClr>
                </a:solidFill>
              </a:rPr>
              <a:t>Na-Hg(c</a:t>
            </a:r>
            <a:r>
              <a:rPr lang="en-US" sz="8000" b="1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8000" b="1" dirty="0">
                <a:solidFill>
                  <a:schemeClr val="accent1">
                    <a:lumMod val="50000"/>
                  </a:schemeClr>
                </a:solidFill>
              </a:rPr>
              <a:t>)/Na</a:t>
            </a:r>
            <a:r>
              <a:rPr lang="en-US" sz="8000" b="1" baseline="30000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n-US" sz="8000" b="1" dirty="0">
                <a:solidFill>
                  <a:schemeClr val="accent1">
                    <a:lumMod val="50000"/>
                  </a:schemeClr>
                </a:solidFill>
              </a:rPr>
              <a:t>/Na-Hg(c</a:t>
            </a:r>
            <a:r>
              <a:rPr lang="en-US" sz="8000" b="1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8000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algn="just"/>
            <a:r>
              <a:rPr lang="en-US" sz="8000" dirty="0"/>
              <a:t>Cell potential is given by     </a:t>
            </a:r>
          </a:p>
          <a:p>
            <a:pPr marL="0" indent="0" algn="just">
              <a:buNone/>
            </a:pPr>
            <a:endParaRPr lang="en-US" sz="8000" b="1" dirty="0">
              <a:solidFill>
                <a:srgbClr val="7030A0"/>
              </a:solidFill>
            </a:endParaRPr>
          </a:p>
          <a:p>
            <a:pPr algn="just"/>
            <a:endParaRPr lang="en-US" sz="8000" b="1" dirty="0">
              <a:solidFill>
                <a:srgbClr val="7030A0"/>
              </a:solidFill>
            </a:endParaRPr>
          </a:p>
          <a:p>
            <a:pPr marL="0" indent="0" algn="just">
              <a:buNone/>
            </a:pPr>
            <a:endParaRPr lang="en-US" sz="8000" dirty="0"/>
          </a:p>
          <a:p>
            <a:pPr algn="just"/>
            <a:endParaRPr lang="en-US" sz="3600" dirty="0">
              <a:sym typeface="Symbol"/>
            </a:endParaRPr>
          </a:p>
          <a:p>
            <a:pPr algn="just"/>
            <a:endParaRPr lang="en-US" sz="3600" dirty="0"/>
          </a:p>
          <a:p>
            <a:pPr algn="just"/>
            <a:endParaRPr lang="en-US" sz="3600" dirty="0"/>
          </a:p>
          <a:p>
            <a:pPr algn="just">
              <a:buNone/>
            </a:pPr>
            <a:r>
              <a:rPr lang="en-US" sz="4200" dirty="0"/>
              <a:t>    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>
              <a:buFont typeface="Arial" panose="020B0604020202020204" pitchFamily="34" charset="0"/>
              <a:buNone/>
            </a:pPr>
            <a:endParaRPr lang="en-US" sz="2400" dirty="0"/>
          </a:p>
          <a:p>
            <a:pPr algn="just">
              <a:buFont typeface="Arial" panose="020B0604020202020204" pitchFamily="34" charset="0"/>
              <a:buNone/>
            </a:pPr>
            <a:endParaRPr lang="en-US" sz="2400" dirty="0"/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D8A25FDB-6FCC-43DC-8AAC-775547BEF6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124362"/>
              </p:ext>
            </p:extLst>
          </p:nvPr>
        </p:nvGraphicFramePr>
        <p:xfrm>
          <a:off x="3124200" y="3822700"/>
          <a:ext cx="29464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943374" imgH="869571" progId="Word.Document.12">
                  <p:embed/>
                </p:oleObj>
              </mc:Choice>
              <mc:Fallback>
                <p:oleObj name="Document" r:id="rId3" imgW="1943374" imgH="869571" progId="Word.Document.12">
                  <p:embed/>
                  <p:pic>
                    <p:nvPicPr>
                      <p:cNvPr id="18" name="Object 3">
                        <a:extLst>
                          <a:ext uri="{FF2B5EF4-FFF2-40B4-BE49-F238E27FC236}">
                            <a16:creationId xmlns:a16="http://schemas.microsoft.com/office/drawing/2014/main" id="{B825B7CA-5017-4F18-95D3-199A267977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22700"/>
                        <a:ext cx="29464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4">
                <a:extLst>
                  <a:ext uri="{FF2B5EF4-FFF2-40B4-BE49-F238E27FC236}">
                    <a16:creationId xmlns:a16="http://schemas.microsoft.com/office/drawing/2014/main" id="{16581569-4B01-4A7D-B186-0B05205C5B08}"/>
                  </a:ext>
                </a:extLst>
              </p:cNvPr>
              <p:cNvSpPr txBox="1"/>
              <p:nvPr/>
            </p:nvSpPr>
            <p:spPr bwMode="auto">
              <a:xfrm>
                <a:off x="3461239" y="5892304"/>
                <a:ext cx="2857500" cy="8636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IN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𝐜𝐞𝐥𝐥</m:t>
                          </m:r>
                        </m:sub>
                      </m:sSub>
                      <m:r>
                        <a:rPr lang="en-IN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𝟑𝟎𝟑𝐑𝐓</m:t>
                          </m:r>
                        </m:num>
                        <m:den>
                          <m:r>
                            <a:rPr lang="en-IN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𝐧𝐅</m:t>
                          </m:r>
                        </m:den>
                      </m:f>
                      <m:func>
                        <m:funcPr>
                          <m:ctrlPr>
                            <a:rPr lang="en-I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IN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f>
                            <m:fPr>
                              <m:ctrlPr>
                                <a:rPr lang="en-IN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7030A0"/>
                                  </a:solidFill>
                                </a:rPr>
                                <m:t>Na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7030A0"/>
                                  </a:solidFill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7030A0"/>
                                  </a:solidFill>
                                </a:rPr>
                                <m:t>Hg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7030A0"/>
                                  </a:solidFill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7030A0"/>
                                  </a:solidFill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b="1" baseline="-25000" dirty="0">
                                  <a:solidFill>
                                    <a:srgbClr val="7030A0"/>
                                  </a:solidFill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7030A0"/>
                                  </a:solidFill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7030A0"/>
                                  </a:solidFill>
                                </a:rPr>
                                <m:t>Na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7030A0"/>
                                  </a:solidFill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7030A0"/>
                                  </a:solidFill>
                                </a:rPr>
                                <m:t>Hg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7030A0"/>
                                  </a:solidFill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7030A0"/>
                                  </a:solidFill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IN" b="1" baseline="-25000" dirty="0" smtClean="0">
                                  <a:solidFill>
                                    <a:srgbClr val="7030A0"/>
                                  </a:solidFill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7030A0"/>
                                  </a:solidFill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3" name="Object 4">
                <a:extLst>
                  <a:ext uri="{FF2B5EF4-FFF2-40B4-BE49-F238E27FC236}">
                    <a16:creationId xmlns:a16="http://schemas.microsoft.com/office/drawing/2014/main" id="{16581569-4B01-4A7D-B186-0B05205C5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61239" y="5892304"/>
                <a:ext cx="2857500" cy="863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4899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4">
                <a:extLst>
                  <a:ext uri="{FF2B5EF4-FFF2-40B4-BE49-F238E27FC236}">
                    <a16:creationId xmlns:a16="http://schemas.microsoft.com/office/drawing/2014/main" id="{6AD88A5D-D102-44EA-96F2-D0F40E875F62}"/>
                  </a:ext>
                </a:extLst>
              </p:cNvPr>
              <p:cNvSpPr txBox="1"/>
              <p:nvPr/>
            </p:nvSpPr>
            <p:spPr bwMode="auto">
              <a:xfrm>
                <a:off x="1703355" y="5124054"/>
                <a:ext cx="3384460" cy="8636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IN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𝐜𝐞𝐥𝐥</m:t>
                          </m:r>
                        </m:sub>
                      </m:sSub>
                      <m:r>
                        <a:rPr lang="en-IN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𝟑𝟎𝟑𝐑𝐓</m:t>
                          </m:r>
                        </m:num>
                        <m:den>
                          <m:r>
                            <a:rPr lang="en-IN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𝐧𝐅</m:t>
                          </m:r>
                        </m:den>
                      </m:f>
                      <m:func>
                        <m:funcPr>
                          <m:ctrlPr>
                            <a:rPr lang="en-I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IN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f>
                            <m:fPr>
                              <m:ctrlPr>
                                <a:rPr lang="en-IN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7030A0"/>
                                  </a:solidFill>
                                </a:rPr>
                                <m:t>Na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7030A0"/>
                                  </a:solidFill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7030A0"/>
                                  </a:solidFill>
                                </a:rPr>
                                <m:t>Hg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7030A0"/>
                                  </a:solidFill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7030A0"/>
                                  </a:solidFill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b="1" baseline="-25000" dirty="0">
                                  <a:solidFill>
                                    <a:srgbClr val="7030A0"/>
                                  </a:solidFill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7030A0"/>
                                  </a:solidFill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7030A0"/>
                                  </a:solidFill>
                                </a:rPr>
                                <m:t>Na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7030A0"/>
                                  </a:solidFill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7030A0"/>
                                  </a:solidFill>
                                </a:rPr>
                                <m:t>Hg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7030A0"/>
                                  </a:solidFill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7030A0"/>
                                  </a:solidFill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IN" b="1" baseline="-25000" dirty="0" smtClean="0">
                                  <a:solidFill>
                                    <a:srgbClr val="7030A0"/>
                                  </a:solidFill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7030A0"/>
                                  </a:solidFill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0" name="Object 4">
                <a:extLst>
                  <a:ext uri="{FF2B5EF4-FFF2-40B4-BE49-F238E27FC236}">
                    <a16:creationId xmlns:a16="http://schemas.microsoft.com/office/drawing/2014/main" id="{6AD88A5D-D102-44EA-96F2-D0F40E875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3355" y="5124054"/>
                <a:ext cx="3384460" cy="863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078352-514D-4C98-B64D-2852B8635957}"/>
              </a:ext>
            </a:extLst>
          </p:cNvPr>
          <p:cNvSpPr txBox="1">
            <a:spLocks/>
          </p:cNvSpPr>
          <p:nvPr/>
        </p:nvSpPr>
        <p:spPr>
          <a:xfrm>
            <a:off x="141839" y="1387395"/>
            <a:ext cx="7999758" cy="1956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9600" b="1" dirty="0">
                <a:solidFill>
                  <a:schemeClr val="accent1">
                    <a:lumMod val="50000"/>
                  </a:schemeClr>
                </a:solidFill>
              </a:rPr>
              <a:t>Na-Hg(c</a:t>
            </a:r>
            <a:r>
              <a:rPr lang="en-US" sz="9600" b="1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9600" b="1" dirty="0">
                <a:solidFill>
                  <a:schemeClr val="accent1">
                    <a:lumMod val="50000"/>
                  </a:schemeClr>
                </a:solidFill>
              </a:rPr>
              <a:t>)/Na</a:t>
            </a:r>
            <a:r>
              <a:rPr lang="en-US" sz="9600" b="1" baseline="30000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n-US" sz="9600" b="1" dirty="0">
                <a:solidFill>
                  <a:schemeClr val="accent1">
                    <a:lumMod val="50000"/>
                  </a:schemeClr>
                </a:solidFill>
              </a:rPr>
              <a:t>/Na-Hg(c</a:t>
            </a:r>
            <a:r>
              <a:rPr lang="en-US" sz="9600" b="1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9600" b="1" dirty="0">
                <a:solidFill>
                  <a:schemeClr val="accent1">
                    <a:lumMod val="50000"/>
                  </a:schemeClr>
                </a:solidFill>
              </a:rPr>
              <a:t>) :</a:t>
            </a:r>
          </a:p>
          <a:p>
            <a:pPr algn="just">
              <a:buNone/>
            </a:pPr>
            <a:r>
              <a:rPr lang="en-US" sz="8000" dirty="0"/>
              <a:t>    Reactions are : </a:t>
            </a:r>
          </a:p>
          <a:p>
            <a:pPr algn="just">
              <a:buNone/>
            </a:pPr>
            <a:r>
              <a:rPr lang="en-US" sz="8000" dirty="0"/>
              <a:t>                            At anode: Na-Hg(c</a:t>
            </a:r>
            <a:r>
              <a:rPr lang="en-US" sz="8000" baseline="-25000" dirty="0"/>
              <a:t>1</a:t>
            </a:r>
            <a:r>
              <a:rPr lang="en-US" sz="8000" dirty="0"/>
              <a:t>) </a:t>
            </a:r>
            <a:r>
              <a:rPr lang="en-US" sz="8000" b="1" dirty="0">
                <a:sym typeface="Symbol"/>
              </a:rPr>
              <a:t> </a:t>
            </a:r>
            <a:r>
              <a:rPr lang="en-US" sz="8000" dirty="0"/>
              <a:t>Na</a:t>
            </a:r>
            <a:r>
              <a:rPr lang="en-US" sz="8000" baseline="30000" dirty="0"/>
              <a:t>+</a:t>
            </a:r>
            <a:r>
              <a:rPr lang="en-US" sz="8000" dirty="0"/>
              <a:t> + e</a:t>
            </a:r>
            <a:r>
              <a:rPr lang="en-US" sz="8000" baseline="30000" dirty="0"/>
              <a:t>-</a:t>
            </a:r>
          </a:p>
          <a:p>
            <a:pPr marL="0" indent="0" algn="just">
              <a:buNone/>
            </a:pPr>
            <a:r>
              <a:rPr lang="en-US" sz="8000" dirty="0"/>
              <a:t>                            At cathode: Na</a:t>
            </a:r>
            <a:r>
              <a:rPr lang="en-US" sz="8000" baseline="30000" dirty="0"/>
              <a:t>+</a:t>
            </a:r>
            <a:r>
              <a:rPr lang="en-US" sz="8000" dirty="0"/>
              <a:t> + e</a:t>
            </a:r>
            <a:r>
              <a:rPr lang="en-US" sz="8000" baseline="30000" dirty="0"/>
              <a:t>-</a:t>
            </a:r>
            <a:r>
              <a:rPr lang="en-US" sz="8000" dirty="0">
                <a:sym typeface="Symbol"/>
              </a:rPr>
              <a:t> </a:t>
            </a:r>
            <a:r>
              <a:rPr lang="en-US" sz="8000" dirty="0"/>
              <a:t>Na-Hg(c</a:t>
            </a:r>
            <a:r>
              <a:rPr lang="en-US" sz="8000" baseline="-25000" dirty="0"/>
              <a:t>2</a:t>
            </a:r>
            <a:r>
              <a:rPr lang="en-US" sz="8000" dirty="0"/>
              <a:t>)</a:t>
            </a:r>
          </a:p>
          <a:p>
            <a:pPr marL="0" indent="0" algn="just">
              <a:buNone/>
            </a:pPr>
            <a:r>
              <a:rPr lang="en-US" sz="8000" dirty="0"/>
              <a:t>Cell  potential = E </a:t>
            </a:r>
            <a:r>
              <a:rPr lang="en-US" sz="8000" baseline="-25000" dirty="0"/>
              <a:t>cathode</a:t>
            </a:r>
            <a:r>
              <a:rPr lang="en-US" sz="8000" dirty="0"/>
              <a:t> – E </a:t>
            </a:r>
            <a:r>
              <a:rPr lang="en-US" sz="8000" baseline="-25000" dirty="0"/>
              <a:t>anode</a:t>
            </a:r>
          </a:p>
          <a:p>
            <a:pPr marL="0" indent="0" algn="just">
              <a:buNone/>
            </a:pPr>
            <a:endParaRPr lang="en-US" sz="3600" dirty="0"/>
          </a:p>
          <a:p>
            <a:pPr algn="just"/>
            <a:endParaRPr lang="en-US" sz="3600" dirty="0">
              <a:sym typeface="Symbol"/>
            </a:endParaRPr>
          </a:p>
          <a:p>
            <a:pPr algn="just"/>
            <a:endParaRPr lang="en-US" sz="3600" dirty="0"/>
          </a:p>
          <a:p>
            <a:pPr algn="just"/>
            <a:endParaRPr lang="en-US" sz="3600" dirty="0"/>
          </a:p>
          <a:p>
            <a:pPr algn="just">
              <a:buNone/>
            </a:pPr>
            <a:r>
              <a:rPr lang="en-US" sz="4200" dirty="0"/>
              <a:t>    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>
              <a:buFont typeface="Arial" panose="020B0604020202020204" pitchFamily="34" charset="0"/>
              <a:buNone/>
            </a:pPr>
            <a:endParaRPr lang="en-US" sz="2400" dirty="0"/>
          </a:p>
          <a:p>
            <a:pPr algn="just">
              <a:buFont typeface="Arial" panose="020B0604020202020204" pitchFamily="34" charset="0"/>
              <a:buNone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D6A964-34B6-41AF-81F9-56E586D6697E}"/>
                  </a:ext>
                </a:extLst>
              </p:cNvPr>
              <p:cNvSpPr txBox="1"/>
              <p:nvPr/>
            </p:nvSpPr>
            <p:spPr>
              <a:xfrm>
                <a:off x="562129" y="3344263"/>
                <a:ext cx="5631182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I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𝒄𝒂𝒕𝒉𝒐𝒅𝒆</m:t>
                          </m:r>
                          <m:r>
                            <a:rPr lang="en-IN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IN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p>
                          <m:r>
                            <a:rPr lang="en-I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p>
                      </m:sSup>
                      <m:r>
                        <a:rPr lang="en-IN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𝟑𝟎𝟑</m:t>
                          </m:r>
                          <m:r>
                            <a:rPr lang="en-I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𝑹𝑻</m:t>
                          </m:r>
                        </m:num>
                        <m:den>
                          <m:r>
                            <a:rPr lang="en-I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𝒏𝑭</m:t>
                          </m:r>
                        </m:den>
                      </m:f>
                      <m:func>
                        <m:funcPr>
                          <m:ctrlP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IN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f>
                            <m:fPr>
                              <m:ctrlPr>
                                <a:rPr lang="en-IN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7030A0"/>
                                  </a:solidFill>
                                </a:rPr>
                                <m:t>Na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7030A0"/>
                                  </a:solidFill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7030A0"/>
                                  </a:solidFill>
                                </a:rPr>
                                <m:t>Hg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7030A0"/>
                                  </a:solidFill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7030A0"/>
                                  </a:solidFill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b="1" baseline="-25000" dirty="0">
                                  <a:solidFill>
                                    <a:srgbClr val="7030A0"/>
                                  </a:solidFill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7030A0"/>
                                  </a:solidFill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b="1" dirty="0" smtClean="0">
                                  <a:solidFill>
                                    <a:srgbClr val="7030A0"/>
                                  </a:solidFill>
                                </a:rPr>
                                <m:t>Na</m:t>
                              </m:r>
                              <m:r>
                                <m:rPr>
                                  <m:nor/>
                                </m:rPr>
                                <a:rPr lang="en-IN" b="1" i="0" baseline="30000" dirty="0" smtClean="0">
                                  <a:solidFill>
                                    <a:srgbClr val="7030A0"/>
                                  </a:solidFill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b="1" dirty="0" smtClean="0">
                                  <a:solidFill>
                                    <a:srgbClr val="7030A0"/>
                                  </a:solidFill>
                                </a:rPr>
                                <m:t> 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D6A964-34B6-41AF-81F9-56E586D66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29" y="3344263"/>
                <a:ext cx="5631182" cy="618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16846B-CA44-4868-89A5-526362A3A960}"/>
                  </a:ext>
                </a:extLst>
              </p:cNvPr>
              <p:cNvSpPr txBox="1"/>
              <p:nvPr/>
            </p:nvSpPr>
            <p:spPr>
              <a:xfrm>
                <a:off x="972734" y="4121947"/>
                <a:ext cx="4809971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𝐚𝐧𝐨𝐝𝐞</m:t>
                          </m:r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IN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p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𝐨</m:t>
                          </m:r>
                        </m:sup>
                      </m:sSup>
                      <m:r>
                        <a:rPr lang="en-IN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I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𝟑𝟎𝟑𝐑𝐓</m:t>
                          </m:r>
                        </m:num>
                        <m:den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𝐧𝐅</m:t>
                          </m:r>
                        </m:den>
                      </m:f>
                      <m:func>
                        <m:funcPr>
                          <m:ctrlPr>
                            <a:rPr lang="en-I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I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f>
                            <m:fPr>
                              <m:ctrlPr>
                                <a:rPr lang="en-IN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7030A0"/>
                                  </a:solidFill>
                                </a:rPr>
                                <m:t>Na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7030A0"/>
                                  </a:solidFill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7030A0"/>
                                  </a:solidFill>
                                </a:rPr>
                                <m:t>Hg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7030A0"/>
                                  </a:solidFill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7030A0"/>
                                  </a:solidFill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b="1" baseline="-25000" dirty="0">
                                  <a:solidFill>
                                    <a:srgbClr val="7030A0"/>
                                  </a:solidFill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7030A0"/>
                                  </a:solidFill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b="1" dirty="0">
                                  <a:solidFill>
                                    <a:srgbClr val="7030A0"/>
                                  </a:solidFill>
                                </a:rPr>
                                <m:t>Na</m:t>
                              </m:r>
                              <m:r>
                                <m:rPr>
                                  <m:nor/>
                                </m:rPr>
                                <a:rPr lang="en-US" b="1" baseline="30000" dirty="0">
                                  <a:solidFill>
                                    <a:srgbClr val="7030A0"/>
                                  </a:solidFill>
                                </a:rPr>
                                <m:t>+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16846B-CA44-4868-89A5-526362A3A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34" y="4121947"/>
                <a:ext cx="4809971" cy="6183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446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6146" name="AutoShape 2" descr="Summer 04 Pages 17-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48" name="AutoShape 4" descr="Summer 04 Pages 17-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50" name="AutoShape 6" descr="Summer 04 Pages 17-4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000F3C-A2A8-470B-B918-DE5670F690E9}"/>
              </a:ext>
            </a:extLst>
          </p:cNvPr>
          <p:cNvSpPr/>
          <p:nvPr/>
        </p:nvSpPr>
        <p:spPr>
          <a:xfrm>
            <a:off x="236284" y="1302146"/>
            <a:ext cx="80554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Pt/H</a:t>
            </a:r>
            <a:r>
              <a:rPr lang="en-US" sz="2400" b="1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(p</a:t>
            </a:r>
            <a:r>
              <a:rPr lang="en-US" sz="2400" b="1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atm)/H</a:t>
            </a:r>
            <a:r>
              <a:rPr lang="en-US" sz="2400" b="1" baseline="30000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/H</a:t>
            </a:r>
            <a:r>
              <a:rPr lang="en-US" sz="2400" b="1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(p</a:t>
            </a:r>
            <a:r>
              <a:rPr lang="en-US" sz="2400" b="1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atm)/Pt :    </a:t>
            </a:r>
          </a:p>
          <a:p>
            <a:pPr>
              <a:buNone/>
            </a:pPr>
            <a:r>
              <a:rPr lang="en-US" sz="2400" dirty="0"/>
              <a:t>     Nernst Equation: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Pt/Cl</a:t>
            </a:r>
            <a:r>
              <a:rPr lang="en-US" sz="2400" b="1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(p</a:t>
            </a:r>
            <a:r>
              <a:rPr lang="en-US" sz="2400" b="1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atm)/Cl</a:t>
            </a:r>
            <a:r>
              <a:rPr lang="en-US" sz="2400" b="1" baseline="300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/Cl</a:t>
            </a:r>
            <a:r>
              <a:rPr lang="en-US" sz="2400" b="1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(p</a:t>
            </a:r>
            <a:r>
              <a:rPr lang="en-US" sz="2400" b="1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atm)/Pt :</a:t>
            </a:r>
          </a:p>
          <a:p>
            <a:pPr>
              <a:buNone/>
            </a:pPr>
            <a:r>
              <a:rPr lang="en-US" sz="2400" dirty="0"/>
              <a:t>      Nernst Equation: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3">
                <a:extLst>
                  <a:ext uri="{FF2B5EF4-FFF2-40B4-BE49-F238E27FC236}">
                    <a16:creationId xmlns:a16="http://schemas.microsoft.com/office/drawing/2014/main" id="{064B330F-2C32-4773-83F1-327AA949488A}"/>
                  </a:ext>
                </a:extLst>
              </p:cNvPr>
              <p:cNvSpPr txBox="1"/>
              <p:nvPr/>
            </p:nvSpPr>
            <p:spPr bwMode="auto">
              <a:xfrm>
                <a:off x="1406514" y="4593530"/>
                <a:ext cx="2857500" cy="8636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C42AB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>
                              <a:solidFill>
                                <a:srgbClr val="C42ABD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IN" b="1" i="0">
                              <a:solidFill>
                                <a:srgbClr val="C42ABD"/>
                              </a:solidFill>
                              <a:latin typeface="Cambria Math" panose="02040503050406030204" pitchFamily="18" charset="0"/>
                            </a:rPr>
                            <m:t>𝐜𝐞𝐥𝐥</m:t>
                          </m:r>
                        </m:sub>
                      </m:sSub>
                      <m:r>
                        <a:rPr lang="en-IN" b="1" i="0">
                          <a:solidFill>
                            <a:srgbClr val="C42AB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>
                              <a:solidFill>
                                <a:srgbClr val="C42AB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0">
                              <a:solidFill>
                                <a:srgbClr val="C42ABD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0">
                              <a:solidFill>
                                <a:srgbClr val="C42ABD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b="1" i="0">
                              <a:solidFill>
                                <a:srgbClr val="C42ABD"/>
                              </a:solidFill>
                              <a:latin typeface="Cambria Math" panose="02040503050406030204" pitchFamily="18" charset="0"/>
                            </a:rPr>
                            <m:t>𝟑𝟎𝟑𝐑𝐓</m:t>
                          </m:r>
                        </m:num>
                        <m:den>
                          <m:r>
                            <a:rPr lang="en-IN" b="1" i="0">
                              <a:solidFill>
                                <a:srgbClr val="C42ABD"/>
                              </a:solidFill>
                              <a:latin typeface="Cambria Math" panose="02040503050406030204" pitchFamily="18" charset="0"/>
                            </a:rPr>
                            <m:t>𝐧𝐅</m:t>
                          </m:r>
                        </m:den>
                      </m:f>
                      <m:func>
                        <m:funcPr>
                          <m:ctrlPr>
                            <a:rPr lang="en-IN" b="1" i="1">
                              <a:solidFill>
                                <a:srgbClr val="C42ABD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IN" b="1" i="0">
                              <a:solidFill>
                                <a:srgbClr val="C42ABD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f>
                            <m:fPr>
                              <m:ctrlPr>
                                <a:rPr lang="en-IN" b="1" i="1">
                                  <a:solidFill>
                                    <a:srgbClr val="C42A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b="1" i="1">
                                      <a:solidFill>
                                        <a:srgbClr val="C42AB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0">
                                      <a:solidFill>
                                        <a:srgbClr val="C42ABD"/>
                                      </a:solidFill>
                                      <a:latin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IN" b="1" i="0">
                                      <a:solidFill>
                                        <a:srgbClr val="C42ABD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b="1" i="1">
                                      <a:solidFill>
                                        <a:srgbClr val="C42AB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0">
                                      <a:solidFill>
                                        <a:srgbClr val="C42ABD"/>
                                      </a:solidFill>
                                      <a:latin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IN" b="1" i="0">
                                      <a:solidFill>
                                        <a:srgbClr val="C42ABD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4" name="Object 3">
                <a:extLst>
                  <a:ext uri="{FF2B5EF4-FFF2-40B4-BE49-F238E27FC236}">
                    <a16:creationId xmlns:a16="http://schemas.microsoft.com/office/drawing/2014/main" id="{064B330F-2C32-4773-83F1-327AA9494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6514" y="4593530"/>
                <a:ext cx="2857500" cy="863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4">
                <a:extLst>
                  <a:ext uri="{FF2B5EF4-FFF2-40B4-BE49-F238E27FC236}">
                    <a16:creationId xmlns:a16="http://schemas.microsoft.com/office/drawing/2014/main" id="{94717D63-65B2-4624-A9F9-CAA6F1A0399D}"/>
                  </a:ext>
                </a:extLst>
              </p:cNvPr>
              <p:cNvSpPr txBox="1"/>
              <p:nvPr/>
            </p:nvSpPr>
            <p:spPr bwMode="auto">
              <a:xfrm>
                <a:off x="1148618" y="2351730"/>
                <a:ext cx="2857500" cy="8636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rgbClr val="C42AB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>
                              <a:solidFill>
                                <a:srgbClr val="C42ABD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en-IN" b="1" i="0">
                              <a:solidFill>
                                <a:srgbClr val="C42ABD"/>
                              </a:solidFill>
                              <a:latin typeface="Cambria Math" panose="02040503050406030204" pitchFamily="18" charset="0"/>
                            </a:rPr>
                            <m:t>𝐜𝐞𝐥𝐥</m:t>
                          </m:r>
                        </m:sub>
                      </m:sSub>
                      <m:r>
                        <a:rPr lang="en-IN" b="1" i="0">
                          <a:solidFill>
                            <a:srgbClr val="C42AB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>
                              <a:solidFill>
                                <a:srgbClr val="C42AB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0">
                              <a:solidFill>
                                <a:srgbClr val="C42ABD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IN" b="1" i="0">
                              <a:solidFill>
                                <a:srgbClr val="C42ABD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b="1" i="0">
                              <a:solidFill>
                                <a:srgbClr val="C42ABD"/>
                              </a:solidFill>
                              <a:latin typeface="Cambria Math" panose="02040503050406030204" pitchFamily="18" charset="0"/>
                            </a:rPr>
                            <m:t>𝟑𝟎𝟑𝐑𝐓</m:t>
                          </m:r>
                        </m:num>
                        <m:den>
                          <m:r>
                            <a:rPr lang="en-IN" b="1" i="0">
                              <a:solidFill>
                                <a:srgbClr val="C42ABD"/>
                              </a:solidFill>
                              <a:latin typeface="Cambria Math" panose="02040503050406030204" pitchFamily="18" charset="0"/>
                            </a:rPr>
                            <m:t>𝐧𝐅</m:t>
                          </m:r>
                        </m:den>
                      </m:f>
                      <m:func>
                        <m:funcPr>
                          <m:ctrlPr>
                            <a:rPr lang="en-IN" b="1" i="1">
                              <a:solidFill>
                                <a:srgbClr val="C42ABD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IN" b="1" i="0">
                              <a:solidFill>
                                <a:srgbClr val="C42ABD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f>
                            <m:fPr>
                              <m:ctrlPr>
                                <a:rPr lang="en-IN" b="1" i="1">
                                  <a:solidFill>
                                    <a:srgbClr val="C42A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b="1" i="1">
                                      <a:solidFill>
                                        <a:srgbClr val="C42AB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0">
                                      <a:solidFill>
                                        <a:srgbClr val="C42ABD"/>
                                      </a:solidFill>
                                      <a:latin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IN" b="1" i="0">
                                      <a:solidFill>
                                        <a:srgbClr val="C42ABD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b="1" i="1">
                                      <a:solidFill>
                                        <a:srgbClr val="C42AB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0">
                                      <a:solidFill>
                                        <a:srgbClr val="C42ABD"/>
                                      </a:solidFill>
                                      <a:latin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IN" b="1" i="0">
                                      <a:solidFill>
                                        <a:srgbClr val="C42ABD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5" name="Object 4">
                <a:extLst>
                  <a:ext uri="{FF2B5EF4-FFF2-40B4-BE49-F238E27FC236}">
                    <a16:creationId xmlns:a16="http://schemas.microsoft.com/office/drawing/2014/main" id="{94717D63-65B2-4624-A9F9-CAA6F1A03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8618" y="2351730"/>
                <a:ext cx="2857500" cy="863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18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8266</TotalTime>
  <Words>1055</Words>
  <Application>Microsoft Office PowerPoint</Application>
  <PresentationFormat>Widescreen</PresentationFormat>
  <Paragraphs>204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Lata Pasupulety</cp:lastModifiedBy>
  <cp:revision>691</cp:revision>
  <cp:lastPrinted>2020-06-24T17:52:28Z</cp:lastPrinted>
  <dcterms:created xsi:type="dcterms:W3CDTF">2019-05-30T23:14:36Z</dcterms:created>
  <dcterms:modified xsi:type="dcterms:W3CDTF">2020-12-16T10:11:54Z</dcterms:modified>
</cp:coreProperties>
</file>